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926638"/>
  <p:embeddedFontLst>
    <p:embeddedFont>
      <p:font typeface="Belleza" panose="02000503050000020003" pitchFamily="2" charset="77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P5xYy1fsD3tPH0GYru4q2qew3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669"/>
    <p:restoredTop sz="92389"/>
  </p:normalViewPr>
  <p:slideViewPr>
    <p:cSldViewPr snapToGrid="0">
      <p:cViewPr varScale="1">
        <p:scale>
          <a:sx n="84" d="100"/>
          <a:sy n="84" d="100"/>
        </p:scale>
        <p:origin x="248" y="192"/>
      </p:cViewPr>
      <p:guideLst>
        <p:guide orient="horz" pos="2205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52017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75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52017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4faff950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84faff9507_0_4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/>
          </a:p>
        </p:txBody>
      </p:sp>
      <p:sp>
        <p:nvSpPr>
          <p:cNvPr id="331" name="Google Shape;331;g84faff9507_0_46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9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9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 dirty="0"/>
          </a:p>
        </p:txBody>
      </p:sp>
      <p:sp>
        <p:nvSpPr>
          <p:cNvPr id="163" name="Google Shape;163;p3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/>
          </a:p>
        </p:txBody>
      </p:sp>
      <p:sp>
        <p:nvSpPr>
          <p:cNvPr id="187" name="Google Shape;187;p4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 dirty="0"/>
          </a:p>
        </p:txBody>
      </p:sp>
      <p:sp>
        <p:nvSpPr>
          <p:cNvPr id="211" name="Google Shape;211;p5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4faff95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84faff9507_0_23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/>
          </a:p>
        </p:txBody>
      </p:sp>
      <p:sp>
        <p:nvSpPr>
          <p:cNvPr id="235" name="Google Shape;235;g84faff9507_0_23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6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/>
          </a:p>
        </p:txBody>
      </p:sp>
      <p:sp>
        <p:nvSpPr>
          <p:cNvPr id="259" name="Google Shape;259;p6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/>
          </a:p>
        </p:txBody>
      </p:sp>
      <p:sp>
        <p:nvSpPr>
          <p:cNvPr id="283" name="Google Shape;283;p7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8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b="0" u="none"/>
          </a:p>
        </p:txBody>
      </p:sp>
      <p:sp>
        <p:nvSpPr>
          <p:cNvPr id="307" name="Google Shape;307;p8:notes"/>
          <p:cNvSpPr txBox="1">
            <a:spLocks noGrp="1"/>
          </p:cNvSpPr>
          <p:nvPr>
            <p:ph type="sldNum" idx="12"/>
          </p:nvPr>
        </p:nvSpPr>
        <p:spPr>
          <a:xfrm>
            <a:off x="1575" y="9428585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1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1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r" rtl="1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r" rtl="1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r" rtl="1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1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r" rtl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r" rtl="1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r" rtl="1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r" rtl="1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r" rtl="1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r" rtl="1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r" rtl="1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r" rt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328" y="476670"/>
            <a:ext cx="4594053" cy="30627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652120" y="0"/>
            <a:ext cx="3491880" cy="6857999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716419" y="1988840"/>
            <a:ext cx="1399796" cy="1460025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Master</a:t>
            </a:r>
            <a:br>
              <a:rPr lang="en-US" sz="20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20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Class</a:t>
            </a:r>
            <a:br>
              <a:rPr lang="en-US" sz="20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2000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#15</a:t>
            </a:r>
            <a:endParaRPr lang="en-US" sz="20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pic>
        <p:nvPicPr>
          <p:cNvPr id="92" name="Google Shape;92;p1" descr="POINTS-OF-YOU_LOGO_ENGLISH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317" y="476670"/>
            <a:ext cx="2268000" cy="53049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 rot="10800000">
            <a:off x="6588224" y="2060848"/>
            <a:ext cx="144076" cy="144076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94" name="Google Shape;94;p1"/>
          <p:cNvSpPr/>
          <p:nvPr/>
        </p:nvSpPr>
        <p:spPr>
          <a:xfrm rot="10800000">
            <a:off x="7812360" y="1844824"/>
            <a:ext cx="144076" cy="144076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95" name="Google Shape;95;p1"/>
          <p:cNvSpPr/>
          <p:nvPr/>
        </p:nvSpPr>
        <p:spPr>
          <a:xfrm rot="10800000">
            <a:off x="8172400" y="2348880"/>
            <a:ext cx="144076" cy="144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96" name="Google Shape;96;p1"/>
          <p:cNvSpPr/>
          <p:nvPr/>
        </p:nvSpPr>
        <p:spPr>
          <a:xfrm rot="10800000">
            <a:off x="6228184" y="2060848"/>
            <a:ext cx="144076" cy="144076"/>
          </a:xfrm>
          <a:prstGeom prst="ellipse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97" name="Google Shape;97;p1"/>
          <p:cNvSpPr/>
          <p:nvPr/>
        </p:nvSpPr>
        <p:spPr>
          <a:xfrm rot="10800000">
            <a:off x="8676456" y="2564904"/>
            <a:ext cx="144076" cy="144076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98" name="Google Shape;98;p1"/>
          <p:cNvSpPr/>
          <p:nvPr/>
        </p:nvSpPr>
        <p:spPr>
          <a:xfrm rot="10800000">
            <a:off x="6372200" y="2420888"/>
            <a:ext cx="144076" cy="144076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99" name="Google Shape;99;p1"/>
          <p:cNvSpPr/>
          <p:nvPr/>
        </p:nvSpPr>
        <p:spPr>
          <a:xfrm rot="-4160999">
            <a:off x="8612093" y="2284516"/>
            <a:ext cx="53016" cy="53016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0" name="Google Shape;100;p1"/>
          <p:cNvSpPr/>
          <p:nvPr/>
        </p:nvSpPr>
        <p:spPr>
          <a:xfrm rot="-4160999">
            <a:off x="8036031" y="1852469"/>
            <a:ext cx="53016" cy="53016"/>
          </a:xfrm>
          <a:prstGeom prst="ellipse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1" name="Google Shape;101;p1"/>
          <p:cNvSpPr/>
          <p:nvPr/>
        </p:nvSpPr>
        <p:spPr>
          <a:xfrm rot="-4160999">
            <a:off x="6379844" y="2788574"/>
            <a:ext cx="53016" cy="53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2" name="Google Shape;102;p1"/>
          <p:cNvSpPr/>
          <p:nvPr/>
        </p:nvSpPr>
        <p:spPr>
          <a:xfrm rot="-4160999">
            <a:off x="8396068" y="2068493"/>
            <a:ext cx="53016" cy="53016"/>
          </a:xfrm>
          <a:prstGeom prst="ellipse">
            <a:avLst/>
          </a:prstGeom>
          <a:solidFill>
            <a:srgbClr val="908D7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3" name="Google Shape;103;p1"/>
          <p:cNvSpPr/>
          <p:nvPr/>
        </p:nvSpPr>
        <p:spPr>
          <a:xfrm rot="-4160999">
            <a:off x="7964021" y="2068494"/>
            <a:ext cx="53016" cy="53016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4" name="Google Shape;104;p1"/>
          <p:cNvSpPr/>
          <p:nvPr/>
        </p:nvSpPr>
        <p:spPr>
          <a:xfrm rot="-4160999">
            <a:off x="8324061" y="2716565"/>
            <a:ext cx="53016" cy="53016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5" name="Google Shape;105;p1"/>
          <p:cNvSpPr/>
          <p:nvPr/>
        </p:nvSpPr>
        <p:spPr>
          <a:xfrm rot="-4160999">
            <a:off x="8476461" y="1860854"/>
            <a:ext cx="53016" cy="53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6" name="Google Shape;106;p1"/>
          <p:cNvSpPr/>
          <p:nvPr/>
        </p:nvSpPr>
        <p:spPr>
          <a:xfrm rot="-4160999">
            <a:off x="6163822" y="2356526"/>
            <a:ext cx="53016" cy="53016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7" name="Google Shape;107;p1"/>
          <p:cNvSpPr/>
          <p:nvPr/>
        </p:nvSpPr>
        <p:spPr>
          <a:xfrm rot="-4160999">
            <a:off x="6163821" y="1852468"/>
            <a:ext cx="53016" cy="53016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8" name="Google Shape;108;p1"/>
          <p:cNvSpPr/>
          <p:nvPr/>
        </p:nvSpPr>
        <p:spPr>
          <a:xfrm rot="-4160999">
            <a:off x="6379845" y="2212510"/>
            <a:ext cx="53016" cy="53016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09" name="Google Shape;109;p1"/>
          <p:cNvSpPr/>
          <p:nvPr/>
        </p:nvSpPr>
        <p:spPr>
          <a:xfrm rot="-4160999">
            <a:off x="5947797" y="2644557"/>
            <a:ext cx="53016" cy="53016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0" name="Google Shape;110;p1"/>
          <p:cNvSpPr/>
          <p:nvPr/>
        </p:nvSpPr>
        <p:spPr>
          <a:xfrm rot="-4160999">
            <a:off x="6595869" y="1852469"/>
            <a:ext cx="53016" cy="53016"/>
          </a:xfrm>
          <a:prstGeom prst="ellipse">
            <a:avLst/>
          </a:prstGeom>
          <a:solidFill>
            <a:srgbClr val="91B2C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1" name="Google Shape;111;p1"/>
          <p:cNvSpPr/>
          <p:nvPr/>
        </p:nvSpPr>
        <p:spPr>
          <a:xfrm rot="-4160999">
            <a:off x="8180046" y="1996485"/>
            <a:ext cx="53016" cy="53016"/>
          </a:xfrm>
          <a:prstGeom prst="ellipse">
            <a:avLst/>
          </a:prstGeom>
          <a:solidFill>
            <a:srgbClr val="91B2C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2" name="Google Shape;112;p1"/>
          <p:cNvSpPr/>
          <p:nvPr/>
        </p:nvSpPr>
        <p:spPr>
          <a:xfrm rot="-4160999">
            <a:off x="8396069" y="2284518"/>
            <a:ext cx="53016" cy="53016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3" name="Google Shape;113;p1"/>
          <p:cNvSpPr/>
          <p:nvPr/>
        </p:nvSpPr>
        <p:spPr>
          <a:xfrm rot="-4160999">
            <a:off x="6595870" y="2932589"/>
            <a:ext cx="53016" cy="53016"/>
          </a:xfrm>
          <a:prstGeom prst="ellipse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4" name="Google Shape;114;p1"/>
          <p:cNvSpPr/>
          <p:nvPr/>
        </p:nvSpPr>
        <p:spPr>
          <a:xfrm rot="-4160999">
            <a:off x="6955909" y="1852469"/>
            <a:ext cx="53016" cy="53016"/>
          </a:xfrm>
          <a:prstGeom prst="ellipse">
            <a:avLst/>
          </a:prstGeom>
          <a:solidFill>
            <a:srgbClr val="908D7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5" name="Google Shape;115;p1"/>
          <p:cNvSpPr/>
          <p:nvPr/>
        </p:nvSpPr>
        <p:spPr>
          <a:xfrm rot="-4160999">
            <a:off x="6523862" y="2644558"/>
            <a:ext cx="53016" cy="53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6" name="Google Shape;116;p1"/>
          <p:cNvSpPr/>
          <p:nvPr/>
        </p:nvSpPr>
        <p:spPr>
          <a:xfrm rot="-4160999">
            <a:off x="7820005" y="1708455"/>
            <a:ext cx="53016" cy="530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7" name="Google Shape;117;p1"/>
          <p:cNvSpPr/>
          <p:nvPr/>
        </p:nvSpPr>
        <p:spPr>
          <a:xfrm rot="-4160999">
            <a:off x="6883902" y="1564438"/>
            <a:ext cx="53016" cy="53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8" name="Google Shape;118;p1"/>
          <p:cNvSpPr/>
          <p:nvPr/>
        </p:nvSpPr>
        <p:spPr>
          <a:xfrm rot="-4160999">
            <a:off x="8180045" y="3004598"/>
            <a:ext cx="53016" cy="53016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cap="none" dirty="0">
              <a:solidFill>
                <a:schemeClr val="lt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652120" y="3638577"/>
            <a:ext cx="3528394" cy="147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none" strike="noStrike" cap="none" dirty="0">
                <a:solidFill>
                  <a:srgbClr val="908D78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Masters meeting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u="none" strike="noStrike" cap="none" dirty="0">
              <a:solidFill>
                <a:srgbClr val="908D78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May 11</a:t>
            </a:r>
            <a:r>
              <a:rPr lang="en-US" sz="1800" u="none" strike="noStrike" cap="none" baseline="300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th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, 2020 - </a:t>
            </a:r>
            <a:endParaRPr dirty="0"/>
          </a:p>
        </p:txBody>
      </p:sp>
      <p:sp>
        <p:nvSpPr>
          <p:cNvPr id="120" name="Google Shape;120;p1"/>
          <p:cNvSpPr/>
          <p:nvPr/>
        </p:nvSpPr>
        <p:spPr>
          <a:xfrm>
            <a:off x="5706381" y="4964975"/>
            <a:ext cx="341987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Master, L.4</a:t>
            </a:r>
            <a:endParaRPr dirty="0"/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Online Course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21" name="Google Shape;121;p1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2" name="Google Shape;122;p1"/>
          <p:cNvSpPr txBox="1"/>
          <p:nvPr/>
        </p:nvSpPr>
        <p:spPr>
          <a:xfrm>
            <a:off x="323528" y="4052913"/>
            <a:ext cx="4860030" cy="187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You® Online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and facilitation on Zoom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32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4faff9507_0_46"/>
          <p:cNvSpPr/>
          <p:nvPr/>
        </p:nvSpPr>
        <p:spPr>
          <a:xfrm>
            <a:off x="0" y="1988840"/>
            <a:ext cx="9144000" cy="48693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84faff9507_0_46"/>
          <p:cNvSpPr/>
          <p:nvPr/>
        </p:nvSpPr>
        <p:spPr>
          <a:xfrm>
            <a:off x="1" y="1"/>
            <a:ext cx="9144000" cy="756000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g84faff9507_0_46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84faff9507_0_46"/>
          <p:cNvSpPr txBox="1"/>
          <p:nvPr/>
        </p:nvSpPr>
        <p:spPr>
          <a:xfrm>
            <a:off x="256500" y="756005"/>
            <a:ext cx="8622600" cy="12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should we pay attention to?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337" name="Google Shape;337;g84faff9507_0_46"/>
          <p:cNvSpPr/>
          <p:nvPr/>
        </p:nvSpPr>
        <p:spPr>
          <a:xfrm>
            <a:off x="0" y="188640"/>
            <a:ext cx="913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338" name="Google Shape;338;g84faff9507_0_46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39" name="Google Shape;339;g84faff9507_0_46"/>
          <p:cNvSpPr txBox="1"/>
          <p:nvPr/>
        </p:nvSpPr>
        <p:spPr>
          <a:xfrm>
            <a:off x="256500" y="1988853"/>
            <a:ext cx="8622600" cy="4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Breakout rooms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sharing in the small rooms.</a:t>
            </a:r>
            <a:endParaRPr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+ Closeness, when sharing we are only the two off us,                                  no one sees us/ hears us.</a:t>
            </a:r>
            <a:endParaRPr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We lose all the information about their reactions/ laughing, crying sitting close, far, etc.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They are </a:t>
            </a:r>
            <a:r>
              <a:rPr lang="en-US" sz="1800" dirty="0" err="1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poofing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we don't know what is happening there.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You can’t choose your partner for the breakout rooms.</a:t>
            </a:r>
            <a:endParaRPr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+ Unexpected but precise – like choosing the card face down.</a:t>
            </a:r>
            <a:endParaRPr dirty="0">
              <a:solidFill>
                <a:schemeClr val="dk1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I have no control over this, more resistance may build up in me.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b="1" dirty="0" err="1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ZOOMing</a:t>
            </a: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in or zooming out with Zoom.</a:t>
            </a:r>
            <a:endParaRPr sz="1800" b="1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grpSp>
        <p:nvGrpSpPr>
          <p:cNvPr id="340" name="Google Shape;340;g84faff9507_0_46"/>
          <p:cNvGrpSpPr/>
          <p:nvPr/>
        </p:nvGrpSpPr>
        <p:grpSpPr>
          <a:xfrm>
            <a:off x="7657098" y="115630"/>
            <a:ext cx="1357304" cy="466969"/>
            <a:chOff x="3139244" y="2420740"/>
            <a:chExt cx="2721685" cy="936372"/>
          </a:xfrm>
        </p:grpSpPr>
        <p:sp>
          <p:nvSpPr>
            <p:cNvPr id="341" name="Google Shape;341;g84faff9507_0_46"/>
            <p:cNvSpPr/>
            <p:nvPr/>
          </p:nvSpPr>
          <p:spPr>
            <a:xfrm rot="10800000">
              <a:off x="4499844" y="2924796"/>
              <a:ext cx="288300" cy="28830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2" name="Google Shape;342;g84faff9507_0_46"/>
            <p:cNvSpPr/>
            <p:nvPr/>
          </p:nvSpPr>
          <p:spPr>
            <a:xfrm rot="10800000">
              <a:off x="5075908" y="3068812"/>
              <a:ext cx="288300" cy="28830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3" name="Google Shape;343;g84faff9507_0_46"/>
            <p:cNvSpPr/>
            <p:nvPr/>
          </p:nvSpPr>
          <p:spPr>
            <a:xfrm rot="10800000">
              <a:off x="3419604" y="2492748"/>
              <a:ext cx="288300" cy="288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4" name="Google Shape;344;g84faff9507_0_46"/>
            <p:cNvSpPr/>
            <p:nvPr/>
          </p:nvSpPr>
          <p:spPr>
            <a:xfrm rot="10800000">
              <a:off x="3635748" y="2996804"/>
              <a:ext cx="288300" cy="28830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5" name="Google Shape;345;g84faff9507_0_46"/>
            <p:cNvSpPr/>
            <p:nvPr/>
          </p:nvSpPr>
          <p:spPr>
            <a:xfrm rot="10800000">
              <a:off x="5147916" y="2420740"/>
              <a:ext cx="288300" cy="28830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6" name="Google Shape;346;g84faff9507_0_46"/>
            <p:cNvSpPr/>
            <p:nvPr/>
          </p:nvSpPr>
          <p:spPr>
            <a:xfrm rot="10800000">
              <a:off x="4139804" y="2636764"/>
              <a:ext cx="288300" cy="28830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7" name="Google Shape;347;g84faff9507_0_46"/>
            <p:cNvSpPr/>
            <p:nvPr/>
          </p:nvSpPr>
          <p:spPr>
            <a:xfrm rot="-4158677">
              <a:off x="3154571" y="2868182"/>
              <a:ext cx="106145" cy="106145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8" name="Google Shape;348;g84faff9507_0_46"/>
            <p:cNvSpPr/>
            <p:nvPr/>
          </p:nvSpPr>
          <p:spPr>
            <a:xfrm rot="-4158677">
              <a:off x="4371303" y="2436134"/>
              <a:ext cx="106145" cy="106145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9" name="Google Shape;349;g84faff9507_0_46"/>
            <p:cNvSpPr/>
            <p:nvPr/>
          </p:nvSpPr>
          <p:spPr>
            <a:xfrm rot="-4158677">
              <a:off x="4947368" y="2796174"/>
              <a:ext cx="106145" cy="1061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50" name="Google Shape;350;g84faff9507_0_46"/>
            <p:cNvSpPr/>
            <p:nvPr/>
          </p:nvSpPr>
          <p:spPr>
            <a:xfrm rot="-4158677">
              <a:off x="5739456" y="2940191"/>
              <a:ext cx="106145" cy="106145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51" name="Google Shape;351;g84faff9507_0_46"/>
            <p:cNvSpPr/>
            <p:nvPr/>
          </p:nvSpPr>
          <p:spPr>
            <a:xfrm rot="-4158677">
              <a:off x="4011263" y="3012198"/>
              <a:ext cx="106145" cy="106145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52" name="Google Shape;352;g84faff9507_0_46"/>
            <p:cNvSpPr/>
            <p:nvPr/>
          </p:nvSpPr>
          <p:spPr>
            <a:xfrm rot="-4158677">
              <a:off x="5523432" y="2652159"/>
              <a:ext cx="106145" cy="106145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/>
          <p:nvPr/>
        </p:nvSpPr>
        <p:spPr>
          <a:xfrm>
            <a:off x="0" y="0"/>
            <a:ext cx="9144000" cy="75790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9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03" y="282166"/>
            <a:ext cx="1559692" cy="19357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9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Questions?</a:t>
            </a:r>
            <a:endParaRPr dirty="0"/>
          </a:p>
        </p:txBody>
      </p:sp>
      <p:sp>
        <p:nvSpPr>
          <p:cNvPr id="361" name="Google Shape;361;p9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62" name="Google Shape;36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17656" y="3896780"/>
            <a:ext cx="3766785" cy="251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335" y="3896781"/>
            <a:ext cx="3766786" cy="251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9"/>
          <p:cNvPicPr preferRelativeResize="0"/>
          <p:nvPr/>
        </p:nvPicPr>
        <p:blipFill rotWithShape="1">
          <a:blip r:embed="rId6">
            <a:alphaModFix/>
          </a:blip>
          <a:srcRect l="2614" t="17623" r="2616"/>
          <a:stretch/>
        </p:blipFill>
        <p:spPr>
          <a:xfrm>
            <a:off x="859335" y="1112684"/>
            <a:ext cx="7725106" cy="24705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9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366" name="Google Shape;366;p9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38110"/>
            <a:ext cx="9144000" cy="611989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0"/>
          <p:cNvSpPr/>
          <p:nvPr/>
        </p:nvSpPr>
        <p:spPr>
          <a:xfrm>
            <a:off x="0" y="0"/>
            <a:ext cx="9144000" cy="75790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10" descr="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03" y="282166"/>
            <a:ext cx="1559692" cy="19357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0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Thank You</a:t>
            </a:r>
            <a:endParaRPr dirty="0"/>
          </a:p>
        </p:txBody>
      </p:sp>
      <p:sp>
        <p:nvSpPr>
          <p:cNvPr id="386" name="Google Shape;386;p10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20956" y="2996952"/>
            <a:ext cx="9144000" cy="221055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2"/>
          <p:cNvGrpSpPr/>
          <p:nvPr/>
        </p:nvGrpSpPr>
        <p:grpSpPr>
          <a:xfrm>
            <a:off x="3844274" y="6201248"/>
            <a:ext cx="1360748" cy="468112"/>
            <a:chOff x="3139244" y="2420888"/>
            <a:chExt cx="2721497" cy="936224"/>
          </a:xfrm>
        </p:grpSpPr>
        <p:sp>
          <p:nvSpPr>
            <p:cNvPr id="132" name="Google Shape;132;p2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  <p:sp>
        <p:nvSpPr>
          <p:cNvPr id="144" name="Google Shape;144;p2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Today’s Session</a:t>
            </a:r>
            <a:endParaRPr dirty="0"/>
          </a:p>
        </p:txBody>
      </p:sp>
      <p:sp>
        <p:nvSpPr>
          <p:cNvPr id="145" name="Google Shape;145;p2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600211" y="1650494"/>
            <a:ext cx="7848874" cy="476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Today’s Session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Opening: Hello, Pause, Agenda	                               	(15 min.)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			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rgbClr val="17365D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	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Facilitating on Zoom		(90 min.)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				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What are we gaining?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				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What are we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losing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?</a:t>
            </a:r>
            <a:endParaRPr lang="en-US"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				- How can we compensate the losing?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				- What should we pay attention to?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               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Closure							(15 min.)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grpSp>
        <p:nvGrpSpPr>
          <p:cNvPr id="147" name="Google Shape;147;p2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148" name="Google Shape;148;p2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3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0" y="1268760"/>
            <a:ext cx="9144000" cy="407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Objectives</a:t>
            </a:r>
            <a:r>
              <a:rPr lang="en-US" sz="1800" dirty="0"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b="1"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rgbClr val="366092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429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●"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To upgrade our ‘Points of You® facilitation’ style into online.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lvl="0" indent="-3429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●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To build awareness on the facilitation on the Zoom platform.</a:t>
            </a:r>
            <a:endParaRPr b="1" dirty="0"/>
          </a:p>
          <a:p>
            <a:pPr marL="45720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172" name="Google Shape;172;p3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4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>
            <a:off x="269776" y="1268760"/>
            <a:ext cx="8622704" cy="506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are we gaining?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Marketing - new customers 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More accessible – work/ geography / disability.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Going deeper - d</a:t>
            </a: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igesting in between 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Brings in the deepness as “the work” happens in between sessions.</a:t>
            </a:r>
            <a:endParaRPr dirty="0"/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More understanding and experiencing of the</a:t>
            </a: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</a:t>
            </a: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ause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– We are practicing more of  Pause together.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Stronger glue for the group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– meeting and repetition builds connection.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Platform for delivering content.</a:t>
            </a:r>
            <a:endParaRPr sz="1800" b="1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95" name="Google Shape;195;p4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196" name="Google Shape;196;p4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5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269776" y="1268760"/>
            <a:ext cx="8622704" cy="606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are we lo</a:t>
            </a:r>
            <a:r>
              <a:rPr lang="en-US" sz="24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</a:t>
            </a: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ing?</a:t>
            </a: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Generic (Mono) Setting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we are doing everything in the same setting.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–Work, workshops, friends family, same background same clothing, participants don’t feel the change of setting.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Participant Setting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- we can not control the setting of the participants.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It’s all about us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we are more aware about ourselves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e see ourselves, the participants see themselves, we are more aware of being seen, we control our movements, we are checking how we look.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are losing our authenticity.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feel less been heard or seen - 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Am I seen? Am I heard? 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Existential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anxiety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is becoming bigger.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218" name="Google Shape;218;p5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220" name="Google Shape;220;p5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4faff9507_0_23"/>
          <p:cNvSpPr/>
          <p:nvPr/>
        </p:nvSpPr>
        <p:spPr>
          <a:xfrm>
            <a:off x="0" y="1988840"/>
            <a:ext cx="9144000" cy="48693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84faff9507_0_23"/>
          <p:cNvSpPr/>
          <p:nvPr/>
        </p:nvSpPr>
        <p:spPr>
          <a:xfrm>
            <a:off x="1" y="1"/>
            <a:ext cx="9144000" cy="756000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84faff9507_0_23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84faff9507_0_23"/>
          <p:cNvSpPr txBox="1"/>
          <p:nvPr/>
        </p:nvSpPr>
        <p:spPr>
          <a:xfrm>
            <a:off x="269776" y="1268760"/>
            <a:ext cx="8622600" cy="5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are we lo</a:t>
            </a:r>
            <a:r>
              <a:rPr lang="en-US" sz="24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</a:t>
            </a: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ing?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are moving from 3D to 2D 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are becoming a cube. All the same. 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You see everybody from the same angle.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are losing 80% of non-verbal communication.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need to work harder to process it by faces expressions/ tone of voice...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only see a small part of the person, we don’t see the body. 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do not smell at all.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No eye contact. 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Sound and picture are coming from the same place.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No parallel voices.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don’t even hear them breath – no sound of life.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If there is a sound of life - it is usually disturbing.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The spontaneous of life - small reaction.</a:t>
            </a: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241" name="Google Shape;241;g84faff9507_0_23"/>
          <p:cNvSpPr/>
          <p:nvPr/>
        </p:nvSpPr>
        <p:spPr>
          <a:xfrm>
            <a:off x="0" y="188640"/>
            <a:ext cx="913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242" name="Google Shape;242;g84faff9507_0_23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243" name="Google Shape;243;g84faff9507_0_23"/>
          <p:cNvGrpSpPr/>
          <p:nvPr/>
        </p:nvGrpSpPr>
        <p:grpSpPr>
          <a:xfrm>
            <a:off x="7657098" y="115630"/>
            <a:ext cx="1357304" cy="466969"/>
            <a:chOff x="3139244" y="2420740"/>
            <a:chExt cx="2721685" cy="936372"/>
          </a:xfrm>
        </p:grpSpPr>
        <p:sp>
          <p:nvSpPr>
            <p:cNvPr id="244" name="Google Shape;244;g84faff9507_0_23"/>
            <p:cNvSpPr/>
            <p:nvPr/>
          </p:nvSpPr>
          <p:spPr>
            <a:xfrm rot="10800000">
              <a:off x="4499844" y="2924796"/>
              <a:ext cx="288300" cy="28830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5" name="Google Shape;245;g84faff9507_0_23"/>
            <p:cNvSpPr/>
            <p:nvPr/>
          </p:nvSpPr>
          <p:spPr>
            <a:xfrm rot="10800000">
              <a:off x="5075908" y="3068812"/>
              <a:ext cx="288300" cy="28830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6" name="Google Shape;246;g84faff9507_0_23"/>
            <p:cNvSpPr/>
            <p:nvPr/>
          </p:nvSpPr>
          <p:spPr>
            <a:xfrm rot="10800000">
              <a:off x="3419604" y="2492748"/>
              <a:ext cx="288300" cy="288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7" name="Google Shape;247;g84faff9507_0_23"/>
            <p:cNvSpPr/>
            <p:nvPr/>
          </p:nvSpPr>
          <p:spPr>
            <a:xfrm rot="10800000">
              <a:off x="3635748" y="2996804"/>
              <a:ext cx="288300" cy="28830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8" name="Google Shape;248;g84faff9507_0_23"/>
            <p:cNvSpPr/>
            <p:nvPr/>
          </p:nvSpPr>
          <p:spPr>
            <a:xfrm rot="10800000">
              <a:off x="5147916" y="2420740"/>
              <a:ext cx="288300" cy="28830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9" name="Google Shape;249;g84faff9507_0_23"/>
            <p:cNvSpPr/>
            <p:nvPr/>
          </p:nvSpPr>
          <p:spPr>
            <a:xfrm rot="10800000">
              <a:off x="4139804" y="2636764"/>
              <a:ext cx="288300" cy="28830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0" name="Google Shape;250;g84faff9507_0_23"/>
            <p:cNvSpPr/>
            <p:nvPr/>
          </p:nvSpPr>
          <p:spPr>
            <a:xfrm rot="-4158677">
              <a:off x="3154571" y="2868182"/>
              <a:ext cx="106145" cy="106145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1" name="Google Shape;251;g84faff9507_0_23"/>
            <p:cNvSpPr/>
            <p:nvPr/>
          </p:nvSpPr>
          <p:spPr>
            <a:xfrm rot="-4158677">
              <a:off x="4371303" y="2436134"/>
              <a:ext cx="106145" cy="106145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2" name="Google Shape;252;g84faff9507_0_23"/>
            <p:cNvSpPr/>
            <p:nvPr/>
          </p:nvSpPr>
          <p:spPr>
            <a:xfrm rot="-4158677">
              <a:off x="4947368" y="2796174"/>
              <a:ext cx="106145" cy="1061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3" name="Google Shape;253;g84faff9507_0_23"/>
            <p:cNvSpPr/>
            <p:nvPr/>
          </p:nvSpPr>
          <p:spPr>
            <a:xfrm rot="-4158677">
              <a:off x="5739456" y="2940191"/>
              <a:ext cx="106145" cy="106145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4" name="Google Shape;254;g84faff9507_0_23"/>
            <p:cNvSpPr/>
            <p:nvPr/>
          </p:nvSpPr>
          <p:spPr>
            <a:xfrm rot="-4158677">
              <a:off x="4011263" y="3012198"/>
              <a:ext cx="106145" cy="106145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5" name="Google Shape;255;g84faff9507_0_23"/>
            <p:cNvSpPr/>
            <p:nvPr/>
          </p:nvSpPr>
          <p:spPr>
            <a:xfrm rot="-4158677">
              <a:off x="5523432" y="2652159"/>
              <a:ext cx="106145" cy="106145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6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"/>
          <p:cNvSpPr txBox="1"/>
          <p:nvPr/>
        </p:nvSpPr>
        <p:spPr>
          <a:xfrm>
            <a:off x="269775" y="1268750"/>
            <a:ext cx="8622600" cy="533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are we losing?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Feeling uncomfortable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– 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Silence. Delay. Technic issues.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People are looking at us - when we don't know that they are looking.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Tiredness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– Zoom fa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tigue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A lot of logistics. Technic issues. Requires more focus.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Participants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&amp; we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come after the whole day, no break from reality.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Holding the Space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Every time we send them out to breakout rooms we are loosing them.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Us as facilitators we stay behind, alone in the room, we can go out of the mode of  holding the space.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can’t observe and hold the participants in the breakout rooms,             they are alone.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are not sharing the space together.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266" name="Google Shape;266;p6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grpSp>
        <p:nvGrpSpPr>
          <p:cNvPr id="267" name="Google Shape;267;p6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268" name="Google Shape;268;p6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7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7"/>
          <p:cNvSpPr txBox="1"/>
          <p:nvPr/>
        </p:nvSpPr>
        <p:spPr>
          <a:xfrm>
            <a:off x="269776" y="1268760"/>
            <a:ext cx="8622704" cy="487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are we losing?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Spontaneity of Communication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– communication more cut, less flow between participants, spontaneous remarks are missed as we are on mute, more control over what we are saying. Even reactions to other participants are controlled.</a:t>
            </a:r>
            <a:endParaRPr dirty="0"/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</a:t>
            </a: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nteractions in between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when there is a break participants “poof” and are gone until we are back.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No small talk.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Transference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– we are loosing part of the healing coming from transference, 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as we don’t have the natural interaction in the room of being together. </a:t>
            </a:r>
            <a:b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It is not simulate real life.</a:t>
            </a:r>
            <a:endParaRPr dirty="0"/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The POY experience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 –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Zoom Platform is best for delivery of content – we deliver experience.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290" name="Google Shape;290;p7"/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291" name="Google Shape;291;p7"/>
          <p:cNvGrpSpPr/>
          <p:nvPr/>
        </p:nvGrpSpPr>
        <p:grpSpPr>
          <a:xfrm>
            <a:off x="7657182" y="115769"/>
            <a:ext cx="1357283" cy="466920"/>
            <a:chOff x="3139244" y="2420888"/>
            <a:chExt cx="2721497" cy="936224"/>
          </a:xfrm>
        </p:grpSpPr>
        <p:sp>
          <p:nvSpPr>
            <p:cNvPr id="292" name="Google Shape;292;p7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rgbClr val="EDE3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8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76" y="281448"/>
            <a:ext cx="1565920" cy="193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/>
          <p:nvPr/>
        </p:nvSpPr>
        <p:spPr>
          <a:xfrm>
            <a:off x="256451" y="1139735"/>
            <a:ext cx="8622600" cy="190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What should we pay attention to?</a:t>
            </a: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Points of You ® Facilitation on Zoom</a:t>
            </a:r>
            <a:endParaRPr dirty="0"/>
          </a:p>
        </p:txBody>
      </p:sp>
      <p:sp>
        <p:nvSpPr>
          <p:cNvPr id="314" name="Google Shape;314;p8"/>
          <p:cNvSpPr txBox="1"/>
          <p:nvPr/>
        </p:nvSpPr>
        <p:spPr>
          <a:xfrm>
            <a:off x="260688" y="1988853"/>
            <a:ext cx="8622600" cy="4786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Tune In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We are tuning in for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3 | 4 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days. </a:t>
            </a:r>
            <a:endParaRPr dirty="0"/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+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We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hear what is happening in between,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We need to bring the participants back to the workshop every day.</a:t>
            </a:r>
            <a:endParaRPr dirty="0"/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In my house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– each participant is inviting us to their </a:t>
            </a: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intimate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space: 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+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Intimacy, we see parts of the house (i.e. bedroom) which we would never see, fosters connection.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- </a:t>
            </a: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Exposure, you welcome to the space but may be reserved, also in my house I may not have the intimate space to share.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Is my space safe for me?</a:t>
            </a:r>
            <a:br>
              <a:rPr lang="en-US" sz="1800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</a:br>
            <a:endParaRPr sz="1800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za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Where is the circle?</a:t>
            </a:r>
            <a:endParaRPr sz="1800" b="1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285750" marR="0" lvl="0" indent="-234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strike="noStrike" cap="none" dirty="0">
                <a:solidFill>
                  <a:schemeClr val="dk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rPr>
              <a:t> </a:t>
            </a:r>
            <a:endParaRPr sz="1800" u="none" strike="noStrike" cap="none" dirty="0">
              <a:solidFill>
                <a:schemeClr val="dk1"/>
              </a:solidFill>
              <a:latin typeface="Optima Regular" panose="02000503060000020004" pitchFamily="2" charset="0"/>
              <a:ea typeface="Belleza"/>
              <a:cs typeface="Belleza"/>
              <a:sym typeface="Belleza"/>
            </a:endParaRPr>
          </a:p>
        </p:txBody>
      </p:sp>
      <p:grpSp>
        <p:nvGrpSpPr>
          <p:cNvPr id="315" name="Google Shape;315;p8"/>
          <p:cNvGrpSpPr/>
          <p:nvPr/>
        </p:nvGrpSpPr>
        <p:grpSpPr>
          <a:xfrm>
            <a:off x="7657098" y="115704"/>
            <a:ext cx="1357210" cy="466895"/>
            <a:chOff x="3139244" y="2420888"/>
            <a:chExt cx="2721497" cy="936224"/>
          </a:xfrm>
        </p:grpSpPr>
        <p:sp>
          <p:nvSpPr>
            <p:cNvPr id="316" name="Google Shape;316;p8"/>
            <p:cNvSpPr/>
            <p:nvPr/>
          </p:nvSpPr>
          <p:spPr>
            <a:xfrm rot="10800000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 rot="10800000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 rot="10800000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 rot="10800000">
              <a:off x="3635896" y="2996952"/>
              <a:ext cx="288152" cy="288152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 rot="10800000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 rot="10800000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 rot="-4160999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 rot="-4160999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 rot="-4160999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 rot="-4160999">
              <a:off x="5739419" y="2940235"/>
              <a:ext cx="106031" cy="106031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 rot="-4160999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 rot="-4160999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Arial"/>
                <a:buNone/>
              </a:pPr>
              <a:endParaRPr sz="1397" u="none" strike="noStrike" cap="none" dirty="0">
                <a:solidFill>
                  <a:schemeClr val="lt1"/>
                </a:solidFill>
                <a:latin typeface="Optima Regular" panose="02000503060000020004" pitchFamily="2" charset="0"/>
                <a:ea typeface="Belleza"/>
                <a:cs typeface="Belleza"/>
                <a:sym typeface="Belleza"/>
              </a:endParaRPr>
            </a:p>
          </p:txBody>
        </p:sp>
      </p:grpSp>
      <p:sp>
        <p:nvSpPr>
          <p:cNvPr id="21" name="Google Shape;266;p6">
            <a:extLst>
              <a:ext uri="{FF2B5EF4-FFF2-40B4-BE49-F238E27FC236}">
                <a16:creationId xmlns:a16="http://schemas.microsoft.com/office/drawing/2014/main" id="{6DC63945-2C4E-204C-92B5-8FFB016E15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509</Words>
  <Application>Microsoft Macintosh PowerPoint</Application>
  <PresentationFormat>On-screen Show (4:3)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Optima Regular</vt:lpstr>
      <vt:lpstr>Belleza</vt:lpstr>
      <vt:lpstr>Calibri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osi</dc:creator>
  <cp:lastModifiedBy>Marek Wardęcki</cp:lastModifiedBy>
  <cp:revision>7</cp:revision>
  <cp:lastPrinted>2020-05-11T09:22:57Z</cp:lastPrinted>
  <dcterms:created xsi:type="dcterms:W3CDTF">2014-11-26T14:54:08Z</dcterms:created>
  <dcterms:modified xsi:type="dcterms:W3CDTF">2020-05-11T09:24:41Z</dcterms:modified>
</cp:coreProperties>
</file>