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bookmarkIdSeed="4">
  <p:sldMasterIdLst>
    <p:sldMasterId id="2147483648" r:id="rId1"/>
  </p:sldMasterIdLst>
  <p:notesMasterIdLst>
    <p:notesMasterId r:id="rId26"/>
  </p:notesMasterIdLst>
  <p:sldIdLst>
    <p:sldId id="726" r:id="rId2"/>
    <p:sldId id="740" r:id="rId3"/>
    <p:sldId id="817" r:id="rId4"/>
    <p:sldId id="781" r:id="rId5"/>
    <p:sldId id="801" r:id="rId6"/>
    <p:sldId id="852" r:id="rId7"/>
    <p:sldId id="571" r:id="rId8"/>
    <p:sldId id="857" r:id="rId9"/>
    <p:sldId id="853" r:id="rId10"/>
    <p:sldId id="760" r:id="rId11"/>
    <p:sldId id="762" r:id="rId12"/>
    <p:sldId id="858" r:id="rId13"/>
    <p:sldId id="780" r:id="rId14"/>
    <p:sldId id="854" r:id="rId15"/>
    <p:sldId id="855" r:id="rId16"/>
    <p:sldId id="856" r:id="rId17"/>
    <p:sldId id="783" r:id="rId18"/>
    <p:sldId id="864" r:id="rId19"/>
    <p:sldId id="784" r:id="rId20"/>
    <p:sldId id="863" r:id="rId21"/>
    <p:sldId id="764" r:id="rId22"/>
    <p:sldId id="685" r:id="rId23"/>
    <p:sldId id="602" r:id="rId24"/>
    <p:sldId id="677" r:id="rId25"/>
  </p:sldIdLst>
  <p:sldSz cx="9144000" cy="6858000" type="screen4x3"/>
  <p:notesSz cx="6797675" cy="9926638"/>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16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user" initials="u" lastIdx="23" clrIdx="6">
    <p:extLst>
      <p:ext uri="{19B8F6BF-5375-455C-9EA6-DF929625EA0E}">
        <p15:presenceInfo xmlns:p15="http://schemas.microsoft.com/office/powerpoint/2012/main" userId="user" providerId="None"/>
      </p:ext>
    </p:extLst>
  </p:cmAuthor>
  <p:cmAuthor id="1" name="yaron" initials="y" lastIdx="25" clrIdx="0">
    <p:extLst>
      <p:ext uri="{19B8F6BF-5375-455C-9EA6-DF929625EA0E}">
        <p15:presenceInfo xmlns:p15="http://schemas.microsoft.com/office/powerpoint/2012/main" userId="yaron" providerId="None"/>
      </p:ext>
    </p:extLst>
  </p:cmAuthor>
  <p:cmAuthor id="2" name="Yaron Golan" initials="YG" lastIdx="4" clrIdx="1">
    <p:extLst>
      <p:ext uri="{19B8F6BF-5375-455C-9EA6-DF929625EA0E}">
        <p15:presenceInfo xmlns:p15="http://schemas.microsoft.com/office/powerpoint/2012/main" userId="5eb0ef2ec0d5a5eb" providerId="Windows Live"/>
      </p:ext>
    </p:extLst>
  </p:cmAuthor>
  <p:cmAuthor id="3" name="michal" initials="m" lastIdx="1" clrIdx="2"/>
  <p:cmAuthor id="4" name="efrat" initials="e" lastIdx="10" clrIdx="3">
    <p:extLst>
      <p:ext uri="{19B8F6BF-5375-455C-9EA6-DF929625EA0E}">
        <p15:presenceInfo xmlns:p15="http://schemas.microsoft.com/office/powerpoint/2012/main" userId="efrat" providerId="None"/>
      </p:ext>
    </p:extLst>
  </p:cmAuthor>
  <p:cmAuthor id="5" name="Dr. Jude Rathburn" initials="DJR" lastIdx="3" clrIdx="4">
    <p:extLst>
      <p:ext uri="{19B8F6BF-5375-455C-9EA6-DF929625EA0E}">
        <p15:presenceInfo xmlns:p15="http://schemas.microsoft.com/office/powerpoint/2012/main" userId="Dr. Jude Rathburn" providerId="None"/>
      </p:ext>
    </p:extLst>
  </p:cmAuthor>
  <p:cmAuthor id="6" name="Efrat Shani" initials="ES" lastIdx="4" clrIdx="5">
    <p:extLst>
      <p:ext uri="{19B8F6BF-5375-455C-9EA6-DF929625EA0E}">
        <p15:presenceInfo xmlns:p15="http://schemas.microsoft.com/office/powerpoint/2012/main" userId="1769f878dd20b23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956A"/>
    <a:srgbClr val="908D78"/>
    <a:srgbClr val="BFB78F"/>
    <a:srgbClr val="A5A391"/>
    <a:srgbClr val="B4B2A2"/>
    <a:srgbClr val="E07F48"/>
    <a:srgbClr val="91B2C4"/>
    <a:srgbClr val="91BE8C"/>
    <a:srgbClr val="D3A9B0"/>
    <a:srgbClr val="D1E5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985" autoAdjust="0"/>
    <p:restoredTop sz="84559" autoAdjust="0"/>
  </p:normalViewPr>
  <p:slideViewPr>
    <p:cSldViewPr>
      <p:cViewPr varScale="1">
        <p:scale>
          <a:sx n="44" d="100"/>
          <a:sy n="44" d="100"/>
        </p:scale>
        <p:origin x="540" y="54"/>
      </p:cViewPr>
      <p:guideLst>
        <p:guide orient="horz" pos="2160"/>
        <p:guide pos="2880"/>
        <p:guide orient="horz" pos="216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7" dt="2019-01-22T18:35:09.288" idx="23">
    <p:pos x="5750" y="10"/>
    <p:text>אפרת האם תרצי לשנות פה משהו, כדי שיהיה מובחן מ LEVEL 1?</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52017" y="0"/>
            <a:ext cx="2945659" cy="498056"/>
          </a:xfrm>
          <a:prstGeom prst="rect">
            <a:avLst/>
          </a:prstGeom>
        </p:spPr>
        <p:txBody>
          <a:bodyPr vert="horz" lIns="91432" tIns="45716" rIns="91432" bIns="45716" rtlCol="1"/>
          <a:lstStyle>
            <a:lvl1pPr algn="l">
              <a:defRPr sz="1200"/>
            </a:lvl1pPr>
          </a:lstStyle>
          <a:p>
            <a:endParaRPr lang="en-US"/>
          </a:p>
        </p:txBody>
      </p:sp>
      <p:sp>
        <p:nvSpPr>
          <p:cNvPr id="3" name="מציין מיקום של תאריך 2"/>
          <p:cNvSpPr>
            <a:spLocks noGrp="1"/>
          </p:cNvSpPr>
          <p:nvPr>
            <p:ph type="dt" idx="1"/>
          </p:nvPr>
        </p:nvSpPr>
        <p:spPr>
          <a:xfrm>
            <a:off x="1575" y="0"/>
            <a:ext cx="2945659" cy="498056"/>
          </a:xfrm>
          <a:prstGeom prst="rect">
            <a:avLst/>
          </a:prstGeom>
        </p:spPr>
        <p:txBody>
          <a:bodyPr vert="horz" lIns="91432" tIns="45716" rIns="91432" bIns="45716" rtlCol="1"/>
          <a:lstStyle>
            <a:lvl1pPr algn="r">
              <a:defRPr sz="1200"/>
            </a:lvl1pPr>
          </a:lstStyle>
          <a:p>
            <a:fld id="{E3AF151F-C8B0-4E83-BC0A-1625F61A24AD}" type="datetimeFigureOut">
              <a:rPr lang="en-US" smtClean="0"/>
              <a:pPr/>
              <a:t>5/6/2019</a:t>
            </a:fld>
            <a:endParaRPr lang="en-US"/>
          </a:p>
        </p:txBody>
      </p:sp>
      <p:sp>
        <p:nvSpPr>
          <p:cNvPr id="4" name="מציין מיקום של תמונת שקופית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32" tIns="45716" rIns="91432" bIns="45716" rtlCol="1" anchor="ctr"/>
          <a:lstStyle/>
          <a:p>
            <a:endParaRPr lang="en-US"/>
          </a:p>
        </p:txBody>
      </p:sp>
      <p:sp>
        <p:nvSpPr>
          <p:cNvPr id="5" name="מציין מיקום של הערות 4"/>
          <p:cNvSpPr>
            <a:spLocks noGrp="1"/>
          </p:cNvSpPr>
          <p:nvPr>
            <p:ph type="body" sz="quarter" idx="3"/>
          </p:nvPr>
        </p:nvSpPr>
        <p:spPr>
          <a:xfrm>
            <a:off x="679768" y="4777194"/>
            <a:ext cx="5438140" cy="3908614"/>
          </a:xfrm>
          <a:prstGeom prst="rect">
            <a:avLst/>
          </a:prstGeom>
        </p:spPr>
        <p:txBody>
          <a:bodyPr vert="horz" lIns="91432" tIns="45716" rIns="91432" bIns="45716" rtlCol="1"/>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52017" y="9428585"/>
            <a:ext cx="2945659" cy="498055"/>
          </a:xfrm>
          <a:prstGeom prst="rect">
            <a:avLst/>
          </a:prstGeom>
        </p:spPr>
        <p:txBody>
          <a:bodyPr vert="horz" lIns="91432" tIns="45716" rIns="91432" bIns="45716"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75" y="9428585"/>
            <a:ext cx="2945659" cy="498055"/>
          </a:xfrm>
          <a:prstGeom prst="rect">
            <a:avLst/>
          </a:prstGeom>
        </p:spPr>
        <p:txBody>
          <a:bodyPr vert="horz" lIns="91432" tIns="45716" rIns="91432" bIns="45716" rtlCol="1" anchor="b"/>
          <a:lstStyle>
            <a:lvl1pPr algn="r">
              <a:defRPr sz="1200"/>
            </a:lvl1pPr>
          </a:lstStyle>
          <a:p>
            <a:fld id="{4E4818ED-08AF-40E6-8CFB-EEF1FCFC4BC2}" type="slidenum">
              <a:rPr lang="en-US" smtClean="0"/>
              <a:pPr/>
              <a:t>‹#›</a:t>
            </a:fld>
            <a:endParaRPr lang="en-US"/>
          </a:p>
        </p:txBody>
      </p:sp>
    </p:spTree>
    <p:extLst>
      <p:ext uri="{BB962C8B-B14F-4D97-AF65-F5344CB8AC3E}">
        <p14:creationId xmlns:p14="http://schemas.microsoft.com/office/powerpoint/2010/main" val="45926731"/>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1</a:t>
            </a:fld>
            <a:endParaRPr lang="en-US"/>
          </a:p>
        </p:txBody>
      </p:sp>
    </p:spTree>
    <p:extLst>
      <p:ext uri="{BB962C8B-B14F-4D97-AF65-F5344CB8AC3E}">
        <p14:creationId xmlns:p14="http://schemas.microsoft.com/office/powerpoint/2010/main" val="3723712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lvl="0" algn="l" rtl="0">
              <a:lnSpc>
                <a:spcPct val="107000"/>
              </a:lnSpc>
            </a:pPr>
            <a:r>
              <a:rPr lang="en-US" sz="1200" b="1" kern="1200" dirty="0">
                <a:solidFill>
                  <a:schemeClr val="tx1"/>
                </a:solidFill>
                <a:latin typeface="+mn-lt"/>
                <a:ea typeface="+mn-ea"/>
                <a:cs typeface="+mn-cs"/>
                <a:sym typeface="Belleza"/>
              </a:rPr>
              <a:t>Breaks During the day – </a:t>
            </a:r>
            <a:r>
              <a:rPr lang="en-US" sz="1200" b="0" kern="1200" dirty="0">
                <a:solidFill>
                  <a:schemeClr val="tx1"/>
                </a:solidFill>
                <a:latin typeface="+mn-lt"/>
                <a:ea typeface="+mn-ea"/>
                <a:cs typeface="+mn-cs"/>
                <a:sym typeface="Belleza"/>
              </a:rPr>
              <a:t>breakfast (7-9), lunch(13:30-16:00), dinner (1900-21:00), breaks for coffee in between.</a:t>
            </a:r>
          </a:p>
          <a:p>
            <a:pPr lvl="0" algn="l" rtl="0">
              <a:lnSpc>
                <a:spcPct val="107000"/>
              </a:lnSpc>
            </a:pPr>
            <a:r>
              <a:rPr lang="en-US" sz="1200" b="1" kern="1200" dirty="0">
                <a:solidFill>
                  <a:schemeClr val="tx1"/>
                </a:solidFill>
                <a:latin typeface="+mn-lt"/>
                <a:ea typeface="+mn-ea"/>
                <a:cs typeface="+mn-cs"/>
                <a:sym typeface="Belleza"/>
              </a:rPr>
              <a:t>Workshop materials – </a:t>
            </a:r>
            <a:r>
              <a:rPr lang="en-US" sz="1200" b="0" kern="1200" dirty="0">
                <a:solidFill>
                  <a:schemeClr val="tx1"/>
                </a:solidFill>
                <a:latin typeface="+mn-lt"/>
                <a:ea typeface="+mn-ea"/>
                <a:cs typeface="+mn-cs"/>
                <a:sym typeface="Belleza"/>
              </a:rPr>
              <a:t>Participant’s kit, tools, their booklet and notebook</a:t>
            </a:r>
            <a:br>
              <a:rPr lang="en-US" b="1" dirty="0"/>
            </a:br>
            <a:r>
              <a:rPr lang="en-US" b="1" dirty="0"/>
              <a:t>Writing</a:t>
            </a:r>
            <a:r>
              <a:rPr lang="en-US" dirty="0"/>
              <a:t> We gave you a Notebook that you can write in it. Communicate with yourselves by writing. Writing to myself is a great tool for going deeper into me. I want to invite you to write 3 pages to yourselves every morning. Don’t think too much. It is a great tool for a dialog. Think about it as a camera, whenever you want to capture something, write it down. </a:t>
            </a:r>
            <a:endParaRPr lang="he-IL" dirty="0"/>
          </a:p>
          <a:p>
            <a:pPr algn="l" rtl="0"/>
            <a:endParaRPr lang="en-US" b="1" dirty="0"/>
          </a:p>
          <a:p>
            <a:pPr algn="l" rtl="0"/>
            <a:r>
              <a:rPr lang="en-US" b="1" dirty="0"/>
              <a:t>Photography</a:t>
            </a:r>
            <a:r>
              <a:rPr lang="en-US" dirty="0"/>
              <a:t> Use a camera or your smartphone as a camera as much as you can. Try to capture significant moments for  you, (it doesn’t matter why they are  significant for you). Look at your  photos at the end of every day. Taking a photo is framing our soul and emotions from our point of view If I will ask you all to take out your  cameras right now and to take a photo of this room, we will get totally </a:t>
            </a:r>
          </a:p>
          <a:p>
            <a:pPr algn="l" rtl="0"/>
            <a:r>
              <a:rPr lang="en-US" dirty="0"/>
              <a:t>different frames and points of views. Photography can expand our points of view especially about ourselves.  At the end of the course I will ask you to upload a small gallery on  our Facebook group , not more than 10 photos that will represent your journey here. Do it when you feel you are ready to give it to yourself. t is also nice to share it &amp; to get some comments and perspective. Photography (and Emojis ) is the 21st century official global language , that we all speak. Who took a photograph today? Raise your hand- and give them the chance to answer that question by raising their hands.</a:t>
            </a:r>
          </a:p>
          <a:p>
            <a:pPr algn="l" rtl="0"/>
            <a:r>
              <a:rPr lang="en-US" dirty="0"/>
              <a:t>This is the way we are communicating with others and with ourselves. In the past it was only in special occasions in the studio, with nice clothes, now it’s part of our life. Photography is a way we are delivering massages. Photography is a window to our soul. We are clicking the camera when we want to capture a very internal moment which we will be able to observe again in the future, or to share with others. Take as much as photos as you can. This is also part of the process. Just pay attention! the camera is also a tool for us to be  observers and not to play in the Arena. It creates a screen between the world and us. Be aware of when you are running from  the situation, it’s the same as we are running  to our phones.  </a:t>
            </a:r>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19</a:t>
            </a:fld>
            <a:endParaRPr lang="en-US"/>
          </a:p>
        </p:txBody>
      </p:sp>
    </p:spTree>
    <p:extLst>
      <p:ext uri="{BB962C8B-B14F-4D97-AF65-F5344CB8AC3E}">
        <p14:creationId xmlns:p14="http://schemas.microsoft.com/office/powerpoint/2010/main" val="3364785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The pause is an opportunity to the participants who don’t know each other, and for you, to digest. </a:t>
            </a:r>
          </a:p>
          <a:p>
            <a:pPr algn="l" rtl="0"/>
            <a:r>
              <a:rPr lang="en-US" dirty="0"/>
              <a:t>Close your eyes and trust the process. You are part of the group, sitting on the same chair, the only difference is that you sharing knowledge with the group. </a:t>
            </a:r>
          </a:p>
          <a:p>
            <a:pPr algn="l" rtl="0"/>
            <a:r>
              <a:rPr lang="en-US" dirty="0"/>
              <a:t>Practice pause, don’t move, don’t respond to the movements. This is in every aspect in your life, not only in Points of You workshops. </a:t>
            </a:r>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20</a:t>
            </a:fld>
            <a:endParaRPr lang="en-US"/>
          </a:p>
        </p:txBody>
      </p:sp>
    </p:spTree>
    <p:extLst>
      <p:ext uri="{BB962C8B-B14F-4D97-AF65-F5344CB8AC3E}">
        <p14:creationId xmlns:p14="http://schemas.microsoft.com/office/powerpoint/2010/main" val="2088131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b="1" dirty="0">
                <a:solidFill>
                  <a:schemeClr val="dk1"/>
                </a:solidFill>
                <a:latin typeface="Optima LT" pitchFamily="2" charset="0"/>
                <a:sym typeface="Belleza"/>
              </a:rPr>
              <a:t>Pause music </a:t>
            </a:r>
            <a:r>
              <a:rPr lang="en-US" dirty="0">
                <a:solidFill>
                  <a:schemeClr val="dk1"/>
                </a:solidFill>
                <a:latin typeface="Optima LT" pitchFamily="2" charset="0"/>
                <a:sym typeface="Belleza"/>
              </a:rPr>
              <a:t>(Playlist 2)- Apple music: https://itunes.apple.com/il/playlist/beginning-pause-tcp/pl.u-KVXBq0VCm9bM8J</a:t>
            </a:r>
          </a:p>
          <a:p>
            <a:pPr algn="l" rtl="0"/>
            <a:r>
              <a:rPr lang="en-US" dirty="0">
                <a:solidFill>
                  <a:schemeClr val="dk1"/>
                </a:solidFill>
                <a:latin typeface="Optima LT" pitchFamily="2" charset="0"/>
                <a:sym typeface="Belleza"/>
              </a:rPr>
              <a:t>Spotify: https://open.spotify.com/user/sezinhason/playlist/6CFjZ6u8WvNHwihkY2G6J9?si=-2fnh38cQrCOSN-y-KLF2w</a:t>
            </a:r>
          </a:p>
          <a:p>
            <a:pPr algn="l" rtl="0"/>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21</a:t>
            </a:fld>
            <a:endParaRPr lang="en-US"/>
          </a:p>
        </p:txBody>
      </p:sp>
    </p:spTree>
    <p:extLst>
      <p:ext uri="{BB962C8B-B14F-4D97-AF65-F5344CB8AC3E}">
        <p14:creationId xmlns:p14="http://schemas.microsoft.com/office/powerpoint/2010/main" val="2548773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4E4818ED-08AF-40E6-8CFB-EEF1FCFC4BC2}" type="slidenum">
              <a:rPr lang="en-US" smtClean="0"/>
              <a:pPr/>
              <a:t>5</a:t>
            </a:fld>
            <a:endParaRPr lang="en-US"/>
          </a:p>
        </p:txBody>
      </p:sp>
    </p:spTree>
    <p:extLst>
      <p:ext uri="{BB962C8B-B14F-4D97-AF65-F5344CB8AC3E}">
        <p14:creationId xmlns:p14="http://schemas.microsoft.com/office/powerpoint/2010/main" val="49569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56A"/>
                </a:solidFill>
                <a:latin typeface="Optima LT" pitchFamily="2" charset="0"/>
                <a:ea typeface="Belleza"/>
                <a:cs typeface="Belleza"/>
                <a:sym typeface="Belleza"/>
              </a:rPr>
              <a:t>Welcome </a:t>
            </a:r>
            <a:r>
              <a:rPr lang="en-US" b="0" dirty="0">
                <a:solidFill>
                  <a:srgbClr val="56956A"/>
                </a:solidFill>
                <a:latin typeface="Optima LT" pitchFamily="2" charset="0"/>
                <a:ea typeface="Belleza"/>
                <a:cs typeface="Belleza"/>
                <a:sym typeface="Belleza"/>
              </a:rPr>
              <a:t>(say it in the local language), my name is __________ and I'm one of the Maters facilitators in Points of You team.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 Finally, it is happening!! I am so excited!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 Thank you for making the effort =&gt; I promise you that it will pay off.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 We are here _____(number) countries (say as much names of the countries as you can)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 We will work with translation (in countries we 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56A"/>
                </a:solidFill>
                <a:latin typeface="Optima LT" pitchFamily="2" charset="0"/>
                <a:ea typeface="Belleza"/>
                <a:cs typeface="Belleza"/>
                <a:sym typeface="Belleza"/>
              </a:rPr>
              <a:t>Devotion to the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 This is a magical place, each one of you is going to feel this magic on the right timing for you=&gt; I promise you it will happen.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 This is a deep, powerful, unexpected, life changing process. </a:t>
            </a:r>
            <a:br>
              <a:rPr lang="en-US" b="0" dirty="0">
                <a:solidFill>
                  <a:srgbClr val="56956A"/>
                </a:solidFill>
                <a:latin typeface="Optima LT" pitchFamily="2" charset="0"/>
                <a:ea typeface="Belleza"/>
                <a:cs typeface="Belleza"/>
                <a:sym typeface="Belleza"/>
              </a:rPr>
            </a:br>
            <a:r>
              <a:rPr lang="en-US" b="0" dirty="0">
                <a:solidFill>
                  <a:srgbClr val="56956A"/>
                </a:solidFill>
                <a:latin typeface="Optima LT" pitchFamily="2" charset="0"/>
                <a:ea typeface="Belleza"/>
                <a:cs typeface="Belleza"/>
                <a:sym typeface="Belleza"/>
              </a:rPr>
              <a:t> All of you are professionals- this is your turn and time to receive, to grow, to be held by someone else, we invite to go back to your student state of mind.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 We are going to challenge you with a lot of love, if we want to have the change that we are wishing for- it begin- when we leave our comfort zone behind!!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we want to ask you to put your judgement and your expectation aside. </a:t>
            </a:r>
            <a:br>
              <a:rPr lang="en-US" b="0" dirty="0">
                <a:solidFill>
                  <a:srgbClr val="56956A"/>
                </a:solidFill>
                <a:latin typeface="Optima LT" pitchFamily="2" charset="0"/>
                <a:ea typeface="Belleza"/>
                <a:cs typeface="Belleza"/>
                <a:sym typeface="Belleza"/>
              </a:rPr>
            </a:br>
            <a:r>
              <a:rPr lang="en-US" b="0" dirty="0">
                <a:solidFill>
                  <a:srgbClr val="56956A"/>
                </a:solidFill>
                <a:latin typeface="Optima LT" pitchFamily="2" charset="0"/>
                <a:ea typeface="Belleza"/>
                <a:cs typeface="Belleza"/>
                <a:sym typeface="Belleza"/>
              </a:rPr>
              <a:t> This journey is going to be both personal and professional.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 Let yourselves become devoted to this journey, Trust the process!</a:t>
            </a:r>
            <a:br>
              <a:rPr lang="en-US" b="0" dirty="0">
                <a:solidFill>
                  <a:srgbClr val="56956A"/>
                </a:solidFill>
                <a:latin typeface="Optima LT" pitchFamily="2" charset="0"/>
                <a:ea typeface="Belleza"/>
                <a:cs typeface="Belleza"/>
                <a:sym typeface="Belleza"/>
              </a:rPr>
            </a:br>
            <a:r>
              <a:rPr lang="en-US" b="1" dirty="0">
                <a:solidFill>
                  <a:srgbClr val="56956A"/>
                </a:solidFill>
                <a:latin typeface="Optima LT" pitchFamily="2" charset="0"/>
                <a:ea typeface="Belleza"/>
                <a:cs typeface="Belleza"/>
                <a:sym typeface="Belleza"/>
              </a:rPr>
              <a:t>Clean destructions- </a:t>
            </a:r>
            <a:r>
              <a:rPr lang="en-US" b="0" dirty="0">
                <a:solidFill>
                  <a:srgbClr val="56956A"/>
                </a:solidFill>
                <a:latin typeface="Optima LT" pitchFamily="2" charset="0"/>
                <a:ea typeface="Belleza"/>
                <a:cs typeface="Belleza"/>
                <a:sym typeface="Belleza"/>
              </a:rPr>
              <a:t> In the last few years we grew enormously, and we are entering to a new model we’ve build of Points of You ® Academy.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 Along with this breakthrough we've realized that Efrat &amp; </a:t>
            </a:r>
            <a:r>
              <a:rPr lang="en-US" b="0" dirty="0" err="1">
                <a:solidFill>
                  <a:srgbClr val="56956A"/>
                </a:solidFill>
                <a:latin typeface="Optima LT" pitchFamily="2" charset="0"/>
                <a:ea typeface="Belleza"/>
                <a:cs typeface="Belleza"/>
                <a:sym typeface="Belleza"/>
              </a:rPr>
              <a:t>Yaron</a:t>
            </a:r>
            <a:r>
              <a:rPr lang="en-US" b="0" dirty="0">
                <a:solidFill>
                  <a:srgbClr val="56956A"/>
                </a:solidFill>
                <a:latin typeface="Optima LT" pitchFamily="2" charset="0"/>
                <a:ea typeface="Belleza"/>
                <a:cs typeface="Belleza"/>
                <a:sym typeface="Belleza"/>
              </a:rPr>
              <a:t> cannot do it on their own anymore, and we’ve recruited a strong team of Masters.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 We are going to work in 2 groups, and each group will be led by one of our most experienced facilitators, who are both doing a long way with us: ______&amp; ______(Mention the names of the facilitators and where they're from).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 (If you are the initiator): I will not be facilitating this workshop, my role this time 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mainly to initiate ________ (the name of the facilitator).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 Helping role in this workshop. They are doing an amazing work, and there is A LOT of work behind the scenes that you are not even aware of!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56A"/>
                </a:solidFill>
                <a:latin typeface="Optima LT" pitchFamily="2" charset="0"/>
                <a:ea typeface="Belleza"/>
                <a:cs typeface="Belleza"/>
                <a:sym typeface="Belleza"/>
              </a:rPr>
              <a:t>These are our Helpers: _______ (introduce them name + where they're from)!!!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56A"/>
                </a:solidFill>
                <a:latin typeface="Optima LT" pitchFamily="2" charset="0"/>
                <a:ea typeface="Belleza"/>
                <a:cs typeface="Belleza"/>
                <a:sym typeface="Belleza"/>
              </a:rPr>
              <a:t>Logistics-</a:t>
            </a:r>
            <a:r>
              <a:rPr lang="en-US" b="0" dirty="0">
                <a:solidFill>
                  <a:srgbClr val="56956A"/>
                </a:solidFill>
                <a:latin typeface="Optima LT" pitchFamily="2" charset="0"/>
                <a:ea typeface="Belleza"/>
                <a:cs typeface="Belleza"/>
                <a:sym typeface="Belleza"/>
              </a:rPr>
              <a:t> Room and roommates, In case of 2 groups – which participants are in the group, Work space (where), Lunch (where&amp; when), Check-in (when), 14:45 WE ARE STARTING.</a:t>
            </a:r>
          </a:p>
          <a:p>
            <a:pPr algn="l" rtl="0"/>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8</a:t>
            </a:fld>
            <a:endParaRPr lang="en-US"/>
          </a:p>
        </p:txBody>
      </p:sp>
    </p:spTree>
    <p:extLst>
      <p:ext uri="{BB962C8B-B14F-4D97-AF65-F5344CB8AC3E}">
        <p14:creationId xmlns:p14="http://schemas.microsoft.com/office/powerpoint/2010/main" val="1227219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b="1" dirty="0"/>
              <a:t>Entrance music (Playlist 1)- </a:t>
            </a:r>
            <a:r>
              <a:rPr lang="en-US" dirty="0"/>
              <a:t>Apple Music: https://itunes.apple.com/il/playlist/entering-tcp/pl.u-WabZl5Afvy13b7</a:t>
            </a:r>
            <a:br>
              <a:rPr lang="en-US" dirty="0"/>
            </a:br>
            <a:r>
              <a:rPr lang="en-US" dirty="0"/>
              <a:t>Spotify: https://open.spotify.com/playlist/2AU42UA3ckAqupgiKdF83S</a:t>
            </a:r>
          </a:p>
          <a:p>
            <a:pPr algn="l" rtl="0"/>
            <a:r>
              <a:rPr lang="en-US" b="1" dirty="0">
                <a:solidFill>
                  <a:schemeClr val="dk1"/>
                </a:solidFill>
                <a:latin typeface="Optima LT" pitchFamily="2" charset="0"/>
                <a:sym typeface="Belleza"/>
              </a:rPr>
              <a:t>Pause music (Playlist 2)- </a:t>
            </a:r>
            <a:r>
              <a:rPr lang="en-US" dirty="0">
                <a:solidFill>
                  <a:schemeClr val="dk1"/>
                </a:solidFill>
                <a:latin typeface="Optima LT" pitchFamily="2" charset="0"/>
                <a:sym typeface="Belleza"/>
              </a:rPr>
              <a:t>Apple music: https://itunes.apple.com/il/playlist/beginning-pause-tcp/pl.u-KVXBq0VCm9bM8J</a:t>
            </a:r>
          </a:p>
          <a:p>
            <a:pPr algn="l" rtl="0"/>
            <a:r>
              <a:rPr lang="en-US" dirty="0">
                <a:solidFill>
                  <a:schemeClr val="dk1"/>
                </a:solidFill>
                <a:latin typeface="Optima LT" pitchFamily="2" charset="0"/>
                <a:sym typeface="Belleza"/>
              </a:rPr>
              <a:t>Spotify: https://open.spotify.com/user/sezinhason/playlist/6CFjZ6u8WvNHwihkY2G6J9?si=-2fnh38cQrCOSN-y-KLF2w</a:t>
            </a:r>
          </a:p>
          <a:p>
            <a:pPr algn="l" rtl="0"/>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9</a:t>
            </a:fld>
            <a:endParaRPr lang="en-US"/>
          </a:p>
        </p:txBody>
      </p:sp>
    </p:spTree>
    <p:extLst>
      <p:ext uri="{BB962C8B-B14F-4D97-AF65-F5344CB8AC3E}">
        <p14:creationId xmlns:p14="http://schemas.microsoft.com/office/powerpoint/2010/main" val="362914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solidFill>
                  <a:schemeClr val="dk1"/>
                </a:solidFill>
                <a:latin typeface="Optima LT" pitchFamily="2" charset="0"/>
                <a:ea typeface="Belleza"/>
                <a:cs typeface="Belleza"/>
                <a:sym typeface="Belleza"/>
              </a:rPr>
              <a:t>To get the participants into the process- </a:t>
            </a:r>
            <a:r>
              <a:rPr lang="en-US" dirty="0"/>
              <a:t>Make the participants feel committed, engaged to the process.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solidFill>
                  <a:schemeClr val="dk1"/>
                </a:solidFill>
                <a:latin typeface="Optima LT" pitchFamily="2" charset="0"/>
                <a:ea typeface="Belleza"/>
                <a:cs typeface="Belleza"/>
                <a:sym typeface="Belleza"/>
              </a:rPr>
              <a:t>PR-</a:t>
            </a:r>
            <a:r>
              <a:rPr lang="en-US" dirty="0">
                <a:solidFill>
                  <a:schemeClr val="dk1"/>
                </a:solidFill>
                <a:latin typeface="Optima LT" pitchFamily="2" charset="0"/>
                <a:ea typeface="Belleza"/>
                <a:cs typeface="Belleza"/>
                <a:sym typeface="Belleza"/>
              </a:rPr>
              <a:t> the workshop, talk with enthusiasm , stand, bring yourself and your personal qualities. If you are not authentic and inspiring the participants will feel it. They came to see you and this is the time to deliver in one minute. This is the money time, if you are leaders of the group or not.  </a:t>
            </a:r>
            <a:endParaRPr lang="en-US" dirty="0">
              <a:latin typeface="Optima LT" pitchFamily="2" charset="0"/>
            </a:endParaRPr>
          </a:p>
          <a:p>
            <a:pPr algn="l" rtl="0"/>
            <a:endParaRPr lang="he-IL" b="1" u="sng"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10</a:t>
            </a:fld>
            <a:endParaRPr lang="en-US"/>
          </a:p>
        </p:txBody>
      </p:sp>
    </p:spTree>
    <p:extLst>
      <p:ext uri="{BB962C8B-B14F-4D97-AF65-F5344CB8AC3E}">
        <p14:creationId xmlns:p14="http://schemas.microsoft.com/office/powerpoint/2010/main" val="1442216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solidFill>
                <a:srgbClr val="000000"/>
              </a:solidFill>
              <a:latin typeface="Optima LT" pitchFamily="2" charset="0"/>
              <a:ea typeface="Belleza"/>
              <a:cs typeface="Belleza"/>
              <a:sym typeface="Bellez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solidFill>
                <a:srgbClr val="000000"/>
              </a:solidFill>
              <a:latin typeface="Optima LT" pitchFamily="2" charset="0"/>
              <a:ea typeface="Belleza"/>
              <a:cs typeface="Belleza"/>
              <a:sym typeface="Bellez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solidFill>
                  <a:srgbClr val="000000"/>
                </a:solidFill>
                <a:latin typeface="Optima LT" pitchFamily="2" charset="0"/>
                <a:ea typeface="Belleza"/>
                <a:cs typeface="Belleza"/>
                <a:sym typeface="Belleza"/>
              </a:rPr>
              <a:t>Guiding points (logistics)- </a:t>
            </a:r>
            <a:r>
              <a:rPr lang="en-US" dirty="0">
                <a:solidFill>
                  <a:srgbClr val="000000"/>
                </a:solidFill>
                <a:latin typeface="Optima LT" pitchFamily="2" charset="0"/>
                <a:ea typeface="Belleza"/>
                <a:cs typeface="Belleza"/>
                <a:sym typeface="Belleza"/>
              </a:rPr>
              <a:t>You can say shortly where is the toilets, smoking area…</a:t>
            </a:r>
          </a:p>
          <a:p>
            <a:pPr algn="l" rtl="0"/>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11</a:t>
            </a:fld>
            <a:endParaRPr lang="en-US"/>
          </a:p>
        </p:txBody>
      </p:sp>
    </p:spTree>
    <p:extLst>
      <p:ext uri="{BB962C8B-B14F-4D97-AF65-F5344CB8AC3E}">
        <p14:creationId xmlns:p14="http://schemas.microsoft.com/office/powerpoint/2010/main" val="1968002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solidFill>
                <a:srgbClr val="000000"/>
              </a:solidFill>
              <a:latin typeface="Optima LT" pitchFamily="2" charset="0"/>
              <a:ea typeface="Belleza"/>
              <a:cs typeface="Belleza"/>
              <a:sym typeface="Bellez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solidFill>
                <a:srgbClr val="000000"/>
              </a:solidFill>
              <a:latin typeface="Optima LT" pitchFamily="2" charset="0"/>
              <a:ea typeface="Belleza"/>
              <a:cs typeface="Belleza"/>
              <a:sym typeface="Belleza"/>
            </a:endParaRPr>
          </a:p>
          <a:p>
            <a:pPr algn="l" rtl="0"/>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12</a:t>
            </a:fld>
            <a:endParaRPr lang="en-US"/>
          </a:p>
        </p:txBody>
      </p:sp>
    </p:spTree>
    <p:extLst>
      <p:ext uri="{BB962C8B-B14F-4D97-AF65-F5344CB8AC3E}">
        <p14:creationId xmlns:p14="http://schemas.microsoft.com/office/powerpoint/2010/main" val="3177365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b="1" dirty="0"/>
              <a:t>Safety net </a:t>
            </a:r>
            <a:r>
              <a:rPr lang="en-US" dirty="0"/>
              <a:t>This is our group contract, we are not calling it like that, but the meaning is to make you feel in a safe place, and to build our safety net in the group. </a:t>
            </a:r>
            <a:br>
              <a:rPr lang="en-US" dirty="0"/>
            </a:br>
            <a:r>
              <a:rPr lang="en-US" b="1" dirty="0"/>
              <a:t>Be on time- </a:t>
            </a:r>
            <a:r>
              <a:rPr lang="en-US" dirty="0"/>
              <a:t>according to clock but also in the process. I recommend to arrive 10 minutes before and do the transition more smoothly. If somebody is not here I am not going to start, so it is your responsibility to be on time because everyone is going to wait for you. Be on time is a state of mind, it is not only the clock. Timing in life is everything. When we are on time everything happens in the right timing. </a:t>
            </a:r>
          </a:p>
          <a:p>
            <a:pPr algn="l" rtl="0"/>
            <a:r>
              <a:rPr lang="en-US" dirty="0"/>
              <a:t>We know when we start but we don’t know when we will end. Sometimes, there are things that happening in a group that we cannot calculate, like give to someone more space that he/she needs.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What said in here stays here in this room </a:t>
            </a:r>
            <a:r>
              <a:rPr lang="en-US" dirty="0"/>
              <a:t>- This is the way we are building our safety net. Of course you can share the experience with others outside – but only about yourself. We want to invite you to feel free, confidence to express yourself to the max, and to be able to share with the group even your most gentle things. When we are saying “sharing out” it includes </a:t>
            </a:r>
            <a:r>
              <a:rPr lang="en-US" b="1" dirty="0"/>
              <a:t>social media </a:t>
            </a:r>
            <a:r>
              <a:rPr lang="en-US" dirty="0"/>
              <a:t>like Facebook, Instagram etc. Please ask for permission if you want to upload someone's picture. We have our close group on Facebook, you can upload there. No one will see It, except us, or in our WhatsApp group.   </a:t>
            </a:r>
            <a:br>
              <a:rPr lang="en-US" dirty="0"/>
            </a:br>
            <a:r>
              <a:rPr lang="en-US" b="1" dirty="0">
                <a:solidFill>
                  <a:schemeClr val="dk1"/>
                </a:solidFill>
                <a:latin typeface="Optima LT" pitchFamily="2" charset="0"/>
              </a:rPr>
              <a:t>Respect other’s journey- </a:t>
            </a:r>
            <a:r>
              <a:rPr lang="en-US" dirty="0"/>
              <a:t>As much as you will share in this group you will gain more. When someone is speaking, do not go into their words. Listen with sensitivity. Give others the space and don't interrupt because it might be the moment of their breakthrough. If you need to go out, do it after someone finished and before someone else started. We want your 100% presence here. I would appreciate it if during the sessions you will stay in the room and not take small breaks. But of course, if you must, you must. Be aware of when you must go out. You don't need to share it with us. Ask yourself why do you need to go out/ drink right now/ go to the toilet? As much that you will be here it will serve you more. </a:t>
            </a:r>
          </a:p>
          <a:p>
            <a:pPr algn="l" rtl="0"/>
            <a:r>
              <a:rPr lang="en-US" b="1" dirty="0"/>
              <a:t>Flight mode-  </a:t>
            </a:r>
            <a:r>
              <a:rPr lang="en-US" dirty="0"/>
              <a:t>Smartphones as communication device are not allowed in any of the public spaces (workshop rooms, dining room, even in your accommodation ask your partner’s permission). The smartphone is part of us, and here we are trying to break a pattern, even an addiction. It is not easy. Use it only as a camera. We will be strict about  it. Inside the room - no phones are allowed at all. Flight mode. No SMS, no anything. Let’s give ourselves a chance to break this pattern too. Let's go in instead of going out.</a:t>
            </a:r>
          </a:p>
          <a:p>
            <a:pPr algn="l" rtl="0"/>
            <a:r>
              <a:rPr lang="en-US" b="1" dirty="0"/>
              <a:t>I</a:t>
            </a:r>
            <a:r>
              <a:rPr lang="en-US" dirty="0"/>
              <a:t> </a:t>
            </a:r>
            <a:r>
              <a:rPr lang="en-US" b="1" dirty="0"/>
              <a:t>Statement- </a:t>
            </a:r>
            <a:r>
              <a:rPr lang="en-US" dirty="0"/>
              <a:t>we are going to share ourselves. Does anyone want to add something that is important for him ? Who agree?</a:t>
            </a:r>
          </a:p>
          <a:p>
            <a:pPr algn="l" rtl="0"/>
            <a:r>
              <a:rPr lang="en-US" dirty="0"/>
              <a:t>Raise your hand to get the approval of agreement. Check that everybody in the room are raising their hands. Good, flight mode- now. </a:t>
            </a:r>
          </a:p>
          <a:p>
            <a:pPr algn="l" rtl="0"/>
            <a:r>
              <a:rPr lang="en-US" dirty="0"/>
              <a:t>We will use 2 very unique tools for going deeper and for gaining additional different perspectives:</a:t>
            </a:r>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17</a:t>
            </a:fld>
            <a:endParaRPr lang="en-US"/>
          </a:p>
        </p:txBody>
      </p:sp>
    </p:spTree>
    <p:extLst>
      <p:ext uri="{BB962C8B-B14F-4D97-AF65-F5344CB8AC3E}">
        <p14:creationId xmlns:p14="http://schemas.microsoft.com/office/powerpoint/2010/main" val="2822080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b="1" dirty="0"/>
              <a:t>Safety net </a:t>
            </a:r>
            <a:r>
              <a:rPr lang="en-US" dirty="0"/>
              <a:t>This is our group contract, we are not calling it like that, but the meaning is to make you feel in a safe place, and to build our safety net in the group. </a:t>
            </a:r>
            <a:br>
              <a:rPr lang="en-US" dirty="0"/>
            </a:br>
            <a:r>
              <a:rPr lang="en-US" b="1" dirty="0"/>
              <a:t>Be on time- </a:t>
            </a:r>
            <a:r>
              <a:rPr lang="en-US" dirty="0"/>
              <a:t>according to clock but also in the process. I recommend to arrive 10 minutes before and do the transition more smoothly. If somebody is not here I am not going to start, so it is your responsibility to be on time because everyone is going to wait for you. Be on time is a state of mind, it is not only the clock. Timing in life is everything. When we are on time everything happens in the right timing. </a:t>
            </a:r>
          </a:p>
          <a:p>
            <a:pPr algn="l" rtl="0"/>
            <a:r>
              <a:rPr lang="en-US" dirty="0"/>
              <a:t>We know when we start but we don’t know when we will end. Sometimes, there are things that happening in a group that we cannot calculate, like give to someone more space that he/she needs.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What said in here stays here in this room </a:t>
            </a:r>
            <a:r>
              <a:rPr lang="en-US" dirty="0"/>
              <a:t>- This is the way we are building our safety net. Of course you can share the experience with others outside – but only about yourself. We want to invite you to feel free, confidence to express yourself to the max, and to be able to share with the group even your most gentle things. When we are saying “sharing out” it includes </a:t>
            </a:r>
            <a:r>
              <a:rPr lang="en-US" b="1" dirty="0"/>
              <a:t>social media </a:t>
            </a:r>
            <a:r>
              <a:rPr lang="en-US" dirty="0"/>
              <a:t>like Facebook, Instagram etc. Please ask for permission if you want to upload someone's picture. We have our close group on Facebook, you can upload there. No one will see It, except us, or in our WhatsApp group.   </a:t>
            </a:r>
            <a:br>
              <a:rPr lang="en-US" dirty="0"/>
            </a:br>
            <a:r>
              <a:rPr lang="en-US" b="1" dirty="0">
                <a:solidFill>
                  <a:schemeClr val="dk1"/>
                </a:solidFill>
                <a:latin typeface="Optima LT" pitchFamily="2" charset="0"/>
              </a:rPr>
              <a:t>Respect other’s journey- </a:t>
            </a:r>
            <a:r>
              <a:rPr lang="en-US" dirty="0"/>
              <a:t>As much as you will share in this group you will gain more. When someone is speaking, do not go into their words. Listen with sensitivity. Give others the space and don't interrupt because it might be the moment of their breakthrough. If you need to go out, do it after someone finished and before someone else started. We want your 100% presence here. I would appreciate it if during the sessions you will stay in the room and not take small breaks. But of course, if you must, you must. Be aware of when you must go out. You don't need to share it with us. Ask yourself why do you need to go out/ drink right now/ go to the toilet? As much that you will be here it will serve you more. </a:t>
            </a:r>
          </a:p>
          <a:p>
            <a:pPr algn="l" rtl="0"/>
            <a:r>
              <a:rPr lang="en-US" b="1" dirty="0"/>
              <a:t>Flight mode-  </a:t>
            </a:r>
            <a:r>
              <a:rPr lang="en-US" dirty="0"/>
              <a:t>Smartphones as communication device are not allowed in any of the public spaces (workshop rooms, dining room, even in your accommodation ask your partner’s permission). The smartphone is part of us, and here we are trying to break a pattern, even an addiction. It is not easy. Use it only as a camera. We will be strict about  it. Inside the room - no phones are allowed at all. Flight mode. No SMS, no anything. Let’s give ourselves a chance to break this pattern too. Let's go in instead of going out.</a:t>
            </a:r>
          </a:p>
          <a:p>
            <a:pPr algn="l" rtl="0"/>
            <a:r>
              <a:rPr lang="en-US" b="1" dirty="0"/>
              <a:t>I</a:t>
            </a:r>
            <a:r>
              <a:rPr lang="en-US" dirty="0"/>
              <a:t> </a:t>
            </a:r>
            <a:r>
              <a:rPr lang="en-US" b="1" dirty="0"/>
              <a:t>Statement- </a:t>
            </a:r>
            <a:r>
              <a:rPr lang="en-US" dirty="0"/>
              <a:t>we are going to share ourselves. Does anyone want to add something that is important for him ? Who agree?</a:t>
            </a:r>
          </a:p>
          <a:p>
            <a:pPr algn="l" rtl="0"/>
            <a:r>
              <a:rPr lang="en-US" dirty="0"/>
              <a:t>Raise your hand to get the approval of agreement. Check that everybody in the room are raising their hands. Good, flight mode- now. </a:t>
            </a:r>
          </a:p>
          <a:p>
            <a:pPr algn="l" rtl="0"/>
            <a:r>
              <a:rPr lang="en-US" dirty="0"/>
              <a:t>We will use 2 very unique tools for going deeper and for gaining additional different perspectives:</a:t>
            </a:r>
            <a:endParaRPr lang="he-IL" dirty="0"/>
          </a:p>
        </p:txBody>
      </p:sp>
      <p:sp>
        <p:nvSpPr>
          <p:cNvPr id="4" name="מציין מיקום של מספר שקופית 3"/>
          <p:cNvSpPr>
            <a:spLocks noGrp="1"/>
          </p:cNvSpPr>
          <p:nvPr>
            <p:ph type="sldNum" sz="quarter" idx="5"/>
          </p:nvPr>
        </p:nvSpPr>
        <p:spPr/>
        <p:txBody>
          <a:bodyPr/>
          <a:lstStyle/>
          <a:p>
            <a:fld id="{4E4818ED-08AF-40E6-8CFB-EEF1FCFC4BC2}" type="slidenum">
              <a:rPr lang="en-US" smtClean="0"/>
              <a:pPr/>
              <a:t>18</a:t>
            </a:fld>
            <a:endParaRPr lang="en-US"/>
          </a:p>
        </p:txBody>
      </p:sp>
    </p:spTree>
    <p:extLst>
      <p:ext uri="{BB962C8B-B14F-4D97-AF65-F5344CB8AC3E}">
        <p14:creationId xmlns:p14="http://schemas.microsoft.com/office/powerpoint/2010/main" val="643672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685800" y="2130426"/>
            <a:ext cx="7772400" cy="1470025"/>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3CE04BDA-0E73-4B42-BE82-35AB9BBD2CC8}" type="datetime8">
              <a:rPr lang="he-IL" smtClean="0"/>
              <a:t>06 מאי 19</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2AB6F37E-0E3B-4642-82AA-633D7C8AC700}" type="datetime8">
              <a:rPr lang="he-IL" smtClean="0"/>
              <a:t>06 מאי 19</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6629400" y="274638"/>
            <a:ext cx="2057400" cy="5851525"/>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457200" y="274638"/>
            <a:ext cx="6019800" cy="585152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82738EBD-02BB-4F53-AC27-40AB3493DDC5}" type="datetime8">
              <a:rPr lang="he-IL" smtClean="0"/>
              <a:t>06 מאי 19</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135E8481-68E1-4CE1-9D83-615315B99E37}" type="datetime8">
              <a:rPr lang="he-IL" smtClean="0"/>
              <a:t>06 מאי 19</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722313" y="4406901"/>
            <a:ext cx="7772400" cy="1362075"/>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B80583EB-0E9C-4168-BB62-77285034C910}" type="datetime8">
              <a:rPr lang="he-IL" smtClean="0"/>
              <a:t>06 מאי 19</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4648201"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AAD31ADC-076C-4002-AB46-0C637E57FEBF}" type="datetime8">
              <a:rPr lang="he-IL" smtClean="0"/>
              <a:t>06 מאי 19</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6DABD41E-25AB-465D-8DE7-9CAB223EEA1E}" type="datetime8">
              <a:rPr lang="he-IL" smtClean="0"/>
              <a:t>06 מאי 19</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05569FC8-B185-435C-82FF-BE5D48D2475B}" type="datetime8">
              <a:rPr lang="he-IL" smtClean="0"/>
              <a:t>06 מאי 19</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C41486D7-90DA-488F-9494-FCF30B435891}" type="datetime8">
              <a:rPr lang="he-IL" smtClean="0"/>
              <a:t>06 מאי 19</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457201" y="273051"/>
            <a:ext cx="3008313" cy="1162050"/>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43B2A8FD-3C13-44C3-89E7-FCBDB3B0A88A}" type="datetime8">
              <a:rPr lang="he-IL" smtClean="0"/>
              <a:t>06 מאי 19</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1792288" y="4800601"/>
            <a:ext cx="5486400" cy="566738"/>
          </a:xfrm>
        </p:spPr>
        <p:txBody>
          <a:bodyPr anchor="b"/>
          <a:lstStyle>
            <a:lvl1pPr algn="r">
              <a:defRPr sz="2000"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1792288" y="612776"/>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68A0F481-ACD9-45A0-9372-80140F398A5B}" type="datetime8">
              <a:rPr lang="he-IL" smtClean="0"/>
              <a:t>06 מאי 19</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7954171D-2B99-46CF-AE5A-2F63FF51B8C7}" type="slidenum">
              <a:rPr lang="he-IL" smtClean="0"/>
              <a:pPr/>
              <a:t>‹#›</a:t>
            </a:fld>
            <a:endParaRPr lang="he-I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457200" y="1600201"/>
            <a:ext cx="8229600" cy="4525963"/>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6553200" y="6356351"/>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B488715-3E3C-4E34-A1DE-C964FC9D8C5C}" type="datetime8">
              <a:rPr lang="he-IL" smtClean="0"/>
              <a:t>06 מאי 19</a:t>
            </a:fld>
            <a:endParaRPr lang="he-IL"/>
          </a:p>
        </p:txBody>
      </p:sp>
      <p:sp>
        <p:nvSpPr>
          <p:cNvPr id="5" name="מציין מיקום של כותרת תחתונה 4"/>
          <p:cNvSpPr>
            <a:spLocks noGrp="1"/>
          </p:cNvSpPr>
          <p:nvPr>
            <p:ph type="ftr" sz="quarter" idx="3"/>
          </p:nvPr>
        </p:nvSpPr>
        <p:spPr>
          <a:xfrm>
            <a:off x="3124200" y="6356351"/>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457200" y="6356351"/>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7954171D-2B99-46CF-AE5A-2F63FF51B8C7}" type="slidenum">
              <a:rPr lang="he-IL" smtClean="0"/>
              <a:pPr/>
              <a:t>‹#›</a:t>
            </a:fld>
            <a:endParaRPr lang="he-I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rive.google.com/open?id=1_4l7DR-N4ZXy-3BczCN_N1dcNZf8QRz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מלבן 17"/>
          <p:cNvSpPr/>
          <p:nvPr/>
        </p:nvSpPr>
        <p:spPr>
          <a:xfrm>
            <a:off x="5652120" y="0"/>
            <a:ext cx="3491880" cy="6857999"/>
          </a:xfrm>
          <a:prstGeom prst="rect">
            <a:avLst/>
          </a:prstGeom>
          <a:solidFill>
            <a:srgbClr val="ECE2D4"/>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אליפסה 9">
            <a:extLst>
              <a:ext uri="{FF2B5EF4-FFF2-40B4-BE49-F238E27FC236}">
                <a16:creationId xmlns:a16="http://schemas.microsoft.com/office/drawing/2014/main" id="{3ADFE772-B83B-42C4-A09B-62B8A93DF6ED}"/>
              </a:ext>
            </a:extLst>
          </p:cNvPr>
          <p:cNvSpPr/>
          <p:nvPr/>
        </p:nvSpPr>
        <p:spPr>
          <a:xfrm>
            <a:off x="6716419" y="1988840"/>
            <a:ext cx="1399796" cy="146002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2000" b="1" dirty="0">
                <a:latin typeface="Optima LT" pitchFamily="2" charset="0"/>
              </a:rPr>
              <a:t>Master</a:t>
            </a:r>
            <a:br>
              <a:rPr lang="en-US" sz="2000" b="1" dirty="0">
                <a:latin typeface="Optima LT" pitchFamily="2" charset="0"/>
              </a:rPr>
            </a:br>
            <a:r>
              <a:rPr lang="en-US" sz="2000" b="1" dirty="0">
                <a:latin typeface="Optima LT" pitchFamily="2" charset="0"/>
              </a:rPr>
              <a:t>Class</a:t>
            </a:r>
            <a:br>
              <a:rPr lang="en-US" sz="2000" b="1" dirty="0">
                <a:latin typeface="Optima LT" pitchFamily="2" charset="0"/>
              </a:rPr>
            </a:br>
            <a:r>
              <a:rPr lang="en-US" sz="2000" b="1" dirty="0">
                <a:latin typeface="Optima LT" pitchFamily="2" charset="0"/>
              </a:rPr>
              <a:t>#4</a:t>
            </a:r>
          </a:p>
        </p:txBody>
      </p:sp>
      <p:pic>
        <p:nvPicPr>
          <p:cNvPr id="16" name="תמונה 15" descr="POINTS-OF-YOU_LOGO_ENGLISH.png"/>
          <p:cNvPicPr>
            <a:picLocks noChangeAspect="1"/>
          </p:cNvPicPr>
          <p:nvPr/>
        </p:nvPicPr>
        <p:blipFill>
          <a:blip r:embed="rId3" cstate="print"/>
          <a:stretch>
            <a:fillRect/>
          </a:stretch>
        </p:blipFill>
        <p:spPr>
          <a:xfrm>
            <a:off x="6282317" y="476670"/>
            <a:ext cx="2268000" cy="530494"/>
          </a:xfrm>
          <a:prstGeom prst="rect">
            <a:avLst/>
          </a:prstGeom>
        </p:spPr>
      </p:pic>
      <p:sp>
        <p:nvSpPr>
          <p:cNvPr id="20" name="אליפסה 19">
            <a:extLst>
              <a:ext uri="{FF2B5EF4-FFF2-40B4-BE49-F238E27FC236}">
                <a16:creationId xmlns:a16="http://schemas.microsoft.com/office/drawing/2014/main" id="{8012AAC4-8582-4B12-9963-63E89D8B7E15}"/>
              </a:ext>
            </a:extLst>
          </p:cNvPr>
          <p:cNvSpPr/>
          <p:nvPr/>
        </p:nvSpPr>
        <p:spPr>
          <a:xfrm flipH="1" flipV="1">
            <a:off x="6588224" y="2060848"/>
            <a:ext cx="144076" cy="144076"/>
          </a:xfrm>
          <a:prstGeom prst="ellipse">
            <a:avLst/>
          </a:prstGeom>
          <a:solidFill>
            <a:srgbClr val="56956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1" name="אליפסה 20">
            <a:extLst>
              <a:ext uri="{FF2B5EF4-FFF2-40B4-BE49-F238E27FC236}">
                <a16:creationId xmlns:a16="http://schemas.microsoft.com/office/drawing/2014/main" id="{0351E71D-4169-4B7A-A566-A048EEF49F48}"/>
              </a:ext>
            </a:extLst>
          </p:cNvPr>
          <p:cNvSpPr/>
          <p:nvPr/>
        </p:nvSpPr>
        <p:spPr>
          <a:xfrm flipH="1" flipV="1">
            <a:off x="7812360" y="1844824"/>
            <a:ext cx="144076" cy="144076"/>
          </a:xfrm>
          <a:prstGeom prst="ellipse">
            <a:avLst/>
          </a:prstGeom>
          <a:solidFill>
            <a:srgbClr val="E07F4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2" name="אליפסה 21">
            <a:extLst>
              <a:ext uri="{FF2B5EF4-FFF2-40B4-BE49-F238E27FC236}">
                <a16:creationId xmlns:a16="http://schemas.microsoft.com/office/drawing/2014/main" id="{F84C4D83-5393-4844-ACB9-5F76F25434A4}"/>
              </a:ext>
            </a:extLst>
          </p:cNvPr>
          <p:cNvSpPr/>
          <p:nvPr/>
        </p:nvSpPr>
        <p:spPr>
          <a:xfrm flipH="1" flipV="1">
            <a:off x="8172400" y="2348880"/>
            <a:ext cx="144076" cy="14407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3" name="אליפסה 22">
            <a:extLst>
              <a:ext uri="{FF2B5EF4-FFF2-40B4-BE49-F238E27FC236}">
                <a16:creationId xmlns:a16="http://schemas.microsoft.com/office/drawing/2014/main" id="{8012AAC4-8582-4B12-9963-63E89D8B7E15}"/>
              </a:ext>
            </a:extLst>
          </p:cNvPr>
          <p:cNvSpPr/>
          <p:nvPr/>
        </p:nvSpPr>
        <p:spPr>
          <a:xfrm flipH="1" flipV="1">
            <a:off x="6228184" y="2060848"/>
            <a:ext cx="144076" cy="14407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4" name="אליפסה 23">
            <a:extLst>
              <a:ext uri="{FF2B5EF4-FFF2-40B4-BE49-F238E27FC236}">
                <a16:creationId xmlns:a16="http://schemas.microsoft.com/office/drawing/2014/main" id="{F84C4D83-5393-4844-ACB9-5F76F25434A4}"/>
              </a:ext>
            </a:extLst>
          </p:cNvPr>
          <p:cNvSpPr/>
          <p:nvPr/>
        </p:nvSpPr>
        <p:spPr>
          <a:xfrm flipH="1" flipV="1">
            <a:off x="8676456" y="2564904"/>
            <a:ext cx="144076" cy="144076"/>
          </a:xfrm>
          <a:prstGeom prst="ellipse">
            <a:avLst/>
          </a:prstGeom>
          <a:solidFill>
            <a:srgbClr val="91BE8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5" name="אליפסה 24">
            <a:extLst>
              <a:ext uri="{FF2B5EF4-FFF2-40B4-BE49-F238E27FC236}">
                <a16:creationId xmlns:a16="http://schemas.microsoft.com/office/drawing/2014/main" id="{F84C4D83-5393-4844-ACB9-5F76F25434A4}"/>
              </a:ext>
            </a:extLst>
          </p:cNvPr>
          <p:cNvSpPr/>
          <p:nvPr/>
        </p:nvSpPr>
        <p:spPr>
          <a:xfrm flipH="1" flipV="1">
            <a:off x="6372200" y="2420888"/>
            <a:ext cx="144076" cy="144076"/>
          </a:xfrm>
          <a:prstGeom prst="ellipse">
            <a:avLst/>
          </a:prstGeom>
          <a:solidFill>
            <a:srgbClr val="D3A9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6" name="אליפסה 25">
            <a:extLst>
              <a:ext uri="{FF2B5EF4-FFF2-40B4-BE49-F238E27FC236}">
                <a16:creationId xmlns:a16="http://schemas.microsoft.com/office/drawing/2014/main" id="{8012AAC4-8582-4B12-9963-63E89D8B7E15}"/>
              </a:ext>
            </a:extLst>
          </p:cNvPr>
          <p:cNvSpPr/>
          <p:nvPr/>
        </p:nvSpPr>
        <p:spPr>
          <a:xfrm rot="17439001">
            <a:off x="8612093" y="2284516"/>
            <a:ext cx="53016" cy="53016"/>
          </a:xfrm>
          <a:prstGeom prst="ellipse">
            <a:avLst/>
          </a:prstGeom>
          <a:solidFill>
            <a:srgbClr val="56956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7" name="אליפסה 26">
            <a:extLst>
              <a:ext uri="{FF2B5EF4-FFF2-40B4-BE49-F238E27FC236}">
                <a16:creationId xmlns:a16="http://schemas.microsoft.com/office/drawing/2014/main" id="{0351E71D-4169-4B7A-A566-A048EEF49F48}"/>
              </a:ext>
            </a:extLst>
          </p:cNvPr>
          <p:cNvSpPr/>
          <p:nvPr/>
        </p:nvSpPr>
        <p:spPr>
          <a:xfrm rot="17439001">
            <a:off x="8036031" y="1852469"/>
            <a:ext cx="53016" cy="53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8" name="אליפסה 27">
            <a:extLst>
              <a:ext uri="{FF2B5EF4-FFF2-40B4-BE49-F238E27FC236}">
                <a16:creationId xmlns:a16="http://schemas.microsoft.com/office/drawing/2014/main" id="{F84C4D83-5393-4844-ACB9-5F76F25434A4}"/>
              </a:ext>
            </a:extLst>
          </p:cNvPr>
          <p:cNvSpPr/>
          <p:nvPr/>
        </p:nvSpPr>
        <p:spPr>
          <a:xfrm rot="17439001">
            <a:off x="6379844" y="2788574"/>
            <a:ext cx="53016" cy="5301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29" name="אליפסה 28">
            <a:extLst>
              <a:ext uri="{FF2B5EF4-FFF2-40B4-BE49-F238E27FC236}">
                <a16:creationId xmlns:a16="http://schemas.microsoft.com/office/drawing/2014/main" id="{8012AAC4-8582-4B12-9963-63E89D8B7E15}"/>
              </a:ext>
            </a:extLst>
          </p:cNvPr>
          <p:cNvSpPr/>
          <p:nvPr/>
        </p:nvSpPr>
        <p:spPr>
          <a:xfrm rot="17439001">
            <a:off x="8396068" y="2068493"/>
            <a:ext cx="53016" cy="53016"/>
          </a:xfrm>
          <a:prstGeom prst="ellipse">
            <a:avLst/>
          </a:prstGeom>
          <a:solidFill>
            <a:srgbClr val="908D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0" name="אליפסה 29">
            <a:extLst>
              <a:ext uri="{FF2B5EF4-FFF2-40B4-BE49-F238E27FC236}">
                <a16:creationId xmlns:a16="http://schemas.microsoft.com/office/drawing/2014/main" id="{F84C4D83-5393-4844-ACB9-5F76F25434A4}"/>
              </a:ext>
            </a:extLst>
          </p:cNvPr>
          <p:cNvSpPr/>
          <p:nvPr/>
        </p:nvSpPr>
        <p:spPr>
          <a:xfrm rot="17439001">
            <a:off x="7964021" y="2068494"/>
            <a:ext cx="53016" cy="53016"/>
          </a:xfrm>
          <a:prstGeom prst="ellipse">
            <a:avLst/>
          </a:prstGeom>
          <a:solidFill>
            <a:srgbClr val="91BE8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1" name="אליפסה 30">
            <a:extLst>
              <a:ext uri="{FF2B5EF4-FFF2-40B4-BE49-F238E27FC236}">
                <a16:creationId xmlns:a16="http://schemas.microsoft.com/office/drawing/2014/main" id="{F84C4D83-5393-4844-ACB9-5F76F25434A4}"/>
              </a:ext>
            </a:extLst>
          </p:cNvPr>
          <p:cNvSpPr/>
          <p:nvPr/>
        </p:nvSpPr>
        <p:spPr>
          <a:xfrm rot="17439001">
            <a:off x="8324061" y="2716565"/>
            <a:ext cx="53016" cy="53016"/>
          </a:xfrm>
          <a:prstGeom prst="ellipse">
            <a:avLst/>
          </a:prstGeom>
          <a:solidFill>
            <a:srgbClr val="D3A9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2" name="אליפסה 31">
            <a:extLst>
              <a:ext uri="{FF2B5EF4-FFF2-40B4-BE49-F238E27FC236}">
                <a16:creationId xmlns:a16="http://schemas.microsoft.com/office/drawing/2014/main" id="{F84C4D83-5393-4844-ACB9-5F76F25434A4}"/>
              </a:ext>
            </a:extLst>
          </p:cNvPr>
          <p:cNvSpPr/>
          <p:nvPr/>
        </p:nvSpPr>
        <p:spPr>
          <a:xfrm rot="17439001">
            <a:off x="8476461" y="1860854"/>
            <a:ext cx="53016" cy="5301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3" name="אליפסה 32">
            <a:extLst>
              <a:ext uri="{FF2B5EF4-FFF2-40B4-BE49-F238E27FC236}">
                <a16:creationId xmlns:a16="http://schemas.microsoft.com/office/drawing/2014/main" id="{F84C4D83-5393-4844-ACB9-5F76F25434A4}"/>
              </a:ext>
            </a:extLst>
          </p:cNvPr>
          <p:cNvSpPr/>
          <p:nvPr/>
        </p:nvSpPr>
        <p:spPr>
          <a:xfrm rot="17439001">
            <a:off x="6163822" y="2356526"/>
            <a:ext cx="53016" cy="53016"/>
          </a:xfrm>
          <a:prstGeom prst="ellipse">
            <a:avLst/>
          </a:prstGeom>
          <a:solidFill>
            <a:srgbClr val="E07F4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4" name="אליפסה 33">
            <a:extLst>
              <a:ext uri="{FF2B5EF4-FFF2-40B4-BE49-F238E27FC236}">
                <a16:creationId xmlns:a16="http://schemas.microsoft.com/office/drawing/2014/main" id="{F84C4D83-5393-4844-ACB9-5F76F25434A4}"/>
              </a:ext>
            </a:extLst>
          </p:cNvPr>
          <p:cNvSpPr/>
          <p:nvPr/>
        </p:nvSpPr>
        <p:spPr>
          <a:xfrm rot="17439001">
            <a:off x="6163821" y="1852468"/>
            <a:ext cx="53016" cy="53016"/>
          </a:xfrm>
          <a:prstGeom prst="ellipse">
            <a:avLst/>
          </a:prstGeom>
          <a:solidFill>
            <a:srgbClr val="D3A9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5" name="אליפסה 34">
            <a:extLst>
              <a:ext uri="{FF2B5EF4-FFF2-40B4-BE49-F238E27FC236}">
                <a16:creationId xmlns:a16="http://schemas.microsoft.com/office/drawing/2014/main" id="{F84C4D83-5393-4844-ACB9-5F76F25434A4}"/>
              </a:ext>
            </a:extLst>
          </p:cNvPr>
          <p:cNvSpPr/>
          <p:nvPr/>
        </p:nvSpPr>
        <p:spPr>
          <a:xfrm rot="17439001">
            <a:off x="6379845" y="2212510"/>
            <a:ext cx="53016" cy="53016"/>
          </a:xfrm>
          <a:prstGeom prst="ellipse">
            <a:avLst/>
          </a:prstGeom>
          <a:solidFill>
            <a:srgbClr val="91BE8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6" name="אליפסה 35">
            <a:extLst>
              <a:ext uri="{FF2B5EF4-FFF2-40B4-BE49-F238E27FC236}">
                <a16:creationId xmlns:a16="http://schemas.microsoft.com/office/drawing/2014/main" id="{F84C4D83-5393-4844-ACB9-5F76F25434A4}"/>
              </a:ext>
            </a:extLst>
          </p:cNvPr>
          <p:cNvSpPr/>
          <p:nvPr/>
        </p:nvSpPr>
        <p:spPr>
          <a:xfrm rot="17439001">
            <a:off x="5947797" y="2644557"/>
            <a:ext cx="53016" cy="53016"/>
          </a:xfrm>
          <a:prstGeom prst="ellipse">
            <a:avLst/>
          </a:prstGeom>
          <a:solidFill>
            <a:srgbClr val="56956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7" name="אליפסה 36">
            <a:extLst>
              <a:ext uri="{FF2B5EF4-FFF2-40B4-BE49-F238E27FC236}">
                <a16:creationId xmlns:a16="http://schemas.microsoft.com/office/drawing/2014/main" id="{F84C4D83-5393-4844-ACB9-5F76F25434A4}"/>
              </a:ext>
            </a:extLst>
          </p:cNvPr>
          <p:cNvSpPr/>
          <p:nvPr/>
        </p:nvSpPr>
        <p:spPr>
          <a:xfrm rot="17439001">
            <a:off x="6595869" y="1852469"/>
            <a:ext cx="53016" cy="53016"/>
          </a:xfrm>
          <a:prstGeom prst="ellipse">
            <a:avLst/>
          </a:prstGeom>
          <a:solidFill>
            <a:srgbClr val="91B2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8" name="אליפסה 37">
            <a:extLst>
              <a:ext uri="{FF2B5EF4-FFF2-40B4-BE49-F238E27FC236}">
                <a16:creationId xmlns:a16="http://schemas.microsoft.com/office/drawing/2014/main" id="{F84C4D83-5393-4844-ACB9-5F76F25434A4}"/>
              </a:ext>
            </a:extLst>
          </p:cNvPr>
          <p:cNvSpPr/>
          <p:nvPr/>
        </p:nvSpPr>
        <p:spPr>
          <a:xfrm rot="17439001">
            <a:off x="8180046" y="1996485"/>
            <a:ext cx="53016" cy="53016"/>
          </a:xfrm>
          <a:prstGeom prst="ellipse">
            <a:avLst/>
          </a:prstGeom>
          <a:solidFill>
            <a:srgbClr val="91B2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9" name="אליפסה 38">
            <a:extLst>
              <a:ext uri="{FF2B5EF4-FFF2-40B4-BE49-F238E27FC236}">
                <a16:creationId xmlns:a16="http://schemas.microsoft.com/office/drawing/2014/main" id="{F84C4D83-5393-4844-ACB9-5F76F25434A4}"/>
              </a:ext>
            </a:extLst>
          </p:cNvPr>
          <p:cNvSpPr/>
          <p:nvPr/>
        </p:nvSpPr>
        <p:spPr>
          <a:xfrm rot="17439001">
            <a:off x="8396069" y="2284518"/>
            <a:ext cx="53016" cy="53016"/>
          </a:xfrm>
          <a:prstGeom prst="ellipse">
            <a:avLst/>
          </a:prstGeom>
          <a:solidFill>
            <a:srgbClr val="E07F4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0" name="אליפסה 39">
            <a:extLst>
              <a:ext uri="{FF2B5EF4-FFF2-40B4-BE49-F238E27FC236}">
                <a16:creationId xmlns:a16="http://schemas.microsoft.com/office/drawing/2014/main" id="{0351E71D-4169-4B7A-A566-A048EEF49F48}"/>
              </a:ext>
            </a:extLst>
          </p:cNvPr>
          <p:cNvSpPr/>
          <p:nvPr/>
        </p:nvSpPr>
        <p:spPr>
          <a:xfrm rot="17439001">
            <a:off x="6595870" y="2932589"/>
            <a:ext cx="53016" cy="5301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1" name="אליפסה 40">
            <a:extLst>
              <a:ext uri="{FF2B5EF4-FFF2-40B4-BE49-F238E27FC236}">
                <a16:creationId xmlns:a16="http://schemas.microsoft.com/office/drawing/2014/main" id="{8012AAC4-8582-4B12-9963-63E89D8B7E15}"/>
              </a:ext>
            </a:extLst>
          </p:cNvPr>
          <p:cNvSpPr/>
          <p:nvPr/>
        </p:nvSpPr>
        <p:spPr>
          <a:xfrm rot="17439001">
            <a:off x="6955909" y="1852469"/>
            <a:ext cx="53016" cy="53016"/>
          </a:xfrm>
          <a:prstGeom prst="ellipse">
            <a:avLst/>
          </a:prstGeom>
          <a:solidFill>
            <a:srgbClr val="908D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2" name="אליפסה 41">
            <a:extLst>
              <a:ext uri="{FF2B5EF4-FFF2-40B4-BE49-F238E27FC236}">
                <a16:creationId xmlns:a16="http://schemas.microsoft.com/office/drawing/2014/main" id="{8012AAC4-8582-4B12-9963-63E89D8B7E15}"/>
              </a:ext>
            </a:extLst>
          </p:cNvPr>
          <p:cNvSpPr/>
          <p:nvPr/>
        </p:nvSpPr>
        <p:spPr>
          <a:xfrm rot="17439001">
            <a:off x="6523862" y="2644558"/>
            <a:ext cx="53016" cy="53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3" name="אליפסה 42">
            <a:extLst>
              <a:ext uri="{FF2B5EF4-FFF2-40B4-BE49-F238E27FC236}">
                <a16:creationId xmlns:a16="http://schemas.microsoft.com/office/drawing/2014/main" id="{8012AAC4-8582-4B12-9963-63E89D8B7E15}"/>
              </a:ext>
            </a:extLst>
          </p:cNvPr>
          <p:cNvSpPr/>
          <p:nvPr/>
        </p:nvSpPr>
        <p:spPr>
          <a:xfrm rot="17439001">
            <a:off x="7820005" y="1708455"/>
            <a:ext cx="53016" cy="53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4" name="אליפסה 43">
            <a:extLst>
              <a:ext uri="{FF2B5EF4-FFF2-40B4-BE49-F238E27FC236}">
                <a16:creationId xmlns:a16="http://schemas.microsoft.com/office/drawing/2014/main" id="{8012AAC4-8582-4B12-9963-63E89D8B7E15}"/>
              </a:ext>
            </a:extLst>
          </p:cNvPr>
          <p:cNvSpPr/>
          <p:nvPr/>
        </p:nvSpPr>
        <p:spPr>
          <a:xfrm rot="17439001">
            <a:off x="6883902" y="1564438"/>
            <a:ext cx="53016" cy="53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5" name="אליפסה 44">
            <a:extLst>
              <a:ext uri="{FF2B5EF4-FFF2-40B4-BE49-F238E27FC236}">
                <a16:creationId xmlns:a16="http://schemas.microsoft.com/office/drawing/2014/main" id="{8012AAC4-8582-4B12-9963-63E89D8B7E15}"/>
              </a:ext>
            </a:extLst>
          </p:cNvPr>
          <p:cNvSpPr/>
          <p:nvPr/>
        </p:nvSpPr>
        <p:spPr>
          <a:xfrm rot="17439001">
            <a:off x="8180045" y="3004598"/>
            <a:ext cx="53016" cy="53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7" name="TextBox 46"/>
          <p:cNvSpPr txBox="1"/>
          <p:nvPr/>
        </p:nvSpPr>
        <p:spPr>
          <a:xfrm>
            <a:off x="5652120" y="3638577"/>
            <a:ext cx="3528394" cy="828672"/>
          </a:xfrm>
          <a:prstGeom prst="rect">
            <a:avLst/>
          </a:prstGeom>
          <a:noFill/>
        </p:spPr>
        <p:txBody>
          <a:bodyPr wrap="square" lIns="91424" tIns="45712" rIns="91424" bIns="45712" rtlCol="1">
            <a:spAutoFit/>
          </a:bodyPr>
          <a:lstStyle/>
          <a:p>
            <a:pPr algn="ctr" rtl="0">
              <a:lnSpc>
                <a:spcPts val="3000"/>
              </a:lnSpc>
            </a:pPr>
            <a:r>
              <a:rPr lang="en-US" sz="3000" b="1" dirty="0">
                <a:solidFill>
                  <a:srgbClr val="908D78"/>
                </a:solidFill>
                <a:latin typeface="Optima LT" pitchFamily="2" charset="0"/>
              </a:rPr>
              <a:t>Masters meeting</a:t>
            </a:r>
          </a:p>
          <a:p>
            <a:pPr algn="ctr" rtl="0">
              <a:lnSpc>
                <a:spcPts val="3000"/>
              </a:lnSpc>
            </a:pPr>
            <a:r>
              <a:rPr lang="en-US" dirty="0">
                <a:latin typeface="Optima LT" pitchFamily="2" charset="0"/>
              </a:rPr>
              <a:t>- May 6</a:t>
            </a:r>
            <a:r>
              <a:rPr lang="en-US" baseline="30000" dirty="0">
                <a:latin typeface="Optima LT" pitchFamily="2" charset="0"/>
              </a:rPr>
              <a:t>th</a:t>
            </a:r>
            <a:r>
              <a:rPr lang="en-US" dirty="0">
                <a:latin typeface="Optima LT" pitchFamily="2" charset="0"/>
              </a:rPr>
              <a:t> , 2019- </a:t>
            </a:r>
          </a:p>
        </p:txBody>
      </p:sp>
      <p:sp>
        <p:nvSpPr>
          <p:cNvPr id="48" name="מלבן 47"/>
          <p:cNvSpPr/>
          <p:nvPr/>
        </p:nvSpPr>
        <p:spPr>
          <a:xfrm>
            <a:off x="5706381" y="4964975"/>
            <a:ext cx="3419872" cy="1200329"/>
          </a:xfrm>
          <a:prstGeom prst="rect">
            <a:avLst/>
          </a:prstGeom>
        </p:spPr>
        <p:txBody>
          <a:bodyPr wrap="square">
            <a:spAutoFit/>
          </a:bodyPr>
          <a:lstStyle/>
          <a:p>
            <a:pPr algn="ctr"/>
            <a:r>
              <a:rPr lang="en-US" dirty="0">
                <a:latin typeface="Optima LT" pitchFamily="2" charset="0"/>
              </a:rPr>
              <a:t>Master, L.4</a:t>
            </a:r>
          </a:p>
          <a:p>
            <a:pPr algn="ctr"/>
            <a:endParaRPr lang="en-US" b="1" dirty="0">
              <a:latin typeface="Optima LT" pitchFamily="2" charset="0"/>
            </a:endParaRPr>
          </a:p>
          <a:p>
            <a:pPr algn="ctr"/>
            <a:r>
              <a:rPr lang="en-US" b="1" dirty="0">
                <a:latin typeface="Optima LT" pitchFamily="2" charset="0"/>
              </a:rPr>
              <a:t>Online Course</a:t>
            </a:r>
            <a:endParaRPr lang="he-IL" b="1" dirty="0"/>
          </a:p>
          <a:p>
            <a:pPr algn="ctr"/>
            <a:endParaRPr lang="en-US" dirty="0">
              <a:latin typeface="Optima LT" pitchFamily="2" charset="0"/>
            </a:endParaRPr>
          </a:p>
        </p:txBody>
      </p:sp>
      <p:sp>
        <p:nvSpPr>
          <p:cNvPr id="2" name="מציין מיקום של מספר שקופית 1">
            <a:extLst>
              <a:ext uri="{FF2B5EF4-FFF2-40B4-BE49-F238E27FC236}">
                <a16:creationId xmlns:a16="http://schemas.microsoft.com/office/drawing/2014/main" id="{0203979E-A890-4E47-A4A7-E52CE4FDDAD9}"/>
              </a:ext>
            </a:extLst>
          </p:cNvPr>
          <p:cNvSpPr>
            <a:spLocks noGrp="1"/>
          </p:cNvSpPr>
          <p:nvPr>
            <p:ph type="sldNum" sz="quarter" idx="12"/>
          </p:nvPr>
        </p:nvSpPr>
        <p:spPr/>
        <p:txBody>
          <a:bodyPr/>
          <a:lstStyle/>
          <a:p>
            <a:fld id="{7954171D-2B99-46CF-AE5A-2F63FF51B8C7}" type="slidenum">
              <a:rPr lang="he-IL" smtClean="0"/>
              <a:pPr/>
              <a:t>1</a:t>
            </a:fld>
            <a:endParaRPr lang="he-IL"/>
          </a:p>
        </p:txBody>
      </p:sp>
      <p:sp>
        <p:nvSpPr>
          <p:cNvPr id="3" name="TextBox 2">
            <a:extLst>
              <a:ext uri="{FF2B5EF4-FFF2-40B4-BE49-F238E27FC236}">
                <a16:creationId xmlns:a16="http://schemas.microsoft.com/office/drawing/2014/main" id="{9A0A0D04-8A7E-4803-A6A2-7469CACFA211}"/>
              </a:ext>
            </a:extLst>
          </p:cNvPr>
          <p:cNvSpPr txBox="1"/>
          <p:nvPr/>
        </p:nvSpPr>
        <p:spPr>
          <a:xfrm>
            <a:off x="755576" y="4221088"/>
            <a:ext cx="4860030" cy="1569660"/>
          </a:xfrm>
          <a:prstGeom prst="rect">
            <a:avLst/>
          </a:prstGeom>
          <a:noFill/>
        </p:spPr>
        <p:txBody>
          <a:bodyPr wrap="square" rtlCol="1">
            <a:spAutoFit/>
          </a:bodyPr>
          <a:lstStyle/>
          <a:p>
            <a:pPr algn="l" rtl="0"/>
            <a:r>
              <a:rPr lang="en-US" sz="3200" dirty="0"/>
              <a:t>Opening</a:t>
            </a:r>
          </a:p>
          <a:p>
            <a:pPr algn="l" rtl="0"/>
            <a:r>
              <a:rPr lang="en-US" sz="3200" dirty="0"/>
              <a:t>Pause</a:t>
            </a:r>
            <a:br>
              <a:rPr lang="en-US" sz="3200" dirty="0"/>
            </a:br>
            <a:endParaRPr lang="he-IL" sz="3200" dirty="0"/>
          </a:p>
        </p:txBody>
      </p:sp>
      <p:pic>
        <p:nvPicPr>
          <p:cNvPr id="50" name="Google Shape;1408;p127" descr="LEVEL4.jpg">
            <a:extLst>
              <a:ext uri="{FF2B5EF4-FFF2-40B4-BE49-F238E27FC236}">
                <a16:creationId xmlns:a16="http://schemas.microsoft.com/office/drawing/2014/main" id="{1CB48A91-674C-4B51-A0DF-D20C0DAAAAE2}"/>
              </a:ext>
            </a:extLst>
          </p:cNvPr>
          <p:cNvPicPr preferRelativeResize="0"/>
          <p:nvPr/>
        </p:nvPicPr>
        <p:blipFill rotWithShape="1">
          <a:blip r:embed="rId4">
            <a:alphaModFix/>
          </a:blip>
          <a:srcRect b="5664"/>
          <a:stretch/>
        </p:blipFill>
        <p:spPr>
          <a:xfrm>
            <a:off x="1" y="553767"/>
            <a:ext cx="5652120" cy="3667321"/>
          </a:xfrm>
          <a:prstGeom prst="rect">
            <a:avLst/>
          </a:prstGeom>
          <a:noFill/>
          <a:ln>
            <a:noFill/>
          </a:ln>
        </p:spPr>
      </p:pic>
    </p:spTree>
    <p:extLst>
      <p:ext uri="{BB962C8B-B14F-4D97-AF65-F5344CB8AC3E}">
        <p14:creationId xmlns:p14="http://schemas.microsoft.com/office/powerpoint/2010/main" val="1907431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לבן 8"/>
          <p:cNvSpPr/>
          <p:nvPr/>
        </p:nvSpPr>
        <p:spPr>
          <a:xfrm>
            <a:off x="0" y="1988840"/>
            <a:ext cx="9144000" cy="48691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0" y="1268760"/>
            <a:ext cx="9144000" cy="5317145"/>
          </a:xfrm>
          <a:prstGeom prst="rect">
            <a:avLst/>
          </a:prstGeom>
          <a:noFill/>
        </p:spPr>
        <p:txBody>
          <a:bodyPr wrap="square" lIns="91424" tIns="45712" rIns="91424" bIns="45712" rtlCol="1">
            <a:spAutoFit/>
          </a:bodyPr>
          <a:lstStyle/>
          <a:p>
            <a:pPr lvl="0" algn="ctr" rtl="0">
              <a:lnSpc>
                <a:spcPct val="107000"/>
              </a:lnSpc>
            </a:pPr>
            <a:r>
              <a:rPr lang="en-US" sz="2400" b="1" dirty="0">
                <a:latin typeface="Optima LT" pitchFamily="2" charset="0"/>
                <a:ea typeface="Belleza"/>
                <a:cs typeface="Belleza"/>
                <a:sym typeface="Belleza"/>
              </a:rPr>
              <a:t>Opening</a:t>
            </a:r>
          </a:p>
          <a:p>
            <a:pPr lvl="0" algn="ctr" rtl="0">
              <a:lnSpc>
                <a:spcPct val="107000"/>
              </a:lnSpc>
            </a:pPr>
            <a:r>
              <a:rPr lang="en-US" b="1" dirty="0">
                <a:latin typeface="Optima LT" pitchFamily="2" charset="0"/>
                <a:ea typeface="Belleza"/>
                <a:cs typeface="Belleza"/>
                <a:sym typeface="Belleza"/>
              </a:rPr>
              <a:t>(45 minutes)</a:t>
            </a:r>
            <a:endParaRPr lang="en-US" sz="2400" b="1" dirty="0">
              <a:latin typeface="Optima LT" pitchFamily="2" charset="0"/>
              <a:ea typeface="Belleza"/>
              <a:cs typeface="Belleza"/>
              <a:sym typeface="Belleza"/>
            </a:endParaRPr>
          </a:p>
          <a:p>
            <a:pPr lvl="0" algn="ctr" rtl="0">
              <a:lnSpc>
                <a:spcPct val="107000"/>
              </a:lnSpc>
            </a:pPr>
            <a:endParaRPr lang="en-US" sz="2400" b="1" dirty="0">
              <a:solidFill>
                <a:srgbClr val="56956A"/>
              </a:solidFill>
              <a:latin typeface="Optima LT" pitchFamily="2" charset="0"/>
              <a:ea typeface="Belleza"/>
              <a:cs typeface="Belleza"/>
              <a:sym typeface="Belleza"/>
            </a:endParaRPr>
          </a:p>
          <a:p>
            <a:pPr lvl="0" algn="ctr" rtl="0">
              <a:lnSpc>
                <a:spcPct val="107000"/>
              </a:lnSpc>
            </a:pPr>
            <a:r>
              <a:rPr lang="en-US" b="1" dirty="0">
                <a:solidFill>
                  <a:schemeClr val="accent1">
                    <a:lumMod val="75000"/>
                  </a:schemeClr>
                </a:solidFill>
                <a:latin typeface="Optima LT" pitchFamily="2" charset="0"/>
                <a:ea typeface="Belleza"/>
                <a:cs typeface="Belleza"/>
                <a:sym typeface="Belleza"/>
              </a:rPr>
              <a:t>Facilitator’s focus</a:t>
            </a:r>
            <a:endParaRPr lang="en-US" b="1" dirty="0">
              <a:solidFill>
                <a:schemeClr val="accent1">
                  <a:lumMod val="75000"/>
                </a:schemeClr>
              </a:solidFill>
              <a:latin typeface="Optima LT" pitchFamily="2" charset="0"/>
              <a:sym typeface="Belleza"/>
            </a:endParaRPr>
          </a:p>
          <a:p>
            <a:pPr lvl="0" algn="ctr" rtl="0">
              <a:lnSpc>
                <a:spcPct val="107000"/>
              </a:lnSpc>
            </a:pPr>
            <a:endParaRPr lang="en-US" dirty="0">
              <a:solidFill>
                <a:schemeClr val="dk1"/>
              </a:solidFill>
              <a:latin typeface="Optima LT" pitchFamily="2" charset="0"/>
              <a:ea typeface="Belleza"/>
              <a:cs typeface="Belleza"/>
              <a:sym typeface="Belleza"/>
            </a:endParaRPr>
          </a:p>
          <a:p>
            <a:pPr lvl="0" algn="ctr" rtl="0">
              <a:lnSpc>
                <a:spcPct val="107000"/>
              </a:lnSpc>
            </a:pPr>
            <a:r>
              <a:rPr lang="en-US" dirty="0">
                <a:solidFill>
                  <a:schemeClr val="dk1"/>
                </a:solidFill>
                <a:latin typeface="Optima LT" pitchFamily="2" charset="0"/>
                <a:ea typeface="Belleza"/>
                <a:cs typeface="Belleza"/>
                <a:sym typeface="Belleza"/>
              </a:rPr>
              <a:t>To get the participants into the process</a:t>
            </a:r>
            <a:endParaRPr lang="en-US" dirty="0">
              <a:latin typeface="Optima LT" pitchFamily="2" charset="0"/>
            </a:endParaRPr>
          </a:p>
          <a:p>
            <a:pPr marL="457200" marR="0" lvl="0" indent="-355600" algn="ctr" rtl="0">
              <a:lnSpc>
                <a:spcPct val="107000"/>
              </a:lnSpc>
              <a:spcBef>
                <a:spcPts val="0"/>
              </a:spcBef>
              <a:spcAft>
                <a:spcPts val="0"/>
              </a:spcAft>
              <a:buClr>
                <a:schemeClr val="dk1"/>
              </a:buClr>
              <a:buSzPts val="2000"/>
            </a:pPr>
            <a:r>
              <a:rPr lang="en-US" dirty="0">
                <a:solidFill>
                  <a:schemeClr val="dk1"/>
                </a:solidFill>
                <a:latin typeface="Optima LT" pitchFamily="2" charset="0"/>
                <a:ea typeface="Belleza"/>
                <a:cs typeface="Belleza"/>
                <a:sym typeface="Belleza"/>
              </a:rPr>
              <a:t>To agree on group contract: Sensitivity and respect </a:t>
            </a:r>
            <a:endParaRPr lang="en-US" dirty="0">
              <a:latin typeface="Optima LT" pitchFamily="2" charset="0"/>
            </a:endParaRPr>
          </a:p>
          <a:p>
            <a:pPr marL="457200" marR="0" lvl="0" indent="-355600" algn="ctr" rtl="0">
              <a:lnSpc>
                <a:spcPct val="107000"/>
              </a:lnSpc>
              <a:spcBef>
                <a:spcPts val="0"/>
              </a:spcBef>
              <a:spcAft>
                <a:spcPts val="0"/>
              </a:spcAft>
              <a:buClr>
                <a:schemeClr val="dk1"/>
              </a:buClr>
              <a:buSzPts val="2000"/>
            </a:pPr>
            <a:r>
              <a:rPr lang="en-US" dirty="0">
                <a:solidFill>
                  <a:schemeClr val="dk1"/>
                </a:solidFill>
                <a:latin typeface="Optima LT" pitchFamily="2" charset="0"/>
                <a:ea typeface="Belleza"/>
                <a:cs typeface="Belleza"/>
                <a:sym typeface="Belleza"/>
              </a:rPr>
              <a:t>To establish the setting of the workshop</a:t>
            </a:r>
            <a:endParaRPr lang="en-US" dirty="0">
              <a:latin typeface="Optima LT" pitchFamily="2" charset="0"/>
            </a:endParaRPr>
          </a:p>
          <a:p>
            <a:pPr marL="457200" marR="0" lvl="0" indent="-355600" algn="ctr" rtl="0">
              <a:lnSpc>
                <a:spcPct val="107000"/>
              </a:lnSpc>
              <a:spcBef>
                <a:spcPts val="0"/>
              </a:spcBef>
              <a:spcAft>
                <a:spcPts val="0"/>
              </a:spcAft>
              <a:buClr>
                <a:schemeClr val="dk1"/>
              </a:buClr>
              <a:buSzPts val="2000"/>
            </a:pPr>
            <a:r>
              <a:rPr lang="en-US" dirty="0">
                <a:solidFill>
                  <a:schemeClr val="dk1"/>
                </a:solidFill>
                <a:latin typeface="Optima LT" pitchFamily="2" charset="0"/>
                <a:ea typeface="Belleza"/>
                <a:cs typeface="Belleza"/>
                <a:sym typeface="Belleza"/>
              </a:rPr>
              <a:t>To create enthusiasm in the process - PR</a:t>
            </a:r>
            <a:endParaRPr lang="en-US" dirty="0">
              <a:latin typeface="Optima LT" pitchFamily="2" charset="0"/>
            </a:endParaRPr>
          </a:p>
          <a:p>
            <a:pPr marL="457200" marR="0" lvl="0" indent="-355600" algn="ctr" rtl="0">
              <a:lnSpc>
                <a:spcPct val="107000"/>
              </a:lnSpc>
              <a:spcBef>
                <a:spcPts val="0"/>
              </a:spcBef>
              <a:spcAft>
                <a:spcPts val="0"/>
              </a:spcAft>
              <a:buClr>
                <a:schemeClr val="dk1"/>
              </a:buClr>
              <a:buSzPts val="2000"/>
            </a:pPr>
            <a:r>
              <a:rPr lang="en-US" dirty="0">
                <a:solidFill>
                  <a:schemeClr val="dk1"/>
                </a:solidFill>
                <a:latin typeface="Optima LT" pitchFamily="2" charset="0"/>
                <a:ea typeface="Belleza"/>
                <a:cs typeface="Belleza"/>
                <a:sym typeface="Belleza"/>
              </a:rPr>
              <a:t>To inspire and lead as a facilitator</a:t>
            </a:r>
          </a:p>
          <a:p>
            <a:pPr marL="457200" marR="0" lvl="0" indent="-355600" algn="ctr" rtl="0">
              <a:lnSpc>
                <a:spcPct val="107000"/>
              </a:lnSpc>
              <a:spcBef>
                <a:spcPts val="0"/>
              </a:spcBef>
              <a:spcAft>
                <a:spcPts val="0"/>
              </a:spcAft>
              <a:buClr>
                <a:schemeClr val="dk1"/>
              </a:buClr>
              <a:buSzPts val="2000"/>
            </a:pPr>
            <a:endParaRPr lang="en-US" b="1" dirty="0">
              <a:solidFill>
                <a:schemeClr val="dk1"/>
              </a:solidFill>
              <a:latin typeface="Optima LT" pitchFamily="2" charset="0"/>
              <a:ea typeface="Belleza"/>
              <a:cs typeface="Belleza"/>
              <a:sym typeface="Belleza"/>
            </a:endParaRPr>
          </a:p>
          <a:p>
            <a:pPr marL="457200" marR="0" lvl="0" indent="-355600" algn="ctr" rtl="0">
              <a:lnSpc>
                <a:spcPct val="107000"/>
              </a:lnSpc>
              <a:spcBef>
                <a:spcPts val="0"/>
              </a:spcBef>
              <a:spcAft>
                <a:spcPts val="0"/>
              </a:spcAft>
              <a:buClr>
                <a:schemeClr val="dk1"/>
              </a:buClr>
              <a:buSzPts val="2000"/>
            </a:pPr>
            <a:r>
              <a:rPr lang="en-US" b="1" dirty="0">
                <a:solidFill>
                  <a:schemeClr val="accent1">
                    <a:lumMod val="75000"/>
                  </a:schemeClr>
                </a:solidFill>
                <a:latin typeface="Optima LT" pitchFamily="2" charset="0"/>
                <a:ea typeface="Belleza"/>
                <a:cs typeface="Belleza"/>
                <a:sym typeface="Belleza"/>
              </a:rPr>
              <a:t>Facilitator’s notes</a:t>
            </a:r>
          </a:p>
          <a:p>
            <a:pPr marL="457200" lvl="0" indent="-355600" algn="ctr" rtl="0">
              <a:lnSpc>
                <a:spcPct val="107000"/>
              </a:lnSpc>
              <a:spcBef>
                <a:spcPts val="0"/>
              </a:spcBef>
              <a:spcAft>
                <a:spcPts val="0"/>
              </a:spcAft>
              <a:buClr>
                <a:schemeClr val="dk1"/>
              </a:buClr>
              <a:buSzPts val="2000"/>
            </a:pPr>
            <a:endParaRPr lang="en-US" dirty="0">
              <a:solidFill>
                <a:schemeClr val="dk1"/>
              </a:solidFill>
              <a:latin typeface="Optima LT" pitchFamily="2" charset="0"/>
              <a:ea typeface="Belleza"/>
              <a:cs typeface="Belleza"/>
              <a:sym typeface="Belleza"/>
            </a:endParaRPr>
          </a:p>
          <a:p>
            <a:pPr marL="457200" lvl="0" indent="-355600" algn="ctr" rtl="0">
              <a:lnSpc>
                <a:spcPct val="107000"/>
              </a:lnSpc>
              <a:spcBef>
                <a:spcPts val="0"/>
              </a:spcBef>
              <a:spcAft>
                <a:spcPts val="0"/>
              </a:spcAft>
              <a:buClr>
                <a:schemeClr val="dk1"/>
              </a:buClr>
              <a:buSzPts val="2000"/>
            </a:pPr>
            <a:r>
              <a:rPr lang="en-US" dirty="0">
                <a:solidFill>
                  <a:schemeClr val="dk1"/>
                </a:solidFill>
                <a:latin typeface="Optima LT" pitchFamily="2" charset="0"/>
                <a:ea typeface="Belleza"/>
                <a:cs typeface="Belleza"/>
                <a:sym typeface="Belleza"/>
              </a:rPr>
              <a:t>This is where you take leadership over the room</a:t>
            </a:r>
          </a:p>
          <a:p>
            <a:pPr marL="457200" lvl="0" indent="-355600" algn="ctr" rtl="0">
              <a:lnSpc>
                <a:spcPct val="107000"/>
              </a:lnSpc>
              <a:spcBef>
                <a:spcPts val="0"/>
              </a:spcBef>
              <a:spcAft>
                <a:spcPts val="0"/>
              </a:spcAft>
              <a:buClr>
                <a:schemeClr val="dk1"/>
              </a:buClr>
              <a:buSzPts val="2000"/>
            </a:pPr>
            <a:r>
              <a:rPr lang="en-US" dirty="0">
                <a:solidFill>
                  <a:schemeClr val="dk1"/>
                </a:solidFill>
                <a:latin typeface="Optima LT" pitchFamily="2" charset="0"/>
                <a:ea typeface="Belleza"/>
                <a:cs typeface="Belleza"/>
                <a:sym typeface="Belleza"/>
              </a:rPr>
              <a:t>Make the opening exciting and inspiring</a:t>
            </a:r>
            <a:br>
              <a:rPr lang="en-US" dirty="0">
                <a:solidFill>
                  <a:schemeClr val="dk1"/>
                </a:solidFill>
                <a:latin typeface="Optima LT" pitchFamily="2" charset="0"/>
                <a:ea typeface="Belleza"/>
                <a:cs typeface="Belleza"/>
                <a:sym typeface="Belleza"/>
              </a:rPr>
            </a:br>
            <a:r>
              <a:rPr lang="en-US" dirty="0">
                <a:solidFill>
                  <a:schemeClr val="dk1"/>
                </a:solidFill>
                <a:latin typeface="Optima LT" pitchFamily="2" charset="0"/>
                <a:ea typeface="Belleza"/>
                <a:cs typeface="Belleza"/>
                <a:sym typeface="Belleza"/>
              </a:rPr>
              <a:t>Facilitator’s role: a leader, a parent, a container</a:t>
            </a:r>
          </a:p>
          <a:p>
            <a:pPr marL="457200" marR="0" lvl="0" indent="-355600" algn="ctr" rtl="0">
              <a:lnSpc>
                <a:spcPct val="107000"/>
              </a:lnSpc>
              <a:spcBef>
                <a:spcPts val="0"/>
              </a:spcBef>
              <a:spcAft>
                <a:spcPts val="0"/>
              </a:spcAft>
              <a:buClr>
                <a:schemeClr val="dk1"/>
              </a:buClr>
              <a:buSzPts val="2000"/>
            </a:pPr>
            <a:r>
              <a:rPr lang="en-US" dirty="0">
                <a:solidFill>
                  <a:schemeClr val="dk1"/>
                </a:solidFill>
                <a:latin typeface="Optima LT" pitchFamily="2" charset="0"/>
                <a:ea typeface="Belleza"/>
                <a:cs typeface="Belleza"/>
                <a:sym typeface="Belleza"/>
              </a:rPr>
              <a:t> </a:t>
            </a:r>
            <a:endParaRPr lang="en-US" dirty="0">
              <a:latin typeface="Optima LT" pitchFamily="2" charset="0"/>
            </a:endParaRPr>
          </a:p>
        </p:txBody>
      </p:sp>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F45E9D49-6EEB-453A-9F23-BDFFCCE9BCCB}"/>
              </a:ext>
            </a:extLst>
          </p:cNvPr>
          <p:cNvSpPr>
            <a:spLocks noGrp="1"/>
          </p:cNvSpPr>
          <p:nvPr>
            <p:ph type="sldNum" sz="quarter" idx="12"/>
          </p:nvPr>
        </p:nvSpPr>
        <p:spPr/>
        <p:txBody>
          <a:bodyPr/>
          <a:lstStyle/>
          <a:p>
            <a:fld id="{7954171D-2B99-46CF-AE5A-2F63FF51B8C7}" type="slidenum">
              <a:rPr lang="he-IL" smtClean="0"/>
              <a:pPr/>
              <a:t>10</a:t>
            </a:fld>
            <a:endParaRPr lang="he-IL"/>
          </a:p>
        </p:txBody>
      </p:sp>
    </p:spTree>
    <p:extLst>
      <p:ext uri="{BB962C8B-B14F-4D97-AF65-F5344CB8AC3E}">
        <p14:creationId xmlns:p14="http://schemas.microsoft.com/office/powerpoint/2010/main" val="106310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0" y="1412776"/>
            <a:ext cx="9144000" cy="3240423"/>
          </a:xfrm>
          <a:prstGeom prst="rect">
            <a:avLst/>
          </a:prstGeom>
          <a:noFill/>
        </p:spPr>
        <p:txBody>
          <a:bodyPr wrap="square" lIns="91424" tIns="45712" rIns="91424" bIns="45712" rtlCol="1">
            <a:spAutoFit/>
          </a:bodyPr>
          <a:lstStyle/>
          <a:p>
            <a:pPr lvl="0" algn="ctr" rtl="0">
              <a:lnSpc>
                <a:spcPct val="107000"/>
              </a:lnSpc>
            </a:pPr>
            <a:r>
              <a:rPr lang="en-US" sz="2400" b="1" dirty="0">
                <a:latin typeface="Optima LT" pitchFamily="2" charset="0"/>
                <a:ea typeface="Belleza"/>
                <a:cs typeface="Belleza"/>
                <a:sym typeface="Belleza"/>
              </a:rPr>
              <a:t>Opening</a:t>
            </a:r>
          </a:p>
          <a:p>
            <a:pPr lvl="0" algn="ctr" rtl="0">
              <a:lnSpc>
                <a:spcPct val="107000"/>
              </a:lnSpc>
            </a:pPr>
            <a:endParaRPr lang="en-US" sz="2400" b="1" dirty="0">
              <a:solidFill>
                <a:srgbClr val="56956A"/>
              </a:solidFill>
              <a:latin typeface="Optima LT" pitchFamily="2" charset="0"/>
              <a:ea typeface="Belleza"/>
              <a:cs typeface="Belleza"/>
              <a:sym typeface="Belleza"/>
            </a:endParaRPr>
          </a:p>
          <a:p>
            <a:pPr lvl="0" algn="ctr" rtl="0">
              <a:lnSpc>
                <a:spcPct val="107000"/>
              </a:lnSpc>
            </a:pPr>
            <a:r>
              <a:rPr lang="en-US" b="1" dirty="0">
                <a:solidFill>
                  <a:srgbClr val="56956A"/>
                </a:solidFill>
                <a:latin typeface="Optima LT" pitchFamily="2" charset="0"/>
                <a:ea typeface="Belleza"/>
                <a:cs typeface="Belleza"/>
                <a:sym typeface="Belleza"/>
              </a:rPr>
              <a:t>Facilitation Content </a:t>
            </a:r>
            <a:endParaRPr lang="en-US" b="1" dirty="0">
              <a:solidFill>
                <a:srgbClr val="56956A"/>
              </a:solidFill>
              <a:latin typeface="Optima LT" pitchFamily="2" charset="0"/>
              <a:sym typeface="Belleza"/>
            </a:endParaRPr>
          </a:p>
          <a:p>
            <a:pPr lvl="0" algn="ctr" rtl="0">
              <a:lnSpc>
                <a:spcPct val="107000"/>
              </a:lnSpc>
            </a:pPr>
            <a:endParaRPr lang="en-US" b="1" dirty="0">
              <a:solidFill>
                <a:srgbClr val="56956A"/>
              </a:solidFill>
              <a:latin typeface="Optima LT" pitchFamily="2" charset="0"/>
              <a:ea typeface="Belleza"/>
              <a:cs typeface="Belleza"/>
              <a:sym typeface="Belleza"/>
            </a:endParaRPr>
          </a:p>
          <a:p>
            <a:pPr lvl="0" algn="ctr" rtl="0">
              <a:lnSpc>
                <a:spcPct val="107000"/>
              </a:lnSpc>
            </a:pPr>
            <a:r>
              <a:rPr lang="en-US" dirty="0">
                <a:solidFill>
                  <a:srgbClr val="000000"/>
                </a:solidFill>
                <a:latin typeface="Optima LT" pitchFamily="2" charset="0"/>
                <a:ea typeface="Belleza"/>
                <a:cs typeface="Belleza"/>
                <a:sym typeface="Belleza"/>
              </a:rPr>
              <a:t>Welcome &amp; opening</a:t>
            </a:r>
            <a:endParaRPr lang="en-US" dirty="0">
              <a:latin typeface="Optima LT" pitchFamily="2" charset="0"/>
            </a:endParaRPr>
          </a:p>
          <a:p>
            <a:pPr marL="457200" lvl="0" indent="-355600" algn="ctr" rtl="0">
              <a:lnSpc>
                <a:spcPct val="107000"/>
              </a:lnSpc>
              <a:spcBef>
                <a:spcPts val="0"/>
              </a:spcBef>
              <a:spcAft>
                <a:spcPts val="0"/>
              </a:spcAft>
              <a:buClr>
                <a:srgbClr val="000000"/>
              </a:buClr>
              <a:buSzPts val="2000"/>
            </a:pPr>
            <a:r>
              <a:rPr lang="en-US" dirty="0">
                <a:solidFill>
                  <a:srgbClr val="000000"/>
                </a:solidFill>
                <a:latin typeface="Optima LT" pitchFamily="2" charset="0"/>
                <a:ea typeface="Belleza"/>
                <a:cs typeface="Belleza"/>
                <a:sym typeface="Belleza"/>
              </a:rPr>
              <a:t>Hello Points - objectives</a:t>
            </a:r>
          </a:p>
          <a:p>
            <a:pPr marL="457200" lvl="0" indent="-355600" algn="ctr" rtl="0">
              <a:lnSpc>
                <a:spcPct val="107000"/>
              </a:lnSpc>
              <a:spcBef>
                <a:spcPts val="0"/>
              </a:spcBef>
              <a:spcAft>
                <a:spcPts val="0"/>
              </a:spcAft>
              <a:buClr>
                <a:srgbClr val="000000"/>
              </a:buClr>
              <a:buSzPts val="2000"/>
            </a:pPr>
            <a:r>
              <a:rPr lang="en-US" dirty="0">
                <a:solidFill>
                  <a:srgbClr val="000000"/>
                </a:solidFill>
                <a:latin typeface="Optima LT" pitchFamily="2" charset="0"/>
                <a:ea typeface="Belleza"/>
                <a:cs typeface="Belleza"/>
                <a:sym typeface="Belleza"/>
              </a:rPr>
              <a:t>Sensitivity &amp; Respect</a:t>
            </a:r>
          </a:p>
          <a:p>
            <a:pPr marL="457200" lvl="0" indent="-355600" algn="ctr" rtl="0">
              <a:lnSpc>
                <a:spcPct val="107000"/>
              </a:lnSpc>
              <a:spcBef>
                <a:spcPts val="0"/>
              </a:spcBef>
              <a:spcAft>
                <a:spcPts val="0"/>
              </a:spcAft>
              <a:buClr>
                <a:srgbClr val="000000"/>
              </a:buClr>
              <a:buSzPts val="2000"/>
            </a:pPr>
            <a:r>
              <a:rPr lang="en-US" dirty="0">
                <a:solidFill>
                  <a:srgbClr val="000000"/>
                </a:solidFill>
                <a:latin typeface="Optima LT" pitchFamily="2" charset="0"/>
                <a:ea typeface="Belleza"/>
                <a:cs typeface="Belleza"/>
                <a:sym typeface="Belleza"/>
              </a:rPr>
              <a:t>Writing &amp; Photography</a:t>
            </a:r>
          </a:p>
          <a:p>
            <a:pPr marL="457200" lvl="0" indent="-355600" algn="ctr" rtl="0">
              <a:lnSpc>
                <a:spcPct val="107000"/>
              </a:lnSpc>
              <a:spcBef>
                <a:spcPts val="0"/>
              </a:spcBef>
              <a:spcAft>
                <a:spcPts val="0"/>
              </a:spcAft>
              <a:buClr>
                <a:srgbClr val="000000"/>
              </a:buClr>
              <a:buSzPts val="2000"/>
            </a:pPr>
            <a:r>
              <a:rPr lang="en-US" dirty="0">
                <a:solidFill>
                  <a:srgbClr val="000000"/>
                </a:solidFill>
                <a:latin typeface="Optima LT" pitchFamily="2" charset="0"/>
                <a:ea typeface="Belleza"/>
                <a:cs typeface="Belleza"/>
                <a:sym typeface="Belleza"/>
              </a:rPr>
              <a:t>Guiding points (logistics)</a:t>
            </a:r>
          </a:p>
          <a:p>
            <a:pPr marL="457200" lvl="0" indent="-355600" algn="ctr" rtl="0">
              <a:lnSpc>
                <a:spcPct val="107000"/>
              </a:lnSpc>
              <a:spcBef>
                <a:spcPts val="0"/>
              </a:spcBef>
              <a:spcAft>
                <a:spcPts val="0"/>
              </a:spcAft>
              <a:buSzPts val="2000"/>
            </a:pPr>
            <a:r>
              <a:rPr lang="en-US" dirty="0">
                <a:latin typeface="Optima LT" pitchFamily="2" charset="0"/>
                <a:ea typeface="Belleza"/>
                <a:cs typeface="Belleza"/>
                <a:sym typeface="Belleza"/>
              </a:rPr>
              <a:t>Pause</a:t>
            </a:r>
          </a:p>
        </p:txBody>
      </p:sp>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CAF760BA-8DC1-4128-91B6-B23D7937BDD2}"/>
              </a:ext>
            </a:extLst>
          </p:cNvPr>
          <p:cNvSpPr>
            <a:spLocks noGrp="1"/>
          </p:cNvSpPr>
          <p:nvPr>
            <p:ph type="sldNum" sz="quarter" idx="12"/>
          </p:nvPr>
        </p:nvSpPr>
        <p:spPr/>
        <p:txBody>
          <a:bodyPr/>
          <a:lstStyle/>
          <a:p>
            <a:fld id="{7954171D-2B99-46CF-AE5A-2F63FF51B8C7}" type="slidenum">
              <a:rPr lang="he-IL" smtClean="0"/>
              <a:pPr/>
              <a:t>11</a:t>
            </a:fld>
            <a:endParaRPr lang="he-IL"/>
          </a:p>
        </p:txBody>
      </p:sp>
    </p:spTree>
    <p:extLst>
      <p:ext uri="{BB962C8B-B14F-4D97-AF65-F5344CB8AC3E}">
        <p14:creationId xmlns:p14="http://schemas.microsoft.com/office/powerpoint/2010/main" val="838249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0" y="1412776"/>
            <a:ext cx="9144000" cy="5020782"/>
          </a:xfrm>
          <a:prstGeom prst="rect">
            <a:avLst/>
          </a:prstGeom>
          <a:noFill/>
        </p:spPr>
        <p:txBody>
          <a:bodyPr wrap="square" lIns="91424" tIns="45712" rIns="91424" bIns="45712" rtlCol="1">
            <a:spAutoFit/>
          </a:bodyPr>
          <a:lstStyle/>
          <a:p>
            <a:pPr lvl="0" algn="ctr" rtl="0">
              <a:lnSpc>
                <a:spcPct val="107000"/>
              </a:lnSpc>
            </a:pPr>
            <a:r>
              <a:rPr lang="en-US" sz="2400" b="1" dirty="0">
                <a:latin typeface="Optima LT" pitchFamily="2" charset="0"/>
                <a:ea typeface="Belleza"/>
                <a:cs typeface="Belleza"/>
                <a:sym typeface="Belleza"/>
              </a:rPr>
              <a:t>Opening</a:t>
            </a:r>
          </a:p>
          <a:p>
            <a:pPr lvl="0" algn="ctr" rtl="0">
              <a:lnSpc>
                <a:spcPct val="107000"/>
              </a:lnSpc>
            </a:pPr>
            <a:endParaRPr lang="en-US" sz="2400" b="1" dirty="0">
              <a:solidFill>
                <a:srgbClr val="56956A"/>
              </a:solidFill>
              <a:latin typeface="Optima LT" pitchFamily="2" charset="0"/>
              <a:ea typeface="Belleza"/>
              <a:cs typeface="Belleza"/>
              <a:sym typeface="Belleza"/>
            </a:endParaRPr>
          </a:p>
          <a:p>
            <a:pPr lvl="0" algn="ctr" rtl="0">
              <a:lnSpc>
                <a:spcPct val="107000"/>
              </a:lnSpc>
            </a:pPr>
            <a:r>
              <a:rPr lang="en-US" b="1" dirty="0">
                <a:solidFill>
                  <a:srgbClr val="56956A"/>
                </a:solidFill>
                <a:latin typeface="Optima LT" pitchFamily="2" charset="0"/>
                <a:ea typeface="Belleza"/>
                <a:cs typeface="Belleza"/>
                <a:sym typeface="Belleza"/>
              </a:rPr>
              <a:t>Facilitation Content </a:t>
            </a:r>
            <a:endParaRPr lang="en-US" b="1" dirty="0">
              <a:solidFill>
                <a:srgbClr val="56956A"/>
              </a:solidFill>
              <a:latin typeface="Optima LT" pitchFamily="2" charset="0"/>
              <a:sym typeface="Belleza"/>
            </a:endParaRPr>
          </a:p>
          <a:p>
            <a:pPr lvl="0" algn="ctr" rtl="0">
              <a:lnSpc>
                <a:spcPct val="107000"/>
              </a:lnSpc>
            </a:pPr>
            <a:endParaRPr lang="en-US" b="1" dirty="0">
              <a:solidFill>
                <a:srgbClr val="56956A"/>
              </a:solidFill>
              <a:latin typeface="Optima LT" pitchFamily="2" charset="0"/>
              <a:ea typeface="Belleza"/>
              <a:cs typeface="Belleza"/>
              <a:sym typeface="Belleza"/>
            </a:endParaRPr>
          </a:p>
          <a:p>
            <a:pPr lvl="0" algn="ctr" rtl="0">
              <a:lnSpc>
                <a:spcPct val="107000"/>
              </a:lnSpc>
            </a:pPr>
            <a:r>
              <a:rPr lang="en-US" dirty="0">
                <a:solidFill>
                  <a:srgbClr val="000000"/>
                </a:solidFill>
                <a:latin typeface="Optima LT" pitchFamily="2" charset="0"/>
                <a:ea typeface="Belleza"/>
                <a:cs typeface="Belleza"/>
                <a:sym typeface="Belleza"/>
              </a:rPr>
              <a:t>Welcome &amp; opening</a:t>
            </a:r>
          </a:p>
          <a:p>
            <a:pPr lvl="0" algn="ctr" rtl="0">
              <a:lnSpc>
                <a:spcPct val="107000"/>
              </a:lnSpc>
            </a:pPr>
            <a:endParaRPr lang="en-US" dirty="0">
              <a:solidFill>
                <a:srgbClr val="000000"/>
              </a:solidFill>
              <a:latin typeface="Optima LT" pitchFamily="2" charset="0"/>
              <a:sym typeface="Belleza"/>
            </a:endParaRPr>
          </a:p>
          <a:p>
            <a:pPr lvl="0" algn="ctr" rtl="0">
              <a:lnSpc>
                <a:spcPct val="107000"/>
              </a:lnSpc>
            </a:pPr>
            <a:r>
              <a:rPr lang="en-US" dirty="0">
                <a:solidFill>
                  <a:srgbClr val="000000"/>
                </a:solidFill>
                <a:latin typeface="Optima LT" pitchFamily="2" charset="0"/>
                <a:sym typeface="Belleza"/>
              </a:rPr>
              <a:t>Welcome and team introduction</a:t>
            </a:r>
          </a:p>
          <a:p>
            <a:pPr lvl="0" algn="ctr" rtl="0">
              <a:lnSpc>
                <a:spcPct val="107000"/>
              </a:lnSpc>
            </a:pPr>
            <a:r>
              <a:rPr lang="en-US" dirty="0">
                <a:solidFill>
                  <a:srgbClr val="000000"/>
                </a:solidFill>
                <a:latin typeface="Optima LT" pitchFamily="2" charset="0"/>
                <a:sym typeface="Belleza"/>
              </a:rPr>
              <a:t>This workshop if focused on HOW TO through experience</a:t>
            </a:r>
          </a:p>
          <a:p>
            <a:pPr lvl="0" algn="ctr" rtl="0">
              <a:lnSpc>
                <a:spcPct val="107000"/>
              </a:lnSpc>
            </a:pPr>
            <a:r>
              <a:rPr lang="en-US" dirty="0">
                <a:solidFill>
                  <a:srgbClr val="000000"/>
                </a:solidFill>
                <a:latin typeface="Optima LT" pitchFamily="2" charset="0"/>
                <a:sym typeface="Belleza"/>
              </a:rPr>
              <a:t>What we are doing in POY by expending the Point of view (Open people’s hearts, break patterns, give a sense of belonging)</a:t>
            </a:r>
          </a:p>
          <a:p>
            <a:pPr lvl="0" algn="ctr" rtl="0">
              <a:lnSpc>
                <a:spcPct val="107000"/>
              </a:lnSpc>
            </a:pPr>
            <a:r>
              <a:rPr lang="en-US" dirty="0">
                <a:solidFill>
                  <a:srgbClr val="000000"/>
                </a:solidFill>
                <a:latin typeface="Optima LT" pitchFamily="2" charset="0"/>
                <a:sym typeface="Belleza"/>
              </a:rPr>
              <a:t>We will wear two hats (a professional upgrade &amp; a personal journey)</a:t>
            </a:r>
          </a:p>
          <a:p>
            <a:pPr lvl="0" algn="ctr" rtl="0">
              <a:lnSpc>
                <a:spcPct val="107000"/>
              </a:lnSpc>
            </a:pPr>
            <a:r>
              <a:rPr lang="en-US" dirty="0">
                <a:solidFill>
                  <a:srgbClr val="000000"/>
                </a:solidFill>
                <a:latin typeface="Optima LT" pitchFamily="2" charset="0"/>
                <a:sym typeface="Belleza"/>
              </a:rPr>
              <a:t>We will Create and present our own workshop using the tools</a:t>
            </a:r>
          </a:p>
          <a:p>
            <a:pPr lvl="0" algn="ctr" rtl="0">
              <a:lnSpc>
                <a:spcPct val="107000"/>
              </a:lnSpc>
            </a:pPr>
            <a:br>
              <a:rPr lang="en-US" dirty="0">
                <a:solidFill>
                  <a:srgbClr val="000000"/>
                </a:solidFill>
                <a:latin typeface="Optima LT" pitchFamily="2" charset="0"/>
                <a:sym typeface="Belleza"/>
              </a:rPr>
            </a:br>
            <a:r>
              <a:rPr lang="en-US" dirty="0">
                <a:solidFill>
                  <a:srgbClr val="000000"/>
                </a:solidFill>
                <a:latin typeface="Optima LT" pitchFamily="2" charset="0"/>
                <a:sym typeface="Belleza"/>
              </a:rPr>
              <a:t>Logistics (meals, room &amp; facilities, schedule &amp; agenda, booklets) </a:t>
            </a:r>
          </a:p>
          <a:p>
            <a:pPr lvl="0" algn="ctr" rtl="0">
              <a:lnSpc>
                <a:spcPct val="107000"/>
              </a:lnSpc>
            </a:pPr>
            <a:endParaRPr lang="en-US" dirty="0">
              <a:solidFill>
                <a:srgbClr val="000000"/>
              </a:solidFill>
              <a:latin typeface="Optima LT" pitchFamily="2" charset="0"/>
              <a:sym typeface="Belleza"/>
            </a:endParaRPr>
          </a:p>
          <a:p>
            <a:pPr lvl="0" algn="ctr" rtl="0">
              <a:lnSpc>
                <a:spcPct val="107000"/>
              </a:lnSpc>
            </a:pPr>
            <a:endParaRPr lang="en-US" dirty="0">
              <a:latin typeface="Optima LT" pitchFamily="2" charset="0"/>
            </a:endParaRPr>
          </a:p>
        </p:txBody>
      </p:sp>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CAF760BA-8DC1-4128-91B6-B23D7937BDD2}"/>
              </a:ext>
            </a:extLst>
          </p:cNvPr>
          <p:cNvSpPr>
            <a:spLocks noGrp="1"/>
          </p:cNvSpPr>
          <p:nvPr>
            <p:ph type="sldNum" sz="quarter" idx="12"/>
          </p:nvPr>
        </p:nvSpPr>
        <p:spPr/>
        <p:txBody>
          <a:bodyPr/>
          <a:lstStyle/>
          <a:p>
            <a:fld id="{7954171D-2B99-46CF-AE5A-2F63FF51B8C7}" type="slidenum">
              <a:rPr lang="he-IL" smtClean="0"/>
              <a:pPr/>
              <a:t>12</a:t>
            </a:fld>
            <a:endParaRPr lang="he-IL"/>
          </a:p>
        </p:txBody>
      </p:sp>
    </p:spTree>
    <p:extLst>
      <p:ext uri="{BB962C8B-B14F-4D97-AF65-F5344CB8AC3E}">
        <p14:creationId xmlns:p14="http://schemas.microsoft.com/office/powerpoint/2010/main" val="3859097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22" name="מלבן 21"/>
          <p:cNvSpPr/>
          <p:nvPr/>
        </p:nvSpPr>
        <p:spPr>
          <a:xfrm>
            <a:off x="4788024" y="3645024"/>
            <a:ext cx="3618609" cy="2031325"/>
          </a:xfrm>
          <a:prstGeom prst="rect">
            <a:avLst/>
          </a:prstGeom>
        </p:spPr>
        <p:txBody>
          <a:bodyPr wrap="square">
            <a:spAutoFit/>
          </a:bodyPr>
          <a:lstStyle/>
          <a:p>
            <a:pPr marL="342900" indent="-342900" algn="l" rtl="0"/>
            <a:r>
              <a:rPr lang="en-US" b="1" dirty="0">
                <a:solidFill>
                  <a:schemeClr val="dk1"/>
                </a:solidFill>
                <a:latin typeface="Optima LT" pitchFamily="2" charset="0"/>
                <a:ea typeface="Belleza"/>
                <a:cs typeface="Belleza"/>
                <a:sym typeface="Belleza"/>
              </a:rPr>
              <a:t>1. Deep</a:t>
            </a:r>
          </a:p>
          <a:p>
            <a:pPr marL="342900" indent="-342900" algn="l" rtl="0"/>
            <a:br>
              <a:rPr lang="en-US" b="1" dirty="0">
                <a:solidFill>
                  <a:schemeClr val="dk1"/>
                </a:solidFill>
                <a:latin typeface="Optima LT" pitchFamily="2" charset="0"/>
                <a:sym typeface="Belleza"/>
              </a:rPr>
            </a:br>
            <a:r>
              <a:rPr lang="en-US" dirty="0">
                <a:solidFill>
                  <a:schemeClr val="dk1"/>
                </a:solidFill>
                <a:latin typeface="Optima LT" pitchFamily="2" charset="0"/>
                <a:sym typeface="Belleza"/>
              </a:rPr>
              <a:t>Dive in deep into your personal process.</a:t>
            </a:r>
            <a:br>
              <a:rPr lang="en-US" dirty="0">
                <a:solidFill>
                  <a:schemeClr val="dk1"/>
                </a:solidFill>
                <a:latin typeface="Optima LT" pitchFamily="2" charset="0"/>
                <a:sym typeface="Belleza"/>
              </a:rPr>
            </a:br>
            <a:r>
              <a:rPr lang="en-US" dirty="0">
                <a:solidFill>
                  <a:schemeClr val="dk1"/>
                </a:solidFill>
                <a:latin typeface="Optima LT" pitchFamily="2" charset="0"/>
                <a:sym typeface="Belleza"/>
              </a:rPr>
              <a:t>Chose to jump into to the water and make this experience- your life changing Turning Point. </a:t>
            </a:r>
            <a:endParaRPr lang="he-IL" dirty="0">
              <a:latin typeface="Optima LT" pitchFamily="2" charset="0"/>
            </a:endParaRPr>
          </a:p>
        </p:txBody>
      </p:sp>
      <p:sp>
        <p:nvSpPr>
          <p:cNvPr id="9" name="מלבן 8"/>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9573DD08-A9AA-4637-BA26-DB72546FC4FA}"/>
              </a:ext>
            </a:extLst>
          </p:cNvPr>
          <p:cNvSpPr>
            <a:spLocks noGrp="1"/>
          </p:cNvSpPr>
          <p:nvPr>
            <p:ph type="sldNum" sz="quarter" idx="12"/>
          </p:nvPr>
        </p:nvSpPr>
        <p:spPr/>
        <p:txBody>
          <a:bodyPr/>
          <a:lstStyle/>
          <a:p>
            <a:fld id="{7954171D-2B99-46CF-AE5A-2F63FF51B8C7}" type="slidenum">
              <a:rPr lang="he-IL" smtClean="0"/>
              <a:pPr/>
              <a:t>13</a:t>
            </a:fld>
            <a:endParaRPr lang="he-IL"/>
          </a:p>
        </p:txBody>
      </p:sp>
      <p:pic>
        <p:nvPicPr>
          <p:cNvPr id="11" name="Google Shape;1372;p123" descr="items1_11.jpg">
            <a:extLst>
              <a:ext uri="{FF2B5EF4-FFF2-40B4-BE49-F238E27FC236}">
                <a16:creationId xmlns:a16="http://schemas.microsoft.com/office/drawing/2014/main" id="{06615C4D-9664-491B-AD06-800E4FE1A3B8}"/>
              </a:ext>
            </a:extLst>
          </p:cNvPr>
          <p:cNvPicPr preferRelativeResize="0"/>
          <p:nvPr/>
        </p:nvPicPr>
        <p:blipFill rotWithShape="1">
          <a:blip r:embed="rId3">
            <a:alphaModFix/>
          </a:blip>
          <a:srcRect l="13884" t="9043" r="50000" b="51078"/>
          <a:stretch/>
        </p:blipFill>
        <p:spPr>
          <a:xfrm>
            <a:off x="269776" y="3019320"/>
            <a:ext cx="4086201" cy="3073976"/>
          </a:xfrm>
          <a:prstGeom prst="rect">
            <a:avLst/>
          </a:prstGeom>
          <a:noFill/>
          <a:ln>
            <a:noFill/>
          </a:ln>
        </p:spPr>
      </p:pic>
      <p:sp>
        <p:nvSpPr>
          <p:cNvPr id="12" name="TextBox 11">
            <a:extLst>
              <a:ext uri="{FF2B5EF4-FFF2-40B4-BE49-F238E27FC236}">
                <a16:creationId xmlns:a16="http://schemas.microsoft.com/office/drawing/2014/main" id="{3B729E9F-C098-410D-AC22-674F05F44808}"/>
              </a:ext>
            </a:extLst>
          </p:cNvPr>
          <p:cNvSpPr txBox="1"/>
          <p:nvPr/>
        </p:nvSpPr>
        <p:spPr>
          <a:xfrm>
            <a:off x="-8467" y="1588204"/>
            <a:ext cx="9144000" cy="1168061"/>
          </a:xfrm>
          <a:prstGeom prst="rect">
            <a:avLst/>
          </a:prstGeom>
          <a:noFill/>
        </p:spPr>
        <p:txBody>
          <a:bodyPr wrap="square" lIns="91424" tIns="45712" rIns="91424" bIns="45712" rtlCol="1">
            <a:spAutoFit/>
          </a:bodyPr>
          <a:lstStyle/>
          <a:p>
            <a:pPr lvl="0" algn="ctr" rtl="0">
              <a:lnSpc>
                <a:spcPct val="107000"/>
              </a:lnSpc>
            </a:pPr>
            <a:r>
              <a:rPr lang="en-US" sz="2400" b="1" dirty="0">
                <a:latin typeface="Optima LT" pitchFamily="2" charset="0"/>
                <a:ea typeface="Belleza"/>
                <a:cs typeface="Belleza"/>
                <a:sym typeface="Belleza"/>
              </a:rPr>
              <a:t>Opening</a:t>
            </a:r>
          </a:p>
          <a:p>
            <a:pPr lvl="0" algn="ctr" rtl="0">
              <a:lnSpc>
                <a:spcPct val="107000"/>
              </a:lnSpc>
            </a:pPr>
            <a:endParaRPr lang="en-US" sz="2400" b="1" dirty="0">
              <a:solidFill>
                <a:srgbClr val="56956A"/>
              </a:solidFill>
              <a:latin typeface="Optima LT" pitchFamily="2" charset="0"/>
              <a:ea typeface="Belleza"/>
              <a:cs typeface="Belleza"/>
              <a:sym typeface="Belleza"/>
            </a:endParaRPr>
          </a:p>
          <a:p>
            <a:pPr lvl="0" algn="ctr" rtl="0">
              <a:lnSpc>
                <a:spcPct val="107000"/>
              </a:lnSpc>
            </a:pPr>
            <a:r>
              <a:rPr lang="en-US" b="1" dirty="0">
                <a:solidFill>
                  <a:srgbClr val="366092"/>
                </a:solidFill>
                <a:latin typeface="Belleza"/>
                <a:sym typeface="Belleza"/>
              </a:rPr>
              <a:t>Turning Point </a:t>
            </a:r>
            <a:r>
              <a:rPr lang="en-GB" b="1" dirty="0">
                <a:solidFill>
                  <a:srgbClr val="366092"/>
                </a:solidFill>
                <a:latin typeface="Belleza"/>
                <a:sym typeface="Belleza"/>
              </a:rPr>
              <a:t>Program- </a:t>
            </a:r>
            <a:r>
              <a:rPr lang="en-US" b="1" dirty="0">
                <a:solidFill>
                  <a:srgbClr val="366092"/>
                </a:solidFill>
                <a:latin typeface="Belleza"/>
                <a:sym typeface="Belleza"/>
              </a:rPr>
              <a:t>objectives</a:t>
            </a:r>
          </a:p>
        </p:txBody>
      </p:sp>
    </p:spTree>
    <p:extLst>
      <p:ext uri="{BB962C8B-B14F-4D97-AF65-F5344CB8AC3E}">
        <p14:creationId xmlns:p14="http://schemas.microsoft.com/office/powerpoint/2010/main" val="3711955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22" name="מלבן 21"/>
          <p:cNvSpPr/>
          <p:nvPr/>
        </p:nvSpPr>
        <p:spPr>
          <a:xfrm>
            <a:off x="4788024" y="3645024"/>
            <a:ext cx="3618609" cy="2031325"/>
          </a:xfrm>
          <a:prstGeom prst="rect">
            <a:avLst/>
          </a:prstGeom>
        </p:spPr>
        <p:txBody>
          <a:bodyPr wrap="square">
            <a:spAutoFit/>
          </a:bodyPr>
          <a:lstStyle/>
          <a:p>
            <a:pPr marL="342900" indent="-342900" algn="l" rtl="0"/>
            <a:r>
              <a:rPr lang="en-US" b="1" dirty="0">
                <a:solidFill>
                  <a:schemeClr val="dk1"/>
                </a:solidFill>
                <a:latin typeface="Optima LT" pitchFamily="2" charset="0"/>
                <a:ea typeface="Belleza"/>
                <a:cs typeface="Belleza"/>
                <a:sym typeface="Belleza"/>
              </a:rPr>
              <a:t>2. Daring</a:t>
            </a:r>
          </a:p>
          <a:p>
            <a:pPr marL="342900" indent="-342900" algn="l" rtl="0"/>
            <a:br>
              <a:rPr lang="en-US" b="1" dirty="0">
                <a:solidFill>
                  <a:schemeClr val="dk1"/>
                </a:solidFill>
                <a:latin typeface="Optima LT" pitchFamily="2" charset="0"/>
                <a:ea typeface="Belleza"/>
                <a:cs typeface="Belleza"/>
                <a:sym typeface="Belleza"/>
              </a:rPr>
            </a:br>
            <a:r>
              <a:rPr lang="en-US" dirty="0">
                <a:solidFill>
                  <a:schemeClr val="dk1"/>
                </a:solidFill>
                <a:latin typeface="Optima LT" pitchFamily="2" charset="0"/>
                <a:ea typeface="Belleza"/>
                <a:cs typeface="Belleza"/>
                <a:sym typeface="Belleza"/>
              </a:rPr>
              <a:t>Dare to bring yourself fully, to step out of your comport zone and to express yourself as you are and to dream big.</a:t>
            </a:r>
          </a:p>
          <a:p>
            <a:pPr marL="342900" indent="-342900" algn="l" rtl="0"/>
            <a:r>
              <a:rPr lang="en-US" dirty="0">
                <a:solidFill>
                  <a:schemeClr val="dk1"/>
                </a:solidFill>
                <a:latin typeface="Optima LT" pitchFamily="2" charset="0"/>
                <a:ea typeface="Belleza"/>
                <a:cs typeface="Belleza"/>
                <a:sym typeface="Belleza"/>
              </a:rPr>
              <a:t>       No judgment. No expectations. </a:t>
            </a:r>
          </a:p>
        </p:txBody>
      </p:sp>
      <p:sp>
        <p:nvSpPr>
          <p:cNvPr id="9" name="מלבן 8"/>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9573DD08-A9AA-4637-BA26-DB72546FC4FA}"/>
              </a:ext>
            </a:extLst>
          </p:cNvPr>
          <p:cNvSpPr>
            <a:spLocks noGrp="1"/>
          </p:cNvSpPr>
          <p:nvPr>
            <p:ph type="sldNum" sz="quarter" idx="12"/>
          </p:nvPr>
        </p:nvSpPr>
        <p:spPr/>
        <p:txBody>
          <a:bodyPr/>
          <a:lstStyle/>
          <a:p>
            <a:fld id="{7954171D-2B99-46CF-AE5A-2F63FF51B8C7}" type="slidenum">
              <a:rPr lang="he-IL" smtClean="0"/>
              <a:pPr/>
              <a:t>14</a:t>
            </a:fld>
            <a:endParaRPr lang="he-IL"/>
          </a:p>
        </p:txBody>
      </p:sp>
      <p:pic>
        <p:nvPicPr>
          <p:cNvPr id="12" name="Google Shape;1372;p123" descr="items1_11.jpg">
            <a:extLst>
              <a:ext uri="{FF2B5EF4-FFF2-40B4-BE49-F238E27FC236}">
                <a16:creationId xmlns:a16="http://schemas.microsoft.com/office/drawing/2014/main" id="{3CC261E9-8A5B-4C18-B6FD-98B61D107DA6}"/>
              </a:ext>
            </a:extLst>
          </p:cNvPr>
          <p:cNvPicPr preferRelativeResize="0"/>
          <p:nvPr/>
        </p:nvPicPr>
        <p:blipFill rotWithShape="1">
          <a:blip r:embed="rId3">
            <a:alphaModFix/>
          </a:blip>
          <a:srcRect l="51461" t="8190" r="12423" b="51931"/>
          <a:stretch/>
        </p:blipFill>
        <p:spPr>
          <a:xfrm>
            <a:off x="457200" y="2858934"/>
            <a:ext cx="4114800" cy="3162354"/>
          </a:xfrm>
          <a:prstGeom prst="rect">
            <a:avLst/>
          </a:prstGeom>
          <a:noFill/>
          <a:ln>
            <a:noFill/>
          </a:ln>
        </p:spPr>
      </p:pic>
      <p:sp>
        <p:nvSpPr>
          <p:cNvPr id="13" name="TextBox 12">
            <a:extLst>
              <a:ext uri="{FF2B5EF4-FFF2-40B4-BE49-F238E27FC236}">
                <a16:creationId xmlns:a16="http://schemas.microsoft.com/office/drawing/2014/main" id="{1679CB7B-7DB4-43A3-B15E-9DA4DE4F17BB}"/>
              </a:ext>
            </a:extLst>
          </p:cNvPr>
          <p:cNvSpPr txBox="1"/>
          <p:nvPr/>
        </p:nvSpPr>
        <p:spPr>
          <a:xfrm>
            <a:off x="-8467" y="1588204"/>
            <a:ext cx="9144000" cy="1168061"/>
          </a:xfrm>
          <a:prstGeom prst="rect">
            <a:avLst/>
          </a:prstGeom>
          <a:noFill/>
        </p:spPr>
        <p:txBody>
          <a:bodyPr wrap="square" lIns="91424" tIns="45712" rIns="91424" bIns="45712" rtlCol="1">
            <a:spAutoFit/>
          </a:bodyPr>
          <a:lstStyle/>
          <a:p>
            <a:pPr lvl="0" algn="ctr" rtl="0">
              <a:lnSpc>
                <a:spcPct val="107000"/>
              </a:lnSpc>
            </a:pPr>
            <a:r>
              <a:rPr lang="en-US" sz="2400" b="1" dirty="0">
                <a:latin typeface="Optima LT" pitchFamily="2" charset="0"/>
                <a:ea typeface="Belleza"/>
                <a:cs typeface="Belleza"/>
                <a:sym typeface="Belleza"/>
              </a:rPr>
              <a:t>Opening</a:t>
            </a:r>
          </a:p>
          <a:p>
            <a:pPr lvl="0" algn="ctr" rtl="0">
              <a:lnSpc>
                <a:spcPct val="107000"/>
              </a:lnSpc>
            </a:pPr>
            <a:endParaRPr lang="en-US" sz="2400" b="1" dirty="0">
              <a:solidFill>
                <a:srgbClr val="56956A"/>
              </a:solidFill>
              <a:latin typeface="Optima LT" pitchFamily="2" charset="0"/>
              <a:ea typeface="Belleza"/>
              <a:cs typeface="Belleza"/>
              <a:sym typeface="Belleza"/>
            </a:endParaRPr>
          </a:p>
          <a:p>
            <a:pPr lvl="0" algn="ctr" rtl="0">
              <a:lnSpc>
                <a:spcPct val="107000"/>
              </a:lnSpc>
            </a:pPr>
            <a:r>
              <a:rPr lang="en-US" b="1" dirty="0">
                <a:solidFill>
                  <a:srgbClr val="366092"/>
                </a:solidFill>
                <a:latin typeface="Belleza"/>
                <a:sym typeface="Belleza"/>
              </a:rPr>
              <a:t>Turning Point </a:t>
            </a:r>
            <a:r>
              <a:rPr lang="en-GB" b="1" dirty="0">
                <a:solidFill>
                  <a:srgbClr val="366092"/>
                </a:solidFill>
                <a:latin typeface="Belleza"/>
                <a:sym typeface="Belleza"/>
              </a:rPr>
              <a:t>Program- </a:t>
            </a:r>
            <a:r>
              <a:rPr lang="en-US" b="1" dirty="0">
                <a:solidFill>
                  <a:srgbClr val="366092"/>
                </a:solidFill>
                <a:latin typeface="Belleza"/>
                <a:sym typeface="Belleza"/>
              </a:rPr>
              <a:t>objectives</a:t>
            </a:r>
          </a:p>
        </p:txBody>
      </p:sp>
    </p:spTree>
    <p:extLst>
      <p:ext uri="{BB962C8B-B14F-4D97-AF65-F5344CB8AC3E}">
        <p14:creationId xmlns:p14="http://schemas.microsoft.com/office/powerpoint/2010/main" val="621654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22" name="מלבן 21"/>
          <p:cNvSpPr/>
          <p:nvPr/>
        </p:nvSpPr>
        <p:spPr>
          <a:xfrm>
            <a:off x="4788024" y="3645024"/>
            <a:ext cx="3618609" cy="1754326"/>
          </a:xfrm>
          <a:prstGeom prst="rect">
            <a:avLst/>
          </a:prstGeom>
        </p:spPr>
        <p:txBody>
          <a:bodyPr wrap="square">
            <a:spAutoFit/>
          </a:bodyPr>
          <a:lstStyle/>
          <a:p>
            <a:pPr marL="342900" indent="-342900" algn="l" rtl="0"/>
            <a:r>
              <a:rPr lang="en-US" b="1" dirty="0">
                <a:solidFill>
                  <a:schemeClr val="dk1"/>
                </a:solidFill>
                <a:latin typeface="Optima LT" pitchFamily="2" charset="0"/>
                <a:ea typeface="Belleza"/>
                <a:cs typeface="Belleza"/>
                <a:sym typeface="Belleza"/>
              </a:rPr>
              <a:t>3. Bonding</a:t>
            </a:r>
          </a:p>
          <a:p>
            <a:pPr marL="342900" indent="-342900" algn="l" rtl="0"/>
            <a:endParaRPr lang="en-US" b="1" dirty="0">
              <a:solidFill>
                <a:schemeClr val="dk1"/>
              </a:solidFill>
              <a:latin typeface="Optima LT" pitchFamily="2" charset="0"/>
              <a:ea typeface="Belleza"/>
              <a:cs typeface="Belleza"/>
              <a:sym typeface="Belleza"/>
            </a:endParaRPr>
          </a:p>
          <a:p>
            <a:pPr marL="342900" indent="-342900" algn="l" rtl="0"/>
            <a:br>
              <a:rPr lang="en-US" dirty="0">
                <a:solidFill>
                  <a:schemeClr val="dk1"/>
                </a:solidFill>
                <a:latin typeface="Optima LT" pitchFamily="2" charset="0"/>
                <a:ea typeface="Belleza"/>
                <a:cs typeface="Belleza"/>
                <a:sym typeface="Belleza"/>
              </a:rPr>
            </a:br>
            <a:r>
              <a:rPr lang="en-US" dirty="0">
                <a:solidFill>
                  <a:schemeClr val="dk1"/>
                </a:solidFill>
                <a:latin typeface="Optima LT" pitchFamily="2" charset="0"/>
                <a:ea typeface="Belleza"/>
                <a:cs typeface="Belleza"/>
                <a:sym typeface="Belleza"/>
              </a:rPr>
              <a:t>Meet people from different countries and cultures, and allow yourself to belong. </a:t>
            </a:r>
            <a:endParaRPr lang="he-IL" dirty="0">
              <a:latin typeface="Optima LT" pitchFamily="2" charset="0"/>
            </a:endParaRPr>
          </a:p>
        </p:txBody>
      </p:sp>
      <p:sp>
        <p:nvSpPr>
          <p:cNvPr id="9" name="מלבן 8"/>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9573DD08-A9AA-4637-BA26-DB72546FC4FA}"/>
              </a:ext>
            </a:extLst>
          </p:cNvPr>
          <p:cNvSpPr>
            <a:spLocks noGrp="1"/>
          </p:cNvSpPr>
          <p:nvPr>
            <p:ph type="sldNum" sz="quarter" idx="12"/>
          </p:nvPr>
        </p:nvSpPr>
        <p:spPr/>
        <p:txBody>
          <a:bodyPr/>
          <a:lstStyle/>
          <a:p>
            <a:fld id="{7954171D-2B99-46CF-AE5A-2F63FF51B8C7}" type="slidenum">
              <a:rPr lang="he-IL" smtClean="0"/>
              <a:pPr/>
              <a:t>15</a:t>
            </a:fld>
            <a:endParaRPr lang="he-IL"/>
          </a:p>
        </p:txBody>
      </p:sp>
      <p:pic>
        <p:nvPicPr>
          <p:cNvPr id="12" name="Google Shape;1372;p123" descr="items1_11.jpg">
            <a:extLst>
              <a:ext uri="{FF2B5EF4-FFF2-40B4-BE49-F238E27FC236}">
                <a16:creationId xmlns:a16="http://schemas.microsoft.com/office/drawing/2014/main" id="{52DEC977-E004-418B-8D3D-378220854232}"/>
              </a:ext>
            </a:extLst>
          </p:cNvPr>
          <p:cNvPicPr preferRelativeResize="0"/>
          <p:nvPr/>
        </p:nvPicPr>
        <p:blipFill rotWithShape="1">
          <a:blip r:embed="rId3">
            <a:alphaModFix/>
          </a:blip>
          <a:srcRect l="13884" t="51268" r="50000" b="7882"/>
          <a:stretch/>
        </p:blipFill>
        <p:spPr>
          <a:xfrm>
            <a:off x="399393" y="3099041"/>
            <a:ext cx="3956584" cy="3257310"/>
          </a:xfrm>
          <a:prstGeom prst="rect">
            <a:avLst/>
          </a:prstGeom>
          <a:noFill/>
          <a:ln>
            <a:noFill/>
          </a:ln>
        </p:spPr>
      </p:pic>
      <p:sp>
        <p:nvSpPr>
          <p:cNvPr id="13" name="TextBox 12">
            <a:extLst>
              <a:ext uri="{FF2B5EF4-FFF2-40B4-BE49-F238E27FC236}">
                <a16:creationId xmlns:a16="http://schemas.microsoft.com/office/drawing/2014/main" id="{16AFCA4A-7698-4692-9DF0-454CE370BC60}"/>
              </a:ext>
            </a:extLst>
          </p:cNvPr>
          <p:cNvSpPr txBox="1"/>
          <p:nvPr/>
        </p:nvSpPr>
        <p:spPr>
          <a:xfrm>
            <a:off x="-8467" y="1588204"/>
            <a:ext cx="9144000" cy="1168061"/>
          </a:xfrm>
          <a:prstGeom prst="rect">
            <a:avLst/>
          </a:prstGeom>
          <a:noFill/>
        </p:spPr>
        <p:txBody>
          <a:bodyPr wrap="square" lIns="91424" tIns="45712" rIns="91424" bIns="45712" rtlCol="1">
            <a:spAutoFit/>
          </a:bodyPr>
          <a:lstStyle/>
          <a:p>
            <a:pPr lvl="0" algn="ctr" rtl="0">
              <a:lnSpc>
                <a:spcPct val="107000"/>
              </a:lnSpc>
            </a:pPr>
            <a:r>
              <a:rPr lang="en-US" sz="2400" b="1" dirty="0">
                <a:latin typeface="Optima LT" pitchFamily="2" charset="0"/>
                <a:ea typeface="Belleza"/>
                <a:cs typeface="Belleza"/>
                <a:sym typeface="Belleza"/>
              </a:rPr>
              <a:t>Opening</a:t>
            </a:r>
          </a:p>
          <a:p>
            <a:pPr lvl="0" algn="ctr" rtl="0">
              <a:lnSpc>
                <a:spcPct val="107000"/>
              </a:lnSpc>
            </a:pPr>
            <a:endParaRPr lang="en-US" sz="2400" b="1" dirty="0">
              <a:solidFill>
                <a:srgbClr val="56956A"/>
              </a:solidFill>
              <a:latin typeface="Optima LT" pitchFamily="2" charset="0"/>
              <a:ea typeface="Belleza"/>
              <a:cs typeface="Belleza"/>
              <a:sym typeface="Belleza"/>
            </a:endParaRPr>
          </a:p>
          <a:p>
            <a:pPr lvl="0" algn="ctr" rtl="0">
              <a:lnSpc>
                <a:spcPct val="107000"/>
              </a:lnSpc>
            </a:pPr>
            <a:r>
              <a:rPr lang="en-US" b="1" dirty="0">
                <a:solidFill>
                  <a:srgbClr val="366092"/>
                </a:solidFill>
                <a:latin typeface="Belleza"/>
                <a:sym typeface="Belleza"/>
              </a:rPr>
              <a:t>Turning Point </a:t>
            </a:r>
            <a:r>
              <a:rPr lang="en-GB" b="1" dirty="0">
                <a:solidFill>
                  <a:srgbClr val="366092"/>
                </a:solidFill>
                <a:latin typeface="Belleza"/>
                <a:sym typeface="Belleza"/>
              </a:rPr>
              <a:t>Program- </a:t>
            </a:r>
            <a:r>
              <a:rPr lang="en-US" b="1" dirty="0">
                <a:solidFill>
                  <a:srgbClr val="366092"/>
                </a:solidFill>
                <a:latin typeface="Belleza"/>
                <a:sym typeface="Belleza"/>
              </a:rPr>
              <a:t>objectives</a:t>
            </a:r>
          </a:p>
        </p:txBody>
      </p:sp>
    </p:spTree>
    <p:extLst>
      <p:ext uri="{BB962C8B-B14F-4D97-AF65-F5344CB8AC3E}">
        <p14:creationId xmlns:p14="http://schemas.microsoft.com/office/powerpoint/2010/main" val="1514204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22" name="מלבן 21"/>
          <p:cNvSpPr/>
          <p:nvPr/>
        </p:nvSpPr>
        <p:spPr>
          <a:xfrm>
            <a:off x="4788024" y="3645024"/>
            <a:ext cx="3618609" cy="1477328"/>
          </a:xfrm>
          <a:prstGeom prst="rect">
            <a:avLst/>
          </a:prstGeom>
        </p:spPr>
        <p:txBody>
          <a:bodyPr wrap="square">
            <a:spAutoFit/>
          </a:bodyPr>
          <a:lstStyle/>
          <a:p>
            <a:pPr marL="342900" indent="-342900" algn="l" rtl="0"/>
            <a:r>
              <a:rPr lang="en-US" b="1" dirty="0">
                <a:solidFill>
                  <a:schemeClr val="dk1"/>
                </a:solidFill>
                <a:latin typeface="Optima LT" pitchFamily="2" charset="0"/>
                <a:ea typeface="Belleza"/>
                <a:cs typeface="Belleza"/>
                <a:sym typeface="Belleza"/>
              </a:rPr>
              <a:t>4. Advancing</a:t>
            </a:r>
          </a:p>
          <a:p>
            <a:pPr marL="342900" indent="-342900" algn="l" rtl="0"/>
            <a:endParaRPr lang="en-US" b="1" dirty="0">
              <a:solidFill>
                <a:schemeClr val="dk1"/>
              </a:solidFill>
              <a:latin typeface="Optima LT" pitchFamily="2" charset="0"/>
              <a:ea typeface="Belleza"/>
              <a:cs typeface="Belleza"/>
              <a:sym typeface="Belleza"/>
            </a:endParaRPr>
          </a:p>
          <a:p>
            <a:pPr marL="342900" indent="-342900" algn="l" rtl="0"/>
            <a:r>
              <a:rPr lang="en-US" dirty="0">
                <a:solidFill>
                  <a:schemeClr val="dk1"/>
                </a:solidFill>
                <a:latin typeface="Optima LT" pitchFamily="2" charset="0"/>
                <a:ea typeface="Belleza"/>
                <a:cs typeface="Belleza"/>
                <a:sym typeface="Belleza"/>
              </a:rPr>
              <a:t>Upgrade your professional skills &amp; tool kit &amp; creating your own workshop</a:t>
            </a:r>
            <a:endParaRPr lang="he-IL" dirty="0">
              <a:latin typeface="Optima LT" pitchFamily="2" charset="0"/>
            </a:endParaRPr>
          </a:p>
        </p:txBody>
      </p:sp>
      <p:sp>
        <p:nvSpPr>
          <p:cNvPr id="9" name="מלבן 8"/>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10" name="TextBox 9"/>
          <p:cNvSpPr txBox="1"/>
          <p:nvPr/>
        </p:nvSpPr>
        <p:spPr>
          <a:xfrm>
            <a:off x="-180528" y="1586881"/>
            <a:ext cx="9144000" cy="1168061"/>
          </a:xfrm>
          <a:prstGeom prst="rect">
            <a:avLst/>
          </a:prstGeom>
          <a:noFill/>
        </p:spPr>
        <p:txBody>
          <a:bodyPr wrap="square" lIns="91424" tIns="45712" rIns="91424" bIns="45712" rtlCol="1">
            <a:spAutoFit/>
          </a:bodyPr>
          <a:lstStyle/>
          <a:p>
            <a:pPr lvl="0" algn="ctr" rtl="0">
              <a:lnSpc>
                <a:spcPct val="107000"/>
              </a:lnSpc>
            </a:pPr>
            <a:r>
              <a:rPr lang="en-US" sz="2400" b="1" dirty="0">
                <a:latin typeface="Optima LT" pitchFamily="2" charset="0"/>
                <a:ea typeface="Belleza"/>
                <a:cs typeface="Belleza"/>
                <a:sym typeface="Belleza"/>
              </a:rPr>
              <a:t>Opening</a:t>
            </a:r>
          </a:p>
          <a:p>
            <a:pPr lvl="0" algn="ctr" rtl="0">
              <a:lnSpc>
                <a:spcPct val="107000"/>
              </a:lnSpc>
            </a:pPr>
            <a:endParaRPr lang="en-US" sz="2400" b="1" dirty="0">
              <a:solidFill>
                <a:srgbClr val="56956A"/>
              </a:solidFill>
              <a:latin typeface="Optima LT" pitchFamily="2" charset="0"/>
              <a:ea typeface="Belleza"/>
              <a:cs typeface="Belleza"/>
              <a:sym typeface="Belleza"/>
            </a:endParaRPr>
          </a:p>
          <a:p>
            <a:pPr lvl="0" algn="ctr" rtl="0">
              <a:lnSpc>
                <a:spcPct val="107000"/>
              </a:lnSpc>
            </a:pPr>
            <a:r>
              <a:rPr lang="en-US" b="1" dirty="0">
                <a:solidFill>
                  <a:srgbClr val="366092"/>
                </a:solidFill>
                <a:latin typeface="Belleza"/>
                <a:sym typeface="Belleza"/>
              </a:rPr>
              <a:t>Turning Point </a:t>
            </a:r>
            <a:r>
              <a:rPr lang="en-GB" b="1" dirty="0">
                <a:solidFill>
                  <a:srgbClr val="366092"/>
                </a:solidFill>
                <a:latin typeface="Belleza"/>
                <a:sym typeface="Belleza"/>
              </a:rPr>
              <a:t>Program- </a:t>
            </a:r>
            <a:r>
              <a:rPr lang="en-US" b="1" dirty="0">
                <a:solidFill>
                  <a:srgbClr val="366092"/>
                </a:solidFill>
                <a:latin typeface="Belleza"/>
                <a:sym typeface="Belleza"/>
              </a:rPr>
              <a:t>objectives</a:t>
            </a:r>
          </a:p>
        </p:txBody>
      </p:sp>
      <p:sp>
        <p:nvSpPr>
          <p:cNvPr id="2" name="מציין מיקום של מספר שקופית 1">
            <a:extLst>
              <a:ext uri="{FF2B5EF4-FFF2-40B4-BE49-F238E27FC236}">
                <a16:creationId xmlns:a16="http://schemas.microsoft.com/office/drawing/2014/main" id="{9573DD08-A9AA-4637-BA26-DB72546FC4FA}"/>
              </a:ext>
            </a:extLst>
          </p:cNvPr>
          <p:cNvSpPr>
            <a:spLocks noGrp="1"/>
          </p:cNvSpPr>
          <p:nvPr>
            <p:ph type="sldNum" sz="quarter" idx="12"/>
          </p:nvPr>
        </p:nvSpPr>
        <p:spPr/>
        <p:txBody>
          <a:bodyPr/>
          <a:lstStyle/>
          <a:p>
            <a:fld id="{7954171D-2B99-46CF-AE5A-2F63FF51B8C7}" type="slidenum">
              <a:rPr lang="he-IL" smtClean="0"/>
              <a:pPr/>
              <a:t>16</a:t>
            </a:fld>
            <a:endParaRPr lang="he-IL"/>
          </a:p>
        </p:txBody>
      </p:sp>
      <p:pic>
        <p:nvPicPr>
          <p:cNvPr id="12" name="Google Shape;1372;p123" descr="items1_11.jpg">
            <a:extLst>
              <a:ext uri="{FF2B5EF4-FFF2-40B4-BE49-F238E27FC236}">
                <a16:creationId xmlns:a16="http://schemas.microsoft.com/office/drawing/2014/main" id="{BB69C259-86C1-45C5-9709-1D0542DFB377}"/>
              </a:ext>
            </a:extLst>
          </p:cNvPr>
          <p:cNvPicPr preferRelativeResize="0"/>
          <p:nvPr/>
        </p:nvPicPr>
        <p:blipFill rotWithShape="1">
          <a:blip r:embed="rId3">
            <a:alphaModFix/>
          </a:blip>
          <a:srcRect l="50696" t="50922" r="12181" b="8228"/>
          <a:stretch/>
        </p:blipFill>
        <p:spPr>
          <a:xfrm>
            <a:off x="269776" y="2975742"/>
            <a:ext cx="4302224" cy="3261569"/>
          </a:xfrm>
          <a:prstGeom prst="rect">
            <a:avLst/>
          </a:prstGeom>
          <a:noFill/>
          <a:ln>
            <a:noFill/>
          </a:ln>
        </p:spPr>
      </p:pic>
    </p:spTree>
    <p:extLst>
      <p:ext uri="{BB962C8B-B14F-4D97-AF65-F5344CB8AC3E}">
        <p14:creationId xmlns:p14="http://schemas.microsoft.com/office/powerpoint/2010/main" val="3488409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90264" y="1412776"/>
            <a:ext cx="8963472" cy="4875549"/>
          </a:xfrm>
          <a:prstGeom prst="rect">
            <a:avLst/>
          </a:prstGeom>
          <a:noFill/>
        </p:spPr>
        <p:txBody>
          <a:bodyPr wrap="square" lIns="91424" tIns="45712" rIns="91424" bIns="45712" rtlCol="1">
            <a:spAutoFit/>
          </a:bodyPr>
          <a:lstStyle/>
          <a:p>
            <a:pPr lvl="0" algn="ctr" rtl="0">
              <a:lnSpc>
                <a:spcPct val="107000"/>
              </a:lnSpc>
            </a:pPr>
            <a:r>
              <a:rPr lang="en-US" sz="2400" b="1" dirty="0">
                <a:latin typeface="Optima LT" pitchFamily="2" charset="0"/>
                <a:ea typeface="Belleza"/>
                <a:cs typeface="Belleza"/>
                <a:sym typeface="Belleza"/>
              </a:rPr>
              <a:t>Opening</a:t>
            </a:r>
          </a:p>
          <a:p>
            <a:pPr lvl="0" algn="ctr" rtl="0">
              <a:lnSpc>
                <a:spcPct val="107000"/>
              </a:lnSpc>
            </a:pPr>
            <a:endParaRPr lang="en-US" sz="2400" b="1" dirty="0">
              <a:solidFill>
                <a:srgbClr val="56956A"/>
              </a:solidFill>
              <a:latin typeface="Optima LT" pitchFamily="2" charset="0"/>
              <a:sym typeface="Belleza"/>
            </a:endParaRPr>
          </a:p>
          <a:p>
            <a:pPr lvl="0" algn="ctr" rtl="0">
              <a:lnSpc>
                <a:spcPct val="107000"/>
              </a:lnSpc>
            </a:pPr>
            <a:r>
              <a:rPr lang="en-US" b="1" dirty="0">
                <a:solidFill>
                  <a:srgbClr val="56956A"/>
                </a:solidFill>
                <a:latin typeface="Optima LT" pitchFamily="2" charset="0"/>
                <a:sym typeface="Belleza"/>
              </a:rPr>
              <a:t>Sensitivity &amp; Respect</a:t>
            </a:r>
          </a:p>
          <a:p>
            <a:pPr marL="285750" indent="-285750" algn="ctr" rtl="0">
              <a:lnSpc>
                <a:spcPct val="150000"/>
              </a:lnSpc>
              <a:buFont typeface="Wingdings" panose="05000000000000000000" pitchFamily="2" charset="2"/>
              <a:buChar char="v"/>
            </a:pPr>
            <a:r>
              <a:rPr lang="en-US" dirty="0">
                <a:solidFill>
                  <a:schemeClr val="dk1"/>
                </a:solidFill>
                <a:latin typeface="Optima LT" pitchFamily="2" charset="0"/>
                <a:sym typeface="Belleza"/>
              </a:rPr>
              <a:t>Be on time</a:t>
            </a:r>
          </a:p>
          <a:p>
            <a:pPr marL="285750" lvl="0" indent="-285750" algn="ctr" rtl="0">
              <a:lnSpc>
                <a:spcPct val="150000"/>
              </a:lnSpc>
              <a:buFont typeface="Wingdings" panose="05000000000000000000" pitchFamily="2" charset="2"/>
              <a:buChar char="v"/>
            </a:pPr>
            <a:r>
              <a:rPr lang="en-US" dirty="0">
                <a:latin typeface="Optima LT" pitchFamily="2" charset="0"/>
              </a:rPr>
              <a:t>Safety net</a:t>
            </a:r>
          </a:p>
          <a:p>
            <a:pPr marL="101600" lvl="0" algn="ctr" rtl="0">
              <a:lnSpc>
                <a:spcPct val="150000"/>
              </a:lnSpc>
              <a:spcBef>
                <a:spcPts val="0"/>
              </a:spcBef>
              <a:spcAft>
                <a:spcPts val="0"/>
              </a:spcAft>
              <a:buClr>
                <a:schemeClr val="dk1"/>
              </a:buClr>
              <a:buSzPts val="2000"/>
            </a:pPr>
            <a:r>
              <a:rPr lang="en-US" dirty="0">
                <a:solidFill>
                  <a:schemeClr val="dk1"/>
                </a:solidFill>
                <a:latin typeface="Optima LT" pitchFamily="2" charset="0"/>
                <a:sym typeface="Belleza"/>
              </a:rPr>
              <a:t>No Judgement, No expectations</a:t>
            </a:r>
          </a:p>
          <a:p>
            <a:pPr marL="101600" lvl="0" algn="ctr" rtl="0">
              <a:lnSpc>
                <a:spcPct val="150000"/>
              </a:lnSpc>
              <a:spcBef>
                <a:spcPts val="0"/>
              </a:spcBef>
              <a:spcAft>
                <a:spcPts val="0"/>
              </a:spcAft>
              <a:buClr>
                <a:schemeClr val="dk1"/>
              </a:buClr>
              <a:buSzPts val="2000"/>
            </a:pPr>
            <a:r>
              <a:rPr lang="en-US" dirty="0">
                <a:solidFill>
                  <a:schemeClr val="dk1"/>
                </a:solidFill>
                <a:latin typeface="Optima LT" pitchFamily="2" charset="0"/>
              </a:rPr>
              <a:t>What said stays in the room</a:t>
            </a:r>
            <a:br>
              <a:rPr lang="en-US" dirty="0">
                <a:solidFill>
                  <a:schemeClr val="dk1"/>
                </a:solidFill>
                <a:latin typeface="Optima LT" pitchFamily="2" charset="0"/>
              </a:rPr>
            </a:br>
            <a:r>
              <a:rPr lang="en-US" dirty="0">
                <a:solidFill>
                  <a:schemeClr val="dk1"/>
                </a:solidFill>
                <a:latin typeface="Optima LT" pitchFamily="2" charset="0"/>
              </a:rPr>
              <a:t>Respect other’s journey</a:t>
            </a:r>
          </a:p>
          <a:p>
            <a:pPr marL="457200" lvl="0" indent="-355600" algn="ctr" rtl="0">
              <a:lnSpc>
                <a:spcPct val="150000"/>
              </a:lnSpc>
              <a:spcBef>
                <a:spcPts val="0"/>
              </a:spcBef>
              <a:spcAft>
                <a:spcPts val="0"/>
              </a:spcAft>
              <a:buClr>
                <a:schemeClr val="dk1"/>
              </a:buClr>
              <a:buSzPts val="2000"/>
              <a:buFont typeface="Wingdings" panose="05000000000000000000" pitchFamily="2" charset="2"/>
              <a:buChar char="v"/>
            </a:pPr>
            <a:r>
              <a:rPr lang="en-US" dirty="0">
                <a:solidFill>
                  <a:schemeClr val="dk1"/>
                </a:solidFill>
                <a:latin typeface="Optima LT" pitchFamily="2" charset="0"/>
                <a:sym typeface="Belleza"/>
              </a:rPr>
              <a:t>Flight mode in public places</a:t>
            </a:r>
          </a:p>
          <a:p>
            <a:pPr marL="457200" indent="-355600" algn="ctr" rtl="0">
              <a:lnSpc>
                <a:spcPct val="150000"/>
              </a:lnSpc>
              <a:buClr>
                <a:schemeClr val="dk1"/>
              </a:buClr>
              <a:buSzPts val="2000"/>
              <a:buFont typeface="Wingdings" panose="05000000000000000000" pitchFamily="2" charset="2"/>
              <a:buChar char="v"/>
            </a:pPr>
            <a:r>
              <a:rPr lang="en-US" dirty="0">
                <a:solidFill>
                  <a:schemeClr val="dk1"/>
                </a:solidFill>
                <a:latin typeface="Optima LT" pitchFamily="2" charset="0"/>
              </a:rPr>
              <a:t>I statements</a:t>
            </a:r>
          </a:p>
          <a:p>
            <a:pPr marL="457200" lvl="0" indent="-355600" algn="ctr" rtl="0">
              <a:lnSpc>
                <a:spcPct val="150000"/>
              </a:lnSpc>
              <a:spcBef>
                <a:spcPts val="0"/>
              </a:spcBef>
              <a:spcAft>
                <a:spcPts val="0"/>
              </a:spcAft>
              <a:buClr>
                <a:schemeClr val="dk1"/>
              </a:buClr>
              <a:buSzPts val="2000"/>
            </a:pPr>
            <a:br>
              <a:rPr lang="en-US" dirty="0">
                <a:solidFill>
                  <a:schemeClr val="dk1"/>
                </a:solidFill>
                <a:latin typeface="Optima LT" pitchFamily="2" charset="0"/>
                <a:sym typeface="Belleza"/>
              </a:rPr>
            </a:br>
            <a:r>
              <a:rPr lang="en-US" dirty="0">
                <a:solidFill>
                  <a:schemeClr val="dk1"/>
                </a:solidFill>
                <a:latin typeface="Optima LT" pitchFamily="2" charset="0"/>
                <a:sym typeface="Belleza"/>
              </a:rPr>
              <a:t>Raise hands for agreement </a:t>
            </a:r>
          </a:p>
        </p:txBody>
      </p:sp>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E43F15D9-C409-47A4-8F47-FF4A1B8CBF30}"/>
              </a:ext>
            </a:extLst>
          </p:cNvPr>
          <p:cNvSpPr>
            <a:spLocks noGrp="1"/>
          </p:cNvSpPr>
          <p:nvPr>
            <p:ph type="sldNum" sz="quarter" idx="12"/>
          </p:nvPr>
        </p:nvSpPr>
        <p:spPr/>
        <p:txBody>
          <a:bodyPr/>
          <a:lstStyle/>
          <a:p>
            <a:fld id="{7954171D-2B99-46CF-AE5A-2F63FF51B8C7}" type="slidenum">
              <a:rPr lang="he-IL" smtClean="0"/>
              <a:pPr/>
              <a:t>17</a:t>
            </a:fld>
            <a:endParaRPr lang="he-IL"/>
          </a:p>
        </p:txBody>
      </p:sp>
    </p:spTree>
    <p:extLst>
      <p:ext uri="{BB962C8B-B14F-4D97-AF65-F5344CB8AC3E}">
        <p14:creationId xmlns:p14="http://schemas.microsoft.com/office/powerpoint/2010/main" val="230857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90264" y="1412776"/>
            <a:ext cx="8963472" cy="3099550"/>
          </a:xfrm>
          <a:prstGeom prst="rect">
            <a:avLst/>
          </a:prstGeom>
          <a:noFill/>
        </p:spPr>
        <p:txBody>
          <a:bodyPr wrap="square" lIns="91424" tIns="45712" rIns="91424" bIns="45712" rtlCol="1">
            <a:spAutoFit/>
          </a:bodyPr>
          <a:lstStyle/>
          <a:p>
            <a:pPr lvl="0" algn="ctr" rtl="0">
              <a:lnSpc>
                <a:spcPct val="107000"/>
              </a:lnSpc>
            </a:pPr>
            <a:r>
              <a:rPr lang="en-US" sz="2400" b="1" dirty="0">
                <a:latin typeface="Optima LT" pitchFamily="2" charset="0"/>
                <a:ea typeface="Belleza"/>
                <a:cs typeface="Belleza"/>
                <a:sym typeface="Belleza"/>
              </a:rPr>
              <a:t>Opening</a:t>
            </a:r>
          </a:p>
          <a:p>
            <a:pPr lvl="0" algn="ctr" rtl="0">
              <a:lnSpc>
                <a:spcPct val="107000"/>
              </a:lnSpc>
            </a:pPr>
            <a:endParaRPr lang="en-US" sz="2400" b="1" dirty="0">
              <a:solidFill>
                <a:srgbClr val="56956A"/>
              </a:solidFill>
              <a:latin typeface="Optima LT" pitchFamily="2" charset="0"/>
              <a:sym typeface="Belleza"/>
            </a:endParaRPr>
          </a:p>
          <a:p>
            <a:pPr marL="457200" lvl="0" indent="-355600" algn="ctr" rtl="0">
              <a:lnSpc>
                <a:spcPct val="150000"/>
              </a:lnSpc>
              <a:spcBef>
                <a:spcPts val="0"/>
              </a:spcBef>
              <a:spcAft>
                <a:spcPts val="0"/>
              </a:spcAft>
              <a:buClr>
                <a:schemeClr val="dk1"/>
              </a:buClr>
              <a:buSzPts val="2000"/>
            </a:pPr>
            <a:r>
              <a:rPr lang="en-US" dirty="0">
                <a:solidFill>
                  <a:srgbClr val="56956A"/>
                </a:solidFill>
                <a:latin typeface="Optima LT" pitchFamily="2" charset="0"/>
                <a:ea typeface="Belleza"/>
                <a:cs typeface="Belleza"/>
                <a:sym typeface="Belleza"/>
              </a:rPr>
              <a:t>Writing &amp; Photography</a:t>
            </a:r>
            <a:br>
              <a:rPr lang="en-US" dirty="0">
                <a:solidFill>
                  <a:srgbClr val="56956A"/>
                </a:solidFill>
                <a:latin typeface="Optima LT" pitchFamily="2" charset="0"/>
                <a:ea typeface="Belleza"/>
                <a:cs typeface="Belleza"/>
                <a:sym typeface="Belleza"/>
              </a:rPr>
            </a:br>
            <a:r>
              <a:rPr lang="en-US" dirty="0">
                <a:solidFill>
                  <a:schemeClr val="dk1"/>
                </a:solidFill>
                <a:latin typeface="Optima LT" pitchFamily="2" charset="0"/>
                <a:sym typeface="Belleza"/>
              </a:rPr>
              <a:t>Writing</a:t>
            </a:r>
          </a:p>
          <a:p>
            <a:pPr marL="457200" lvl="0" indent="-355600" algn="ctr" rtl="0">
              <a:lnSpc>
                <a:spcPct val="150000"/>
              </a:lnSpc>
              <a:spcBef>
                <a:spcPts val="0"/>
              </a:spcBef>
              <a:spcAft>
                <a:spcPts val="0"/>
              </a:spcAft>
              <a:buClr>
                <a:schemeClr val="dk1"/>
              </a:buClr>
              <a:buSzPts val="2000"/>
            </a:pPr>
            <a:r>
              <a:rPr lang="en-US" dirty="0">
                <a:solidFill>
                  <a:schemeClr val="dk1"/>
                </a:solidFill>
                <a:latin typeface="Optima LT" pitchFamily="2" charset="0"/>
                <a:sym typeface="Belleza"/>
              </a:rPr>
              <a:t>Photography</a:t>
            </a:r>
            <a:endParaRPr lang="en-US" dirty="0">
              <a:latin typeface="Optima LT" pitchFamily="2" charset="0"/>
            </a:endParaRPr>
          </a:p>
          <a:p>
            <a:pPr algn="ctr" rtl="0">
              <a:lnSpc>
                <a:spcPct val="107000"/>
              </a:lnSpc>
            </a:pPr>
            <a:endParaRPr lang="en-US" dirty="0">
              <a:solidFill>
                <a:srgbClr val="56956A"/>
              </a:solidFill>
              <a:latin typeface="Optima LT" pitchFamily="2" charset="0"/>
              <a:ea typeface="Belleza"/>
              <a:cs typeface="Belleza"/>
              <a:sym typeface="Belleza"/>
            </a:endParaRPr>
          </a:p>
          <a:p>
            <a:pPr algn="ctr" rtl="0">
              <a:lnSpc>
                <a:spcPct val="107000"/>
              </a:lnSpc>
            </a:pPr>
            <a:endParaRPr lang="en-US" dirty="0">
              <a:solidFill>
                <a:srgbClr val="56956A"/>
              </a:solidFill>
              <a:latin typeface="Optima LT" pitchFamily="2" charset="0"/>
              <a:ea typeface="Belleza"/>
              <a:cs typeface="Belleza"/>
              <a:sym typeface="Belleza"/>
            </a:endParaRPr>
          </a:p>
          <a:p>
            <a:pPr lvl="0" algn="ctr" rtl="0">
              <a:lnSpc>
                <a:spcPct val="107000"/>
              </a:lnSpc>
            </a:pPr>
            <a:endParaRPr lang="en-US" sz="2400" b="1" dirty="0">
              <a:solidFill>
                <a:srgbClr val="56956A"/>
              </a:solidFill>
              <a:latin typeface="Optima LT" pitchFamily="2" charset="0"/>
              <a:sym typeface="Belleza"/>
            </a:endParaRPr>
          </a:p>
        </p:txBody>
      </p:sp>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E43F15D9-C409-47A4-8F47-FF4A1B8CBF30}"/>
              </a:ext>
            </a:extLst>
          </p:cNvPr>
          <p:cNvSpPr>
            <a:spLocks noGrp="1"/>
          </p:cNvSpPr>
          <p:nvPr>
            <p:ph type="sldNum" sz="quarter" idx="12"/>
          </p:nvPr>
        </p:nvSpPr>
        <p:spPr/>
        <p:txBody>
          <a:bodyPr/>
          <a:lstStyle/>
          <a:p>
            <a:fld id="{7954171D-2B99-46CF-AE5A-2F63FF51B8C7}" type="slidenum">
              <a:rPr lang="he-IL" smtClean="0"/>
              <a:pPr/>
              <a:t>18</a:t>
            </a:fld>
            <a:endParaRPr lang="he-IL"/>
          </a:p>
        </p:txBody>
      </p:sp>
    </p:spTree>
    <p:extLst>
      <p:ext uri="{BB962C8B-B14F-4D97-AF65-F5344CB8AC3E}">
        <p14:creationId xmlns:p14="http://schemas.microsoft.com/office/powerpoint/2010/main" val="2056433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90264" y="1412776"/>
            <a:ext cx="8963472" cy="2144289"/>
          </a:xfrm>
          <a:prstGeom prst="rect">
            <a:avLst/>
          </a:prstGeom>
          <a:noFill/>
        </p:spPr>
        <p:txBody>
          <a:bodyPr wrap="square" lIns="91424" tIns="45712" rIns="91424" bIns="45712" rtlCol="1">
            <a:spAutoFit/>
          </a:bodyPr>
          <a:lstStyle/>
          <a:p>
            <a:pPr lvl="0" algn="ctr" rtl="0">
              <a:lnSpc>
                <a:spcPct val="107000"/>
              </a:lnSpc>
            </a:pPr>
            <a:r>
              <a:rPr lang="en-US" sz="2400" b="1" dirty="0">
                <a:latin typeface="Optima LT" pitchFamily="2" charset="0"/>
                <a:ea typeface="Belleza"/>
                <a:cs typeface="Belleza"/>
                <a:sym typeface="Belleza"/>
              </a:rPr>
              <a:t>Opening</a:t>
            </a:r>
          </a:p>
          <a:p>
            <a:pPr lvl="0" algn="ctr" rtl="0">
              <a:lnSpc>
                <a:spcPct val="107000"/>
              </a:lnSpc>
            </a:pPr>
            <a:endParaRPr lang="en-US" sz="2400" b="1" dirty="0">
              <a:solidFill>
                <a:srgbClr val="56956A"/>
              </a:solidFill>
              <a:latin typeface="Optima LT" pitchFamily="2" charset="0"/>
              <a:sym typeface="Belleza"/>
            </a:endParaRPr>
          </a:p>
          <a:p>
            <a:pPr lvl="0" algn="ctr" rtl="0">
              <a:lnSpc>
                <a:spcPct val="107000"/>
              </a:lnSpc>
            </a:pPr>
            <a:r>
              <a:rPr lang="en-US" b="1" dirty="0">
                <a:solidFill>
                  <a:srgbClr val="56956A"/>
                </a:solidFill>
                <a:latin typeface="Optima LT" pitchFamily="2" charset="0"/>
                <a:sym typeface="Belleza"/>
              </a:rPr>
              <a:t>Guiding points (logistics)</a:t>
            </a:r>
          </a:p>
          <a:p>
            <a:pPr lvl="0" algn="ctr" rtl="0">
              <a:lnSpc>
                <a:spcPct val="107000"/>
              </a:lnSpc>
            </a:pPr>
            <a:endParaRPr lang="en-US" b="1" dirty="0">
              <a:solidFill>
                <a:srgbClr val="56956A"/>
              </a:solidFill>
              <a:latin typeface="Optima LT" pitchFamily="2" charset="0"/>
              <a:sym typeface="Belleza"/>
            </a:endParaRPr>
          </a:p>
          <a:p>
            <a:pPr lvl="0" algn="ctr" rtl="0">
              <a:lnSpc>
                <a:spcPct val="107000"/>
              </a:lnSpc>
            </a:pPr>
            <a:r>
              <a:rPr lang="en-US" dirty="0">
                <a:solidFill>
                  <a:schemeClr val="dk1"/>
                </a:solidFill>
                <a:latin typeface="Optima LT" pitchFamily="2" charset="0"/>
                <a:sym typeface="Belleza"/>
              </a:rPr>
              <a:t>Breaks During the day </a:t>
            </a:r>
          </a:p>
          <a:p>
            <a:pPr marL="457200" lvl="0" indent="-355600" algn="ctr" rtl="0">
              <a:lnSpc>
                <a:spcPct val="150000"/>
              </a:lnSpc>
              <a:spcBef>
                <a:spcPts val="0"/>
              </a:spcBef>
              <a:spcAft>
                <a:spcPts val="0"/>
              </a:spcAft>
              <a:buClr>
                <a:schemeClr val="dk1"/>
              </a:buClr>
              <a:buSzPts val="2000"/>
            </a:pPr>
            <a:r>
              <a:rPr lang="en-US" dirty="0">
                <a:solidFill>
                  <a:schemeClr val="dk1"/>
                </a:solidFill>
                <a:latin typeface="Optima LT" pitchFamily="2" charset="0"/>
                <a:sym typeface="Belleza"/>
              </a:rPr>
              <a:t>Workshop materials  </a:t>
            </a:r>
          </a:p>
        </p:txBody>
      </p:sp>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48FF2834-DC88-4951-B4EF-58DE4995D0DC}"/>
              </a:ext>
            </a:extLst>
          </p:cNvPr>
          <p:cNvSpPr>
            <a:spLocks noGrp="1"/>
          </p:cNvSpPr>
          <p:nvPr>
            <p:ph type="sldNum" sz="quarter" idx="12"/>
          </p:nvPr>
        </p:nvSpPr>
        <p:spPr/>
        <p:txBody>
          <a:bodyPr/>
          <a:lstStyle/>
          <a:p>
            <a:fld id="{7954171D-2B99-46CF-AE5A-2F63FF51B8C7}" type="slidenum">
              <a:rPr lang="he-IL" smtClean="0"/>
              <a:pPr/>
              <a:t>19</a:t>
            </a:fld>
            <a:endParaRPr lang="he-IL"/>
          </a:p>
        </p:txBody>
      </p:sp>
    </p:spTree>
    <p:extLst>
      <p:ext uri="{BB962C8B-B14F-4D97-AF65-F5344CB8AC3E}">
        <p14:creationId xmlns:p14="http://schemas.microsoft.com/office/powerpoint/2010/main" val="386247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25" name="TextBox 24"/>
          <p:cNvSpPr txBox="1"/>
          <p:nvPr/>
        </p:nvSpPr>
        <p:spPr>
          <a:xfrm>
            <a:off x="564238" y="1407136"/>
            <a:ext cx="7848874" cy="1217497"/>
          </a:xfrm>
          <a:prstGeom prst="rect">
            <a:avLst/>
          </a:prstGeom>
          <a:noFill/>
        </p:spPr>
        <p:txBody>
          <a:bodyPr wrap="square" lIns="91424" tIns="45712" rIns="91424" bIns="45712" rtlCol="1">
            <a:spAutoFit/>
          </a:bodyPr>
          <a:lstStyle/>
          <a:p>
            <a:pPr algn="ctr" rtl="0"/>
            <a:r>
              <a:rPr lang="en-GB" sz="2400" b="1" dirty="0">
                <a:latin typeface="Optima LT" pitchFamily="2" charset="0"/>
              </a:rPr>
              <a:t>  Today’s Session</a:t>
            </a:r>
            <a:r>
              <a:rPr lang="en-US" dirty="0">
                <a:latin typeface="Optima LT" pitchFamily="2" charset="0"/>
                <a:ea typeface="Belleza"/>
                <a:cs typeface="Belleza"/>
                <a:sym typeface="Belleza"/>
              </a:rPr>
              <a:t>	</a:t>
            </a:r>
          </a:p>
          <a:p>
            <a:pPr marL="228600" indent="-228600" algn="l" rtl="0">
              <a:lnSpc>
                <a:spcPct val="90000"/>
              </a:lnSpc>
              <a:spcBef>
                <a:spcPts val="1000"/>
              </a:spcBef>
              <a:buClr>
                <a:schemeClr val="dk1"/>
              </a:buClr>
              <a:buSzPts val="2800"/>
            </a:pPr>
            <a:r>
              <a:rPr lang="en-US" dirty="0">
                <a:latin typeface="Optima LT" pitchFamily="2" charset="0"/>
                <a:sym typeface="Belleza"/>
              </a:rPr>
              <a:t>             Content from:				</a:t>
            </a:r>
            <a:r>
              <a:rPr lang="en-US" dirty="0">
                <a:latin typeface="Optima LT" pitchFamily="2" charset="0"/>
                <a:ea typeface="Belleza"/>
                <a:cs typeface="Belleza"/>
                <a:sym typeface="Belleza"/>
              </a:rPr>
              <a:t>	</a:t>
            </a:r>
          </a:p>
          <a:p>
            <a:pPr marL="228600" indent="-228600" algn="l" rtl="0">
              <a:lnSpc>
                <a:spcPct val="90000"/>
              </a:lnSpc>
              <a:spcBef>
                <a:spcPts val="1000"/>
              </a:spcBef>
              <a:buClr>
                <a:schemeClr val="dk1"/>
              </a:buClr>
              <a:buSzPts val="2800"/>
            </a:pPr>
            <a:endParaRPr lang="en-US" dirty="0">
              <a:latin typeface="Optima LT" pitchFamily="2" charset="0"/>
              <a:ea typeface="Belleza"/>
              <a:cs typeface="Belleza"/>
              <a:sym typeface="Belleza"/>
            </a:endParaRPr>
          </a:p>
        </p:txBody>
      </p:sp>
      <p:grpSp>
        <p:nvGrpSpPr>
          <p:cNvPr id="2" name="קבוצה 27"/>
          <p:cNvGrpSpPr/>
          <p:nvPr/>
        </p:nvGrpSpPr>
        <p:grpSpPr>
          <a:xfrm>
            <a:off x="7067654" y="5888239"/>
            <a:ext cx="1345458" cy="468112"/>
            <a:chOff x="3154534" y="2420888"/>
            <a:chExt cx="2690916" cy="936224"/>
          </a:xfrm>
        </p:grpSpPr>
        <p:sp>
          <p:nvSpPr>
            <p:cNvPr id="29" name="אליפסה 28">
              <a:extLst>
                <a:ext uri="{FF2B5EF4-FFF2-40B4-BE49-F238E27FC236}">
                  <a16:creationId xmlns:a16="http://schemas.microsoft.com/office/drawing/2014/main" id="{8012AAC4-8582-4B12-9963-63E89D8B7E15}"/>
                </a:ext>
              </a:extLst>
            </p:cNvPr>
            <p:cNvSpPr/>
            <p:nvPr/>
          </p:nvSpPr>
          <p:spPr>
            <a:xfrm flipH="1" flipV="1">
              <a:off x="4499992" y="2924944"/>
              <a:ext cx="288152" cy="288152"/>
            </a:xfrm>
            <a:prstGeom prst="ellipse">
              <a:avLst/>
            </a:prstGeom>
            <a:solidFill>
              <a:srgbClr val="56956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0" name="אליפסה 29">
              <a:extLst>
                <a:ext uri="{FF2B5EF4-FFF2-40B4-BE49-F238E27FC236}">
                  <a16:creationId xmlns:a16="http://schemas.microsoft.com/office/drawing/2014/main" id="{0351E71D-4169-4B7A-A566-A048EEF49F48}"/>
                </a:ext>
              </a:extLst>
            </p:cNvPr>
            <p:cNvSpPr/>
            <p:nvPr/>
          </p:nvSpPr>
          <p:spPr>
            <a:xfrm flipH="1" flipV="1">
              <a:off x="5076056" y="3068960"/>
              <a:ext cx="288152" cy="288152"/>
            </a:xfrm>
            <a:prstGeom prst="ellipse">
              <a:avLst/>
            </a:prstGeom>
            <a:solidFill>
              <a:srgbClr val="E07F4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1" name="אליפסה 30">
              <a:extLst>
                <a:ext uri="{FF2B5EF4-FFF2-40B4-BE49-F238E27FC236}">
                  <a16:creationId xmlns:a16="http://schemas.microsoft.com/office/drawing/2014/main" id="{F84C4D83-5393-4844-ACB9-5F76F25434A4}"/>
                </a:ext>
              </a:extLst>
            </p:cNvPr>
            <p:cNvSpPr/>
            <p:nvPr/>
          </p:nvSpPr>
          <p:spPr>
            <a:xfrm flipH="1" flipV="1">
              <a:off x="3419752" y="2492896"/>
              <a:ext cx="288152" cy="28815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2" name="אליפסה 31">
              <a:extLst>
                <a:ext uri="{FF2B5EF4-FFF2-40B4-BE49-F238E27FC236}">
                  <a16:creationId xmlns:a16="http://schemas.microsoft.com/office/drawing/2014/main" id="{8012AAC4-8582-4B12-9963-63E89D8B7E15}"/>
                </a:ext>
              </a:extLst>
            </p:cNvPr>
            <p:cNvSpPr/>
            <p:nvPr/>
          </p:nvSpPr>
          <p:spPr>
            <a:xfrm flipH="1" flipV="1">
              <a:off x="3635896" y="2996952"/>
              <a:ext cx="288152" cy="28815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3" name="אליפסה 32">
              <a:extLst>
                <a:ext uri="{FF2B5EF4-FFF2-40B4-BE49-F238E27FC236}">
                  <a16:creationId xmlns:a16="http://schemas.microsoft.com/office/drawing/2014/main" id="{F84C4D83-5393-4844-ACB9-5F76F25434A4}"/>
                </a:ext>
              </a:extLst>
            </p:cNvPr>
            <p:cNvSpPr/>
            <p:nvPr/>
          </p:nvSpPr>
          <p:spPr>
            <a:xfrm flipH="1" flipV="1">
              <a:off x="5148064" y="2420888"/>
              <a:ext cx="288152" cy="288152"/>
            </a:xfrm>
            <a:prstGeom prst="ellipse">
              <a:avLst/>
            </a:prstGeom>
            <a:solidFill>
              <a:srgbClr val="91BE8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4" name="אליפסה 33">
              <a:extLst>
                <a:ext uri="{FF2B5EF4-FFF2-40B4-BE49-F238E27FC236}">
                  <a16:creationId xmlns:a16="http://schemas.microsoft.com/office/drawing/2014/main" id="{F84C4D83-5393-4844-ACB9-5F76F25434A4}"/>
                </a:ext>
              </a:extLst>
            </p:cNvPr>
            <p:cNvSpPr/>
            <p:nvPr/>
          </p:nvSpPr>
          <p:spPr>
            <a:xfrm flipH="1" flipV="1">
              <a:off x="4139952" y="2636912"/>
              <a:ext cx="288152" cy="288152"/>
            </a:xfrm>
            <a:prstGeom prst="ellipse">
              <a:avLst/>
            </a:prstGeom>
            <a:solidFill>
              <a:srgbClr val="D3A9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5" name="אליפסה 34">
              <a:extLst>
                <a:ext uri="{FF2B5EF4-FFF2-40B4-BE49-F238E27FC236}">
                  <a16:creationId xmlns:a16="http://schemas.microsoft.com/office/drawing/2014/main" id="{8012AAC4-8582-4B12-9963-63E89D8B7E15}"/>
                </a:ext>
              </a:extLst>
            </p:cNvPr>
            <p:cNvSpPr/>
            <p:nvPr/>
          </p:nvSpPr>
          <p:spPr>
            <a:xfrm rot="17439001">
              <a:off x="3154534" y="2868226"/>
              <a:ext cx="106031" cy="106031"/>
            </a:xfrm>
            <a:prstGeom prst="ellipse">
              <a:avLst/>
            </a:prstGeom>
            <a:solidFill>
              <a:srgbClr val="56956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6" name="אליפסה 35">
              <a:extLst>
                <a:ext uri="{FF2B5EF4-FFF2-40B4-BE49-F238E27FC236}">
                  <a16:creationId xmlns:a16="http://schemas.microsoft.com/office/drawing/2014/main" id="{0351E71D-4169-4B7A-A566-A048EEF49F48}"/>
                </a:ext>
              </a:extLst>
            </p:cNvPr>
            <p:cNvSpPr/>
            <p:nvPr/>
          </p:nvSpPr>
          <p:spPr>
            <a:xfrm rot="17439001">
              <a:off x="4371266" y="2436178"/>
              <a:ext cx="106031" cy="106031"/>
            </a:xfrm>
            <a:prstGeom prst="ellipse">
              <a:avLst/>
            </a:prstGeom>
            <a:solidFill>
              <a:srgbClr val="91B2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7" name="אליפסה 36">
              <a:extLst>
                <a:ext uri="{FF2B5EF4-FFF2-40B4-BE49-F238E27FC236}">
                  <a16:creationId xmlns:a16="http://schemas.microsoft.com/office/drawing/2014/main" id="{F84C4D83-5393-4844-ACB9-5F76F25434A4}"/>
                </a:ext>
              </a:extLst>
            </p:cNvPr>
            <p:cNvSpPr/>
            <p:nvPr/>
          </p:nvSpPr>
          <p:spPr>
            <a:xfrm rot="17439001">
              <a:off x="4947331" y="2796218"/>
              <a:ext cx="106031" cy="10603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8" name="אליפסה 37">
              <a:extLst>
                <a:ext uri="{FF2B5EF4-FFF2-40B4-BE49-F238E27FC236}">
                  <a16:creationId xmlns:a16="http://schemas.microsoft.com/office/drawing/2014/main" id="{8012AAC4-8582-4B12-9963-63E89D8B7E15}"/>
                </a:ext>
              </a:extLst>
            </p:cNvPr>
            <p:cNvSpPr/>
            <p:nvPr/>
          </p:nvSpPr>
          <p:spPr>
            <a:xfrm rot="17439001">
              <a:off x="5739419" y="2940235"/>
              <a:ext cx="106031" cy="10603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9" name="אליפסה 38">
              <a:extLst>
                <a:ext uri="{FF2B5EF4-FFF2-40B4-BE49-F238E27FC236}">
                  <a16:creationId xmlns:a16="http://schemas.microsoft.com/office/drawing/2014/main" id="{F84C4D83-5393-4844-ACB9-5F76F25434A4}"/>
                </a:ext>
              </a:extLst>
            </p:cNvPr>
            <p:cNvSpPr/>
            <p:nvPr/>
          </p:nvSpPr>
          <p:spPr>
            <a:xfrm rot="17439001">
              <a:off x="4011226" y="3012242"/>
              <a:ext cx="106031" cy="106031"/>
            </a:xfrm>
            <a:prstGeom prst="ellipse">
              <a:avLst/>
            </a:prstGeom>
            <a:solidFill>
              <a:srgbClr val="91BE8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0" name="אליפסה 39">
              <a:extLst>
                <a:ext uri="{FF2B5EF4-FFF2-40B4-BE49-F238E27FC236}">
                  <a16:creationId xmlns:a16="http://schemas.microsoft.com/office/drawing/2014/main" id="{F84C4D83-5393-4844-ACB9-5F76F25434A4}"/>
                </a:ext>
              </a:extLst>
            </p:cNvPr>
            <p:cNvSpPr/>
            <p:nvPr/>
          </p:nvSpPr>
          <p:spPr>
            <a:xfrm rot="17439001">
              <a:off x="5523395" y="2652203"/>
              <a:ext cx="106031" cy="106031"/>
            </a:xfrm>
            <a:prstGeom prst="ellipse">
              <a:avLst/>
            </a:prstGeom>
            <a:solidFill>
              <a:srgbClr val="D3A9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grpSp>
      <p:sp>
        <p:nvSpPr>
          <p:cNvPr id="19" name="מלבן 18"/>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Today’s Session</a:t>
            </a:r>
          </a:p>
        </p:txBody>
      </p:sp>
      <p:sp>
        <p:nvSpPr>
          <p:cNvPr id="3" name="מציין מיקום של מספר שקופית 2">
            <a:extLst>
              <a:ext uri="{FF2B5EF4-FFF2-40B4-BE49-F238E27FC236}">
                <a16:creationId xmlns:a16="http://schemas.microsoft.com/office/drawing/2014/main" id="{F1900235-38FB-4655-BEA6-6C8250C9D411}"/>
              </a:ext>
            </a:extLst>
          </p:cNvPr>
          <p:cNvSpPr>
            <a:spLocks noGrp="1"/>
          </p:cNvSpPr>
          <p:nvPr>
            <p:ph type="sldNum" sz="quarter" idx="12"/>
          </p:nvPr>
        </p:nvSpPr>
        <p:spPr/>
        <p:txBody>
          <a:bodyPr/>
          <a:lstStyle/>
          <a:p>
            <a:fld id="{7954171D-2B99-46CF-AE5A-2F63FF51B8C7}" type="slidenum">
              <a:rPr lang="he-IL" smtClean="0"/>
              <a:pPr/>
              <a:t>2</a:t>
            </a:fld>
            <a:endParaRPr lang="he-IL"/>
          </a:p>
        </p:txBody>
      </p:sp>
      <p:pic>
        <p:nvPicPr>
          <p:cNvPr id="20" name="Google Shape;1610;p151" descr="POY_ACADEMY_FACILITATION WORKBOOK LEVEL 3.jpg">
            <a:extLst>
              <a:ext uri="{FF2B5EF4-FFF2-40B4-BE49-F238E27FC236}">
                <a16:creationId xmlns:a16="http://schemas.microsoft.com/office/drawing/2014/main" id="{542A1A12-9475-444F-A157-936024E2969B}"/>
              </a:ext>
            </a:extLst>
          </p:cNvPr>
          <p:cNvPicPr preferRelativeResize="0"/>
          <p:nvPr/>
        </p:nvPicPr>
        <p:blipFill rotWithShape="1">
          <a:blip r:embed="rId3">
            <a:alphaModFix/>
          </a:blip>
          <a:srcRect/>
          <a:stretch/>
        </p:blipFill>
        <p:spPr>
          <a:xfrm>
            <a:off x="3294929" y="2204864"/>
            <a:ext cx="2141167" cy="3023541"/>
          </a:xfrm>
          <a:prstGeom prst="rect">
            <a:avLst/>
          </a:prstGeom>
          <a:noFill/>
          <a:ln>
            <a:noFill/>
          </a:ln>
        </p:spPr>
      </p:pic>
    </p:spTree>
    <p:extLst>
      <p:ext uri="{BB962C8B-B14F-4D97-AF65-F5344CB8AC3E}">
        <p14:creationId xmlns:p14="http://schemas.microsoft.com/office/powerpoint/2010/main" val="201346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לבן 8"/>
          <p:cNvSpPr/>
          <p:nvPr/>
        </p:nvSpPr>
        <p:spPr>
          <a:xfrm>
            <a:off x="0" y="1988840"/>
            <a:ext cx="9144000" cy="48691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0" y="1268760"/>
            <a:ext cx="9144000" cy="4601821"/>
          </a:xfrm>
          <a:prstGeom prst="rect">
            <a:avLst/>
          </a:prstGeom>
          <a:noFill/>
        </p:spPr>
        <p:txBody>
          <a:bodyPr wrap="square" lIns="91424" tIns="45712" rIns="91424" bIns="45712" rtlCol="1">
            <a:spAutoFit/>
          </a:bodyPr>
          <a:lstStyle/>
          <a:p>
            <a:pPr lvl="0" algn="ctr" rtl="0">
              <a:lnSpc>
                <a:spcPct val="107000"/>
              </a:lnSpc>
            </a:pPr>
            <a:r>
              <a:rPr lang="en-US" sz="2400" b="1" dirty="0">
                <a:latin typeface="Optima LT" pitchFamily="2" charset="0"/>
                <a:ea typeface="Belleza"/>
                <a:cs typeface="Belleza"/>
                <a:sym typeface="Belleza"/>
              </a:rPr>
              <a:t>Pause</a:t>
            </a:r>
            <a:br>
              <a:rPr lang="en-US" sz="2400" b="1" dirty="0">
                <a:latin typeface="Optima LT" pitchFamily="2" charset="0"/>
                <a:ea typeface="Belleza"/>
                <a:cs typeface="Belleza"/>
                <a:sym typeface="Belleza"/>
              </a:rPr>
            </a:br>
            <a:r>
              <a:rPr lang="en-US" b="1" dirty="0">
                <a:latin typeface="Optima LT" pitchFamily="2" charset="0"/>
                <a:ea typeface="Belleza"/>
                <a:cs typeface="Belleza"/>
                <a:sym typeface="Belleza"/>
              </a:rPr>
              <a:t>(20 minutes)</a:t>
            </a:r>
          </a:p>
          <a:p>
            <a:pPr lvl="0" algn="ctr" rtl="0">
              <a:lnSpc>
                <a:spcPct val="107000"/>
              </a:lnSpc>
            </a:pPr>
            <a:endParaRPr lang="en-US" sz="2400" b="1" dirty="0">
              <a:solidFill>
                <a:srgbClr val="56956A"/>
              </a:solidFill>
              <a:latin typeface="Optima LT" pitchFamily="2" charset="0"/>
              <a:ea typeface="Belleza"/>
              <a:cs typeface="Belleza"/>
              <a:sym typeface="Belleza"/>
            </a:endParaRPr>
          </a:p>
          <a:p>
            <a:pPr lvl="0" algn="ctr" rtl="0"/>
            <a:r>
              <a:rPr lang="en-US" b="1" dirty="0">
                <a:solidFill>
                  <a:schemeClr val="accent1">
                    <a:lumMod val="75000"/>
                  </a:schemeClr>
                </a:solidFill>
                <a:latin typeface="Optima LT" pitchFamily="2" charset="0"/>
                <a:ea typeface="Belleza"/>
                <a:cs typeface="Belleza"/>
                <a:sym typeface="Belleza"/>
              </a:rPr>
              <a:t>Facilitator’s focus</a:t>
            </a:r>
          </a:p>
          <a:p>
            <a:pPr lvl="0" algn="ctr" rtl="0"/>
            <a:endParaRPr lang="en-US" dirty="0">
              <a:solidFill>
                <a:schemeClr val="dk1"/>
              </a:solidFill>
              <a:latin typeface="Optima LT" pitchFamily="2" charset="0"/>
              <a:ea typeface="Belleza"/>
              <a:cs typeface="Belleza"/>
              <a:sym typeface="Belleza"/>
            </a:endParaRPr>
          </a:p>
          <a:p>
            <a:pPr lvl="0" algn="ctr" rtl="0"/>
            <a:r>
              <a:rPr lang="en-US" dirty="0">
                <a:solidFill>
                  <a:schemeClr val="dk1"/>
                </a:solidFill>
                <a:latin typeface="Optima LT" pitchFamily="2" charset="0"/>
                <a:ea typeface="Belleza"/>
                <a:cs typeface="Belleza"/>
                <a:sym typeface="Belleza"/>
              </a:rPr>
              <a:t>To Tune in, take a breath and meet myself </a:t>
            </a:r>
          </a:p>
          <a:p>
            <a:pPr marL="457200" marR="0" lvl="0" indent="-355600" algn="ctr" rtl="0">
              <a:spcBef>
                <a:spcPts val="0"/>
              </a:spcBef>
              <a:spcAft>
                <a:spcPts val="0"/>
              </a:spcAft>
              <a:buClr>
                <a:schemeClr val="dk1"/>
              </a:buClr>
              <a:buSzPts val="2000"/>
            </a:pPr>
            <a:r>
              <a:rPr lang="en-US" dirty="0">
                <a:solidFill>
                  <a:schemeClr val="dk1"/>
                </a:solidFill>
                <a:latin typeface="Optima LT" pitchFamily="2" charset="0"/>
                <a:ea typeface="Belleza"/>
                <a:cs typeface="Belleza"/>
                <a:sym typeface="Belleza"/>
              </a:rPr>
              <a:t>To digest the opening</a:t>
            </a:r>
          </a:p>
          <a:p>
            <a:pPr marL="457200" indent="-355600" algn="ctr" rtl="0">
              <a:buClr>
                <a:schemeClr val="dk1"/>
              </a:buClr>
              <a:buSzPts val="2000"/>
            </a:pPr>
            <a:r>
              <a:rPr lang="en-US" dirty="0">
                <a:solidFill>
                  <a:schemeClr val="dk1"/>
                </a:solidFill>
                <a:latin typeface="Optima LT" pitchFamily="2" charset="0"/>
                <a:ea typeface="Belleza"/>
                <a:cs typeface="Belleza"/>
                <a:sym typeface="Belleza"/>
              </a:rPr>
              <a:t>To get to know the Pause process as part of the </a:t>
            </a:r>
            <a:r>
              <a:rPr lang="en-US" b="1" dirty="0">
                <a:solidFill>
                  <a:schemeClr val="dk1"/>
                </a:solidFill>
                <a:latin typeface="Optima LT" pitchFamily="2" charset="0"/>
                <a:ea typeface="Belleza"/>
                <a:cs typeface="Belleza"/>
                <a:sym typeface="Belleza"/>
              </a:rPr>
              <a:t>Points of You</a:t>
            </a:r>
            <a:r>
              <a:rPr lang="en-US" b="1" baseline="30000" dirty="0">
                <a:solidFill>
                  <a:schemeClr val="dk1"/>
                </a:solidFill>
                <a:latin typeface="Optima LT" pitchFamily="2" charset="0"/>
                <a:ea typeface="Belleza"/>
                <a:cs typeface="Belleza"/>
                <a:sym typeface="Belleza"/>
              </a:rPr>
              <a:t>®</a:t>
            </a:r>
            <a:r>
              <a:rPr lang="en-US" b="1" dirty="0">
                <a:solidFill>
                  <a:schemeClr val="dk1"/>
                </a:solidFill>
                <a:latin typeface="Optima LT" pitchFamily="2" charset="0"/>
                <a:ea typeface="Belleza"/>
                <a:cs typeface="Belleza"/>
                <a:sym typeface="Belleza"/>
              </a:rPr>
              <a:t> </a:t>
            </a:r>
            <a:r>
              <a:rPr lang="en-US" dirty="0">
                <a:solidFill>
                  <a:schemeClr val="dk1"/>
                </a:solidFill>
                <a:latin typeface="Optima LT" pitchFamily="2" charset="0"/>
                <a:ea typeface="Belleza"/>
                <a:cs typeface="Belleza"/>
                <a:sym typeface="Belleza"/>
              </a:rPr>
              <a:t>method</a:t>
            </a:r>
            <a:endParaRPr lang="en-US" dirty="0">
              <a:latin typeface="Optima LT" pitchFamily="2" charset="0"/>
            </a:endParaRPr>
          </a:p>
          <a:p>
            <a:pPr marL="457200" marR="0" lvl="0" indent="-355600" algn="ctr" rtl="0">
              <a:spcBef>
                <a:spcPts val="0"/>
              </a:spcBef>
              <a:spcAft>
                <a:spcPts val="0"/>
              </a:spcAft>
              <a:buClr>
                <a:schemeClr val="dk1"/>
              </a:buClr>
              <a:buSzPts val="2000"/>
            </a:pPr>
            <a:r>
              <a:rPr lang="en-US" dirty="0">
                <a:solidFill>
                  <a:schemeClr val="dk1"/>
                </a:solidFill>
                <a:latin typeface="Optima LT" pitchFamily="2" charset="0"/>
                <a:ea typeface="Belleza"/>
                <a:cs typeface="Belleza"/>
                <a:sym typeface="Belleza"/>
              </a:rPr>
              <a:t>To start practicing inner research </a:t>
            </a:r>
          </a:p>
          <a:p>
            <a:pPr marL="457200" marR="0" lvl="0" indent="-355600" algn="ctr" rtl="0">
              <a:spcBef>
                <a:spcPts val="0"/>
              </a:spcBef>
              <a:spcAft>
                <a:spcPts val="0"/>
              </a:spcAft>
              <a:buClr>
                <a:schemeClr val="dk1"/>
              </a:buClr>
              <a:buSzPts val="2000"/>
            </a:pPr>
            <a:endParaRPr lang="en-US" b="1" dirty="0">
              <a:solidFill>
                <a:schemeClr val="dk1"/>
              </a:solidFill>
              <a:latin typeface="Optima LT" pitchFamily="2" charset="0"/>
              <a:ea typeface="Belleza"/>
              <a:cs typeface="Belleza"/>
              <a:sym typeface="Belleza"/>
            </a:endParaRPr>
          </a:p>
          <a:p>
            <a:pPr marL="457200" marR="0" lvl="0" indent="-355600" algn="ctr" rtl="0">
              <a:spcBef>
                <a:spcPts val="0"/>
              </a:spcBef>
              <a:spcAft>
                <a:spcPts val="0"/>
              </a:spcAft>
              <a:buClr>
                <a:schemeClr val="dk1"/>
              </a:buClr>
              <a:buSzPts val="2000"/>
            </a:pPr>
            <a:r>
              <a:rPr lang="en-US" b="1" dirty="0">
                <a:solidFill>
                  <a:schemeClr val="accent1">
                    <a:lumMod val="75000"/>
                  </a:schemeClr>
                </a:solidFill>
                <a:latin typeface="Optima LT" pitchFamily="2" charset="0"/>
                <a:ea typeface="Belleza"/>
                <a:cs typeface="Belleza"/>
                <a:sym typeface="Belleza"/>
              </a:rPr>
              <a:t>Facilitator’s notes</a:t>
            </a:r>
          </a:p>
          <a:p>
            <a:pPr marL="457200" marR="0" lvl="0" indent="-355600" algn="ctr" rtl="0">
              <a:spcBef>
                <a:spcPts val="0"/>
              </a:spcBef>
              <a:spcAft>
                <a:spcPts val="0"/>
              </a:spcAft>
              <a:buClr>
                <a:schemeClr val="dk1"/>
              </a:buClr>
              <a:buSzPts val="2000"/>
            </a:pPr>
            <a:endParaRPr lang="en-US" b="1" dirty="0">
              <a:solidFill>
                <a:srgbClr val="56956A"/>
              </a:solidFill>
              <a:latin typeface="Optima LT" pitchFamily="2" charset="0"/>
              <a:ea typeface="Belleza"/>
              <a:cs typeface="Belleza"/>
              <a:sym typeface="Belleza"/>
            </a:endParaRPr>
          </a:p>
          <a:p>
            <a:pPr marL="457200" marR="0" lvl="0" indent="-355600" algn="ctr" rtl="0">
              <a:spcBef>
                <a:spcPts val="0"/>
              </a:spcBef>
              <a:spcAft>
                <a:spcPts val="0"/>
              </a:spcAft>
              <a:buClr>
                <a:schemeClr val="dk1"/>
              </a:buClr>
              <a:buSzPts val="2000"/>
            </a:pPr>
            <a:r>
              <a:rPr lang="en-US" dirty="0">
                <a:solidFill>
                  <a:schemeClr val="dk1"/>
                </a:solidFill>
                <a:latin typeface="Optima LT" pitchFamily="2" charset="0"/>
                <a:ea typeface="Belleza"/>
                <a:cs typeface="Belleza"/>
                <a:sym typeface="Belleza"/>
              </a:rPr>
              <a:t>The pause is for the participants and for you as facilitator </a:t>
            </a:r>
          </a:p>
          <a:p>
            <a:pPr marL="457200" marR="0" lvl="0" indent="-355600" algn="ctr" rtl="0">
              <a:spcBef>
                <a:spcPts val="0"/>
              </a:spcBef>
              <a:spcAft>
                <a:spcPts val="0"/>
              </a:spcAft>
              <a:buClr>
                <a:schemeClr val="dk1"/>
              </a:buClr>
              <a:buSzPts val="2000"/>
            </a:pPr>
            <a:r>
              <a:rPr lang="en-US" dirty="0">
                <a:solidFill>
                  <a:schemeClr val="dk1"/>
                </a:solidFill>
                <a:latin typeface="Optima LT" pitchFamily="2" charset="0"/>
                <a:ea typeface="Belleza"/>
                <a:cs typeface="Belleza"/>
                <a:sym typeface="Belleza"/>
              </a:rPr>
              <a:t>Stay still, keep calm, don't be reactive to what is happening during the Pause </a:t>
            </a:r>
          </a:p>
          <a:p>
            <a:pPr marL="457200" marR="0" lvl="0" indent="-355600" algn="ctr" rtl="0">
              <a:spcBef>
                <a:spcPts val="0"/>
              </a:spcBef>
              <a:spcAft>
                <a:spcPts val="0"/>
              </a:spcAft>
              <a:buClr>
                <a:schemeClr val="dk1"/>
              </a:buClr>
              <a:buSzPts val="2000"/>
            </a:pPr>
            <a:r>
              <a:rPr lang="en-US" dirty="0">
                <a:solidFill>
                  <a:schemeClr val="dk1"/>
                </a:solidFill>
                <a:latin typeface="Optima LT" pitchFamily="2" charset="0"/>
                <a:ea typeface="Belleza"/>
                <a:cs typeface="Belleza"/>
                <a:sym typeface="Belleza"/>
              </a:rPr>
              <a:t>(even if you feel movement or hear noises in the room)</a:t>
            </a:r>
            <a:endParaRPr lang="en-US" dirty="0">
              <a:latin typeface="Optima LT" pitchFamily="2" charset="0"/>
            </a:endParaRPr>
          </a:p>
        </p:txBody>
      </p:sp>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C597938B-BBE9-4B07-9B53-F2A1CA1FA106}"/>
              </a:ext>
            </a:extLst>
          </p:cNvPr>
          <p:cNvSpPr>
            <a:spLocks noGrp="1"/>
          </p:cNvSpPr>
          <p:nvPr>
            <p:ph type="sldNum" sz="quarter" idx="12"/>
          </p:nvPr>
        </p:nvSpPr>
        <p:spPr/>
        <p:txBody>
          <a:bodyPr/>
          <a:lstStyle/>
          <a:p>
            <a:fld id="{7954171D-2B99-46CF-AE5A-2F63FF51B8C7}" type="slidenum">
              <a:rPr lang="he-IL" smtClean="0"/>
              <a:pPr/>
              <a:t>20</a:t>
            </a:fld>
            <a:endParaRPr lang="he-IL"/>
          </a:p>
        </p:txBody>
      </p:sp>
    </p:spTree>
    <p:extLst>
      <p:ext uri="{BB962C8B-B14F-4D97-AF65-F5344CB8AC3E}">
        <p14:creationId xmlns:p14="http://schemas.microsoft.com/office/powerpoint/2010/main" val="2371164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0" y="1412776"/>
            <a:ext cx="9144000" cy="5412363"/>
          </a:xfrm>
          <a:prstGeom prst="rect">
            <a:avLst/>
          </a:prstGeom>
          <a:noFill/>
        </p:spPr>
        <p:txBody>
          <a:bodyPr wrap="square" lIns="91424" tIns="45712" rIns="91424" bIns="45712" rtlCol="1">
            <a:spAutoFit/>
          </a:bodyPr>
          <a:lstStyle/>
          <a:p>
            <a:pPr lvl="0" algn="ctr" rtl="0">
              <a:lnSpc>
                <a:spcPct val="107000"/>
              </a:lnSpc>
            </a:pPr>
            <a:r>
              <a:rPr lang="en-US" sz="2400" b="1" dirty="0">
                <a:latin typeface="Optima LT" pitchFamily="2" charset="0"/>
                <a:ea typeface="Belleza"/>
                <a:cs typeface="Belleza"/>
                <a:sym typeface="Belleza"/>
              </a:rPr>
              <a:t>Pause</a:t>
            </a:r>
          </a:p>
          <a:p>
            <a:pPr lvl="0" algn="ctr" rtl="0">
              <a:lnSpc>
                <a:spcPct val="107000"/>
              </a:lnSpc>
            </a:pPr>
            <a:endParaRPr lang="en-US" sz="2400" b="1" dirty="0">
              <a:solidFill>
                <a:srgbClr val="56956A"/>
              </a:solidFill>
              <a:latin typeface="Optima LT" pitchFamily="2" charset="0"/>
              <a:ea typeface="Belleza"/>
              <a:cs typeface="Belleza"/>
              <a:sym typeface="Belleza"/>
            </a:endParaRPr>
          </a:p>
          <a:p>
            <a:pPr lvl="0" algn="ctr" rtl="0"/>
            <a:r>
              <a:rPr lang="en-US" b="1" dirty="0">
                <a:solidFill>
                  <a:srgbClr val="E07F48"/>
                </a:solidFill>
                <a:latin typeface="Optima LT" pitchFamily="2" charset="0"/>
                <a:ea typeface="Belleza"/>
                <a:cs typeface="Belleza"/>
                <a:sym typeface="Belleza"/>
              </a:rPr>
              <a:t>Facilitation Content</a:t>
            </a:r>
            <a:endParaRPr lang="en-US" b="1" dirty="0">
              <a:solidFill>
                <a:srgbClr val="E07F48"/>
              </a:solidFill>
              <a:latin typeface="Optima LT" pitchFamily="2" charset="0"/>
              <a:sym typeface="Belleza"/>
            </a:endParaRPr>
          </a:p>
          <a:p>
            <a:pPr lvl="0" algn="ctr" rtl="0"/>
            <a:endParaRPr lang="en-US" b="1" dirty="0">
              <a:solidFill>
                <a:srgbClr val="56956A"/>
              </a:solidFill>
              <a:latin typeface="Optima LT" pitchFamily="2" charset="0"/>
              <a:ea typeface="Belleza"/>
              <a:cs typeface="Belleza"/>
              <a:sym typeface="Belleza"/>
            </a:endParaRPr>
          </a:p>
          <a:p>
            <a:pPr lvl="0" algn="ctr" rtl="0"/>
            <a:r>
              <a:rPr lang="en-US" dirty="0">
                <a:solidFill>
                  <a:schemeClr val="dk1"/>
                </a:solidFill>
                <a:latin typeface="Optima LT" pitchFamily="2" charset="0"/>
                <a:ea typeface="Belleza"/>
                <a:cs typeface="Belleza"/>
                <a:sym typeface="Belleza"/>
              </a:rPr>
              <a:t>In the 21st century, pausing is not allowed</a:t>
            </a:r>
            <a:endParaRPr lang="en-US" dirty="0">
              <a:latin typeface="Optima LT" pitchFamily="2" charset="0"/>
              <a:sym typeface="Belleza"/>
            </a:endParaRPr>
          </a:p>
          <a:p>
            <a:pPr lvl="0" algn="ctr" rtl="0">
              <a:lnSpc>
                <a:spcPct val="150000"/>
              </a:lnSpc>
            </a:pPr>
            <a:r>
              <a:rPr lang="en-US" dirty="0">
                <a:solidFill>
                  <a:schemeClr val="dk1"/>
                </a:solidFill>
                <a:latin typeface="Optima LT" pitchFamily="2" charset="0"/>
                <a:sym typeface="Belleza"/>
              </a:rPr>
              <a:t>How am I </a:t>
            </a:r>
            <a:r>
              <a:rPr lang="en-US" dirty="0">
                <a:solidFill>
                  <a:schemeClr val="dk1"/>
                </a:solidFill>
                <a:latin typeface="Optima LT" pitchFamily="2" charset="0"/>
              </a:rPr>
              <a:t>(Physically, feeling, thoughts)?</a:t>
            </a:r>
            <a:br>
              <a:rPr lang="en-US" dirty="0">
                <a:solidFill>
                  <a:schemeClr val="dk1"/>
                </a:solidFill>
                <a:latin typeface="Optima LT" pitchFamily="2" charset="0"/>
              </a:rPr>
            </a:br>
            <a:r>
              <a:rPr lang="en-US" dirty="0">
                <a:solidFill>
                  <a:schemeClr val="dk1"/>
                </a:solidFill>
                <a:latin typeface="Optima LT" pitchFamily="2" charset="0"/>
              </a:rPr>
              <a:t>4 places of presence</a:t>
            </a:r>
          </a:p>
          <a:p>
            <a:pPr lvl="0" algn="ctr" rtl="0">
              <a:lnSpc>
                <a:spcPct val="150000"/>
              </a:lnSpc>
            </a:pPr>
            <a:r>
              <a:rPr lang="en-US" dirty="0">
                <a:solidFill>
                  <a:schemeClr val="dk1"/>
                </a:solidFill>
                <a:latin typeface="Optima LT" pitchFamily="2" charset="0"/>
              </a:rPr>
              <a:t>An in- between time</a:t>
            </a:r>
          </a:p>
          <a:p>
            <a:pPr lvl="0" algn="ctr" rtl="0">
              <a:lnSpc>
                <a:spcPct val="150000"/>
              </a:lnSpc>
            </a:pPr>
            <a:r>
              <a:rPr lang="en-US" dirty="0">
                <a:solidFill>
                  <a:schemeClr val="dk1"/>
                </a:solidFill>
                <a:latin typeface="Optima LT" pitchFamily="2" charset="0"/>
              </a:rPr>
              <a:t>At some point life will stop us</a:t>
            </a:r>
          </a:p>
          <a:p>
            <a:pPr lvl="0" algn="ctr" rtl="0">
              <a:lnSpc>
                <a:spcPct val="150000"/>
              </a:lnSpc>
            </a:pPr>
            <a:r>
              <a:rPr lang="en-US" dirty="0">
                <a:solidFill>
                  <a:schemeClr val="dk1"/>
                </a:solidFill>
                <a:latin typeface="Optima LT" pitchFamily="2" charset="0"/>
              </a:rPr>
              <a:t>This is the first step for inner research</a:t>
            </a:r>
          </a:p>
          <a:p>
            <a:pPr lvl="0" algn="ctr" rtl="0">
              <a:lnSpc>
                <a:spcPct val="150000"/>
              </a:lnSpc>
            </a:pPr>
            <a:r>
              <a:rPr lang="en-US" dirty="0">
                <a:solidFill>
                  <a:schemeClr val="dk1"/>
                </a:solidFill>
                <a:latin typeface="Optima LT" pitchFamily="2" charset="0"/>
              </a:rPr>
              <a:t>Gandhi story</a:t>
            </a:r>
          </a:p>
          <a:p>
            <a:pPr lvl="0" algn="ctr" rtl="0">
              <a:lnSpc>
                <a:spcPct val="150000"/>
              </a:lnSpc>
            </a:pPr>
            <a:r>
              <a:rPr lang="en-US" dirty="0">
                <a:solidFill>
                  <a:schemeClr val="dk1"/>
                </a:solidFill>
                <a:latin typeface="Optima LT" pitchFamily="2" charset="0"/>
              </a:rPr>
              <a:t>A click on the camera- Pausing the moment</a:t>
            </a:r>
          </a:p>
          <a:p>
            <a:pPr lvl="0" algn="ctr" rtl="0">
              <a:lnSpc>
                <a:spcPct val="150000"/>
              </a:lnSpc>
            </a:pPr>
            <a:r>
              <a:rPr lang="en-US" dirty="0">
                <a:solidFill>
                  <a:schemeClr val="dk1"/>
                </a:solidFill>
                <a:latin typeface="Optima LT" pitchFamily="2" charset="0"/>
                <a:sym typeface="Belleza"/>
              </a:rPr>
              <a:t>Pause music</a:t>
            </a:r>
            <a:br>
              <a:rPr lang="en-US" dirty="0">
                <a:solidFill>
                  <a:schemeClr val="dk1"/>
                </a:solidFill>
                <a:latin typeface="Optima LT" pitchFamily="2" charset="0"/>
                <a:ea typeface="Belleza"/>
                <a:cs typeface="Belleza"/>
                <a:sym typeface="Belleza"/>
              </a:rPr>
            </a:br>
            <a:endParaRPr lang="en-US" dirty="0">
              <a:solidFill>
                <a:schemeClr val="dk1"/>
              </a:solidFill>
              <a:latin typeface="Optima LT" pitchFamily="2" charset="0"/>
              <a:ea typeface="Belleza"/>
              <a:cs typeface="Belleza"/>
              <a:sym typeface="Belleza"/>
            </a:endParaRPr>
          </a:p>
        </p:txBody>
      </p:sp>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972FB900-0809-488E-BD5F-8AAB50D28C13}"/>
              </a:ext>
            </a:extLst>
          </p:cNvPr>
          <p:cNvSpPr>
            <a:spLocks noGrp="1"/>
          </p:cNvSpPr>
          <p:nvPr>
            <p:ph type="sldNum" sz="quarter" idx="12"/>
          </p:nvPr>
        </p:nvSpPr>
        <p:spPr/>
        <p:txBody>
          <a:bodyPr/>
          <a:lstStyle/>
          <a:p>
            <a:fld id="{7954171D-2B99-46CF-AE5A-2F63FF51B8C7}" type="slidenum">
              <a:rPr lang="he-IL" smtClean="0"/>
              <a:pPr/>
              <a:t>21</a:t>
            </a:fld>
            <a:endParaRPr lang="he-IL"/>
          </a:p>
        </p:txBody>
      </p:sp>
    </p:spTree>
    <p:extLst>
      <p:ext uri="{BB962C8B-B14F-4D97-AF65-F5344CB8AC3E}">
        <p14:creationId xmlns:p14="http://schemas.microsoft.com/office/powerpoint/2010/main" val="187664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0" y="0"/>
            <a:ext cx="9144000" cy="75790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8703" y="282166"/>
            <a:ext cx="1559692" cy="193572"/>
          </a:xfrm>
          <a:prstGeom prst="rect">
            <a:avLst/>
          </a:prstGeom>
        </p:spPr>
      </p:pic>
      <p:sp>
        <p:nvSpPr>
          <p:cNvPr id="10" name="מלבן 9"/>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Questions?</a:t>
            </a:r>
          </a:p>
        </p:txBody>
      </p:sp>
      <p:sp>
        <p:nvSpPr>
          <p:cNvPr id="2" name="מציין מיקום של מספר שקופית 1">
            <a:extLst>
              <a:ext uri="{FF2B5EF4-FFF2-40B4-BE49-F238E27FC236}">
                <a16:creationId xmlns:a16="http://schemas.microsoft.com/office/drawing/2014/main" id="{5193B9E5-8447-489B-9304-10216FB86A96}"/>
              </a:ext>
            </a:extLst>
          </p:cNvPr>
          <p:cNvSpPr>
            <a:spLocks noGrp="1"/>
          </p:cNvSpPr>
          <p:nvPr>
            <p:ph type="sldNum" sz="quarter" idx="12"/>
          </p:nvPr>
        </p:nvSpPr>
        <p:spPr/>
        <p:txBody>
          <a:bodyPr/>
          <a:lstStyle/>
          <a:p>
            <a:fld id="{7954171D-2B99-46CF-AE5A-2F63FF51B8C7}" type="slidenum">
              <a:rPr lang="he-IL" smtClean="0"/>
              <a:pPr/>
              <a:t>22</a:t>
            </a:fld>
            <a:endParaRPr lang="he-IL"/>
          </a:p>
        </p:txBody>
      </p:sp>
      <p:pic>
        <p:nvPicPr>
          <p:cNvPr id="7" name="Google Shape;1456;p133" descr="LEVEL47.jpg">
            <a:extLst>
              <a:ext uri="{FF2B5EF4-FFF2-40B4-BE49-F238E27FC236}">
                <a16:creationId xmlns:a16="http://schemas.microsoft.com/office/drawing/2014/main" id="{D6E76934-FFCA-41EA-A161-3FA7FFF101D8}"/>
              </a:ext>
            </a:extLst>
          </p:cNvPr>
          <p:cNvPicPr preferRelativeResize="0"/>
          <p:nvPr/>
        </p:nvPicPr>
        <p:blipFill rotWithShape="1">
          <a:blip r:embed="rId3">
            <a:alphaModFix/>
          </a:blip>
          <a:srcRect l="7433" t="9191" r="6938" b="51900"/>
          <a:stretch/>
        </p:blipFill>
        <p:spPr>
          <a:xfrm>
            <a:off x="827584" y="1191667"/>
            <a:ext cx="7861111" cy="2511189"/>
          </a:xfrm>
          <a:prstGeom prst="rect">
            <a:avLst/>
          </a:prstGeom>
          <a:noFill/>
          <a:ln>
            <a:noFill/>
          </a:ln>
        </p:spPr>
      </p:pic>
      <p:pic>
        <p:nvPicPr>
          <p:cNvPr id="9" name="Google Shape;1456;p133" descr="LEVEL47.jpg">
            <a:extLst>
              <a:ext uri="{FF2B5EF4-FFF2-40B4-BE49-F238E27FC236}">
                <a16:creationId xmlns:a16="http://schemas.microsoft.com/office/drawing/2014/main" id="{7E0D214C-65B1-4D0B-BCE2-1D6BF67CDECE}"/>
              </a:ext>
            </a:extLst>
          </p:cNvPr>
          <p:cNvPicPr preferRelativeResize="0"/>
          <p:nvPr/>
        </p:nvPicPr>
        <p:blipFill rotWithShape="1">
          <a:blip r:embed="rId3">
            <a:alphaModFix/>
          </a:blip>
          <a:srcRect l="51139" t="51483" r="6938" b="6944"/>
          <a:stretch/>
        </p:blipFill>
        <p:spPr>
          <a:xfrm>
            <a:off x="4788024" y="3875963"/>
            <a:ext cx="3848669" cy="2683127"/>
          </a:xfrm>
          <a:prstGeom prst="rect">
            <a:avLst/>
          </a:prstGeom>
          <a:noFill/>
          <a:ln>
            <a:noFill/>
          </a:ln>
        </p:spPr>
      </p:pic>
      <p:pic>
        <p:nvPicPr>
          <p:cNvPr id="11" name="Google Shape;1456;p133" descr="LEVEL47.jpg">
            <a:extLst>
              <a:ext uri="{FF2B5EF4-FFF2-40B4-BE49-F238E27FC236}">
                <a16:creationId xmlns:a16="http://schemas.microsoft.com/office/drawing/2014/main" id="{FD11568B-7A44-43A0-9E80-8AFDDF400A3C}"/>
              </a:ext>
            </a:extLst>
          </p:cNvPr>
          <p:cNvPicPr preferRelativeResize="0"/>
          <p:nvPr/>
        </p:nvPicPr>
        <p:blipFill rotWithShape="1">
          <a:blip r:embed="rId3">
            <a:alphaModFix/>
          </a:blip>
          <a:srcRect l="6094" t="51483" r="50000" b="6944"/>
          <a:stretch/>
        </p:blipFill>
        <p:spPr>
          <a:xfrm>
            <a:off x="559559" y="3875963"/>
            <a:ext cx="4030698" cy="2683127"/>
          </a:xfrm>
          <a:prstGeom prst="rect">
            <a:avLst/>
          </a:prstGeom>
          <a:noFill/>
          <a:ln>
            <a:noFill/>
          </a:ln>
        </p:spPr>
      </p:pic>
    </p:spTree>
    <p:extLst>
      <p:ext uri="{BB962C8B-B14F-4D97-AF65-F5344CB8AC3E}">
        <p14:creationId xmlns:p14="http://schemas.microsoft.com/office/powerpoint/2010/main" val="436882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מלבן 16"/>
          <p:cNvSpPr/>
          <p:nvPr/>
        </p:nvSpPr>
        <p:spPr>
          <a:xfrm>
            <a:off x="0" y="0"/>
            <a:ext cx="9144000" cy="75790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18" name="תמונה 17" descr="logo.png"/>
          <p:cNvPicPr>
            <a:picLocks noChangeAspect="1"/>
          </p:cNvPicPr>
          <p:nvPr/>
        </p:nvPicPr>
        <p:blipFill>
          <a:blip r:embed="rId2" cstate="print"/>
          <a:stretch>
            <a:fillRect/>
          </a:stretch>
        </p:blipFill>
        <p:spPr>
          <a:xfrm>
            <a:off x="268703" y="282166"/>
            <a:ext cx="1559692" cy="193572"/>
          </a:xfrm>
          <a:prstGeom prst="rect">
            <a:avLst/>
          </a:prstGeom>
        </p:spPr>
      </p:pic>
      <p:sp>
        <p:nvSpPr>
          <p:cNvPr id="11" name="מלבן 10"/>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Closure</a:t>
            </a:r>
          </a:p>
        </p:txBody>
      </p:sp>
      <p:sp>
        <p:nvSpPr>
          <p:cNvPr id="2" name="מציין מיקום של מספר שקופית 1">
            <a:extLst>
              <a:ext uri="{FF2B5EF4-FFF2-40B4-BE49-F238E27FC236}">
                <a16:creationId xmlns:a16="http://schemas.microsoft.com/office/drawing/2014/main" id="{1AF5C523-C917-4FCE-B05A-C0700AA71A8E}"/>
              </a:ext>
            </a:extLst>
          </p:cNvPr>
          <p:cNvSpPr>
            <a:spLocks noGrp="1"/>
          </p:cNvSpPr>
          <p:nvPr>
            <p:ph type="sldNum" sz="quarter" idx="12"/>
          </p:nvPr>
        </p:nvSpPr>
        <p:spPr/>
        <p:txBody>
          <a:bodyPr/>
          <a:lstStyle/>
          <a:p>
            <a:fld id="{7954171D-2B99-46CF-AE5A-2F63FF51B8C7}" type="slidenum">
              <a:rPr lang="he-IL" smtClean="0"/>
              <a:pPr/>
              <a:t>23</a:t>
            </a:fld>
            <a:endParaRPr lang="he-IL"/>
          </a:p>
        </p:txBody>
      </p:sp>
      <p:pic>
        <p:nvPicPr>
          <p:cNvPr id="5123" name="Picture 3">
            <a:extLst>
              <a:ext uri="{FF2B5EF4-FFF2-40B4-BE49-F238E27FC236}">
                <a16:creationId xmlns:a16="http://schemas.microsoft.com/office/drawing/2014/main" id="{B00A4DC1-C768-49F5-9A84-4C3FA99A4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941" y="1706940"/>
            <a:ext cx="5327650" cy="3748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6882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תמונה 7" descr="andrea-reiman-347558-unsplash.jpg"/>
          <p:cNvPicPr>
            <a:picLocks noChangeAspect="1"/>
          </p:cNvPicPr>
          <p:nvPr/>
        </p:nvPicPr>
        <p:blipFill>
          <a:blip r:embed="rId2" cstate="print"/>
          <a:stretch>
            <a:fillRect/>
          </a:stretch>
        </p:blipFill>
        <p:spPr>
          <a:xfrm>
            <a:off x="0" y="762000"/>
            <a:ext cx="9144000" cy="6096000"/>
          </a:xfrm>
          <a:prstGeom prst="rect">
            <a:avLst/>
          </a:prstGeom>
        </p:spPr>
      </p:pic>
      <p:sp>
        <p:nvSpPr>
          <p:cNvPr id="5" name="מלבן 4"/>
          <p:cNvSpPr/>
          <p:nvPr/>
        </p:nvSpPr>
        <p:spPr>
          <a:xfrm>
            <a:off x="0" y="0"/>
            <a:ext cx="9144000" cy="75790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7" name="תמונה 6" descr="logo.png"/>
          <p:cNvPicPr>
            <a:picLocks noChangeAspect="1"/>
          </p:cNvPicPr>
          <p:nvPr/>
        </p:nvPicPr>
        <p:blipFill>
          <a:blip r:embed="rId3" cstate="print"/>
          <a:stretch>
            <a:fillRect/>
          </a:stretch>
        </p:blipFill>
        <p:spPr>
          <a:xfrm>
            <a:off x="268703" y="282166"/>
            <a:ext cx="1559692" cy="193572"/>
          </a:xfrm>
          <a:prstGeom prst="rect">
            <a:avLst/>
          </a:prstGeom>
        </p:spPr>
      </p:pic>
      <p:sp>
        <p:nvSpPr>
          <p:cNvPr id="10" name="מלבן 9"/>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Thank You</a:t>
            </a:r>
          </a:p>
        </p:txBody>
      </p:sp>
      <p:sp>
        <p:nvSpPr>
          <p:cNvPr id="2" name="מציין מיקום של מספר שקופית 1">
            <a:extLst>
              <a:ext uri="{FF2B5EF4-FFF2-40B4-BE49-F238E27FC236}">
                <a16:creationId xmlns:a16="http://schemas.microsoft.com/office/drawing/2014/main" id="{E1D6E3A3-7F34-4561-A7CD-03B3AEB078A4}"/>
              </a:ext>
            </a:extLst>
          </p:cNvPr>
          <p:cNvSpPr>
            <a:spLocks noGrp="1"/>
          </p:cNvSpPr>
          <p:nvPr>
            <p:ph type="sldNum" sz="quarter" idx="12"/>
          </p:nvPr>
        </p:nvSpPr>
        <p:spPr/>
        <p:txBody>
          <a:bodyPr/>
          <a:lstStyle/>
          <a:p>
            <a:fld id="{7954171D-2B99-46CF-AE5A-2F63FF51B8C7}" type="slidenum">
              <a:rPr lang="he-IL" smtClean="0"/>
              <a:pPr/>
              <a:t>24</a:t>
            </a:fld>
            <a:endParaRPr lang="he-IL"/>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מלבן 17"/>
          <p:cNvSpPr/>
          <p:nvPr/>
        </p:nvSpPr>
        <p:spPr>
          <a:xfrm>
            <a:off x="20956" y="3041113"/>
            <a:ext cx="9144000" cy="1512168"/>
          </a:xfrm>
          <a:prstGeom prst="rect">
            <a:avLst/>
          </a:prstGeom>
          <a:solidFill>
            <a:srgbClr val="91B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grpSp>
        <p:nvGrpSpPr>
          <p:cNvPr id="2" name="קבוצה 27"/>
          <p:cNvGrpSpPr/>
          <p:nvPr/>
        </p:nvGrpSpPr>
        <p:grpSpPr>
          <a:xfrm>
            <a:off x="3923928" y="5589240"/>
            <a:ext cx="1345458" cy="468112"/>
            <a:chOff x="3154534" y="2420888"/>
            <a:chExt cx="2690916" cy="936224"/>
          </a:xfrm>
        </p:grpSpPr>
        <p:sp>
          <p:nvSpPr>
            <p:cNvPr id="29" name="אליפסה 28">
              <a:extLst>
                <a:ext uri="{FF2B5EF4-FFF2-40B4-BE49-F238E27FC236}">
                  <a16:creationId xmlns:a16="http://schemas.microsoft.com/office/drawing/2014/main" id="{8012AAC4-8582-4B12-9963-63E89D8B7E15}"/>
                </a:ext>
              </a:extLst>
            </p:cNvPr>
            <p:cNvSpPr/>
            <p:nvPr/>
          </p:nvSpPr>
          <p:spPr>
            <a:xfrm flipH="1" flipV="1">
              <a:off x="4499992" y="2924944"/>
              <a:ext cx="288152" cy="288152"/>
            </a:xfrm>
            <a:prstGeom prst="ellipse">
              <a:avLst/>
            </a:prstGeom>
            <a:solidFill>
              <a:srgbClr val="56956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0" name="אליפסה 29">
              <a:extLst>
                <a:ext uri="{FF2B5EF4-FFF2-40B4-BE49-F238E27FC236}">
                  <a16:creationId xmlns:a16="http://schemas.microsoft.com/office/drawing/2014/main" id="{0351E71D-4169-4B7A-A566-A048EEF49F48}"/>
                </a:ext>
              </a:extLst>
            </p:cNvPr>
            <p:cNvSpPr/>
            <p:nvPr/>
          </p:nvSpPr>
          <p:spPr>
            <a:xfrm flipH="1" flipV="1">
              <a:off x="5076056" y="3068960"/>
              <a:ext cx="288152" cy="288152"/>
            </a:xfrm>
            <a:prstGeom prst="ellipse">
              <a:avLst/>
            </a:prstGeom>
            <a:solidFill>
              <a:srgbClr val="E07F4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1" name="אליפסה 30">
              <a:extLst>
                <a:ext uri="{FF2B5EF4-FFF2-40B4-BE49-F238E27FC236}">
                  <a16:creationId xmlns:a16="http://schemas.microsoft.com/office/drawing/2014/main" id="{F84C4D83-5393-4844-ACB9-5F76F25434A4}"/>
                </a:ext>
              </a:extLst>
            </p:cNvPr>
            <p:cNvSpPr/>
            <p:nvPr/>
          </p:nvSpPr>
          <p:spPr>
            <a:xfrm flipH="1" flipV="1">
              <a:off x="3419752" y="2492896"/>
              <a:ext cx="288152" cy="28815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2" name="אליפסה 31">
              <a:extLst>
                <a:ext uri="{FF2B5EF4-FFF2-40B4-BE49-F238E27FC236}">
                  <a16:creationId xmlns:a16="http://schemas.microsoft.com/office/drawing/2014/main" id="{8012AAC4-8582-4B12-9963-63E89D8B7E15}"/>
                </a:ext>
              </a:extLst>
            </p:cNvPr>
            <p:cNvSpPr/>
            <p:nvPr/>
          </p:nvSpPr>
          <p:spPr>
            <a:xfrm flipH="1" flipV="1">
              <a:off x="3635896" y="2996952"/>
              <a:ext cx="288152" cy="28815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3" name="אליפסה 32">
              <a:extLst>
                <a:ext uri="{FF2B5EF4-FFF2-40B4-BE49-F238E27FC236}">
                  <a16:creationId xmlns:a16="http://schemas.microsoft.com/office/drawing/2014/main" id="{F84C4D83-5393-4844-ACB9-5F76F25434A4}"/>
                </a:ext>
              </a:extLst>
            </p:cNvPr>
            <p:cNvSpPr/>
            <p:nvPr/>
          </p:nvSpPr>
          <p:spPr>
            <a:xfrm flipH="1" flipV="1">
              <a:off x="5148064" y="2420888"/>
              <a:ext cx="288152" cy="288152"/>
            </a:xfrm>
            <a:prstGeom prst="ellipse">
              <a:avLst/>
            </a:prstGeom>
            <a:solidFill>
              <a:srgbClr val="91BE8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4" name="אליפסה 33">
              <a:extLst>
                <a:ext uri="{FF2B5EF4-FFF2-40B4-BE49-F238E27FC236}">
                  <a16:creationId xmlns:a16="http://schemas.microsoft.com/office/drawing/2014/main" id="{F84C4D83-5393-4844-ACB9-5F76F25434A4}"/>
                </a:ext>
              </a:extLst>
            </p:cNvPr>
            <p:cNvSpPr/>
            <p:nvPr/>
          </p:nvSpPr>
          <p:spPr>
            <a:xfrm flipH="1" flipV="1">
              <a:off x="4139952" y="2636912"/>
              <a:ext cx="288152" cy="288152"/>
            </a:xfrm>
            <a:prstGeom prst="ellipse">
              <a:avLst/>
            </a:prstGeom>
            <a:solidFill>
              <a:srgbClr val="D3A9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5" name="אליפסה 34">
              <a:extLst>
                <a:ext uri="{FF2B5EF4-FFF2-40B4-BE49-F238E27FC236}">
                  <a16:creationId xmlns:a16="http://schemas.microsoft.com/office/drawing/2014/main" id="{8012AAC4-8582-4B12-9963-63E89D8B7E15}"/>
                </a:ext>
              </a:extLst>
            </p:cNvPr>
            <p:cNvSpPr/>
            <p:nvPr/>
          </p:nvSpPr>
          <p:spPr>
            <a:xfrm rot="17439001">
              <a:off x="3154534" y="2868226"/>
              <a:ext cx="106031" cy="106031"/>
            </a:xfrm>
            <a:prstGeom prst="ellipse">
              <a:avLst/>
            </a:prstGeom>
            <a:solidFill>
              <a:srgbClr val="56956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6" name="אליפסה 35">
              <a:extLst>
                <a:ext uri="{FF2B5EF4-FFF2-40B4-BE49-F238E27FC236}">
                  <a16:creationId xmlns:a16="http://schemas.microsoft.com/office/drawing/2014/main" id="{0351E71D-4169-4B7A-A566-A048EEF49F48}"/>
                </a:ext>
              </a:extLst>
            </p:cNvPr>
            <p:cNvSpPr/>
            <p:nvPr/>
          </p:nvSpPr>
          <p:spPr>
            <a:xfrm rot="17439001">
              <a:off x="4371266" y="2436178"/>
              <a:ext cx="106031" cy="106031"/>
            </a:xfrm>
            <a:prstGeom prst="ellipse">
              <a:avLst/>
            </a:prstGeom>
            <a:solidFill>
              <a:srgbClr val="91B2C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7" name="אליפסה 36">
              <a:extLst>
                <a:ext uri="{FF2B5EF4-FFF2-40B4-BE49-F238E27FC236}">
                  <a16:creationId xmlns:a16="http://schemas.microsoft.com/office/drawing/2014/main" id="{F84C4D83-5393-4844-ACB9-5F76F25434A4}"/>
                </a:ext>
              </a:extLst>
            </p:cNvPr>
            <p:cNvSpPr/>
            <p:nvPr/>
          </p:nvSpPr>
          <p:spPr>
            <a:xfrm rot="17439001">
              <a:off x="4947331" y="2796218"/>
              <a:ext cx="106031" cy="106031"/>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8" name="אליפסה 37">
              <a:extLst>
                <a:ext uri="{FF2B5EF4-FFF2-40B4-BE49-F238E27FC236}">
                  <a16:creationId xmlns:a16="http://schemas.microsoft.com/office/drawing/2014/main" id="{8012AAC4-8582-4B12-9963-63E89D8B7E15}"/>
                </a:ext>
              </a:extLst>
            </p:cNvPr>
            <p:cNvSpPr/>
            <p:nvPr/>
          </p:nvSpPr>
          <p:spPr>
            <a:xfrm rot="17439001">
              <a:off x="5739419" y="2940235"/>
              <a:ext cx="106031" cy="10603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39" name="אליפסה 38">
              <a:extLst>
                <a:ext uri="{FF2B5EF4-FFF2-40B4-BE49-F238E27FC236}">
                  <a16:creationId xmlns:a16="http://schemas.microsoft.com/office/drawing/2014/main" id="{F84C4D83-5393-4844-ACB9-5F76F25434A4}"/>
                </a:ext>
              </a:extLst>
            </p:cNvPr>
            <p:cNvSpPr/>
            <p:nvPr/>
          </p:nvSpPr>
          <p:spPr>
            <a:xfrm rot="17439001">
              <a:off x="4011226" y="3012242"/>
              <a:ext cx="106031" cy="106031"/>
            </a:xfrm>
            <a:prstGeom prst="ellipse">
              <a:avLst/>
            </a:prstGeom>
            <a:solidFill>
              <a:srgbClr val="91BE8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sp>
          <p:nvSpPr>
            <p:cNvPr id="40" name="אליפסה 39">
              <a:extLst>
                <a:ext uri="{FF2B5EF4-FFF2-40B4-BE49-F238E27FC236}">
                  <a16:creationId xmlns:a16="http://schemas.microsoft.com/office/drawing/2014/main" id="{F84C4D83-5393-4844-ACB9-5F76F25434A4}"/>
                </a:ext>
              </a:extLst>
            </p:cNvPr>
            <p:cNvSpPr/>
            <p:nvPr/>
          </p:nvSpPr>
          <p:spPr>
            <a:xfrm rot="17439001">
              <a:off x="5523395" y="2652203"/>
              <a:ext cx="106031" cy="106031"/>
            </a:xfrm>
            <a:prstGeom prst="ellipse">
              <a:avLst/>
            </a:prstGeom>
            <a:solidFill>
              <a:srgbClr val="D3A9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400" b="1" dirty="0">
                <a:latin typeface="Optima LT" pitchFamily="2" charset="0"/>
              </a:endParaRPr>
            </a:p>
          </p:txBody>
        </p:sp>
      </p:grpSp>
      <p:sp>
        <p:nvSpPr>
          <p:cNvPr id="19" name="מלבן 18"/>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Today’s Session</a:t>
            </a:r>
          </a:p>
        </p:txBody>
      </p:sp>
      <p:sp>
        <p:nvSpPr>
          <p:cNvPr id="3" name="מציין מיקום של מספר שקופית 2">
            <a:extLst>
              <a:ext uri="{FF2B5EF4-FFF2-40B4-BE49-F238E27FC236}">
                <a16:creationId xmlns:a16="http://schemas.microsoft.com/office/drawing/2014/main" id="{F1900235-38FB-4655-BEA6-6C8250C9D411}"/>
              </a:ext>
            </a:extLst>
          </p:cNvPr>
          <p:cNvSpPr>
            <a:spLocks noGrp="1"/>
          </p:cNvSpPr>
          <p:nvPr>
            <p:ph type="sldNum" sz="quarter" idx="12"/>
          </p:nvPr>
        </p:nvSpPr>
        <p:spPr/>
        <p:txBody>
          <a:bodyPr/>
          <a:lstStyle/>
          <a:p>
            <a:fld id="{7954171D-2B99-46CF-AE5A-2F63FF51B8C7}" type="slidenum">
              <a:rPr lang="he-IL" smtClean="0"/>
              <a:pPr/>
              <a:t>3</a:t>
            </a:fld>
            <a:endParaRPr lang="he-IL"/>
          </a:p>
        </p:txBody>
      </p:sp>
      <p:sp>
        <p:nvSpPr>
          <p:cNvPr id="22" name="TextBox 21">
            <a:extLst>
              <a:ext uri="{FF2B5EF4-FFF2-40B4-BE49-F238E27FC236}">
                <a16:creationId xmlns:a16="http://schemas.microsoft.com/office/drawing/2014/main" id="{913AF1FF-D41E-40D6-8A23-26DE13B99928}"/>
              </a:ext>
            </a:extLst>
          </p:cNvPr>
          <p:cNvSpPr txBox="1"/>
          <p:nvPr/>
        </p:nvSpPr>
        <p:spPr>
          <a:xfrm>
            <a:off x="668519" y="1546490"/>
            <a:ext cx="7848874" cy="4137270"/>
          </a:xfrm>
          <a:prstGeom prst="rect">
            <a:avLst/>
          </a:prstGeom>
          <a:noFill/>
        </p:spPr>
        <p:txBody>
          <a:bodyPr wrap="square" lIns="91424" tIns="45712" rIns="91424" bIns="45712" rtlCol="1">
            <a:spAutoFit/>
          </a:bodyPr>
          <a:lstStyle/>
          <a:p>
            <a:pPr algn="ctr" rtl="0"/>
            <a:r>
              <a:rPr lang="en-GB" sz="2400" b="1" dirty="0">
                <a:latin typeface="Optima LT" pitchFamily="2" charset="0"/>
              </a:rPr>
              <a:t>Today’s Session</a:t>
            </a:r>
            <a:endParaRPr lang="en-GB" b="1" dirty="0">
              <a:latin typeface="Optima LT" pitchFamily="2" charset="0"/>
            </a:endParaRPr>
          </a:p>
          <a:p>
            <a:pPr algn="l" rtl="0"/>
            <a:endParaRPr lang="en-GB" b="1" dirty="0">
              <a:latin typeface="Optima LT" pitchFamily="2" charset="0"/>
            </a:endParaRPr>
          </a:p>
          <a:p>
            <a:pPr marL="228600" indent="-228600" algn="l" rtl="0">
              <a:lnSpc>
                <a:spcPct val="90000"/>
              </a:lnSpc>
              <a:spcBef>
                <a:spcPts val="1000"/>
              </a:spcBef>
              <a:buClr>
                <a:schemeClr val="dk1"/>
              </a:buClr>
              <a:buSzPts val="2800"/>
            </a:pPr>
            <a:r>
              <a:rPr lang="en-US" dirty="0">
                <a:latin typeface="Optima LT" pitchFamily="2" charset="0"/>
                <a:ea typeface="Belleza"/>
                <a:cs typeface="Belleza"/>
                <a:sym typeface="Belleza"/>
              </a:rPr>
              <a:t>Opening: Hello, Pause, Agenda	                               	(15 min.) </a:t>
            </a:r>
          </a:p>
          <a:p>
            <a:pPr marL="228600" indent="-228600" algn="l" rtl="0">
              <a:lnSpc>
                <a:spcPct val="90000"/>
              </a:lnSpc>
              <a:spcBef>
                <a:spcPts val="1000"/>
              </a:spcBef>
              <a:buClr>
                <a:schemeClr val="dk1"/>
              </a:buClr>
              <a:buSzPts val="2800"/>
            </a:pPr>
            <a:r>
              <a:rPr lang="en-US" dirty="0">
                <a:latin typeface="Optima LT" pitchFamily="2" charset="0"/>
                <a:sym typeface="Belleza"/>
              </a:rPr>
              <a:t>Introduction to POY content		</a:t>
            </a:r>
            <a:r>
              <a:rPr lang="en-US" dirty="0">
                <a:latin typeface="Optima LT" pitchFamily="2" charset="0"/>
                <a:ea typeface="Belleza"/>
                <a:cs typeface="Belleza"/>
                <a:sym typeface="Belleza"/>
              </a:rPr>
              <a:t>	                 (5 min.)</a:t>
            </a:r>
          </a:p>
          <a:p>
            <a:pPr marL="228600" indent="-228600" algn="l" rtl="0">
              <a:lnSpc>
                <a:spcPct val="90000"/>
              </a:lnSpc>
              <a:spcBef>
                <a:spcPts val="1000"/>
              </a:spcBef>
              <a:buClr>
                <a:schemeClr val="dk1"/>
              </a:buClr>
              <a:buSzPts val="2800"/>
            </a:pPr>
            <a:endParaRPr lang="en-US" dirty="0">
              <a:latin typeface="Optima LT" pitchFamily="2" charset="0"/>
              <a:ea typeface="Belleza"/>
              <a:cs typeface="Belleza"/>
              <a:sym typeface="Belleza"/>
            </a:endParaRPr>
          </a:p>
          <a:p>
            <a:pPr marL="228600" indent="-228600" algn="l" rtl="0">
              <a:lnSpc>
                <a:spcPct val="90000"/>
              </a:lnSpc>
              <a:spcBef>
                <a:spcPts val="1000"/>
              </a:spcBef>
              <a:buClr>
                <a:schemeClr val="dk1"/>
              </a:buClr>
              <a:buSzPts val="2800"/>
            </a:pPr>
            <a:r>
              <a:rPr lang="en-US" b="1" dirty="0">
                <a:solidFill>
                  <a:schemeClr val="tx2">
                    <a:lumMod val="75000"/>
                  </a:schemeClr>
                </a:solidFill>
                <a:latin typeface="Optima LT" pitchFamily="2" charset="0"/>
                <a:sym typeface="Belleza"/>
              </a:rPr>
              <a:t>Welcome Opening, Opening &amp;  Pause</a:t>
            </a:r>
            <a:r>
              <a:rPr lang="en-US" b="1" dirty="0">
                <a:solidFill>
                  <a:srgbClr val="E07F48"/>
                </a:solidFill>
                <a:latin typeface="Optima LT" pitchFamily="2" charset="0"/>
                <a:ea typeface="Belleza"/>
                <a:cs typeface="Belleza"/>
                <a:sym typeface="Belleza"/>
              </a:rPr>
              <a:t>	</a:t>
            </a:r>
            <a:r>
              <a:rPr lang="en-US" dirty="0">
                <a:latin typeface="Optima LT" pitchFamily="2" charset="0"/>
                <a:ea typeface="Belleza"/>
                <a:cs typeface="Belleza"/>
                <a:sym typeface="Belleza"/>
              </a:rPr>
              <a:t>Preparations</a:t>
            </a:r>
          </a:p>
          <a:p>
            <a:pPr marL="228600" indent="-228600" algn="l" rtl="0">
              <a:lnSpc>
                <a:spcPct val="90000"/>
              </a:lnSpc>
              <a:spcBef>
                <a:spcPts val="1000"/>
              </a:spcBef>
              <a:buClr>
                <a:schemeClr val="dk1"/>
              </a:buClr>
              <a:buSzPts val="2800"/>
            </a:pPr>
            <a:r>
              <a:rPr lang="en-US" dirty="0">
                <a:latin typeface="Optima LT" pitchFamily="2" charset="0"/>
                <a:ea typeface="Belleza"/>
                <a:cs typeface="Belleza"/>
                <a:sym typeface="Belleza"/>
              </a:rPr>
              <a:t>                                                                        Facilitation content</a:t>
            </a:r>
            <a:endParaRPr lang="en-US" dirty="0">
              <a:latin typeface="Optima LT" pitchFamily="2" charset="0"/>
            </a:endParaRPr>
          </a:p>
          <a:p>
            <a:pPr marL="685800" lvl="1" indent="-228600" algn="l" rtl="0">
              <a:lnSpc>
                <a:spcPct val="90000"/>
              </a:lnSpc>
              <a:spcBef>
                <a:spcPts val="1000"/>
              </a:spcBef>
              <a:buClr>
                <a:schemeClr val="dk1"/>
              </a:buClr>
              <a:buSzPts val="2800"/>
            </a:pPr>
            <a:r>
              <a:rPr lang="en-US" dirty="0">
                <a:latin typeface="Optima LT" pitchFamily="2" charset="0"/>
                <a:ea typeface="Belleza"/>
                <a:cs typeface="Belleza"/>
                <a:sym typeface="Belleza"/>
              </a:rPr>
              <a:t>				      	              Professional content (50 min.) </a:t>
            </a:r>
            <a:endParaRPr lang="en-US" dirty="0">
              <a:latin typeface="Optima LT" pitchFamily="2" charset="0"/>
            </a:endParaRPr>
          </a:p>
          <a:p>
            <a:pPr marL="228600" lvl="0" indent="-228600" algn="l" rtl="0">
              <a:lnSpc>
                <a:spcPct val="90000"/>
              </a:lnSpc>
              <a:spcBef>
                <a:spcPts val="1000"/>
              </a:spcBef>
              <a:spcAft>
                <a:spcPts val="0"/>
              </a:spcAft>
              <a:buClr>
                <a:schemeClr val="dk1"/>
              </a:buClr>
              <a:buSzPts val="2800"/>
            </a:pPr>
            <a:endParaRPr lang="en-US" dirty="0">
              <a:latin typeface="Optima LT" pitchFamily="2" charset="0"/>
              <a:ea typeface="Belleza"/>
              <a:cs typeface="Belleza"/>
              <a:sym typeface="Belleza"/>
            </a:endParaRPr>
          </a:p>
          <a:p>
            <a:pPr marL="228600" lvl="0" indent="-228600" algn="l" rtl="0">
              <a:lnSpc>
                <a:spcPct val="90000"/>
              </a:lnSpc>
              <a:spcBef>
                <a:spcPts val="1000"/>
              </a:spcBef>
              <a:spcAft>
                <a:spcPts val="0"/>
              </a:spcAft>
              <a:buClr>
                <a:schemeClr val="dk1"/>
              </a:buClr>
              <a:buSzPts val="2800"/>
            </a:pPr>
            <a:r>
              <a:rPr lang="en-US" dirty="0">
                <a:latin typeface="Optima LT" pitchFamily="2" charset="0"/>
                <a:ea typeface="Belleza"/>
                <a:cs typeface="Belleza"/>
                <a:sym typeface="Belleza"/>
              </a:rPr>
              <a:t>Questions						(30 min.)</a:t>
            </a:r>
            <a:endParaRPr lang="en-US" dirty="0">
              <a:latin typeface="Optima LT" pitchFamily="2" charset="0"/>
            </a:endParaRPr>
          </a:p>
          <a:p>
            <a:pPr marL="228600" lvl="0" indent="-228600" algn="l" rtl="0">
              <a:lnSpc>
                <a:spcPct val="90000"/>
              </a:lnSpc>
              <a:spcBef>
                <a:spcPts val="1000"/>
              </a:spcBef>
              <a:spcAft>
                <a:spcPts val="0"/>
              </a:spcAft>
              <a:buClr>
                <a:schemeClr val="dk1"/>
              </a:buClr>
              <a:buSzPts val="2800"/>
            </a:pPr>
            <a:r>
              <a:rPr lang="en-US" dirty="0">
                <a:latin typeface="Optima LT" pitchFamily="2" charset="0"/>
                <a:ea typeface="Belleza"/>
                <a:cs typeface="Belleza"/>
                <a:sym typeface="Belleza"/>
              </a:rPr>
              <a:t>Closure							(10 min.)</a:t>
            </a:r>
            <a:endParaRPr lang="en-US" dirty="0">
              <a:latin typeface="Optima LT" pitchFamily="2" charset="0"/>
            </a:endParaRPr>
          </a:p>
        </p:txBody>
      </p:sp>
    </p:spTree>
    <p:extLst>
      <p:ext uri="{BB962C8B-B14F-4D97-AF65-F5344CB8AC3E}">
        <p14:creationId xmlns:p14="http://schemas.microsoft.com/office/powerpoint/2010/main" val="262191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4234" y="-468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7" name="TextBox 6"/>
          <p:cNvSpPr txBox="1"/>
          <p:nvPr/>
        </p:nvSpPr>
        <p:spPr>
          <a:xfrm>
            <a:off x="467544" y="1497553"/>
            <a:ext cx="8568952" cy="3385542"/>
          </a:xfrm>
          <a:prstGeom prst="rect">
            <a:avLst/>
          </a:prstGeom>
          <a:noFill/>
        </p:spPr>
        <p:txBody>
          <a:bodyPr wrap="square" rtlCol="1">
            <a:spAutoFit/>
          </a:bodyPr>
          <a:lstStyle/>
          <a:p>
            <a:pPr algn="l" rtl="0" fontAlgn="t"/>
            <a:r>
              <a:rPr lang="en-US" b="1" dirty="0">
                <a:solidFill>
                  <a:schemeClr val="tx2">
                    <a:lumMod val="75000"/>
                  </a:schemeClr>
                </a:solidFill>
                <a:latin typeface="Optima LT" pitchFamily="2" charset="0"/>
              </a:rPr>
              <a:t>What will you teach through the opening and pause content?</a:t>
            </a:r>
          </a:p>
          <a:p>
            <a:pPr algn="l" rtl="0" fontAlgn="t"/>
            <a:endParaRPr lang="en-US" dirty="0">
              <a:latin typeface="Optima LT" pitchFamily="2" charset="0"/>
            </a:endParaRPr>
          </a:p>
          <a:p>
            <a:pPr algn="l" rtl="0" fontAlgn="t"/>
            <a:r>
              <a:rPr lang="en-US" b="1" dirty="0">
                <a:latin typeface="Optima LT" pitchFamily="2" charset="0"/>
              </a:rPr>
              <a:t>1. The setting and the workshop framework</a:t>
            </a:r>
          </a:p>
          <a:p>
            <a:pPr algn="l" rtl="0" fontAlgn="t"/>
            <a:r>
              <a:rPr lang="en-US" dirty="0">
                <a:latin typeface="Optima LT" pitchFamily="2" charset="0"/>
              </a:rPr>
              <a:t>Group agreement for a healthy group relationship</a:t>
            </a:r>
            <a:br>
              <a:rPr lang="en-US" dirty="0">
                <a:latin typeface="Optima LT" pitchFamily="2" charset="0"/>
              </a:rPr>
            </a:br>
            <a:r>
              <a:rPr lang="en-US" dirty="0">
                <a:latin typeface="Optima LT" pitchFamily="2" charset="0"/>
              </a:rPr>
              <a:t>Guidelines and setting</a:t>
            </a:r>
            <a:br>
              <a:rPr lang="en-US" dirty="0">
                <a:latin typeface="Optima LT" pitchFamily="2" charset="0"/>
              </a:rPr>
            </a:br>
            <a:r>
              <a:rPr lang="en-US" dirty="0">
                <a:latin typeface="Optima LT" pitchFamily="2" charset="0"/>
              </a:rPr>
              <a:t>Modeling</a:t>
            </a:r>
            <a:br>
              <a:rPr lang="en-US" dirty="0">
                <a:latin typeface="Optima LT" pitchFamily="2" charset="0"/>
              </a:rPr>
            </a:br>
            <a:endParaRPr lang="en-US" dirty="0">
              <a:latin typeface="Optima LT" pitchFamily="2" charset="0"/>
            </a:endParaRPr>
          </a:p>
          <a:p>
            <a:pPr algn="l" rtl="0" fontAlgn="t"/>
            <a:endParaRPr lang="en-US" b="1" dirty="0">
              <a:latin typeface="Optima LT" pitchFamily="2" charset="0"/>
            </a:endParaRPr>
          </a:p>
          <a:p>
            <a:pPr algn="l" rtl="0" fontAlgn="t"/>
            <a:r>
              <a:rPr lang="en-US" b="1" dirty="0">
                <a:latin typeface="Optima LT" pitchFamily="2" charset="0"/>
              </a:rPr>
              <a:t>2. Pause</a:t>
            </a:r>
          </a:p>
          <a:p>
            <a:pPr algn="l" rtl="0" fontAlgn="t"/>
            <a:r>
              <a:rPr lang="en-US" dirty="0">
                <a:latin typeface="Optima LT" pitchFamily="2" charset="0"/>
              </a:rPr>
              <a:t>As Points of You ® way of life and Method</a:t>
            </a:r>
            <a:br>
              <a:rPr lang="en-US" dirty="0">
                <a:latin typeface="Optima LT" pitchFamily="2" charset="0"/>
              </a:rPr>
            </a:br>
            <a:br>
              <a:rPr lang="en-US" dirty="0">
                <a:latin typeface="Optima LT" pitchFamily="2" charset="0"/>
              </a:rPr>
            </a:br>
            <a:endParaRPr lang="en-US" sz="800" dirty="0">
              <a:latin typeface="Optima LT" pitchFamily="2" charset="0"/>
            </a:endParaRPr>
          </a:p>
          <a:p>
            <a:pPr algn="l" rtl="0" fontAlgn="t"/>
            <a:endParaRPr lang="en-US" sz="800" dirty="0">
              <a:latin typeface="Optima LT" pitchFamily="2" charset="0"/>
            </a:endParaRPr>
          </a:p>
        </p:txBody>
      </p:sp>
      <p:sp>
        <p:nvSpPr>
          <p:cNvPr id="9" name="מלבן 8"/>
          <p:cNvSpPr/>
          <p:nvPr/>
        </p:nvSpPr>
        <p:spPr>
          <a:xfrm>
            <a:off x="0" y="188640"/>
            <a:ext cx="9135533" cy="369332"/>
          </a:xfrm>
          <a:prstGeom prst="rect">
            <a:avLst/>
          </a:prstGeom>
        </p:spPr>
        <p:txBody>
          <a:bodyPr wrap="square">
            <a:spAutoFit/>
          </a:bodyPr>
          <a:lstStyle/>
          <a:p>
            <a:pPr algn="ctr" rtl="0"/>
            <a:r>
              <a:rPr lang="en-US" b="1" dirty="0">
                <a:latin typeface="Optima LT" pitchFamily="2" charset="0"/>
                <a:sym typeface="Belleza"/>
              </a:rPr>
              <a:t>Introduction to POY content</a:t>
            </a:r>
            <a:endParaRPr lang="en-GB" b="1" dirty="0">
              <a:latin typeface="Optima LT" pitchFamily="2" charset="0"/>
            </a:endParaRPr>
          </a:p>
        </p:txBody>
      </p:sp>
      <p:sp>
        <p:nvSpPr>
          <p:cNvPr id="2" name="מציין מיקום של מספר שקופית 1">
            <a:extLst>
              <a:ext uri="{FF2B5EF4-FFF2-40B4-BE49-F238E27FC236}">
                <a16:creationId xmlns:a16="http://schemas.microsoft.com/office/drawing/2014/main" id="{12B00C1D-2864-430C-B7FC-E7A8664C2D78}"/>
              </a:ext>
            </a:extLst>
          </p:cNvPr>
          <p:cNvSpPr>
            <a:spLocks noGrp="1"/>
          </p:cNvSpPr>
          <p:nvPr>
            <p:ph type="sldNum" sz="quarter" idx="12"/>
          </p:nvPr>
        </p:nvSpPr>
        <p:spPr/>
        <p:txBody>
          <a:bodyPr/>
          <a:lstStyle/>
          <a:p>
            <a:fld id="{7954171D-2B99-46CF-AE5A-2F63FF51B8C7}" type="slidenum">
              <a:rPr lang="he-IL" smtClean="0"/>
              <a:pPr/>
              <a:t>4</a:t>
            </a:fld>
            <a:endParaRPr lang="he-IL"/>
          </a:p>
        </p:txBody>
      </p:sp>
    </p:spTree>
    <p:extLst>
      <p:ext uri="{BB962C8B-B14F-4D97-AF65-F5344CB8AC3E}">
        <p14:creationId xmlns:p14="http://schemas.microsoft.com/office/powerpoint/2010/main" val="401680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מלבן 9"/>
          <p:cNvSpPr/>
          <p:nvPr/>
        </p:nvSpPr>
        <p:spPr>
          <a:xfrm>
            <a:off x="0" y="1988840"/>
            <a:ext cx="9144000" cy="11521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20" name="מלבן 19"/>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About this guide</a:t>
            </a:r>
          </a:p>
        </p:txBody>
      </p:sp>
      <p:sp>
        <p:nvSpPr>
          <p:cNvPr id="7" name="TextBox 6"/>
          <p:cNvSpPr txBox="1"/>
          <p:nvPr/>
        </p:nvSpPr>
        <p:spPr>
          <a:xfrm>
            <a:off x="539552" y="1340768"/>
            <a:ext cx="7920880" cy="1600438"/>
          </a:xfrm>
          <a:prstGeom prst="rect">
            <a:avLst/>
          </a:prstGeom>
          <a:noFill/>
        </p:spPr>
        <p:txBody>
          <a:bodyPr wrap="square" rtlCol="1">
            <a:spAutoFit/>
          </a:bodyPr>
          <a:lstStyle/>
          <a:p>
            <a:pPr algn="ctr" rtl="0"/>
            <a:r>
              <a:rPr lang="en-US" b="1" dirty="0">
                <a:solidFill>
                  <a:srgbClr val="C00000"/>
                </a:solidFill>
                <a:latin typeface="Optima LT" pitchFamily="2" charset="0"/>
              </a:rPr>
              <a:t>- Red -</a:t>
            </a:r>
            <a:endParaRPr lang="en-US" b="1" dirty="0">
              <a:latin typeface="Optima LT" pitchFamily="2" charset="0"/>
            </a:endParaRPr>
          </a:p>
          <a:p>
            <a:pPr algn="ctr" rtl="0"/>
            <a:r>
              <a:rPr lang="en-US" b="1" dirty="0">
                <a:latin typeface="Optima LT" pitchFamily="2" charset="0"/>
              </a:rPr>
              <a:t>Preparation</a:t>
            </a:r>
            <a:endParaRPr lang="en-US" sz="800" b="1" dirty="0">
              <a:latin typeface="Optima LT" pitchFamily="2" charset="0"/>
            </a:endParaRPr>
          </a:p>
          <a:p>
            <a:pPr algn="ctr" rtl="0"/>
            <a:r>
              <a:rPr lang="he-IL" sz="800" dirty="0">
                <a:latin typeface="Optima LT" pitchFamily="2" charset="0"/>
              </a:rPr>
              <a:t> </a:t>
            </a:r>
            <a:endParaRPr lang="en-US" sz="800" dirty="0">
              <a:latin typeface="Optima LT" pitchFamily="2" charset="0"/>
            </a:endParaRPr>
          </a:p>
          <a:p>
            <a:pPr algn="ctr" rtl="0"/>
            <a:r>
              <a:rPr lang="en-US" dirty="0">
                <a:latin typeface="Optima LT" pitchFamily="2" charset="0"/>
              </a:rPr>
              <a:t>Everything you will need to prepare</a:t>
            </a:r>
          </a:p>
          <a:p>
            <a:pPr algn="ctr" rtl="0"/>
            <a:r>
              <a:rPr lang="en-US" dirty="0">
                <a:latin typeface="Optima LT" pitchFamily="2" charset="0"/>
              </a:rPr>
              <a:t>for the workshop in general</a:t>
            </a:r>
          </a:p>
          <a:p>
            <a:pPr algn="ctr" rtl="0"/>
            <a:r>
              <a:rPr lang="en-US" dirty="0">
                <a:latin typeface="Optima LT" pitchFamily="2" charset="0"/>
              </a:rPr>
              <a:t>and for each process in particular.</a:t>
            </a:r>
            <a:endParaRPr lang="en-US" b="1" dirty="0">
              <a:latin typeface="Optima LT" pitchFamily="2" charset="0"/>
            </a:endParaRPr>
          </a:p>
        </p:txBody>
      </p:sp>
      <p:sp>
        <p:nvSpPr>
          <p:cNvPr id="11" name="מלבן 10"/>
          <p:cNvSpPr/>
          <p:nvPr/>
        </p:nvSpPr>
        <p:spPr>
          <a:xfrm>
            <a:off x="0" y="4149080"/>
            <a:ext cx="9144000" cy="11521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TextBox 11"/>
          <p:cNvSpPr txBox="1"/>
          <p:nvPr/>
        </p:nvSpPr>
        <p:spPr>
          <a:xfrm>
            <a:off x="539552" y="3501008"/>
            <a:ext cx="7920880" cy="1323439"/>
          </a:xfrm>
          <a:prstGeom prst="rect">
            <a:avLst/>
          </a:prstGeom>
          <a:noFill/>
        </p:spPr>
        <p:txBody>
          <a:bodyPr wrap="square" rtlCol="1">
            <a:spAutoFit/>
          </a:bodyPr>
          <a:lstStyle/>
          <a:p>
            <a:pPr algn="ctr" rtl="0"/>
            <a:r>
              <a:rPr lang="en-US" b="1" dirty="0">
                <a:solidFill>
                  <a:schemeClr val="accent1">
                    <a:lumMod val="75000"/>
                  </a:schemeClr>
                </a:solidFill>
                <a:latin typeface="Optima LT" pitchFamily="2" charset="0"/>
              </a:rPr>
              <a:t>- Blue -</a:t>
            </a:r>
            <a:endParaRPr lang="en-US" b="1" dirty="0">
              <a:latin typeface="Optima LT" pitchFamily="2" charset="0"/>
            </a:endParaRPr>
          </a:p>
          <a:p>
            <a:pPr algn="ctr" rtl="0"/>
            <a:r>
              <a:rPr lang="en-US" b="1" dirty="0">
                <a:latin typeface="Optima LT" pitchFamily="2" charset="0"/>
              </a:rPr>
              <a:t>Points of You facilitation method</a:t>
            </a:r>
            <a:endParaRPr lang="en-US" sz="800" dirty="0">
              <a:latin typeface="Optima LT" pitchFamily="2" charset="0"/>
            </a:endParaRPr>
          </a:p>
          <a:p>
            <a:pPr algn="ctr" rtl="0"/>
            <a:r>
              <a:rPr lang="he-IL" sz="800" dirty="0">
                <a:latin typeface="Optima LT" pitchFamily="2" charset="0"/>
              </a:rPr>
              <a:t> </a:t>
            </a:r>
            <a:endParaRPr lang="en-US" sz="800" dirty="0">
              <a:latin typeface="Optima LT" pitchFamily="2" charset="0"/>
            </a:endParaRPr>
          </a:p>
          <a:p>
            <a:pPr algn="ctr" rtl="0"/>
            <a:r>
              <a:rPr lang="en-US" dirty="0">
                <a:latin typeface="Optima LT" pitchFamily="2" charset="0"/>
              </a:rPr>
              <a:t>Facilitator's Focus points </a:t>
            </a:r>
          </a:p>
          <a:p>
            <a:pPr algn="ctr" rtl="0"/>
            <a:r>
              <a:rPr lang="en-US" dirty="0">
                <a:latin typeface="Optima LT" pitchFamily="2" charset="0"/>
              </a:rPr>
              <a:t>Facilitation Notes</a:t>
            </a:r>
          </a:p>
        </p:txBody>
      </p:sp>
      <p:sp>
        <p:nvSpPr>
          <p:cNvPr id="87042" name="Rectangle 2"/>
          <p:cNvSpPr>
            <a:spLocks noChangeArrowheads="1"/>
          </p:cNvSpPr>
          <p:nvPr/>
        </p:nvSpPr>
        <p:spPr bwMode="auto">
          <a:xfrm>
            <a:off x="1453292" y="5409083"/>
            <a:ext cx="6228948" cy="104644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Optima LT" pitchFamily="2" charset="0"/>
                <a:ea typeface="Calibri" pitchFamily="34" charset="0"/>
                <a:cs typeface="Arial" pitchFamily="34" charset="0"/>
              </a:rPr>
              <a:t>- Black &amp; White –</a:t>
            </a:r>
            <a:endParaRPr kumimoji="0" lang="en-US" b="1" i="0" u="none" strike="noStrike" cap="none" normalizeH="0" baseline="0" dirty="0">
              <a:ln>
                <a:noFill/>
              </a:ln>
              <a:solidFill>
                <a:schemeClr val="tx1"/>
              </a:solidFill>
              <a:effectLst/>
              <a:latin typeface="Optima LT" pitchFamily="2"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Optima LT" pitchFamily="2" charset="0"/>
                <a:ea typeface="Calibri" pitchFamily="34" charset="0"/>
                <a:cs typeface="Arial" pitchFamily="34" charset="0"/>
              </a:rPr>
              <a:t>Facilitation Content</a:t>
            </a:r>
            <a:endParaRPr kumimoji="0" lang="en-US" sz="800" b="1" i="0" u="none" strike="noStrike" cap="none" normalizeH="0" baseline="0" dirty="0">
              <a:ln>
                <a:noFill/>
              </a:ln>
              <a:solidFill>
                <a:schemeClr val="tx1"/>
              </a:solidFill>
              <a:effectLst/>
              <a:latin typeface="Optima LT" pitchFamily="2" charset="0"/>
              <a:ea typeface="Calibri"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800" b="1" i="0" u="none" strike="noStrike" cap="none" normalizeH="0" baseline="0" dirty="0">
              <a:ln>
                <a:noFill/>
              </a:ln>
              <a:solidFill>
                <a:schemeClr val="tx1"/>
              </a:solidFill>
              <a:effectLst/>
              <a:latin typeface="Optima LT" pitchFamily="2"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Optima LT" pitchFamily="2" charset="0"/>
                <a:ea typeface="Calibri" pitchFamily="34" charset="0"/>
                <a:cs typeface="Arial" pitchFamily="34" charset="0"/>
              </a:rPr>
              <a:t>These parts will take you through the workshop step by step. </a:t>
            </a:r>
            <a:endParaRPr kumimoji="0" lang="en-US" b="0" i="0" u="none" strike="noStrike" cap="none" normalizeH="0" baseline="0" dirty="0">
              <a:ln>
                <a:noFill/>
              </a:ln>
              <a:solidFill>
                <a:schemeClr val="tx1"/>
              </a:solidFill>
              <a:effectLst/>
              <a:latin typeface="Optima LT" pitchFamily="2" charset="0"/>
              <a:cs typeface="Arial" pitchFamily="34" charset="0"/>
            </a:endParaRPr>
          </a:p>
        </p:txBody>
      </p:sp>
      <p:sp>
        <p:nvSpPr>
          <p:cNvPr id="2" name="מציין מיקום של מספר שקופית 1">
            <a:extLst>
              <a:ext uri="{FF2B5EF4-FFF2-40B4-BE49-F238E27FC236}">
                <a16:creationId xmlns:a16="http://schemas.microsoft.com/office/drawing/2014/main" id="{D3D10978-7379-4204-9ADB-7921F08308E7}"/>
              </a:ext>
            </a:extLst>
          </p:cNvPr>
          <p:cNvSpPr>
            <a:spLocks noGrp="1"/>
          </p:cNvSpPr>
          <p:nvPr>
            <p:ph type="sldNum" sz="quarter" idx="12"/>
          </p:nvPr>
        </p:nvSpPr>
        <p:spPr/>
        <p:txBody>
          <a:bodyPr/>
          <a:lstStyle/>
          <a:p>
            <a:fld id="{7954171D-2B99-46CF-AE5A-2F63FF51B8C7}" type="slidenum">
              <a:rPr lang="he-IL" smtClean="0"/>
              <a:pPr/>
              <a:t>5</a:t>
            </a:fld>
            <a:endParaRPr lang="he-IL"/>
          </a:p>
        </p:txBody>
      </p:sp>
    </p:spTree>
    <p:extLst>
      <p:ext uri="{BB962C8B-B14F-4D97-AF65-F5344CB8AC3E}">
        <p14:creationId xmlns:p14="http://schemas.microsoft.com/office/powerpoint/2010/main" val="741726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19" name="TextBox 18"/>
          <p:cNvSpPr txBox="1"/>
          <p:nvPr/>
        </p:nvSpPr>
        <p:spPr>
          <a:xfrm>
            <a:off x="1169622" y="1412776"/>
            <a:ext cx="6804757" cy="3323971"/>
          </a:xfrm>
          <a:prstGeom prst="rect">
            <a:avLst/>
          </a:prstGeom>
          <a:noFill/>
        </p:spPr>
        <p:txBody>
          <a:bodyPr wrap="square" lIns="91424" tIns="45712" rIns="91424" bIns="45712" rtlCol="1">
            <a:spAutoFit/>
          </a:bodyPr>
          <a:lstStyle/>
          <a:p>
            <a:pPr algn="ctr" rtl="0"/>
            <a:r>
              <a:rPr lang="en-GB" sz="2400" b="1" dirty="0">
                <a:solidFill>
                  <a:schemeClr val="tx2">
                    <a:lumMod val="75000"/>
                  </a:schemeClr>
                </a:solidFill>
                <a:latin typeface="Optima LT" pitchFamily="2" charset="0"/>
              </a:rPr>
              <a:t>Orientation in the Agenda</a:t>
            </a:r>
          </a:p>
          <a:p>
            <a:pPr algn="ctr" rtl="0"/>
            <a:endParaRPr lang="en-GB" sz="2400" b="1" dirty="0">
              <a:latin typeface="Optima LT" pitchFamily="2" charset="0"/>
            </a:endParaRPr>
          </a:p>
          <a:p>
            <a:pPr algn="ctr" rtl="0"/>
            <a:r>
              <a:rPr lang="en-GB" b="1" dirty="0">
                <a:latin typeface="Optima LT" pitchFamily="2" charset="0"/>
              </a:rPr>
              <a:t>Day 2</a:t>
            </a:r>
          </a:p>
          <a:p>
            <a:pPr algn="ctr" rtl="0"/>
            <a:endParaRPr lang="en-GB" b="1" dirty="0">
              <a:latin typeface="Optima LT" pitchFamily="2" charset="0"/>
            </a:endParaRPr>
          </a:p>
          <a:p>
            <a:pPr algn="l" rtl="0"/>
            <a:r>
              <a:rPr lang="en-US" dirty="0"/>
              <a:t>12:30-12:45  Our tools             Led by a 3</a:t>
            </a:r>
            <a:r>
              <a:rPr lang="en-US" baseline="30000" dirty="0"/>
              <a:t>rd</a:t>
            </a:r>
            <a:r>
              <a:rPr lang="en-US" dirty="0"/>
              <a:t> time Helper</a:t>
            </a:r>
            <a:br>
              <a:rPr lang="en-US" dirty="0"/>
            </a:br>
            <a:r>
              <a:rPr lang="en-US" dirty="0"/>
              <a:t>12:45-13:30  Our D.N.A.          Led by the lead Facilitator</a:t>
            </a:r>
            <a:br>
              <a:rPr lang="en-US" dirty="0"/>
            </a:br>
            <a:endParaRPr lang="en-US" dirty="0"/>
          </a:p>
          <a:p>
            <a:pPr algn="ctr" rtl="0"/>
            <a:r>
              <a:rPr lang="en-GB" b="1" dirty="0">
                <a:latin typeface="Optima LT" pitchFamily="2" charset="0"/>
              </a:rPr>
              <a:t>Day 3</a:t>
            </a:r>
            <a:br>
              <a:rPr lang="en-GB" b="1" dirty="0">
                <a:latin typeface="Optima LT" pitchFamily="2" charset="0"/>
              </a:rPr>
            </a:br>
            <a:endParaRPr lang="en-GB" b="1" dirty="0">
              <a:latin typeface="Optima LT" pitchFamily="2" charset="0"/>
            </a:endParaRPr>
          </a:p>
          <a:p>
            <a:pPr algn="l" rtl="0"/>
            <a:r>
              <a:rPr lang="en-US" dirty="0"/>
              <a:t>17:30 - 18:00 Our method       Led by the lead Facilitator</a:t>
            </a:r>
            <a:endParaRPr lang="en-GB" b="1" dirty="0">
              <a:latin typeface="Optima LT" pitchFamily="2" charset="0"/>
            </a:endParaRPr>
          </a:p>
          <a:p>
            <a:pPr algn="l" rtl="0"/>
            <a:endParaRPr lang="en-US" dirty="0"/>
          </a:p>
        </p:txBody>
      </p:sp>
      <p:sp>
        <p:nvSpPr>
          <p:cNvPr id="20" name="מלבן 19"/>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1410980E-4BCF-4D2B-9BA7-4003F4776163}"/>
              </a:ext>
            </a:extLst>
          </p:cNvPr>
          <p:cNvSpPr>
            <a:spLocks noGrp="1"/>
          </p:cNvSpPr>
          <p:nvPr>
            <p:ph type="sldNum" sz="quarter" idx="12"/>
          </p:nvPr>
        </p:nvSpPr>
        <p:spPr/>
        <p:txBody>
          <a:bodyPr/>
          <a:lstStyle/>
          <a:p>
            <a:fld id="{7954171D-2B99-46CF-AE5A-2F63FF51B8C7}" type="slidenum">
              <a:rPr lang="he-IL" smtClean="0"/>
              <a:pPr/>
              <a:t>6</a:t>
            </a:fld>
            <a:endParaRPr lang="he-IL"/>
          </a:p>
        </p:txBody>
      </p:sp>
      <p:pic>
        <p:nvPicPr>
          <p:cNvPr id="7" name="Google Shape;1416;p128" descr="LEVEL45.jpg">
            <a:extLst>
              <a:ext uri="{FF2B5EF4-FFF2-40B4-BE49-F238E27FC236}">
                <a16:creationId xmlns:a16="http://schemas.microsoft.com/office/drawing/2014/main" id="{B9EB421D-3BA1-41BF-B64A-8D13F067537B}"/>
              </a:ext>
            </a:extLst>
          </p:cNvPr>
          <p:cNvPicPr preferRelativeResize="0"/>
          <p:nvPr/>
        </p:nvPicPr>
        <p:blipFill rotWithShape="1">
          <a:blip r:embed="rId3">
            <a:alphaModFix/>
          </a:blip>
          <a:srcRect b="6488"/>
          <a:stretch/>
        </p:blipFill>
        <p:spPr>
          <a:xfrm>
            <a:off x="1" y="715833"/>
            <a:ext cx="9144000" cy="6142166"/>
          </a:xfrm>
          <a:prstGeom prst="rect">
            <a:avLst/>
          </a:prstGeom>
          <a:noFill/>
          <a:ln>
            <a:noFill/>
          </a:ln>
        </p:spPr>
      </p:pic>
    </p:spTree>
    <p:extLst>
      <p:ext uri="{BB962C8B-B14F-4D97-AF65-F5344CB8AC3E}">
        <p14:creationId xmlns:p14="http://schemas.microsoft.com/office/powerpoint/2010/main" val="2543333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8" name="תמונה 7" descr="logo.png"/>
          <p:cNvPicPr>
            <a:picLocks noChangeAspect="1"/>
          </p:cNvPicPr>
          <p:nvPr/>
        </p:nvPicPr>
        <p:blipFill>
          <a:blip r:embed="rId2" cstate="print"/>
          <a:stretch>
            <a:fillRect/>
          </a:stretch>
        </p:blipFill>
        <p:spPr>
          <a:xfrm>
            <a:off x="269776" y="281448"/>
            <a:ext cx="1565920" cy="193079"/>
          </a:xfrm>
          <a:prstGeom prst="rect">
            <a:avLst/>
          </a:prstGeom>
        </p:spPr>
      </p:pic>
      <p:sp>
        <p:nvSpPr>
          <p:cNvPr id="19" name="TextBox 18"/>
          <p:cNvSpPr txBox="1"/>
          <p:nvPr/>
        </p:nvSpPr>
        <p:spPr>
          <a:xfrm>
            <a:off x="1169621" y="1412776"/>
            <a:ext cx="6804757" cy="2769973"/>
          </a:xfrm>
          <a:prstGeom prst="rect">
            <a:avLst/>
          </a:prstGeom>
          <a:noFill/>
        </p:spPr>
        <p:txBody>
          <a:bodyPr wrap="square" lIns="91424" tIns="45712" rIns="91424" bIns="45712" rtlCol="1">
            <a:spAutoFit/>
          </a:bodyPr>
          <a:lstStyle/>
          <a:p>
            <a:pPr algn="ctr" rtl="0"/>
            <a:r>
              <a:rPr lang="en-GB" sz="2400" b="1" dirty="0">
                <a:solidFill>
                  <a:schemeClr val="tx2">
                    <a:lumMod val="75000"/>
                  </a:schemeClr>
                </a:solidFill>
                <a:latin typeface="Optima LT" pitchFamily="2" charset="0"/>
              </a:rPr>
              <a:t>Orientation in the Agenda</a:t>
            </a:r>
          </a:p>
          <a:p>
            <a:pPr algn="ctr" rtl="0"/>
            <a:endParaRPr lang="en-GB" sz="2400" b="1" dirty="0">
              <a:latin typeface="Optima LT" pitchFamily="2" charset="0"/>
            </a:endParaRPr>
          </a:p>
          <a:p>
            <a:pPr algn="ctr" rtl="0"/>
            <a:r>
              <a:rPr lang="en-GB" b="1" dirty="0">
                <a:latin typeface="Optima LT" pitchFamily="2" charset="0"/>
              </a:rPr>
              <a:t>Day 1</a:t>
            </a:r>
          </a:p>
          <a:p>
            <a:pPr algn="ctr" rtl="0"/>
            <a:endParaRPr lang="en-GB" b="1" dirty="0">
              <a:latin typeface="Optima LT" pitchFamily="2" charset="0"/>
            </a:endParaRPr>
          </a:p>
          <a:p>
            <a:pPr algn="l" rtl="0"/>
            <a:r>
              <a:rPr lang="en-US" dirty="0">
                <a:solidFill>
                  <a:srgbClr val="000000"/>
                </a:solidFill>
                <a:latin typeface="Arimo"/>
              </a:rPr>
              <a:t>Welcome Opening                           Led by Initiator/</a:t>
            </a:r>
            <a:r>
              <a:rPr lang="en-US" dirty="0"/>
              <a:t> Lead Facilitator/CL</a:t>
            </a:r>
            <a:endParaRPr lang="en-US" dirty="0">
              <a:solidFill>
                <a:srgbClr val="000000"/>
              </a:solidFill>
              <a:latin typeface="Arimo"/>
            </a:endParaRPr>
          </a:p>
          <a:p>
            <a:pPr algn="l" rtl="0"/>
            <a:br>
              <a:rPr lang="en-US" dirty="0"/>
            </a:br>
            <a:r>
              <a:rPr lang="en-US" dirty="0">
                <a:solidFill>
                  <a:srgbClr val="000000"/>
                </a:solidFill>
                <a:latin typeface="Arimo"/>
              </a:rPr>
              <a:t>15:00-15:45</a:t>
            </a:r>
            <a:r>
              <a:rPr lang="en-US" dirty="0"/>
              <a:t> </a:t>
            </a:r>
            <a:r>
              <a:rPr lang="en-US" dirty="0">
                <a:solidFill>
                  <a:srgbClr val="000000"/>
                </a:solidFill>
                <a:latin typeface="Arimo"/>
              </a:rPr>
              <a:t> Introduction              </a:t>
            </a:r>
            <a:r>
              <a:rPr lang="en-US" dirty="0"/>
              <a:t>Led by the lead Facilitator</a:t>
            </a:r>
            <a:br>
              <a:rPr lang="en-US" dirty="0"/>
            </a:br>
            <a:r>
              <a:rPr lang="en-US" dirty="0">
                <a:solidFill>
                  <a:srgbClr val="000000"/>
                </a:solidFill>
                <a:latin typeface="Arimo"/>
              </a:rPr>
              <a:t>15:55-16:15</a:t>
            </a:r>
            <a:r>
              <a:rPr lang="en-US" dirty="0"/>
              <a:t>  </a:t>
            </a:r>
            <a:r>
              <a:rPr lang="en-US" dirty="0">
                <a:solidFill>
                  <a:srgbClr val="000000"/>
                </a:solidFill>
                <a:latin typeface="Arimo"/>
              </a:rPr>
              <a:t>Pause</a:t>
            </a:r>
            <a:r>
              <a:rPr lang="en-US" dirty="0"/>
              <a:t>                          Led by the lead Facilitator</a:t>
            </a:r>
            <a:br>
              <a:rPr lang="en-US" dirty="0"/>
            </a:br>
            <a:endParaRPr lang="en-US" dirty="0"/>
          </a:p>
        </p:txBody>
      </p:sp>
      <p:sp>
        <p:nvSpPr>
          <p:cNvPr id="20" name="מלבן 19"/>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1410980E-4BCF-4D2B-9BA7-4003F4776163}"/>
              </a:ext>
            </a:extLst>
          </p:cNvPr>
          <p:cNvSpPr>
            <a:spLocks noGrp="1"/>
          </p:cNvSpPr>
          <p:nvPr>
            <p:ph type="sldNum" sz="quarter" idx="12"/>
          </p:nvPr>
        </p:nvSpPr>
        <p:spPr/>
        <p:txBody>
          <a:bodyPr/>
          <a:lstStyle/>
          <a:p>
            <a:fld id="{7954171D-2B99-46CF-AE5A-2F63FF51B8C7}" type="slidenum">
              <a:rPr lang="he-IL" smtClean="0"/>
              <a:pPr/>
              <a:t>7</a:t>
            </a:fld>
            <a:endParaRPr lang="he-IL"/>
          </a:p>
        </p:txBody>
      </p:sp>
    </p:spTree>
    <p:extLst>
      <p:ext uri="{BB962C8B-B14F-4D97-AF65-F5344CB8AC3E}">
        <p14:creationId xmlns:p14="http://schemas.microsoft.com/office/powerpoint/2010/main" val="276542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0" y="1412776"/>
            <a:ext cx="9144000" cy="4329246"/>
          </a:xfrm>
          <a:prstGeom prst="rect">
            <a:avLst/>
          </a:prstGeom>
          <a:noFill/>
        </p:spPr>
        <p:txBody>
          <a:bodyPr wrap="square" lIns="91424" tIns="45712" rIns="91424" bIns="45712" rtlCol="1">
            <a:spAutoFit/>
          </a:bodyPr>
          <a:lstStyle/>
          <a:p>
            <a:pPr lvl="0" algn="ctr" rtl="0">
              <a:lnSpc>
                <a:spcPct val="107000"/>
              </a:lnSpc>
            </a:pPr>
            <a:r>
              <a:rPr lang="en-US" sz="2400" b="1" dirty="0">
                <a:latin typeface="Optima LT" pitchFamily="2" charset="0"/>
                <a:sym typeface="Belleza"/>
              </a:rPr>
              <a:t>Welcome Opening</a:t>
            </a:r>
          </a:p>
          <a:p>
            <a:pPr lvl="0" algn="ctr" rtl="0">
              <a:lnSpc>
                <a:spcPct val="107000"/>
              </a:lnSpc>
            </a:pPr>
            <a:br>
              <a:rPr lang="en-US" b="1" dirty="0">
                <a:solidFill>
                  <a:srgbClr val="002060"/>
                </a:solidFill>
                <a:latin typeface="Optima LT" pitchFamily="2" charset="0"/>
                <a:ea typeface="Belleza"/>
                <a:cs typeface="Belleza"/>
                <a:sym typeface="Belleza"/>
              </a:rPr>
            </a:br>
            <a:endParaRPr lang="en-US" b="1" dirty="0">
              <a:solidFill>
                <a:srgbClr val="002060"/>
              </a:solidFill>
              <a:latin typeface="Optima LT" pitchFamily="2" charset="0"/>
              <a:ea typeface="Belleza"/>
              <a:cs typeface="Belleza"/>
              <a:sym typeface="Belleza"/>
            </a:endParaRPr>
          </a:p>
          <a:p>
            <a:pPr lvl="0" algn="ctr" rtl="0">
              <a:lnSpc>
                <a:spcPct val="107000"/>
              </a:lnSpc>
            </a:pPr>
            <a:r>
              <a:rPr lang="en-US" b="1" dirty="0">
                <a:solidFill>
                  <a:srgbClr val="002060"/>
                </a:solidFill>
                <a:latin typeface="Optima LT" pitchFamily="2" charset="0"/>
                <a:ea typeface="Belleza"/>
                <a:cs typeface="Belleza"/>
                <a:sym typeface="Belleza"/>
              </a:rPr>
              <a:t>Welcome and Hello TPP #______ (excitement!!!)</a:t>
            </a:r>
          </a:p>
          <a:p>
            <a:pPr lvl="0" algn="ctr" rtl="0">
              <a:lnSpc>
                <a:spcPct val="107000"/>
              </a:lnSpc>
            </a:pPr>
            <a:r>
              <a:rPr lang="en-US" b="1" dirty="0">
                <a:solidFill>
                  <a:srgbClr val="002060"/>
                </a:solidFill>
                <a:latin typeface="Optima LT" pitchFamily="2" charset="0"/>
                <a:ea typeface="Belleza"/>
                <a:cs typeface="Belleza"/>
                <a:sym typeface="Belleza"/>
              </a:rPr>
              <a:t>Devotion to the process</a:t>
            </a:r>
          </a:p>
          <a:p>
            <a:pPr lvl="0" algn="ctr" rtl="0">
              <a:lnSpc>
                <a:spcPct val="107000"/>
              </a:lnSpc>
            </a:pPr>
            <a:r>
              <a:rPr lang="en-US" b="1" dirty="0">
                <a:solidFill>
                  <a:srgbClr val="002060"/>
                </a:solidFill>
                <a:latin typeface="Optima LT" pitchFamily="2" charset="0"/>
                <a:ea typeface="Belleza"/>
                <a:cs typeface="Belleza"/>
                <a:sym typeface="Belleza"/>
              </a:rPr>
              <a:t>Clean destructions</a:t>
            </a:r>
          </a:p>
          <a:p>
            <a:pPr lvl="0" algn="ctr" rtl="0">
              <a:lnSpc>
                <a:spcPct val="107000"/>
              </a:lnSpc>
            </a:pPr>
            <a:r>
              <a:rPr lang="en-US" b="1" dirty="0">
                <a:solidFill>
                  <a:srgbClr val="002060"/>
                </a:solidFill>
                <a:latin typeface="Optima LT" pitchFamily="2" charset="0"/>
                <a:ea typeface="Belleza"/>
                <a:cs typeface="Belleza"/>
                <a:sym typeface="Belleza"/>
              </a:rPr>
              <a:t>Introduction: Initiator, Facilitator, Helpers (name and where from)</a:t>
            </a:r>
          </a:p>
          <a:p>
            <a:pPr lvl="0" algn="ctr" rtl="0">
              <a:lnSpc>
                <a:spcPct val="107000"/>
              </a:lnSpc>
            </a:pPr>
            <a:r>
              <a:rPr lang="en-US" b="1" dirty="0">
                <a:solidFill>
                  <a:srgbClr val="002060"/>
                </a:solidFill>
                <a:latin typeface="Optima LT" pitchFamily="2" charset="0"/>
                <a:ea typeface="Belleza"/>
                <a:cs typeface="Belleza"/>
                <a:sym typeface="Belleza"/>
              </a:rPr>
              <a:t>Logistics</a:t>
            </a:r>
          </a:p>
          <a:p>
            <a:pPr lvl="0" algn="ctr" rtl="0">
              <a:lnSpc>
                <a:spcPct val="107000"/>
              </a:lnSpc>
            </a:pPr>
            <a:r>
              <a:rPr lang="en-US" b="1" dirty="0">
                <a:solidFill>
                  <a:srgbClr val="002060"/>
                </a:solidFill>
                <a:latin typeface="Optima LT" pitchFamily="2" charset="0"/>
                <a:ea typeface="Belleza"/>
                <a:cs typeface="Belleza"/>
                <a:sym typeface="Belleza"/>
              </a:rPr>
              <a:t>14:45- Open doors</a:t>
            </a:r>
          </a:p>
          <a:p>
            <a:pPr lvl="0" algn="ctr" rtl="0">
              <a:lnSpc>
                <a:spcPct val="107000"/>
              </a:lnSpc>
            </a:pPr>
            <a:endParaRPr lang="en-US" b="1" dirty="0">
              <a:solidFill>
                <a:srgbClr val="002060"/>
              </a:solidFill>
              <a:latin typeface="Optima LT" pitchFamily="2" charset="0"/>
              <a:ea typeface="Belleza"/>
              <a:cs typeface="Belleza"/>
              <a:sym typeface="Belleza"/>
            </a:endParaRPr>
          </a:p>
          <a:p>
            <a:pPr lvl="0" algn="ctr" rtl="0">
              <a:lnSpc>
                <a:spcPct val="107000"/>
              </a:lnSpc>
            </a:pPr>
            <a:r>
              <a:rPr lang="en-US" b="1" dirty="0">
                <a:solidFill>
                  <a:srgbClr val="002060"/>
                </a:solidFill>
                <a:latin typeface="Optima LT" pitchFamily="2" charset="0"/>
                <a:ea typeface="Belleza"/>
                <a:cs typeface="Belleza"/>
                <a:sym typeface="Belleza"/>
              </a:rPr>
              <a:t>ENJOY! Welcome to Points of You ® family &lt;3</a:t>
            </a:r>
          </a:p>
          <a:p>
            <a:pPr lvl="0" algn="ctr" rtl="0">
              <a:lnSpc>
                <a:spcPct val="107000"/>
              </a:lnSpc>
            </a:pPr>
            <a:endParaRPr lang="en-US" b="1" dirty="0">
              <a:solidFill>
                <a:srgbClr val="002060"/>
              </a:solidFill>
              <a:latin typeface="Optima LT" pitchFamily="2" charset="0"/>
              <a:ea typeface="Belleza"/>
              <a:cs typeface="Belleza"/>
              <a:sym typeface="Belleza"/>
            </a:endParaRPr>
          </a:p>
          <a:p>
            <a:pPr lvl="0" algn="ctr" rtl="0">
              <a:lnSpc>
                <a:spcPct val="107000"/>
              </a:lnSpc>
            </a:pPr>
            <a:endParaRPr lang="en-US" b="1" dirty="0">
              <a:solidFill>
                <a:srgbClr val="002060"/>
              </a:solidFill>
              <a:latin typeface="Optima LT" pitchFamily="2" charset="0"/>
              <a:ea typeface="Belleza"/>
              <a:cs typeface="Belleza"/>
              <a:sym typeface="Belleza"/>
            </a:endParaRPr>
          </a:p>
          <a:p>
            <a:pPr lvl="0" algn="ctr" rtl="0">
              <a:lnSpc>
                <a:spcPct val="107000"/>
              </a:lnSpc>
            </a:pPr>
            <a:r>
              <a:rPr lang="en-US" dirty="0">
                <a:solidFill>
                  <a:srgbClr val="002060"/>
                </a:solidFill>
                <a:latin typeface="Optima LT" pitchFamily="2" charset="0"/>
                <a:ea typeface="Belleza"/>
                <a:cs typeface="Belleza"/>
                <a:sym typeface="Belleza"/>
                <a:hlinkClick r:id="rId4"/>
              </a:rPr>
              <a:t>Welcome opening</a:t>
            </a:r>
            <a:endParaRPr lang="en-US" dirty="0">
              <a:solidFill>
                <a:srgbClr val="002060"/>
              </a:solidFill>
              <a:latin typeface="Optima LT" pitchFamily="2" charset="0"/>
              <a:ea typeface="Belleza"/>
              <a:cs typeface="Belleza"/>
              <a:sym typeface="Belleza"/>
            </a:endParaRPr>
          </a:p>
        </p:txBody>
      </p:sp>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CAF760BA-8DC1-4128-91B6-B23D7937BDD2}"/>
              </a:ext>
            </a:extLst>
          </p:cNvPr>
          <p:cNvSpPr>
            <a:spLocks noGrp="1"/>
          </p:cNvSpPr>
          <p:nvPr>
            <p:ph type="sldNum" sz="quarter" idx="12"/>
          </p:nvPr>
        </p:nvSpPr>
        <p:spPr/>
        <p:txBody>
          <a:bodyPr/>
          <a:lstStyle/>
          <a:p>
            <a:fld id="{7954171D-2B99-46CF-AE5A-2F63FF51B8C7}" type="slidenum">
              <a:rPr lang="he-IL" smtClean="0"/>
              <a:pPr/>
              <a:t>8</a:t>
            </a:fld>
            <a:endParaRPr lang="he-IL"/>
          </a:p>
        </p:txBody>
      </p:sp>
    </p:spTree>
    <p:extLst>
      <p:ext uri="{BB962C8B-B14F-4D97-AF65-F5344CB8AC3E}">
        <p14:creationId xmlns:p14="http://schemas.microsoft.com/office/powerpoint/2010/main" val="598766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מלבן 8"/>
          <p:cNvSpPr/>
          <p:nvPr/>
        </p:nvSpPr>
        <p:spPr>
          <a:xfrm>
            <a:off x="0" y="1988840"/>
            <a:ext cx="9144000" cy="48691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p:cNvSpPr/>
          <p:nvPr/>
        </p:nvSpPr>
        <p:spPr>
          <a:xfrm>
            <a:off x="1" y="1"/>
            <a:ext cx="9144000" cy="75597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8" name="תמונה 7" descr="logo.png"/>
          <p:cNvPicPr>
            <a:picLocks noChangeAspect="1"/>
          </p:cNvPicPr>
          <p:nvPr/>
        </p:nvPicPr>
        <p:blipFill>
          <a:blip r:embed="rId3" cstate="print"/>
          <a:stretch>
            <a:fillRect/>
          </a:stretch>
        </p:blipFill>
        <p:spPr>
          <a:xfrm>
            <a:off x="269776" y="281448"/>
            <a:ext cx="1565920" cy="193079"/>
          </a:xfrm>
          <a:prstGeom prst="rect">
            <a:avLst/>
          </a:prstGeom>
        </p:spPr>
      </p:pic>
      <p:sp>
        <p:nvSpPr>
          <p:cNvPr id="19" name="TextBox 18"/>
          <p:cNvSpPr txBox="1"/>
          <p:nvPr/>
        </p:nvSpPr>
        <p:spPr>
          <a:xfrm>
            <a:off x="0" y="1268760"/>
            <a:ext cx="9144000" cy="5091762"/>
          </a:xfrm>
          <a:prstGeom prst="rect">
            <a:avLst/>
          </a:prstGeom>
          <a:noFill/>
        </p:spPr>
        <p:txBody>
          <a:bodyPr wrap="square" lIns="91424" tIns="45712" rIns="91424" bIns="45712" rtlCol="1">
            <a:spAutoFit/>
          </a:bodyPr>
          <a:lstStyle/>
          <a:p>
            <a:pPr lvl="0" algn="ctr" rtl="0">
              <a:lnSpc>
                <a:spcPct val="107000"/>
              </a:lnSpc>
            </a:pPr>
            <a:r>
              <a:rPr lang="en-US" sz="2800" b="1" dirty="0">
                <a:latin typeface="Optima LT" pitchFamily="2" charset="0"/>
                <a:ea typeface="Belleza"/>
                <a:cs typeface="Belleza"/>
                <a:sym typeface="Belleza"/>
              </a:rPr>
              <a:t>Opening</a:t>
            </a:r>
          </a:p>
          <a:p>
            <a:pPr lvl="0" algn="ctr" rtl="0">
              <a:lnSpc>
                <a:spcPct val="107000"/>
              </a:lnSpc>
            </a:pPr>
            <a:r>
              <a:rPr lang="en-US" sz="1600" b="1" dirty="0">
                <a:latin typeface="Optima LT" pitchFamily="2" charset="0"/>
                <a:ea typeface="Belleza"/>
                <a:cs typeface="Belleza"/>
                <a:sym typeface="Belleza"/>
              </a:rPr>
              <a:t>(45 minutes)</a:t>
            </a:r>
            <a:endParaRPr lang="en-US" sz="2000" b="1" dirty="0">
              <a:latin typeface="Optima LT" pitchFamily="2" charset="0"/>
              <a:ea typeface="Belleza"/>
              <a:cs typeface="Belleza"/>
              <a:sym typeface="Belleza"/>
            </a:endParaRPr>
          </a:p>
          <a:p>
            <a:pPr lvl="0" algn="ctr" rtl="0"/>
            <a:endParaRPr lang="en-US" sz="2400" b="1" dirty="0">
              <a:latin typeface="Optima LT" pitchFamily="2" charset="0"/>
              <a:ea typeface="Belleza"/>
              <a:cs typeface="Belleza"/>
              <a:sym typeface="Belleza"/>
            </a:endParaRPr>
          </a:p>
          <a:p>
            <a:pPr lvl="0" algn="ctr" rtl="0">
              <a:spcBef>
                <a:spcPts val="10"/>
              </a:spcBef>
            </a:pPr>
            <a:r>
              <a:rPr lang="en-US" b="1" dirty="0">
                <a:solidFill>
                  <a:srgbClr val="C00000"/>
                </a:solidFill>
                <a:latin typeface="Optima LT" pitchFamily="2" charset="0"/>
                <a:ea typeface="Belleza"/>
                <a:cs typeface="Belleza"/>
                <a:sym typeface="Belleza"/>
              </a:rPr>
              <a:t>Preparation</a:t>
            </a:r>
            <a:endParaRPr lang="en-US" b="1" dirty="0">
              <a:solidFill>
                <a:srgbClr val="C00000"/>
              </a:solidFill>
              <a:latin typeface="Optima LT" pitchFamily="2" charset="0"/>
              <a:sym typeface="Belleza"/>
            </a:endParaRPr>
          </a:p>
          <a:p>
            <a:pPr lvl="0" algn="ctr" rtl="0">
              <a:spcBef>
                <a:spcPts val="10"/>
              </a:spcBef>
            </a:pPr>
            <a:endParaRPr lang="en-US" dirty="0">
              <a:latin typeface="Optima LT" pitchFamily="2" charset="0"/>
              <a:ea typeface="Belleza"/>
              <a:cs typeface="Belleza"/>
              <a:sym typeface="Belleza"/>
            </a:endParaRPr>
          </a:p>
          <a:p>
            <a:pPr lvl="0" algn="ctr" rtl="0">
              <a:spcBef>
                <a:spcPts val="10"/>
              </a:spcBef>
              <a:buClr>
                <a:schemeClr val="dk1"/>
              </a:buClr>
              <a:buSzPts val="1100"/>
            </a:pPr>
            <a:r>
              <a:rPr lang="en-US" b="1" dirty="0">
                <a:latin typeface="Optima LT" pitchFamily="2" charset="0"/>
                <a:ea typeface="Belleza"/>
                <a:cs typeface="Belleza"/>
                <a:sym typeface="Belleza"/>
              </a:rPr>
              <a:t>Music </a:t>
            </a:r>
          </a:p>
          <a:p>
            <a:pPr lvl="0" algn="ctr" rtl="0">
              <a:spcBef>
                <a:spcPts val="10"/>
              </a:spcBef>
              <a:buClr>
                <a:schemeClr val="dk1"/>
              </a:buClr>
              <a:buSzPts val="1100"/>
            </a:pPr>
            <a:r>
              <a:rPr lang="en-US" dirty="0">
                <a:latin typeface="Optima LT" pitchFamily="2" charset="0"/>
                <a:ea typeface="Belleza"/>
                <a:cs typeface="Belleza"/>
                <a:sym typeface="Belleza"/>
              </a:rPr>
              <a:t>Music for the entrance (Playlist 1)  </a:t>
            </a:r>
            <a:br>
              <a:rPr lang="en-US" dirty="0">
                <a:latin typeface="Optima LT" pitchFamily="2" charset="0"/>
                <a:ea typeface="Belleza"/>
                <a:cs typeface="Belleza"/>
                <a:sym typeface="Belleza"/>
              </a:rPr>
            </a:br>
            <a:r>
              <a:rPr lang="en-US" dirty="0">
                <a:latin typeface="Optima LT" pitchFamily="2" charset="0"/>
                <a:ea typeface="Belleza"/>
                <a:cs typeface="Belleza"/>
                <a:sym typeface="Belleza"/>
              </a:rPr>
              <a:t>Music for the Pause (Playlist 2)</a:t>
            </a:r>
            <a:endParaRPr lang="en-US" b="1" dirty="0">
              <a:latin typeface="Optima LT" pitchFamily="2" charset="0"/>
              <a:ea typeface="Belleza"/>
              <a:cs typeface="Belleza"/>
              <a:sym typeface="Belleza"/>
            </a:endParaRPr>
          </a:p>
          <a:p>
            <a:pPr lvl="0" algn="ctr" rtl="0">
              <a:spcBef>
                <a:spcPts val="10"/>
              </a:spcBef>
              <a:buClr>
                <a:schemeClr val="dk1"/>
              </a:buClr>
              <a:buSzPts val="1100"/>
            </a:pPr>
            <a:r>
              <a:rPr lang="en-US" b="1" dirty="0">
                <a:latin typeface="Optima LT" pitchFamily="2" charset="0"/>
                <a:ea typeface="Belleza"/>
                <a:cs typeface="Belleza"/>
                <a:sym typeface="Belleza"/>
              </a:rPr>
              <a:t>Room setting </a:t>
            </a:r>
            <a:br>
              <a:rPr lang="en-US" b="1" dirty="0">
                <a:latin typeface="Optima LT" pitchFamily="2" charset="0"/>
                <a:ea typeface="Belleza"/>
                <a:cs typeface="Belleza"/>
                <a:sym typeface="Belleza"/>
              </a:rPr>
            </a:br>
            <a:r>
              <a:rPr lang="en-US" dirty="0">
                <a:latin typeface="Optima LT" pitchFamily="2" charset="0"/>
                <a:sym typeface="Belleza"/>
              </a:rPr>
              <a:t>The</a:t>
            </a:r>
            <a:r>
              <a:rPr lang="en-US" b="1" dirty="0">
                <a:latin typeface="Optima LT" pitchFamily="2" charset="0"/>
                <a:ea typeface="Belleza"/>
                <a:cs typeface="Belleza"/>
                <a:sym typeface="Belleza"/>
              </a:rPr>
              <a:t> </a:t>
            </a:r>
            <a:r>
              <a:rPr lang="en-US" dirty="0">
                <a:latin typeface="Optima LT" pitchFamily="2" charset="0"/>
                <a:sym typeface="Belleza"/>
              </a:rPr>
              <a:t>chairs are organized in a circle, with the participant’s bags</a:t>
            </a:r>
          </a:p>
          <a:p>
            <a:pPr lvl="0" algn="ctr" rtl="0">
              <a:spcBef>
                <a:spcPts val="10"/>
              </a:spcBef>
              <a:buClr>
                <a:schemeClr val="dk1"/>
              </a:buClr>
              <a:buSzPts val="1100"/>
            </a:pPr>
            <a:r>
              <a:rPr lang="en-US" dirty="0">
                <a:latin typeface="Optima LT" pitchFamily="2" charset="0"/>
                <a:ea typeface="Belleza"/>
                <a:cs typeface="Belleza"/>
                <a:sym typeface="Belleza"/>
              </a:rPr>
              <a:t>Centerpiece with the Coaching Game cards &amp; Refresh, face down</a:t>
            </a:r>
          </a:p>
          <a:p>
            <a:pPr lvl="0" algn="ctr" rtl="0">
              <a:spcBef>
                <a:spcPts val="10"/>
              </a:spcBef>
              <a:buClr>
                <a:schemeClr val="dk1"/>
              </a:buClr>
              <a:buSzPts val="1100"/>
            </a:pPr>
            <a:br>
              <a:rPr lang="en-US" dirty="0">
                <a:latin typeface="Optima LT" pitchFamily="2" charset="0"/>
                <a:ea typeface="Belleza"/>
                <a:cs typeface="Belleza"/>
                <a:sym typeface="Belleza"/>
              </a:rPr>
            </a:br>
            <a:r>
              <a:rPr lang="en-US" b="1" dirty="0">
                <a:latin typeface="Optima LT" pitchFamily="2" charset="0"/>
                <a:ea typeface="Belleza"/>
                <a:cs typeface="Belleza"/>
                <a:sym typeface="Belleza"/>
              </a:rPr>
              <a:t>Tools &amp; Facilities</a:t>
            </a:r>
            <a:br>
              <a:rPr lang="en-US" b="1" dirty="0">
                <a:solidFill>
                  <a:schemeClr val="dk1"/>
                </a:solidFill>
                <a:latin typeface="Optima LT" pitchFamily="2" charset="0"/>
                <a:ea typeface="Belleza"/>
                <a:cs typeface="Belleza"/>
                <a:sym typeface="Belleza"/>
              </a:rPr>
            </a:br>
            <a:r>
              <a:rPr lang="en-US" dirty="0">
                <a:solidFill>
                  <a:schemeClr val="dk1"/>
                </a:solidFill>
                <a:latin typeface="Optima LT" pitchFamily="2" charset="0"/>
                <a:ea typeface="Belleza"/>
                <a:cs typeface="Belleza"/>
                <a:sym typeface="Belleza"/>
              </a:rPr>
              <a:t>Facilitators booklet- to read the bullets of the opening </a:t>
            </a:r>
            <a:br>
              <a:rPr lang="en-US" dirty="0">
                <a:solidFill>
                  <a:schemeClr val="dk1"/>
                </a:solidFill>
                <a:latin typeface="Optima LT" pitchFamily="2" charset="0"/>
                <a:ea typeface="Belleza"/>
                <a:cs typeface="Belleza"/>
                <a:sym typeface="Belleza"/>
              </a:rPr>
            </a:br>
            <a:endParaRPr lang="en-US" b="1" dirty="0">
              <a:latin typeface="Optima LT" pitchFamily="2" charset="0"/>
              <a:ea typeface="Belleza"/>
              <a:cs typeface="Belleza"/>
              <a:sym typeface="Belleza"/>
            </a:endParaRPr>
          </a:p>
          <a:p>
            <a:pPr lvl="0" algn="ctr" rtl="0">
              <a:lnSpc>
                <a:spcPct val="107000"/>
              </a:lnSpc>
              <a:spcBef>
                <a:spcPts val="10"/>
              </a:spcBef>
            </a:pPr>
            <a:r>
              <a:rPr lang="en-US" b="1" dirty="0">
                <a:solidFill>
                  <a:schemeClr val="dk1"/>
                </a:solidFill>
                <a:latin typeface="Optima LT" pitchFamily="2" charset="0"/>
                <a:ea typeface="Belleza"/>
                <a:cs typeface="Belleza"/>
                <a:sym typeface="Belleza"/>
              </a:rPr>
              <a:t>Participant’s booklet</a:t>
            </a:r>
          </a:p>
          <a:p>
            <a:pPr lvl="0" algn="ctr" rtl="0">
              <a:lnSpc>
                <a:spcPct val="107000"/>
              </a:lnSpc>
              <a:spcBef>
                <a:spcPts val="10"/>
              </a:spcBef>
            </a:pPr>
            <a:r>
              <a:rPr lang="en-US" dirty="0">
                <a:solidFill>
                  <a:schemeClr val="dk1"/>
                </a:solidFill>
                <a:latin typeface="Optima LT" pitchFamily="2" charset="0"/>
                <a:ea typeface="Belleza"/>
                <a:cs typeface="Belleza"/>
                <a:sym typeface="Belleza"/>
              </a:rPr>
              <a:t>None</a:t>
            </a:r>
          </a:p>
        </p:txBody>
      </p:sp>
      <p:sp>
        <p:nvSpPr>
          <p:cNvPr id="7" name="מלבן 6"/>
          <p:cNvSpPr/>
          <p:nvPr/>
        </p:nvSpPr>
        <p:spPr>
          <a:xfrm>
            <a:off x="0" y="188640"/>
            <a:ext cx="9135533" cy="338554"/>
          </a:xfrm>
          <a:prstGeom prst="rect">
            <a:avLst/>
          </a:prstGeom>
        </p:spPr>
        <p:txBody>
          <a:bodyPr wrap="square">
            <a:spAutoFit/>
          </a:bodyPr>
          <a:lstStyle/>
          <a:p>
            <a:pPr algn="ctr" rtl="0"/>
            <a:r>
              <a:rPr lang="en-GB" sz="1600" b="1" dirty="0">
                <a:latin typeface="Optima LT" pitchFamily="2" charset="0"/>
              </a:rPr>
              <a:t>Facilitation</a:t>
            </a:r>
          </a:p>
        </p:txBody>
      </p:sp>
      <p:sp>
        <p:nvSpPr>
          <p:cNvPr id="2" name="מציין מיקום של מספר שקופית 1">
            <a:extLst>
              <a:ext uri="{FF2B5EF4-FFF2-40B4-BE49-F238E27FC236}">
                <a16:creationId xmlns:a16="http://schemas.microsoft.com/office/drawing/2014/main" id="{D2EBA581-5805-450C-A8A0-9E2808B2AE45}"/>
              </a:ext>
            </a:extLst>
          </p:cNvPr>
          <p:cNvSpPr>
            <a:spLocks noGrp="1"/>
          </p:cNvSpPr>
          <p:nvPr>
            <p:ph type="sldNum" sz="quarter" idx="12"/>
          </p:nvPr>
        </p:nvSpPr>
        <p:spPr/>
        <p:txBody>
          <a:bodyPr/>
          <a:lstStyle/>
          <a:p>
            <a:fld id="{7954171D-2B99-46CF-AE5A-2F63FF51B8C7}" type="slidenum">
              <a:rPr lang="he-IL" smtClean="0"/>
              <a:pPr/>
              <a:t>9</a:t>
            </a:fld>
            <a:endParaRPr lang="he-IL"/>
          </a:p>
        </p:txBody>
      </p:sp>
    </p:spTree>
    <p:extLst>
      <p:ext uri="{BB962C8B-B14F-4D97-AF65-F5344CB8AC3E}">
        <p14:creationId xmlns:p14="http://schemas.microsoft.com/office/powerpoint/2010/main" val="4206796036"/>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25497</TotalTime>
  <Words>961</Words>
  <Application>Microsoft Office PowerPoint</Application>
  <PresentationFormat>‫הצגה על המסך (4:3)</PresentationFormat>
  <Paragraphs>300</Paragraphs>
  <Slides>24</Slides>
  <Notes>12</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24</vt:i4>
      </vt:variant>
    </vt:vector>
  </HeadingPairs>
  <TitlesOfParts>
    <vt:vector size="31" baseType="lpstr">
      <vt:lpstr>Arial</vt:lpstr>
      <vt:lpstr>Arimo</vt:lpstr>
      <vt:lpstr>Belleza</vt:lpstr>
      <vt:lpstr>Calibri</vt:lpstr>
      <vt:lpstr>Optima LT</vt:lpstr>
      <vt:lpstr>Wingdings</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דף פותח - שער</dc:title>
  <dc:creator>osi</dc:creator>
  <cp:lastModifiedBy>Tal</cp:lastModifiedBy>
  <cp:revision>908</cp:revision>
  <cp:lastPrinted>2018-08-09T10:49:30Z</cp:lastPrinted>
  <dcterms:created xsi:type="dcterms:W3CDTF">2014-11-26T14:54:08Z</dcterms:created>
  <dcterms:modified xsi:type="dcterms:W3CDTF">2019-05-06T16:10:05Z</dcterms:modified>
</cp:coreProperties>
</file>