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4">
  <p:sldMasterIdLst>
    <p:sldMasterId id="2147483648" r:id="rId1"/>
  </p:sldMasterIdLst>
  <p:notesMasterIdLst>
    <p:notesMasterId r:id="rId46"/>
  </p:notesMasterIdLst>
  <p:sldIdLst>
    <p:sldId id="726" r:id="rId2"/>
    <p:sldId id="740" r:id="rId3"/>
    <p:sldId id="817" r:id="rId4"/>
    <p:sldId id="781" r:id="rId5"/>
    <p:sldId id="801" r:id="rId6"/>
    <p:sldId id="852" r:id="rId7"/>
    <p:sldId id="571" r:id="rId8"/>
    <p:sldId id="857" r:id="rId9"/>
    <p:sldId id="853" r:id="rId10"/>
    <p:sldId id="760" r:id="rId11"/>
    <p:sldId id="762" r:id="rId12"/>
    <p:sldId id="858" r:id="rId13"/>
    <p:sldId id="780" r:id="rId14"/>
    <p:sldId id="854" r:id="rId15"/>
    <p:sldId id="855" r:id="rId16"/>
    <p:sldId id="856" r:id="rId17"/>
    <p:sldId id="783" r:id="rId18"/>
    <p:sldId id="784" r:id="rId19"/>
    <p:sldId id="763" r:id="rId20"/>
    <p:sldId id="764" r:id="rId21"/>
    <p:sldId id="773" r:id="rId22"/>
    <p:sldId id="812" r:id="rId23"/>
    <p:sldId id="776" r:id="rId24"/>
    <p:sldId id="849" r:id="rId25"/>
    <p:sldId id="850" r:id="rId26"/>
    <p:sldId id="851" r:id="rId27"/>
    <p:sldId id="775" r:id="rId28"/>
    <p:sldId id="845" r:id="rId29"/>
    <p:sldId id="846" r:id="rId30"/>
    <p:sldId id="847" r:id="rId31"/>
    <p:sldId id="848" r:id="rId32"/>
    <p:sldId id="862" r:id="rId33"/>
    <p:sldId id="859" r:id="rId34"/>
    <p:sldId id="860" r:id="rId35"/>
    <p:sldId id="861" r:id="rId36"/>
    <p:sldId id="863" r:id="rId37"/>
    <p:sldId id="865" r:id="rId38"/>
    <p:sldId id="798" r:id="rId39"/>
    <p:sldId id="866" r:id="rId40"/>
    <p:sldId id="868" r:id="rId41"/>
    <p:sldId id="867" r:id="rId42"/>
    <p:sldId id="685" r:id="rId43"/>
    <p:sldId id="602" r:id="rId44"/>
    <p:sldId id="677" r:id="rId45"/>
  </p:sldIdLst>
  <p:sldSz cx="9144000" cy="6858000" type="screen4x3"/>
  <p:notesSz cx="6797675" cy="99266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user" initials="u" lastIdx="23" clrIdx="6">
    <p:extLst>
      <p:ext uri="{19B8F6BF-5375-455C-9EA6-DF929625EA0E}">
        <p15:presenceInfo xmlns:p15="http://schemas.microsoft.com/office/powerpoint/2012/main" userId="user" providerId="None"/>
      </p:ext>
    </p:extLst>
  </p:cmAuthor>
  <p:cmAuthor id="1" name="yaron" initials="y" lastIdx="25" clrIdx="0">
    <p:extLst>
      <p:ext uri="{19B8F6BF-5375-455C-9EA6-DF929625EA0E}">
        <p15:presenceInfo xmlns:p15="http://schemas.microsoft.com/office/powerpoint/2012/main" userId="yaron" providerId="None"/>
      </p:ext>
    </p:extLst>
  </p:cmAuthor>
  <p:cmAuthor id="2" name="Yaron Golan" initials="YG" lastIdx="4" clrIdx="1">
    <p:extLst>
      <p:ext uri="{19B8F6BF-5375-455C-9EA6-DF929625EA0E}">
        <p15:presenceInfo xmlns:p15="http://schemas.microsoft.com/office/powerpoint/2012/main" userId="5eb0ef2ec0d5a5eb" providerId="Windows Live"/>
      </p:ext>
    </p:extLst>
  </p:cmAuthor>
  <p:cmAuthor id="3" name="michal" initials="m" lastIdx="1" clrIdx="2"/>
  <p:cmAuthor id="4" name="efrat" initials="e" lastIdx="10" clrIdx="3">
    <p:extLst>
      <p:ext uri="{19B8F6BF-5375-455C-9EA6-DF929625EA0E}">
        <p15:presenceInfo xmlns:p15="http://schemas.microsoft.com/office/powerpoint/2012/main" userId="efrat" providerId="None"/>
      </p:ext>
    </p:extLst>
  </p:cmAuthor>
  <p:cmAuthor id="5" name="Dr. Jude Rathburn" initials="DJR" lastIdx="3" clrIdx="4">
    <p:extLst>
      <p:ext uri="{19B8F6BF-5375-455C-9EA6-DF929625EA0E}">
        <p15:presenceInfo xmlns:p15="http://schemas.microsoft.com/office/powerpoint/2012/main" userId="Dr. Jude Rathburn" providerId="None"/>
      </p:ext>
    </p:extLst>
  </p:cmAuthor>
  <p:cmAuthor id="6" name="Efrat Shani" initials="ES" lastIdx="4" clrIdx="5">
    <p:extLst>
      <p:ext uri="{19B8F6BF-5375-455C-9EA6-DF929625EA0E}">
        <p15:presenceInfo xmlns:p15="http://schemas.microsoft.com/office/powerpoint/2012/main" userId="1769f878dd20b2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8D78"/>
    <a:srgbClr val="BFB78F"/>
    <a:srgbClr val="A5A391"/>
    <a:srgbClr val="B4B2A2"/>
    <a:srgbClr val="E07F48"/>
    <a:srgbClr val="91B2C4"/>
    <a:srgbClr val="56956A"/>
    <a:srgbClr val="91BE8C"/>
    <a:srgbClr val="D3A9B0"/>
    <a:srgbClr val="D1E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85" autoAdjust="0"/>
    <p:restoredTop sz="84559" autoAdjust="0"/>
  </p:normalViewPr>
  <p:slideViewPr>
    <p:cSldViewPr>
      <p:cViewPr>
        <p:scale>
          <a:sx n="64" d="100"/>
          <a:sy n="64" d="100"/>
        </p:scale>
        <p:origin x="1248" y="32"/>
      </p:cViewPr>
      <p:guideLst>
        <p:guide orient="horz" pos="2160"/>
        <p:guide pos="2880"/>
        <p:guide orient="horz" pos="21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19-01-22T18:35:09.288" idx="23">
    <p:pos x="5750" y="10"/>
    <p:text>אפרת האם תרצי לשנות פה משהו, כדי שיהיה מובחן מ LEVEL 1?</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2017" y="0"/>
            <a:ext cx="2945659" cy="498056"/>
          </a:xfrm>
          <a:prstGeom prst="rect">
            <a:avLst/>
          </a:prstGeom>
        </p:spPr>
        <p:txBody>
          <a:bodyPr vert="horz" lIns="91432" tIns="45716" rIns="91432" bIns="45716" rtlCol="1"/>
          <a:lstStyle>
            <a:lvl1pPr algn="l">
              <a:defRPr sz="1200"/>
            </a:lvl1pPr>
          </a:lstStyle>
          <a:p>
            <a:endParaRPr lang="en-US"/>
          </a:p>
        </p:txBody>
      </p:sp>
      <p:sp>
        <p:nvSpPr>
          <p:cNvPr id="3" name="מציין מיקום של תאריך 2"/>
          <p:cNvSpPr>
            <a:spLocks noGrp="1"/>
          </p:cNvSpPr>
          <p:nvPr>
            <p:ph type="dt" idx="1"/>
          </p:nvPr>
        </p:nvSpPr>
        <p:spPr>
          <a:xfrm>
            <a:off x="1575" y="0"/>
            <a:ext cx="2945659" cy="498056"/>
          </a:xfrm>
          <a:prstGeom prst="rect">
            <a:avLst/>
          </a:prstGeom>
        </p:spPr>
        <p:txBody>
          <a:bodyPr vert="horz" lIns="91432" tIns="45716" rIns="91432" bIns="45716" rtlCol="1"/>
          <a:lstStyle>
            <a:lvl1pPr algn="r">
              <a:defRPr sz="1200"/>
            </a:lvl1pPr>
          </a:lstStyle>
          <a:p>
            <a:fld id="{E3AF151F-C8B0-4E83-BC0A-1625F61A24AD}" type="datetimeFigureOut">
              <a:rPr lang="en-US" smtClean="0"/>
              <a:pPr/>
              <a:t>2/4/2019</a:t>
            </a:fld>
            <a:endParaRPr lang="en-US"/>
          </a:p>
        </p:txBody>
      </p:sp>
      <p:sp>
        <p:nvSpPr>
          <p:cNvPr id="4" name="מציין מיקום של תמונת שקופית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32" tIns="45716" rIns="91432" bIns="45716" rtlCol="1" anchor="ctr"/>
          <a:lstStyle/>
          <a:p>
            <a:endParaRPr lang="en-US"/>
          </a:p>
        </p:txBody>
      </p:sp>
      <p:sp>
        <p:nvSpPr>
          <p:cNvPr id="5" name="מציין מיקום של הערות 4"/>
          <p:cNvSpPr>
            <a:spLocks noGrp="1"/>
          </p:cNvSpPr>
          <p:nvPr>
            <p:ph type="body" sz="quarter" idx="3"/>
          </p:nvPr>
        </p:nvSpPr>
        <p:spPr>
          <a:xfrm>
            <a:off x="679768" y="4777194"/>
            <a:ext cx="5438140" cy="3908614"/>
          </a:xfrm>
          <a:prstGeom prst="rect">
            <a:avLst/>
          </a:prstGeom>
        </p:spPr>
        <p:txBody>
          <a:bodyPr vert="horz" lIns="91432" tIns="45716" rIns="91432" bIns="45716"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52017" y="9428585"/>
            <a:ext cx="2945659" cy="498055"/>
          </a:xfrm>
          <a:prstGeom prst="rect">
            <a:avLst/>
          </a:prstGeom>
        </p:spPr>
        <p:txBody>
          <a:bodyPr vert="horz" lIns="91432" tIns="45716" rIns="91432" bIns="45716"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75" y="9428585"/>
            <a:ext cx="2945659" cy="498055"/>
          </a:xfrm>
          <a:prstGeom prst="rect">
            <a:avLst/>
          </a:prstGeom>
        </p:spPr>
        <p:txBody>
          <a:bodyPr vert="horz" lIns="91432" tIns="45716" rIns="91432" bIns="45716" rtlCol="1" anchor="b"/>
          <a:lstStyle>
            <a:lvl1pPr algn="r">
              <a:defRPr sz="1200"/>
            </a:lvl1pPr>
          </a:lstStyle>
          <a:p>
            <a:fld id="{4E4818ED-08AF-40E6-8CFB-EEF1FCFC4BC2}" type="slidenum">
              <a:rPr lang="en-US" smtClean="0"/>
              <a:pPr/>
              <a:t>‹#›</a:t>
            </a:fld>
            <a:endParaRPr lang="en-US"/>
          </a:p>
        </p:txBody>
      </p:sp>
    </p:spTree>
    <p:extLst>
      <p:ext uri="{BB962C8B-B14F-4D97-AF65-F5344CB8AC3E}">
        <p14:creationId xmlns:p14="http://schemas.microsoft.com/office/powerpoint/2010/main" val="4592673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4E4818ED-08AF-40E6-8CFB-EEF1FCFC4BC2}" type="slidenum">
              <a:rPr lang="en-US" smtClean="0"/>
              <a:pPr/>
              <a:t>5</a:t>
            </a:fld>
            <a:endParaRPr lang="en-US"/>
          </a:p>
        </p:txBody>
      </p:sp>
    </p:spTree>
    <p:extLst>
      <p:ext uri="{BB962C8B-B14F-4D97-AF65-F5344CB8AC3E}">
        <p14:creationId xmlns:p14="http://schemas.microsoft.com/office/powerpoint/2010/main" val="495696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solidFill>
                  <a:schemeClr val="dk1"/>
                </a:solidFill>
                <a:latin typeface="Optima LT" pitchFamily="2" charset="0"/>
                <a:sym typeface="Belleza"/>
              </a:rPr>
              <a:t>Pause music </a:t>
            </a:r>
            <a:r>
              <a:rPr lang="en-US" dirty="0">
                <a:solidFill>
                  <a:schemeClr val="dk1"/>
                </a:solidFill>
                <a:latin typeface="Optima LT" pitchFamily="2" charset="0"/>
                <a:sym typeface="Belleza"/>
              </a:rPr>
              <a:t>(Playlist 2)- Apple music: https://itunes.apple.com/il/playlist/beginning-pause-tcp/pl.u-KVXBq0VCm9bM8J</a:t>
            </a:r>
          </a:p>
          <a:p>
            <a:pPr algn="l" rtl="0"/>
            <a:r>
              <a:rPr lang="en-US" dirty="0">
                <a:solidFill>
                  <a:schemeClr val="dk1"/>
                </a:solidFill>
                <a:latin typeface="Optima LT" pitchFamily="2" charset="0"/>
                <a:sym typeface="Belleza"/>
              </a:rPr>
              <a:t>Spotify: https://open.spotify.com/user/sezinhason/playlist/6CFjZ6u8WvNHwihkY2G6J9?si=-2fnh38cQrCOSN-y-KLF2w</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20</a:t>
            </a:fld>
            <a:endParaRPr lang="en-US"/>
          </a:p>
        </p:txBody>
      </p:sp>
    </p:spTree>
    <p:extLst>
      <p:ext uri="{BB962C8B-B14F-4D97-AF65-F5344CB8AC3E}">
        <p14:creationId xmlns:p14="http://schemas.microsoft.com/office/powerpoint/2010/main" val="2548773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21</a:t>
            </a:fld>
            <a:endParaRPr lang="en-US"/>
          </a:p>
        </p:txBody>
      </p:sp>
    </p:spTree>
    <p:extLst>
      <p:ext uri="{BB962C8B-B14F-4D97-AF65-F5344CB8AC3E}">
        <p14:creationId xmlns:p14="http://schemas.microsoft.com/office/powerpoint/2010/main" val="465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22</a:t>
            </a:fld>
            <a:endParaRPr lang="en-US"/>
          </a:p>
        </p:txBody>
      </p:sp>
    </p:spTree>
    <p:extLst>
      <p:ext uri="{BB962C8B-B14F-4D97-AF65-F5344CB8AC3E}">
        <p14:creationId xmlns:p14="http://schemas.microsoft.com/office/powerpoint/2010/main" val="180764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24</a:t>
            </a:fld>
            <a:endParaRPr lang="en-US"/>
          </a:p>
        </p:txBody>
      </p:sp>
    </p:spTree>
    <p:extLst>
      <p:ext uri="{BB962C8B-B14F-4D97-AF65-F5344CB8AC3E}">
        <p14:creationId xmlns:p14="http://schemas.microsoft.com/office/powerpoint/2010/main" val="2613618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25</a:t>
            </a:fld>
            <a:endParaRPr lang="en-US"/>
          </a:p>
        </p:txBody>
      </p:sp>
    </p:spTree>
    <p:extLst>
      <p:ext uri="{BB962C8B-B14F-4D97-AF65-F5344CB8AC3E}">
        <p14:creationId xmlns:p14="http://schemas.microsoft.com/office/powerpoint/2010/main" val="356970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32</a:t>
            </a:fld>
            <a:endParaRPr lang="en-US"/>
          </a:p>
        </p:txBody>
      </p:sp>
    </p:spTree>
    <p:extLst>
      <p:ext uri="{BB962C8B-B14F-4D97-AF65-F5344CB8AC3E}">
        <p14:creationId xmlns:p14="http://schemas.microsoft.com/office/powerpoint/2010/main" val="3800449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33</a:t>
            </a:fld>
            <a:endParaRPr lang="en-US"/>
          </a:p>
        </p:txBody>
      </p:sp>
    </p:spTree>
    <p:extLst>
      <p:ext uri="{BB962C8B-B14F-4D97-AF65-F5344CB8AC3E}">
        <p14:creationId xmlns:p14="http://schemas.microsoft.com/office/powerpoint/2010/main" val="3011755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34</a:t>
            </a:fld>
            <a:endParaRPr lang="en-US"/>
          </a:p>
        </p:txBody>
      </p:sp>
    </p:spTree>
    <p:extLst>
      <p:ext uri="{BB962C8B-B14F-4D97-AF65-F5344CB8AC3E}">
        <p14:creationId xmlns:p14="http://schemas.microsoft.com/office/powerpoint/2010/main" val="40131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Welcome </a:t>
            </a:r>
            <a:r>
              <a:rPr lang="en-US" b="0" dirty="0">
                <a:solidFill>
                  <a:srgbClr val="56956A"/>
                </a:solidFill>
                <a:latin typeface="Optima LT" pitchFamily="2" charset="0"/>
                <a:ea typeface="Belleza"/>
                <a:cs typeface="Belleza"/>
                <a:sym typeface="Belleza"/>
              </a:rPr>
              <a:t>(say it in the local language), my name is __________ and I'm one of the Maters facilitators in Points of You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Finally, it is happening!! I am so excited!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Thank you for making the effort =&gt; I promise you that it will pay 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here _____(number) countries (say as much names of the countries as you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will work with translation (in countries we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Devotion to the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This is a magical place, each one of you is going to feel this magic on the right timing for you=&gt; I promise you it will happen.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This is a deep, powerful, unexpected, life changing process. </a:t>
            </a:r>
            <a:br>
              <a:rPr lang="en-US" b="0" dirty="0">
                <a:solidFill>
                  <a:srgbClr val="56956A"/>
                </a:solidFill>
                <a:latin typeface="Optima LT" pitchFamily="2" charset="0"/>
                <a:ea typeface="Belleza"/>
                <a:cs typeface="Belleza"/>
                <a:sym typeface="Belleza"/>
              </a:rPr>
            </a:br>
            <a:r>
              <a:rPr lang="en-US" b="0" dirty="0">
                <a:solidFill>
                  <a:srgbClr val="56956A"/>
                </a:solidFill>
                <a:latin typeface="Optima LT" pitchFamily="2" charset="0"/>
                <a:ea typeface="Belleza"/>
                <a:cs typeface="Belleza"/>
                <a:sym typeface="Belleza"/>
              </a:rPr>
              <a:t> All of you are professionals- this is your turn and time to receive, to grow, to be held by someone else, we invite to go back to your student state of mind.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going to challenge you with a lot of love, if we want to have the change that we are wishing for- it begin- when we leave our comfort zone behind!!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we want to ask you to put your judgement and your expectation aside. </a:t>
            </a:r>
            <a:br>
              <a:rPr lang="en-US" b="0" dirty="0">
                <a:solidFill>
                  <a:srgbClr val="56956A"/>
                </a:solidFill>
                <a:latin typeface="Optima LT" pitchFamily="2" charset="0"/>
                <a:ea typeface="Belleza"/>
                <a:cs typeface="Belleza"/>
                <a:sym typeface="Belleza"/>
              </a:rPr>
            </a:br>
            <a:r>
              <a:rPr lang="en-US" b="0" dirty="0">
                <a:solidFill>
                  <a:srgbClr val="56956A"/>
                </a:solidFill>
                <a:latin typeface="Optima LT" pitchFamily="2" charset="0"/>
                <a:ea typeface="Belleza"/>
                <a:cs typeface="Belleza"/>
                <a:sym typeface="Belleza"/>
              </a:rPr>
              <a:t> This journey is going to be both personal and professional.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Let yourselves become devoted to this journey, Trust the process!</a:t>
            </a:r>
            <a:br>
              <a:rPr lang="en-US" b="0" dirty="0">
                <a:solidFill>
                  <a:srgbClr val="56956A"/>
                </a:solidFill>
                <a:latin typeface="Optima LT" pitchFamily="2" charset="0"/>
                <a:ea typeface="Belleza"/>
                <a:cs typeface="Belleza"/>
                <a:sym typeface="Belleza"/>
              </a:rPr>
            </a:br>
            <a:r>
              <a:rPr lang="en-US" b="1" dirty="0">
                <a:solidFill>
                  <a:srgbClr val="56956A"/>
                </a:solidFill>
                <a:latin typeface="Optima LT" pitchFamily="2" charset="0"/>
                <a:ea typeface="Belleza"/>
                <a:cs typeface="Belleza"/>
                <a:sym typeface="Belleza"/>
              </a:rPr>
              <a:t>Clean destructions- </a:t>
            </a:r>
            <a:r>
              <a:rPr lang="en-US" b="0" dirty="0">
                <a:solidFill>
                  <a:srgbClr val="56956A"/>
                </a:solidFill>
                <a:latin typeface="Optima LT" pitchFamily="2" charset="0"/>
                <a:ea typeface="Belleza"/>
                <a:cs typeface="Belleza"/>
                <a:sym typeface="Belleza"/>
              </a:rPr>
              <a:t> In the last few years we grew enormously, and we are entering to a new model we’ve build of Points of You ® Academy.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Along with this breakthrough we've realized that Efrat &amp; </a:t>
            </a:r>
            <a:r>
              <a:rPr lang="en-US" b="0" dirty="0" err="1">
                <a:solidFill>
                  <a:srgbClr val="56956A"/>
                </a:solidFill>
                <a:latin typeface="Optima LT" pitchFamily="2" charset="0"/>
                <a:ea typeface="Belleza"/>
                <a:cs typeface="Belleza"/>
                <a:sym typeface="Belleza"/>
              </a:rPr>
              <a:t>Yaron</a:t>
            </a:r>
            <a:r>
              <a:rPr lang="en-US" b="0" dirty="0">
                <a:solidFill>
                  <a:srgbClr val="56956A"/>
                </a:solidFill>
                <a:latin typeface="Optima LT" pitchFamily="2" charset="0"/>
                <a:ea typeface="Belleza"/>
                <a:cs typeface="Belleza"/>
                <a:sym typeface="Belleza"/>
              </a:rPr>
              <a:t> cannot do it on their own anymore, and we’ve recruited a strong team of Masters.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going to work in 2 groups, and each group will be led by one of our most experienced facilitators, who are both doing a long way with us: ______&amp; ______(Mention the names of the facilitators and where they're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(If you are the initiator): I will not be facilitating this workshop, my role this time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mainly to initiate ________ (the name of the facilitator).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Helping role in this workshop. They are doing an amazing work, and there is A LOT of work behind the scenes that you are not even aware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These are our Helpers: _______ (introduce them name + where they're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Logistics-</a:t>
            </a:r>
            <a:r>
              <a:rPr lang="en-US" b="0" dirty="0">
                <a:solidFill>
                  <a:srgbClr val="56956A"/>
                </a:solidFill>
                <a:latin typeface="Optima LT" pitchFamily="2" charset="0"/>
                <a:ea typeface="Belleza"/>
                <a:cs typeface="Belleza"/>
                <a:sym typeface="Belleza"/>
              </a:rPr>
              <a:t> Room and roommates, In case of 2 groups – which participants are in the group, Work space (where), Lunch (where&amp; when), Check-in (when), 14:45 WE ARE STARTING.</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8</a:t>
            </a:fld>
            <a:endParaRPr lang="en-US"/>
          </a:p>
        </p:txBody>
      </p:sp>
    </p:spTree>
    <p:extLst>
      <p:ext uri="{BB962C8B-B14F-4D97-AF65-F5344CB8AC3E}">
        <p14:creationId xmlns:p14="http://schemas.microsoft.com/office/powerpoint/2010/main" val="122721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Entrance music (Playlist 1)- </a:t>
            </a:r>
            <a:r>
              <a:rPr lang="en-US" dirty="0"/>
              <a:t>Apple Music: https://itunes.apple.com/il/playlist/entering-tcp/pl.u-WabZl5Afvy13b7</a:t>
            </a:r>
            <a:br>
              <a:rPr lang="en-US" dirty="0"/>
            </a:br>
            <a:r>
              <a:rPr lang="en-US" dirty="0"/>
              <a:t>Spotify: https://open.spotify.com/playlist/2AU42UA3ckAqupgiKdF83S</a:t>
            </a:r>
          </a:p>
          <a:p>
            <a:pPr algn="l" rtl="0"/>
            <a:r>
              <a:rPr lang="en-US" b="1" dirty="0">
                <a:solidFill>
                  <a:schemeClr val="dk1"/>
                </a:solidFill>
                <a:latin typeface="Optima LT" pitchFamily="2" charset="0"/>
                <a:sym typeface="Belleza"/>
              </a:rPr>
              <a:t>Pause music (Playlist 2)- </a:t>
            </a:r>
            <a:r>
              <a:rPr lang="en-US" dirty="0">
                <a:solidFill>
                  <a:schemeClr val="dk1"/>
                </a:solidFill>
                <a:latin typeface="Optima LT" pitchFamily="2" charset="0"/>
                <a:sym typeface="Belleza"/>
              </a:rPr>
              <a:t>Apple music: https://itunes.apple.com/il/playlist/beginning-pause-tcp/pl.u-KVXBq0VCm9bM8J</a:t>
            </a:r>
          </a:p>
          <a:p>
            <a:pPr algn="l" rtl="0"/>
            <a:r>
              <a:rPr lang="en-US" dirty="0">
                <a:solidFill>
                  <a:schemeClr val="dk1"/>
                </a:solidFill>
                <a:latin typeface="Optima LT" pitchFamily="2" charset="0"/>
                <a:sym typeface="Belleza"/>
              </a:rPr>
              <a:t>Spotify: https://open.spotify.com/user/sezinhason/playlist/6CFjZ6u8WvNHwihkY2G6J9?si=-2fnh38cQrCOSN-y-KLF2w</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9</a:t>
            </a:fld>
            <a:endParaRPr lang="en-US"/>
          </a:p>
        </p:txBody>
      </p:sp>
    </p:spTree>
    <p:extLst>
      <p:ext uri="{BB962C8B-B14F-4D97-AF65-F5344CB8AC3E}">
        <p14:creationId xmlns:p14="http://schemas.microsoft.com/office/powerpoint/2010/main" val="362914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chemeClr val="dk1"/>
                </a:solidFill>
                <a:latin typeface="Optima LT" pitchFamily="2" charset="0"/>
                <a:ea typeface="Belleza"/>
                <a:cs typeface="Belleza"/>
                <a:sym typeface="Belleza"/>
              </a:rPr>
              <a:t>To get the participants into the process- </a:t>
            </a:r>
            <a:r>
              <a:rPr lang="en-US" dirty="0"/>
              <a:t>Make the participants feel committed, engaged to the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chemeClr val="dk1"/>
                </a:solidFill>
                <a:latin typeface="Optima LT" pitchFamily="2" charset="0"/>
                <a:ea typeface="Belleza"/>
                <a:cs typeface="Belleza"/>
                <a:sym typeface="Belleza"/>
              </a:rPr>
              <a:t>PR-</a:t>
            </a:r>
            <a:r>
              <a:rPr lang="en-US" dirty="0">
                <a:solidFill>
                  <a:schemeClr val="dk1"/>
                </a:solidFill>
                <a:latin typeface="Optima LT" pitchFamily="2" charset="0"/>
                <a:ea typeface="Belleza"/>
                <a:cs typeface="Belleza"/>
                <a:sym typeface="Belleza"/>
              </a:rPr>
              <a:t> the workshop, talk with enthusiasm , stand, bring yourself and your personal qualities. If you are not authentic and inspiring the participants will feel it. They came to see you and this is the time to deliver in one minute. This is the money time, if you are leaders of the group or not.  </a:t>
            </a:r>
            <a:endParaRPr lang="en-US" dirty="0">
              <a:latin typeface="Optima LT" pitchFamily="2" charset="0"/>
            </a:endParaRPr>
          </a:p>
          <a:p>
            <a:pPr algn="l" rtl="0"/>
            <a:endParaRPr lang="he-IL" b="1" u="sng"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10</a:t>
            </a:fld>
            <a:endParaRPr lang="en-US"/>
          </a:p>
        </p:txBody>
      </p:sp>
    </p:spTree>
    <p:extLst>
      <p:ext uri="{BB962C8B-B14F-4D97-AF65-F5344CB8AC3E}">
        <p14:creationId xmlns:p14="http://schemas.microsoft.com/office/powerpoint/2010/main" val="144221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000000"/>
                </a:solidFill>
                <a:latin typeface="Optima LT" pitchFamily="2" charset="0"/>
                <a:ea typeface="Belleza"/>
                <a:cs typeface="Belleza"/>
                <a:sym typeface="Belleza"/>
              </a:rPr>
              <a:t>Guiding points (logistics)- </a:t>
            </a:r>
            <a:r>
              <a:rPr lang="en-US" dirty="0">
                <a:solidFill>
                  <a:srgbClr val="000000"/>
                </a:solidFill>
                <a:latin typeface="Optima LT" pitchFamily="2" charset="0"/>
                <a:ea typeface="Belleza"/>
                <a:cs typeface="Belleza"/>
                <a:sym typeface="Belleza"/>
              </a:rPr>
              <a:t>You can say shortly where is the toilets, smoking area…</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11</a:t>
            </a:fld>
            <a:endParaRPr lang="en-US"/>
          </a:p>
        </p:txBody>
      </p:sp>
    </p:spTree>
    <p:extLst>
      <p:ext uri="{BB962C8B-B14F-4D97-AF65-F5344CB8AC3E}">
        <p14:creationId xmlns:p14="http://schemas.microsoft.com/office/powerpoint/2010/main" val="196800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12</a:t>
            </a:fld>
            <a:endParaRPr lang="en-US"/>
          </a:p>
        </p:txBody>
      </p:sp>
    </p:spTree>
    <p:extLst>
      <p:ext uri="{BB962C8B-B14F-4D97-AF65-F5344CB8AC3E}">
        <p14:creationId xmlns:p14="http://schemas.microsoft.com/office/powerpoint/2010/main" val="317736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Safety net </a:t>
            </a:r>
            <a:r>
              <a:rPr lang="en-US" dirty="0"/>
              <a:t>This is our group contract, we are not calling it like that, but the meaning is to make you feel in a safe place, and to build our safety net in the group. </a:t>
            </a:r>
            <a:br>
              <a:rPr lang="en-US" dirty="0"/>
            </a:br>
            <a:r>
              <a:rPr lang="en-US" b="1" dirty="0"/>
              <a:t>Be on time- </a:t>
            </a:r>
            <a:r>
              <a:rPr lang="en-US" dirty="0"/>
              <a:t>according to clock but also in the process. I recommend to arrive 10 minutes before and do the transition more smoothly. If somebody is not here I am not going to start, so it is your responsibility to be on time because everyone is going to wait for you. Be on time is a state of mind, it is not only the clock. Timing in life is everything. When we are on time everything happens in the right timing. </a:t>
            </a:r>
          </a:p>
          <a:p>
            <a:pPr algn="l" rtl="0"/>
            <a:r>
              <a:rPr lang="en-US" dirty="0"/>
              <a:t>We know when we start but we don’t know when we will end. Sometimes, there are things that happening in a group that we cannot calculate, like give to someone more space that he/she needs.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said in here stays here in this room </a:t>
            </a:r>
            <a:r>
              <a:rPr lang="en-US" dirty="0"/>
              <a:t>- This is the way we are building our safety net. Of course you can share the experience with others outside – but only about yourself. We want to invite you to feel free, confidence to express yourself to the max, and to be able to share with the group even your most gentle things. When we are saying “sharing out” it includes </a:t>
            </a:r>
            <a:r>
              <a:rPr lang="en-US" b="1" dirty="0"/>
              <a:t>social media </a:t>
            </a:r>
            <a:r>
              <a:rPr lang="en-US" dirty="0"/>
              <a:t>like Facebook, Instagram etc. Please ask for permission if you want to upload someone's picture. We have our close group on Facebook, you can upload there. No one will see It, except us, or in our WhatsApp group.   </a:t>
            </a:r>
            <a:br>
              <a:rPr lang="en-US" dirty="0"/>
            </a:br>
            <a:r>
              <a:rPr lang="en-US" b="1" dirty="0">
                <a:solidFill>
                  <a:schemeClr val="dk1"/>
                </a:solidFill>
                <a:latin typeface="Optima LT" pitchFamily="2" charset="0"/>
              </a:rPr>
              <a:t>Respect other’s journey- </a:t>
            </a:r>
            <a:r>
              <a:rPr lang="en-US" dirty="0"/>
              <a:t>As much as you will share in this group you will gain more. When someone is speaking, do not go into their words. Listen with sensitivity. Give others the space and don't interrupt because it might be the moment of their breakthrough. If you need to go out, do it after someone finished and before someone else started. We want your 100% presence here. I would appreciate it if during the sessions you will stay in the room and not take small breaks. But of course, if you must, you must. Be aware of when you must go out. You don't need to share it with us. Ask yourself why do you need to go out/ drink right now/ go to the toilet? As much that you will be here it will serve you more. </a:t>
            </a:r>
          </a:p>
          <a:p>
            <a:pPr algn="l" rtl="0"/>
            <a:r>
              <a:rPr lang="en-US" b="1" dirty="0"/>
              <a:t>Flight mode-  </a:t>
            </a:r>
            <a:r>
              <a:rPr lang="en-US" dirty="0"/>
              <a:t>Smartphones as communication device are not allowed in any of the public spaces (workshop rooms, dining room, even in your accommodation ask your partner’s permission). The smartphone is part of us, and here we are trying to break a pattern, even an addiction. It is not easy. Use it only as a camera. We will be strict about  it. Inside the room - no phones are allowed at all. Flight mode. No SMS, no anything. Let’s give ourselves a chance to break this pattern too. Let's go in instead of going out.</a:t>
            </a:r>
          </a:p>
          <a:p>
            <a:pPr algn="l" rtl="0"/>
            <a:r>
              <a:rPr lang="en-US" b="1" dirty="0"/>
              <a:t>I</a:t>
            </a:r>
            <a:r>
              <a:rPr lang="en-US" dirty="0"/>
              <a:t> </a:t>
            </a:r>
            <a:r>
              <a:rPr lang="en-US" b="1" dirty="0"/>
              <a:t>Statement- </a:t>
            </a:r>
            <a:r>
              <a:rPr lang="en-US" dirty="0"/>
              <a:t>we are going to share ourselves. Does anyone want to add something that is important for him ? Who agree?</a:t>
            </a:r>
          </a:p>
          <a:p>
            <a:pPr algn="l" rtl="0"/>
            <a:r>
              <a:rPr lang="en-US" dirty="0"/>
              <a:t>Raise your hand to get the approval of agreement. Check that everybody in the room are raising their hands. Good, flight mode- now. </a:t>
            </a:r>
          </a:p>
          <a:p>
            <a:pPr algn="l" rtl="0"/>
            <a:r>
              <a:rPr lang="en-US" dirty="0"/>
              <a:t>We will use 2 very unique tools for going deeper and for gaining additional different perspectives:</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17</a:t>
            </a:fld>
            <a:endParaRPr lang="en-US"/>
          </a:p>
        </p:txBody>
      </p:sp>
    </p:spTree>
    <p:extLst>
      <p:ext uri="{BB962C8B-B14F-4D97-AF65-F5344CB8AC3E}">
        <p14:creationId xmlns:p14="http://schemas.microsoft.com/office/powerpoint/2010/main" val="282208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lvl="0" algn="l" rtl="0">
              <a:lnSpc>
                <a:spcPct val="107000"/>
              </a:lnSpc>
            </a:pPr>
            <a:r>
              <a:rPr lang="en-US" sz="1200" b="1" kern="1200" dirty="0">
                <a:solidFill>
                  <a:schemeClr val="tx1"/>
                </a:solidFill>
                <a:latin typeface="+mn-lt"/>
                <a:ea typeface="+mn-ea"/>
                <a:cs typeface="+mn-cs"/>
                <a:sym typeface="Belleza"/>
              </a:rPr>
              <a:t>Breaks During the day – </a:t>
            </a:r>
            <a:r>
              <a:rPr lang="en-US" sz="1200" b="0" kern="1200" dirty="0">
                <a:solidFill>
                  <a:schemeClr val="tx1"/>
                </a:solidFill>
                <a:latin typeface="+mn-lt"/>
                <a:ea typeface="+mn-ea"/>
                <a:cs typeface="+mn-cs"/>
                <a:sym typeface="Belleza"/>
              </a:rPr>
              <a:t>breakfast (7-9), lunch(13:30-16:00), dinner (1900-21:00), breaks for coffee in between.</a:t>
            </a:r>
          </a:p>
          <a:p>
            <a:pPr lvl="0" algn="l" rtl="0">
              <a:lnSpc>
                <a:spcPct val="107000"/>
              </a:lnSpc>
            </a:pPr>
            <a:r>
              <a:rPr lang="en-US" sz="1200" b="1" kern="1200" dirty="0">
                <a:solidFill>
                  <a:schemeClr val="tx1"/>
                </a:solidFill>
                <a:latin typeface="+mn-lt"/>
                <a:ea typeface="+mn-ea"/>
                <a:cs typeface="+mn-cs"/>
                <a:sym typeface="Belleza"/>
              </a:rPr>
              <a:t>Workshop materials – </a:t>
            </a:r>
            <a:r>
              <a:rPr lang="en-US" sz="1200" b="0" kern="1200" dirty="0">
                <a:solidFill>
                  <a:schemeClr val="tx1"/>
                </a:solidFill>
                <a:latin typeface="+mn-lt"/>
                <a:ea typeface="+mn-ea"/>
                <a:cs typeface="+mn-cs"/>
                <a:sym typeface="Belleza"/>
              </a:rPr>
              <a:t>Participant’s kit, tools, their booklet and notebook</a:t>
            </a:r>
            <a:br>
              <a:rPr lang="en-US" b="1" dirty="0"/>
            </a:br>
            <a:r>
              <a:rPr lang="en-US" b="1" dirty="0"/>
              <a:t>Writing</a:t>
            </a:r>
            <a:r>
              <a:rPr lang="en-US" dirty="0"/>
              <a:t> We gave you a Notebook that you can write in it. Communicate with yourselves by writing. Writing to myself is a great tool for going deeper into me. I want to invite you to write 3 pages to yourselves every morning. Don’t think too much. It is a great tool for a dialog. Think about it as a camera, whenever you want to capture something, write it down. </a:t>
            </a:r>
            <a:endParaRPr lang="he-IL" dirty="0"/>
          </a:p>
          <a:p>
            <a:pPr algn="l" rtl="0"/>
            <a:endParaRPr lang="en-US" b="1" dirty="0"/>
          </a:p>
          <a:p>
            <a:pPr algn="l" rtl="0"/>
            <a:r>
              <a:rPr lang="en-US" b="1" dirty="0"/>
              <a:t>Photography</a:t>
            </a:r>
            <a:r>
              <a:rPr lang="en-US" dirty="0"/>
              <a:t> Use a camera or your smartphone as a camera as much as you can. Try to capture significant moments for  you, (it doesn’t matter why they are  significant for you). Look at your  photos at the end of every day. Taking a photo is framing our soul and emotions from our point of view If I will ask you all to take out your  cameras right now and to take a photo of this room, we will get totally </a:t>
            </a:r>
          </a:p>
          <a:p>
            <a:pPr algn="l" rtl="0"/>
            <a:r>
              <a:rPr lang="en-US" dirty="0"/>
              <a:t>different frames and points of views. Photography can expand our points of view especially about ourselves.  At the end of the course I will ask you to upload a small gallery on  our Facebook group , not more than 10 photos that will represent your journey here. Do it when you feel you are ready to give it to yourself. t is also nice to share it &amp; to get some comments and perspective. Photography (and Emojis ) is the 21st century official global language , that we all speak. Who took a photograph today? Raise your hand- and give them the chance to answer that question by raising their hands.</a:t>
            </a:r>
          </a:p>
          <a:p>
            <a:pPr algn="l" rtl="0"/>
            <a:r>
              <a:rPr lang="en-US" dirty="0"/>
              <a:t>This is the way we are communicating with others and with ourselves. In the past it was only in special occasions in the studio, with nice clothes, now it’s part of our life. Photography is a way we are delivering massages. Photography is a window to our soul. We are clicking the camera when we want to capture a very internal moment which we will be able to observe again in the future, or to share with others. Take as much as photos as you can. This is also part of the process. Just pay attention! the camera is also a tool for us to be  observers and not to play in the Arena. It creates a screen between the world and us. Be aware of when you are running from  the situation, it’s the same as we are running  to our phones.  </a:t>
            </a:r>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18</a:t>
            </a:fld>
            <a:endParaRPr lang="en-US"/>
          </a:p>
        </p:txBody>
      </p:sp>
    </p:spTree>
    <p:extLst>
      <p:ext uri="{BB962C8B-B14F-4D97-AF65-F5344CB8AC3E}">
        <p14:creationId xmlns:p14="http://schemas.microsoft.com/office/powerpoint/2010/main" val="336478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pause is an opportunity to the participants who don’t know each other, and for you, to digest. </a:t>
            </a:r>
          </a:p>
          <a:p>
            <a:pPr algn="l" rtl="0"/>
            <a:r>
              <a:rPr lang="en-US" dirty="0"/>
              <a:t>Close your eyes and trust the process. You are part of the group, sitting on the same chair, the only difference is that you sharing knowledge with the group. </a:t>
            </a:r>
          </a:p>
          <a:p>
            <a:pPr algn="l" rtl="0"/>
            <a:r>
              <a:rPr lang="en-US" dirty="0"/>
              <a:t>Practice pause, don’t move, don’t respond to the movements. This is in every aspect in your life, not only in Points of You workshops. </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19</a:t>
            </a:fld>
            <a:endParaRPr lang="en-US"/>
          </a:p>
        </p:txBody>
      </p:sp>
    </p:spTree>
    <p:extLst>
      <p:ext uri="{BB962C8B-B14F-4D97-AF65-F5344CB8AC3E}">
        <p14:creationId xmlns:p14="http://schemas.microsoft.com/office/powerpoint/2010/main" val="403349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6"/>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3CE04BDA-0E73-4B42-BE82-35AB9BBD2CC8}" type="datetime8">
              <a:rPr lang="he-IL" smtClean="0"/>
              <a:t>04 פברואר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2AB6F37E-0E3B-4642-82AA-633D7C8AC700}" type="datetime8">
              <a:rPr lang="he-IL" smtClean="0"/>
              <a:t>04 פברואר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738EBD-02BB-4F53-AC27-40AB3493DDC5}" type="datetime8">
              <a:rPr lang="he-IL" smtClean="0"/>
              <a:t>04 פברואר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35E8481-68E1-4CE1-9D83-615315B99E37}" type="datetime8">
              <a:rPr lang="he-IL" smtClean="0"/>
              <a:t>04 פברואר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1"/>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80583EB-0E9C-4168-BB62-77285034C910}" type="datetime8">
              <a:rPr lang="he-IL" smtClean="0"/>
              <a:t>04 פברואר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AAD31ADC-076C-4002-AB46-0C637E57FEBF}" type="datetime8">
              <a:rPr lang="he-IL" smtClean="0"/>
              <a:t>04 פברואר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DABD41E-25AB-465D-8DE7-9CAB223EEA1E}" type="datetime8">
              <a:rPr lang="he-IL" smtClean="0"/>
              <a:t>04 פברואר 19</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05569FC8-B185-435C-82FF-BE5D48D2475B}" type="datetime8">
              <a:rPr lang="he-IL" smtClean="0"/>
              <a:t>04 פברואר 19</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41486D7-90DA-488F-9494-FCF30B435891}" type="datetime8">
              <a:rPr lang="he-IL" smtClean="0"/>
              <a:t>04 פברואר 19</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73051"/>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3B2A8FD-3C13-44C3-89E7-FCBDB3B0A88A}" type="datetime8">
              <a:rPr lang="he-IL" smtClean="0"/>
              <a:t>04 פברואר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1"/>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8A0F481-ACD9-45A0-9372-80140F398A5B}" type="datetime8">
              <a:rPr lang="he-IL" smtClean="0"/>
              <a:t>04 פברואר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1"/>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1"/>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B488715-3E3C-4E34-A1DE-C964FC9D8C5C}" type="datetime8">
              <a:rPr lang="he-IL" smtClean="0"/>
              <a:t>04 פברואר 19</a:t>
            </a:fld>
            <a:endParaRPr lang="he-IL"/>
          </a:p>
        </p:txBody>
      </p:sp>
      <p:sp>
        <p:nvSpPr>
          <p:cNvPr id="5" name="מציין מיקום של כותרת תחתונה 4"/>
          <p:cNvSpPr>
            <a:spLocks noGrp="1"/>
          </p:cNvSpPr>
          <p:nvPr>
            <p:ph type="ftr" sz="quarter" idx="3"/>
          </p:nvPr>
        </p:nvSpPr>
        <p:spPr>
          <a:xfrm>
            <a:off x="3124200" y="6356351"/>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1"/>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54171D-2B99-46CF-AE5A-2F63FF51B8C7}"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rive.google.com/open?id=1_4l7DR-N4ZXy-3BczCN_N1dcNZf8QRz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5652120" y="0"/>
            <a:ext cx="3491880" cy="6857999"/>
          </a:xfrm>
          <a:prstGeom prst="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3ADFE772-B83B-42C4-A09B-62B8A93DF6ED}"/>
              </a:ext>
            </a:extLst>
          </p:cNvPr>
          <p:cNvSpPr/>
          <p:nvPr/>
        </p:nvSpPr>
        <p:spPr>
          <a:xfrm>
            <a:off x="6716419" y="1988840"/>
            <a:ext cx="1399796" cy="1460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latin typeface="Optima LT" pitchFamily="2" charset="0"/>
              </a:rPr>
              <a:t>Monthly</a:t>
            </a:r>
            <a:br>
              <a:rPr lang="en-US" sz="2000" b="1" dirty="0">
                <a:latin typeface="Optima LT" pitchFamily="2" charset="0"/>
              </a:rPr>
            </a:br>
            <a:r>
              <a:rPr lang="en-US" sz="2000" b="1" dirty="0">
                <a:latin typeface="Optima LT" pitchFamily="2" charset="0"/>
              </a:rPr>
              <a:t>Meeting</a:t>
            </a:r>
            <a:br>
              <a:rPr lang="en-US" sz="2000" b="1" dirty="0">
                <a:latin typeface="Optima LT" pitchFamily="2" charset="0"/>
              </a:rPr>
            </a:br>
            <a:r>
              <a:rPr lang="en-US" sz="2000" b="1" dirty="0">
                <a:latin typeface="Optima LT" pitchFamily="2" charset="0"/>
              </a:rPr>
              <a:t>#2</a:t>
            </a:r>
          </a:p>
        </p:txBody>
      </p:sp>
      <p:pic>
        <p:nvPicPr>
          <p:cNvPr id="16" name="תמונה 15" descr="POINTS-OF-YOU_LOGO_ENGLISH.png"/>
          <p:cNvPicPr>
            <a:picLocks noChangeAspect="1"/>
          </p:cNvPicPr>
          <p:nvPr/>
        </p:nvPicPr>
        <p:blipFill>
          <a:blip r:embed="rId2" cstate="print"/>
          <a:stretch>
            <a:fillRect/>
          </a:stretch>
        </p:blipFill>
        <p:spPr>
          <a:xfrm>
            <a:off x="6282317" y="476670"/>
            <a:ext cx="2268000" cy="530494"/>
          </a:xfrm>
          <a:prstGeom prst="rect">
            <a:avLst/>
          </a:prstGeom>
        </p:spPr>
      </p:pic>
      <p:sp>
        <p:nvSpPr>
          <p:cNvPr id="20" name="אליפסה 19">
            <a:extLst>
              <a:ext uri="{FF2B5EF4-FFF2-40B4-BE49-F238E27FC236}">
                <a16:creationId xmlns:a16="http://schemas.microsoft.com/office/drawing/2014/main" id="{8012AAC4-8582-4B12-9963-63E89D8B7E15}"/>
              </a:ext>
            </a:extLst>
          </p:cNvPr>
          <p:cNvSpPr/>
          <p:nvPr/>
        </p:nvSpPr>
        <p:spPr>
          <a:xfrm flipH="1" flipV="1">
            <a:off x="6588224" y="2060848"/>
            <a:ext cx="144076" cy="14407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1" name="אליפסה 20">
            <a:extLst>
              <a:ext uri="{FF2B5EF4-FFF2-40B4-BE49-F238E27FC236}">
                <a16:creationId xmlns:a16="http://schemas.microsoft.com/office/drawing/2014/main" id="{0351E71D-4169-4B7A-A566-A048EEF49F48}"/>
              </a:ext>
            </a:extLst>
          </p:cNvPr>
          <p:cNvSpPr/>
          <p:nvPr/>
        </p:nvSpPr>
        <p:spPr>
          <a:xfrm flipH="1" flipV="1">
            <a:off x="7812360" y="1844824"/>
            <a:ext cx="144076" cy="14407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2" name="אליפסה 21">
            <a:extLst>
              <a:ext uri="{FF2B5EF4-FFF2-40B4-BE49-F238E27FC236}">
                <a16:creationId xmlns:a16="http://schemas.microsoft.com/office/drawing/2014/main" id="{F84C4D83-5393-4844-ACB9-5F76F25434A4}"/>
              </a:ext>
            </a:extLst>
          </p:cNvPr>
          <p:cNvSpPr/>
          <p:nvPr/>
        </p:nvSpPr>
        <p:spPr>
          <a:xfrm flipH="1" flipV="1">
            <a:off x="8172400" y="2348880"/>
            <a:ext cx="144076" cy="1440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3" name="אליפסה 22">
            <a:extLst>
              <a:ext uri="{FF2B5EF4-FFF2-40B4-BE49-F238E27FC236}">
                <a16:creationId xmlns:a16="http://schemas.microsoft.com/office/drawing/2014/main" id="{8012AAC4-8582-4B12-9963-63E89D8B7E15}"/>
              </a:ext>
            </a:extLst>
          </p:cNvPr>
          <p:cNvSpPr/>
          <p:nvPr/>
        </p:nvSpPr>
        <p:spPr>
          <a:xfrm flipH="1" flipV="1">
            <a:off x="6228184" y="2060848"/>
            <a:ext cx="144076" cy="1440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4" name="אליפסה 23">
            <a:extLst>
              <a:ext uri="{FF2B5EF4-FFF2-40B4-BE49-F238E27FC236}">
                <a16:creationId xmlns:a16="http://schemas.microsoft.com/office/drawing/2014/main" id="{F84C4D83-5393-4844-ACB9-5F76F25434A4}"/>
              </a:ext>
            </a:extLst>
          </p:cNvPr>
          <p:cNvSpPr/>
          <p:nvPr/>
        </p:nvSpPr>
        <p:spPr>
          <a:xfrm flipH="1" flipV="1">
            <a:off x="8676456" y="2564904"/>
            <a:ext cx="144076" cy="14407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5" name="אליפסה 24">
            <a:extLst>
              <a:ext uri="{FF2B5EF4-FFF2-40B4-BE49-F238E27FC236}">
                <a16:creationId xmlns:a16="http://schemas.microsoft.com/office/drawing/2014/main" id="{F84C4D83-5393-4844-ACB9-5F76F25434A4}"/>
              </a:ext>
            </a:extLst>
          </p:cNvPr>
          <p:cNvSpPr/>
          <p:nvPr/>
        </p:nvSpPr>
        <p:spPr>
          <a:xfrm flipH="1" flipV="1">
            <a:off x="6372200" y="2420888"/>
            <a:ext cx="144076" cy="14407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6" name="אליפסה 25">
            <a:extLst>
              <a:ext uri="{FF2B5EF4-FFF2-40B4-BE49-F238E27FC236}">
                <a16:creationId xmlns:a16="http://schemas.microsoft.com/office/drawing/2014/main" id="{8012AAC4-8582-4B12-9963-63E89D8B7E15}"/>
              </a:ext>
            </a:extLst>
          </p:cNvPr>
          <p:cNvSpPr/>
          <p:nvPr/>
        </p:nvSpPr>
        <p:spPr>
          <a:xfrm rot="17439001">
            <a:off x="8612093" y="2284516"/>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7" name="אליפסה 26">
            <a:extLst>
              <a:ext uri="{FF2B5EF4-FFF2-40B4-BE49-F238E27FC236}">
                <a16:creationId xmlns:a16="http://schemas.microsoft.com/office/drawing/2014/main" id="{0351E71D-4169-4B7A-A566-A048EEF49F48}"/>
              </a:ext>
            </a:extLst>
          </p:cNvPr>
          <p:cNvSpPr/>
          <p:nvPr/>
        </p:nvSpPr>
        <p:spPr>
          <a:xfrm rot="17439001">
            <a:off x="8036031" y="185246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8" name="אליפסה 27">
            <a:extLst>
              <a:ext uri="{FF2B5EF4-FFF2-40B4-BE49-F238E27FC236}">
                <a16:creationId xmlns:a16="http://schemas.microsoft.com/office/drawing/2014/main" id="{F84C4D83-5393-4844-ACB9-5F76F25434A4}"/>
              </a:ext>
            </a:extLst>
          </p:cNvPr>
          <p:cNvSpPr/>
          <p:nvPr/>
        </p:nvSpPr>
        <p:spPr>
          <a:xfrm rot="17439001">
            <a:off x="6379844" y="278857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9" name="אליפסה 28">
            <a:extLst>
              <a:ext uri="{FF2B5EF4-FFF2-40B4-BE49-F238E27FC236}">
                <a16:creationId xmlns:a16="http://schemas.microsoft.com/office/drawing/2014/main" id="{8012AAC4-8582-4B12-9963-63E89D8B7E15}"/>
              </a:ext>
            </a:extLst>
          </p:cNvPr>
          <p:cNvSpPr/>
          <p:nvPr/>
        </p:nvSpPr>
        <p:spPr>
          <a:xfrm rot="17439001">
            <a:off x="8396068" y="2068493"/>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F84C4D83-5393-4844-ACB9-5F76F25434A4}"/>
              </a:ext>
            </a:extLst>
          </p:cNvPr>
          <p:cNvSpPr/>
          <p:nvPr/>
        </p:nvSpPr>
        <p:spPr>
          <a:xfrm rot="17439001">
            <a:off x="7964021" y="2068494"/>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rot="17439001">
            <a:off x="8324061" y="2716565"/>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F84C4D83-5393-4844-ACB9-5F76F25434A4}"/>
              </a:ext>
            </a:extLst>
          </p:cNvPr>
          <p:cNvSpPr/>
          <p:nvPr/>
        </p:nvSpPr>
        <p:spPr>
          <a:xfrm rot="17439001">
            <a:off x="8476461" y="186085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rot="17439001">
            <a:off x="6163822" y="2356526"/>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rot="17439001">
            <a:off x="6163821" y="1852468"/>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F84C4D83-5393-4844-ACB9-5F76F25434A4}"/>
              </a:ext>
            </a:extLst>
          </p:cNvPr>
          <p:cNvSpPr/>
          <p:nvPr/>
        </p:nvSpPr>
        <p:spPr>
          <a:xfrm rot="17439001">
            <a:off x="6379845" y="2212510"/>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F84C4D83-5393-4844-ACB9-5F76F25434A4}"/>
              </a:ext>
            </a:extLst>
          </p:cNvPr>
          <p:cNvSpPr/>
          <p:nvPr/>
        </p:nvSpPr>
        <p:spPr>
          <a:xfrm rot="17439001">
            <a:off x="5947797" y="2644557"/>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6595869" y="1852469"/>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F84C4D83-5393-4844-ACB9-5F76F25434A4}"/>
              </a:ext>
            </a:extLst>
          </p:cNvPr>
          <p:cNvSpPr/>
          <p:nvPr/>
        </p:nvSpPr>
        <p:spPr>
          <a:xfrm rot="17439001">
            <a:off x="8180046" y="1996485"/>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8396069" y="2284518"/>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0351E71D-4169-4B7A-A566-A048EEF49F48}"/>
              </a:ext>
            </a:extLst>
          </p:cNvPr>
          <p:cNvSpPr/>
          <p:nvPr/>
        </p:nvSpPr>
        <p:spPr>
          <a:xfrm rot="17439001">
            <a:off x="6595870" y="293258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1" name="אליפסה 40">
            <a:extLst>
              <a:ext uri="{FF2B5EF4-FFF2-40B4-BE49-F238E27FC236}">
                <a16:creationId xmlns:a16="http://schemas.microsoft.com/office/drawing/2014/main" id="{8012AAC4-8582-4B12-9963-63E89D8B7E15}"/>
              </a:ext>
            </a:extLst>
          </p:cNvPr>
          <p:cNvSpPr/>
          <p:nvPr/>
        </p:nvSpPr>
        <p:spPr>
          <a:xfrm rot="17439001">
            <a:off x="6955909" y="1852469"/>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2" name="אליפסה 41">
            <a:extLst>
              <a:ext uri="{FF2B5EF4-FFF2-40B4-BE49-F238E27FC236}">
                <a16:creationId xmlns:a16="http://schemas.microsoft.com/office/drawing/2014/main" id="{8012AAC4-8582-4B12-9963-63E89D8B7E15}"/>
              </a:ext>
            </a:extLst>
          </p:cNvPr>
          <p:cNvSpPr/>
          <p:nvPr/>
        </p:nvSpPr>
        <p:spPr>
          <a:xfrm rot="17439001">
            <a:off x="6523862" y="2644558"/>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3" name="אליפסה 42">
            <a:extLst>
              <a:ext uri="{FF2B5EF4-FFF2-40B4-BE49-F238E27FC236}">
                <a16:creationId xmlns:a16="http://schemas.microsoft.com/office/drawing/2014/main" id="{8012AAC4-8582-4B12-9963-63E89D8B7E15}"/>
              </a:ext>
            </a:extLst>
          </p:cNvPr>
          <p:cNvSpPr/>
          <p:nvPr/>
        </p:nvSpPr>
        <p:spPr>
          <a:xfrm rot="17439001">
            <a:off x="7820005" y="1708455"/>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4" name="אליפסה 43">
            <a:extLst>
              <a:ext uri="{FF2B5EF4-FFF2-40B4-BE49-F238E27FC236}">
                <a16:creationId xmlns:a16="http://schemas.microsoft.com/office/drawing/2014/main" id="{8012AAC4-8582-4B12-9963-63E89D8B7E15}"/>
              </a:ext>
            </a:extLst>
          </p:cNvPr>
          <p:cNvSpPr/>
          <p:nvPr/>
        </p:nvSpPr>
        <p:spPr>
          <a:xfrm rot="17439001">
            <a:off x="6883902" y="156443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5" name="אליפסה 44">
            <a:extLst>
              <a:ext uri="{FF2B5EF4-FFF2-40B4-BE49-F238E27FC236}">
                <a16:creationId xmlns:a16="http://schemas.microsoft.com/office/drawing/2014/main" id="{8012AAC4-8582-4B12-9963-63E89D8B7E15}"/>
              </a:ext>
            </a:extLst>
          </p:cNvPr>
          <p:cNvSpPr/>
          <p:nvPr/>
        </p:nvSpPr>
        <p:spPr>
          <a:xfrm rot="17439001">
            <a:off x="8180045" y="300459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7" name="TextBox 46"/>
          <p:cNvSpPr txBox="1"/>
          <p:nvPr/>
        </p:nvSpPr>
        <p:spPr>
          <a:xfrm>
            <a:off x="5652120" y="3638577"/>
            <a:ext cx="3528394" cy="828672"/>
          </a:xfrm>
          <a:prstGeom prst="rect">
            <a:avLst/>
          </a:prstGeom>
          <a:noFill/>
        </p:spPr>
        <p:txBody>
          <a:bodyPr wrap="square" lIns="91424" tIns="45712" rIns="91424" bIns="45712" rtlCol="1">
            <a:spAutoFit/>
          </a:bodyPr>
          <a:lstStyle/>
          <a:p>
            <a:pPr algn="ctr" rtl="0">
              <a:lnSpc>
                <a:spcPts val="3000"/>
              </a:lnSpc>
            </a:pPr>
            <a:r>
              <a:rPr lang="en-US" sz="3000" b="1" dirty="0">
                <a:solidFill>
                  <a:srgbClr val="908D78"/>
                </a:solidFill>
                <a:latin typeface="Optima LT" pitchFamily="2" charset="0"/>
              </a:rPr>
              <a:t>Masters meeting</a:t>
            </a:r>
          </a:p>
          <a:p>
            <a:pPr algn="ctr" rtl="0">
              <a:lnSpc>
                <a:spcPts val="3000"/>
              </a:lnSpc>
            </a:pPr>
            <a:r>
              <a:rPr lang="en-US" dirty="0">
                <a:latin typeface="Optima LT" pitchFamily="2" charset="0"/>
              </a:rPr>
              <a:t>- </a:t>
            </a:r>
            <a:r>
              <a:rPr lang="en-US">
                <a:latin typeface="Optima LT" pitchFamily="2" charset="0"/>
              </a:rPr>
              <a:t>February 6</a:t>
            </a:r>
            <a:r>
              <a:rPr lang="en-US" baseline="30000">
                <a:latin typeface="Optima LT" pitchFamily="2" charset="0"/>
              </a:rPr>
              <a:t>th</a:t>
            </a:r>
            <a:r>
              <a:rPr lang="en-US">
                <a:latin typeface="Optima LT" pitchFamily="2" charset="0"/>
              </a:rPr>
              <a:t> , </a:t>
            </a:r>
            <a:r>
              <a:rPr lang="en-US" dirty="0">
                <a:latin typeface="Optima LT" pitchFamily="2" charset="0"/>
              </a:rPr>
              <a:t>2019- </a:t>
            </a:r>
          </a:p>
        </p:txBody>
      </p:sp>
      <p:sp>
        <p:nvSpPr>
          <p:cNvPr id="48" name="מלבן 47"/>
          <p:cNvSpPr/>
          <p:nvPr/>
        </p:nvSpPr>
        <p:spPr>
          <a:xfrm>
            <a:off x="5706381" y="4964975"/>
            <a:ext cx="3419872" cy="1200329"/>
          </a:xfrm>
          <a:prstGeom prst="rect">
            <a:avLst/>
          </a:prstGeom>
        </p:spPr>
        <p:txBody>
          <a:bodyPr wrap="square">
            <a:spAutoFit/>
          </a:bodyPr>
          <a:lstStyle/>
          <a:p>
            <a:pPr algn="ctr"/>
            <a:r>
              <a:rPr lang="en-US" dirty="0">
                <a:latin typeface="Optima LT" pitchFamily="2" charset="0"/>
              </a:rPr>
              <a:t>Master, L.4</a:t>
            </a:r>
          </a:p>
          <a:p>
            <a:pPr algn="ctr"/>
            <a:endParaRPr lang="en-US" b="1" dirty="0">
              <a:latin typeface="Optima LT" pitchFamily="2" charset="0"/>
            </a:endParaRPr>
          </a:p>
          <a:p>
            <a:pPr algn="ctr"/>
            <a:r>
              <a:rPr lang="en-US" b="1" dirty="0">
                <a:latin typeface="Optima LT" pitchFamily="2" charset="0"/>
              </a:rPr>
              <a:t>Online Course</a:t>
            </a:r>
            <a:endParaRPr lang="he-IL" b="1" dirty="0"/>
          </a:p>
          <a:p>
            <a:pPr algn="ctr"/>
            <a:endParaRPr lang="en-US" dirty="0">
              <a:latin typeface="Optima LT" pitchFamily="2" charset="0"/>
            </a:endParaRPr>
          </a:p>
        </p:txBody>
      </p:sp>
      <p:sp>
        <p:nvSpPr>
          <p:cNvPr id="2" name="מציין מיקום של מספר שקופית 1">
            <a:extLst>
              <a:ext uri="{FF2B5EF4-FFF2-40B4-BE49-F238E27FC236}">
                <a16:creationId xmlns:a16="http://schemas.microsoft.com/office/drawing/2014/main" id="{0203979E-A890-4E47-A4A7-E52CE4FDDAD9}"/>
              </a:ext>
            </a:extLst>
          </p:cNvPr>
          <p:cNvSpPr>
            <a:spLocks noGrp="1"/>
          </p:cNvSpPr>
          <p:nvPr>
            <p:ph type="sldNum" sz="quarter" idx="12"/>
          </p:nvPr>
        </p:nvSpPr>
        <p:spPr/>
        <p:txBody>
          <a:bodyPr/>
          <a:lstStyle/>
          <a:p>
            <a:fld id="{7954171D-2B99-46CF-AE5A-2F63FF51B8C7}" type="slidenum">
              <a:rPr lang="he-IL" smtClean="0"/>
              <a:pPr/>
              <a:t>1</a:t>
            </a:fld>
            <a:endParaRPr lang="he-IL"/>
          </a:p>
        </p:txBody>
      </p:sp>
      <p:sp>
        <p:nvSpPr>
          <p:cNvPr id="3" name="TextBox 2">
            <a:extLst>
              <a:ext uri="{FF2B5EF4-FFF2-40B4-BE49-F238E27FC236}">
                <a16:creationId xmlns:a16="http://schemas.microsoft.com/office/drawing/2014/main" id="{9A0A0D04-8A7E-4803-A6A2-7469CACFA211}"/>
              </a:ext>
            </a:extLst>
          </p:cNvPr>
          <p:cNvSpPr txBox="1"/>
          <p:nvPr/>
        </p:nvSpPr>
        <p:spPr>
          <a:xfrm>
            <a:off x="755576" y="4221088"/>
            <a:ext cx="4392488" cy="2554545"/>
          </a:xfrm>
          <a:prstGeom prst="rect">
            <a:avLst/>
          </a:prstGeom>
          <a:noFill/>
        </p:spPr>
        <p:txBody>
          <a:bodyPr wrap="square" rtlCol="1">
            <a:spAutoFit/>
          </a:bodyPr>
          <a:lstStyle/>
          <a:p>
            <a:pPr algn="l" rtl="0"/>
            <a:r>
              <a:rPr lang="en-US" sz="3200" dirty="0"/>
              <a:t>Opening</a:t>
            </a:r>
          </a:p>
          <a:p>
            <a:pPr algn="l" rtl="0"/>
            <a:r>
              <a:rPr lang="en-US" sz="3200" dirty="0"/>
              <a:t>Pause</a:t>
            </a:r>
            <a:br>
              <a:rPr lang="en-US" sz="3200" dirty="0"/>
            </a:br>
            <a:r>
              <a:rPr lang="en-US" sz="3200" dirty="0"/>
              <a:t>Our Method</a:t>
            </a:r>
            <a:br>
              <a:rPr lang="en-US" sz="3200" dirty="0"/>
            </a:br>
            <a:r>
              <a:rPr lang="en-US" sz="3200" dirty="0"/>
              <a:t>How to join our Tribe?</a:t>
            </a:r>
          </a:p>
          <a:p>
            <a:pPr algn="l" rtl="0"/>
            <a:endParaRPr lang="he-IL" sz="3200" dirty="0"/>
          </a:p>
        </p:txBody>
      </p:sp>
      <p:pic>
        <p:nvPicPr>
          <p:cNvPr id="50" name="Google Shape;1408;p127" descr="LEVEL4.jpg">
            <a:extLst>
              <a:ext uri="{FF2B5EF4-FFF2-40B4-BE49-F238E27FC236}">
                <a16:creationId xmlns:a16="http://schemas.microsoft.com/office/drawing/2014/main" id="{1CB48A91-674C-4B51-A0DF-D20C0DAAAAE2}"/>
              </a:ext>
            </a:extLst>
          </p:cNvPr>
          <p:cNvPicPr preferRelativeResize="0"/>
          <p:nvPr/>
        </p:nvPicPr>
        <p:blipFill rotWithShape="1">
          <a:blip r:embed="rId3">
            <a:alphaModFix/>
          </a:blip>
          <a:srcRect b="5664"/>
          <a:stretch/>
        </p:blipFill>
        <p:spPr>
          <a:xfrm>
            <a:off x="1" y="553767"/>
            <a:ext cx="5652120" cy="3667321"/>
          </a:xfrm>
          <a:prstGeom prst="rect">
            <a:avLst/>
          </a:prstGeom>
          <a:noFill/>
          <a:ln>
            <a:noFill/>
          </a:ln>
        </p:spPr>
      </p:pic>
    </p:spTree>
    <p:extLst>
      <p:ext uri="{BB962C8B-B14F-4D97-AF65-F5344CB8AC3E}">
        <p14:creationId xmlns:p14="http://schemas.microsoft.com/office/powerpoint/2010/main" val="190743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317145"/>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r>
              <a:rPr lang="en-US" b="1" dirty="0">
                <a:latin typeface="Optima LT" pitchFamily="2" charset="0"/>
                <a:ea typeface="Belleza"/>
                <a:cs typeface="Belleza"/>
                <a:sym typeface="Belleza"/>
              </a:rPr>
              <a:t>(45 minutes)</a:t>
            </a:r>
            <a:endParaRPr lang="en-US" sz="2400" b="1" dirty="0">
              <a:latin typeface="Optima LT" pitchFamily="2" charset="0"/>
              <a:ea typeface="Belleza"/>
              <a:cs typeface="Belleza"/>
              <a:sym typeface="Belleza"/>
            </a:endParaRP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chemeClr val="accent1">
                    <a:lumMod val="75000"/>
                  </a:schemeClr>
                </a:solidFill>
                <a:latin typeface="Optima LT" pitchFamily="2" charset="0"/>
                <a:ea typeface="Belleza"/>
                <a:cs typeface="Belleza"/>
                <a:sym typeface="Belleza"/>
              </a:rPr>
              <a:t>Facilitator’s focus</a:t>
            </a:r>
            <a:endParaRPr lang="en-US" b="1" dirty="0">
              <a:solidFill>
                <a:schemeClr val="accent1">
                  <a:lumMod val="75000"/>
                </a:schemeClr>
              </a:solidFill>
              <a:latin typeface="Optima LT" pitchFamily="2" charset="0"/>
              <a:sym typeface="Belleza"/>
            </a:endParaRPr>
          </a:p>
          <a:p>
            <a:pPr lvl="0" algn="ctr" rtl="0">
              <a:lnSpc>
                <a:spcPct val="107000"/>
              </a:lnSpc>
            </a:pPr>
            <a:endParaRPr lang="en-US" dirty="0">
              <a:solidFill>
                <a:schemeClr val="dk1"/>
              </a:solidFill>
              <a:latin typeface="Optima LT" pitchFamily="2" charset="0"/>
              <a:ea typeface="Belleza"/>
              <a:cs typeface="Belleza"/>
              <a:sym typeface="Belleza"/>
            </a:endParaRPr>
          </a:p>
          <a:p>
            <a:pPr lvl="0" algn="ctr" rtl="0">
              <a:lnSpc>
                <a:spcPct val="107000"/>
              </a:lnSpc>
            </a:pPr>
            <a:r>
              <a:rPr lang="en-US" dirty="0">
                <a:solidFill>
                  <a:schemeClr val="dk1"/>
                </a:solidFill>
                <a:latin typeface="Optima LT" pitchFamily="2" charset="0"/>
                <a:ea typeface="Belleza"/>
                <a:cs typeface="Belleza"/>
                <a:sym typeface="Belleza"/>
              </a:rPr>
              <a:t>To get the participants into the process</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agree on group contract: Sensitivity and respect </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establish the setting of the workshop</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create enthusiasm in the process - PR</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inspire and lead as a facilitator</a:t>
            </a:r>
          </a:p>
          <a:p>
            <a:pPr marL="457200" marR="0" lvl="0" indent="-355600" algn="ctr" rtl="0">
              <a:lnSpc>
                <a:spcPct val="107000"/>
              </a:lnSpc>
              <a:spcBef>
                <a:spcPts val="0"/>
              </a:spcBef>
              <a:spcAft>
                <a:spcPts val="0"/>
              </a:spcAft>
              <a:buClr>
                <a:schemeClr val="dk1"/>
              </a:buClr>
              <a:buSzPts val="2000"/>
            </a:pPr>
            <a:endParaRPr lang="en-US" b="1" dirty="0">
              <a:solidFill>
                <a:schemeClr val="dk1"/>
              </a:solidFill>
              <a:latin typeface="Optima LT" pitchFamily="2" charset="0"/>
              <a:ea typeface="Belleza"/>
              <a:cs typeface="Belleza"/>
              <a:sym typeface="Belleza"/>
            </a:endParaRPr>
          </a:p>
          <a:p>
            <a:pPr marL="457200" marR="0" lvl="0" indent="-355600" algn="ctr" rtl="0">
              <a:lnSpc>
                <a:spcPct val="107000"/>
              </a:lnSpc>
              <a:spcBef>
                <a:spcPts val="0"/>
              </a:spcBef>
              <a:spcAft>
                <a:spcPts val="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457200" lvl="0" indent="-355600" algn="ctr" rtl="0">
              <a:lnSpc>
                <a:spcPct val="107000"/>
              </a:lnSpc>
              <a:spcBef>
                <a:spcPts val="0"/>
              </a:spcBef>
              <a:spcAft>
                <a:spcPts val="0"/>
              </a:spcAft>
              <a:buClr>
                <a:schemeClr val="dk1"/>
              </a:buClr>
              <a:buSzPts val="2000"/>
            </a:pPr>
            <a:endParaRPr lang="en-US" dirty="0">
              <a:solidFill>
                <a:schemeClr val="dk1"/>
              </a:solidFill>
              <a:latin typeface="Optima LT" pitchFamily="2" charset="0"/>
              <a:ea typeface="Belleza"/>
              <a:cs typeface="Belleza"/>
              <a:sym typeface="Belleza"/>
            </a:endParaRPr>
          </a:p>
          <a:p>
            <a:pPr marL="45720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This is where you take leadership over the room</a:t>
            </a:r>
          </a:p>
          <a:p>
            <a:pPr marL="45720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Make the opening exciting and inspiring</a:t>
            </a:r>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role: a leader, a parent, a container</a:t>
            </a: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 </a:t>
            </a: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F45E9D49-6EEB-453A-9F23-BDFFCCE9BCCB}"/>
              </a:ext>
            </a:extLst>
          </p:cNvPr>
          <p:cNvSpPr>
            <a:spLocks noGrp="1"/>
          </p:cNvSpPr>
          <p:nvPr>
            <p:ph type="sldNum" sz="quarter" idx="12"/>
          </p:nvPr>
        </p:nvSpPr>
        <p:spPr/>
        <p:txBody>
          <a:bodyPr/>
          <a:lstStyle/>
          <a:p>
            <a:fld id="{7954171D-2B99-46CF-AE5A-2F63FF51B8C7}" type="slidenum">
              <a:rPr lang="he-IL" smtClean="0"/>
              <a:pPr/>
              <a:t>10</a:t>
            </a:fld>
            <a:endParaRPr lang="he-IL"/>
          </a:p>
        </p:txBody>
      </p:sp>
    </p:spTree>
    <p:extLst>
      <p:ext uri="{BB962C8B-B14F-4D97-AF65-F5344CB8AC3E}">
        <p14:creationId xmlns:p14="http://schemas.microsoft.com/office/powerpoint/2010/main" val="10631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2957204"/>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0070C0"/>
                </a:solidFill>
                <a:latin typeface="Optima LT" pitchFamily="2" charset="0"/>
                <a:ea typeface="Belleza"/>
                <a:cs typeface="Belleza"/>
                <a:sym typeface="Belleza"/>
              </a:rPr>
              <a:t>Facilitation Content </a:t>
            </a:r>
            <a:endParaRPr lang="en-US" b="1" dirty="0">
              <a:solidFill>
                <a:srgbClr val="0070C0"/>
              </a:solidFill>
              <a:latin typeface="Optima LT" pitchFamily="2" charset="0"/>
              <a:sym typeface="Belleza"/>
            </a:endParaRPr>
          </a:p>
          <a:p>
            <a:pPr lvl="0" algn="ctr" rtl="0">
              <a:lnSpc>
                <a:spcPct val="107000"/>
              </a:lnSpc>
            </a:pPr>
            <a:endParaRPr lang="en-US" b="1" dirty="0">
              <a:solidFill>
                <a:srgbClr val="56956A"/>
              </a:solidFill>
              <a:latin typeface="Optima LT" pitchFamily="2" charset="0"/>
              <a:ea typeface="Belleza"/>
              <a:cs typeface="Belleza"/>
              <a:sym typeface="Belleza"/>
            </a:endParaRPr>
          </a:p>
          <a:p>
            <a:pPr lvl="0" algn="ctr" rtl="0">
              <a:lnSpc>
                <a:spcPct val="107000"/>
              </a:lnSpc>
            </a:pPr>
            <a:r>
              <a:rPr lang="en-US" dirty="0">
                <a:solidFill>
                  <a:srgbClr val="000000"/>
                </a:solidFill>
                <a:latin typeface="Optima LT" pitchFamily="2" charset="0"/>
                <a:ea typeface="Belleza"/>
                <a:cs typeface="Belleza"/>
                <a:sym typeface="Belleza"/>
              </a:rPr>
              <a:t>Welcome &amp; opening</a:t>
            </a:r>
            <a:endParaRPr lang="en-US" dirty="0">
              <a:latin typeface="Optima LT" pitchFamily="2" charset="0"/>
            </a:endParaRP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Turning Point Program- objectives</a:t>
            </a: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Sensitivity &amp; Respect</a:t>
            </a: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Guiding points (logistics)</a:t>
            </a:r>
          </a:p>
          <a:p>
            <a:pPr marL="457200" lvl="0" indent="-355600" algn="ctr" rtl="0">
              <a:lnSpc>
                <a:spcPct val="107000"/>
              </a:lnSpc>
              <a:spcBef>
                <a:spcPts val="0"/>
              </a:spcBef>
              <a:spcAft>
                <a:spcPts val="0"/>
              </a:spcAft>
              <a:buSzPts val="2000"/>
            </a:pPr>
            <a:r>
              <a:rPr lang="en-US" dirty="0">
                <a:latin typeface="Optima LT" pitchFamily="2" charset="0"/>
                <a:ea typeface="Belleza"/>
                <a:cs typeface="Belleza"/>
                <a:sym typeface="Belleza"/>
              </a:rPr>
              <a:t>Pause</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11</a:t>
            </a:fld>
            <a:endParaRPr lang="he-IL"/>
          </a:p>
        </p:txBody>
      </p:sp>
    </p:spTree>
    <p:extLst>
      <p:ext uri="{BB962C8B-B14F-4D97-AF65-F5344CB8AC3E}">
        <p14:creationId xmlns:p14="http://schemas.microsoft.com/office/powerpoint/2010/main" val="83824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5020782"/>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chemeClr val="bg2">
                  <a:lumMod val="50000"/>
                </a:schemeClr>
              </a:solidFill>
              <a:latin typeface="Optima LT" pitchFamily="2" charset="0"/>
              <a:ea typeface="Belleza"/>
              <a:cs typeface="Belleza"/>
              <a:sym typeface="Belleza"/>
            </a:endParaRPr>
          </a:p>
          <a:p>
            <a:pPr lvl="0" algn="ctr" rtl="0">
              <a:lnSpc>
                <a:spcPct val="107000"/>
              </a:lnSpc>
            </a:pPr>
            <a:r>
              <a:rPr lang="en-US" b="1" dirty="0">
                <a:solidFill>
                  <a:srgbClr val="0070C0"/>
                </a:solidFill>
                <a:latin typeface="Optima LT" pitchFamily="2" charset="0"/>
                <a:ea typeface="Belleza"/>
                <a:cs typeface="Belleza"/>
                <a:sym typeface="Belleza"/>
              </a:rPr>
              <a:t>Facilitation Content </a:t>
            </a:r>
            <a:endParaRPr lang="en-US" b="1" dirty="0">
              <a:solidFill>
                <a:srgbClr val="0070C0"/>
              </a:solidFill>
              <a:latin typeface="Optima LT" pitchFamily="2" charset="0"/>
              <a:sym typeface="Belleza"/>
            </a:endParaRPr>
          </a:p>
          <a:p>
            <a:pPr lvl="0" algn="ctr" rtl="0">
              <a:lnSpc>
                <a:spcPct val="107000"/>
              </a:lnSpc>
            </a:pPr>
            <a:endParaRPr lang="en-US" b="1" dirty="0">
              <a:solidFill>
                <a:srgbClr val="56956A"/>
              </a:solidFill>
              <a:latin typeface="Optima LT" pitchFamily="2" charset="0"/>
              <a:ea typeface="Belleza"/>
              <a:cs typeface="Belleza"/>
              <a:sym typeface="Belleza"/>
            </a:endParaRPr>
          </a:p>
          <a:p>
            <a:pPr lvl="0" algn="ctr" rtl="0">
              <a:lnSpc>
                <a:spcPct val="107000"/>
              </a:lnSpc>
            </a:pPr>
            <a:r>
              <a:rPr lang="en-US" dirty="0">
                <a:solidFill>
                  <a:srgbClr val="000000"/>
                </a:solidFill>
                <a:latin typeface="Optima LT" pitchFamily="2" charset="0"/>
                <a:ea typeface="Belleza"/>
                <a:cs typeface="Belleza"/>
                <a:sym typeface="Belleza"/>
              </a:rPr>
              <a:t>Welcome &amp; opening</a:t>
            </a:r>
          </a:p>
          <a:p>
            <a:pPr lvl="0" algn="ctr" rtl="0">
              <a:lnSpc>
                <a:spcPct val="107000"/>
              </a:lnSpc>
            </a:pPr>
            <a:endParaRPr lang="en-US" dirty="0">
              <a:solidFill>
                <a:srgbClr val="000000"/>
              </a:solidFill>
              <a:latin typeface="Optima LT" pitchFamily="2" charset="0"/>
              <a:sym typeface="Belleza"/>
            </a:endParaRPr>
          </a:p>
          <a:p>
            <a:pPr lvl="0" algn="ctr" rtl="0">
              <a:lnSpc>
                <a:spcPct val="107000"/>
              </a:lnSpc>
            </a:pPr>
            <a:r>
              <a:rPr lang="en-US" dirty="0">
                <a:solidFill>
                  <a:srgbClr val="000000"/>
                </a:solidFill>
                <a:latin typeface="Optima LT" pitchFamily="2" charset="0"/>
                <a:sym typeface="Belleza"/>
              </a:rPr>
              <a:t>Welcome and team introduction</a:t>
            </a:r>
          </a:p>
          <a:p>
            <a:pPr lvl="0" algn="ctr" rtl="0">
              <a:lnSpc>
                <a:spcPct val="107000"/>
              </a:lnSpc>
            </a:pPr>
            <a:r>
              <a:rPr lang="en-US" dirty="0">
                <a:solidFill>
                  <a:srgbClr val="000000"/>
                </a:solidFill>
                <a:latin typeface="Optima LT" pitchFamily="2" charset="0"/>
                <a:sym typeface="Belleza"/>
              </a:rPr>
              <a:t>This workshop if focused on HOW TO through experience</a:t>
            </a:r>
          </a:p>
          <a:p>
            <a:pPr lvl="0" algn="ctr" rtl="0">
              <a:lnSpc>
                <a:spcPct val="107000"/>
              </a:lnSpc>
            </a:pPr>
            <a:r>
              <a:rPr lang="en-US" dirty="0">
                <a:solidFill>
                  <a:srgbClr val="000000"/>
                </a:solidFill>
                <a:latin typeface="Optima LT" pitchFamily="2" charset="0"/>
                <a:sym typeface="Belleza"/>
              </a:rPr>
              <a:t>What we are doing in POY by expending the Point of view (Open people’s hearts, break patterns, give a sense of belonging)</a:t>
            </a:r>
          </a:p>
          <a:p>
            <a:pPr lvl="0" algn="ctr" rtl="0">
              <a:lnSpc>
                <a:spcPct val="107000"/>
              </a:lnSpc>
            </a:pPr>
            <a:r>
              <a:rPr lang="en-US" dirty="0">
                <a:solidFill>
                  <a:srgbClr val="000000"/>
                </a:solidFill>
                <a:latin typeface="Optima LT" pitchFamily="2" charset="0"/>
                <a:sym typeface="Belleza"/>
              </a:rPr>
              <a:t>We will wear two hats ( a professional upgrade &amp; a personal journey)</a:t>
            </a:r>
          </a:p>
          <a:p>
            <a:pPr lvl="0" algn="ctr" rtl="0">
              <a:lnSpc>
                <a:spcPct val="107000"/>
              </a:lnSpc>
            </a:pPr>
            <a:r>
              <a:rPr lang="en-US" dirty="0">
                <a:solidFill>
                  <a:srgbClr val="000000"/>
                </a:solidFill>
                <a:latin typeface="Optima LT" pitchFamily="2" charset="0"/>
                <a:sym typeface="Belleza"/>
              </a:rPr>
              <a:t>We will Create and present our own workshop using the tools</a:t>
            </a:r>
          </a:p>
          <a:p>
            <a:pPr lvl="0" algn="ctr" rtl="0">
              <a:lnSpc>
                <a:spcPct val="107000"/>
              </a:lnSpc>
            </a:pPr>
            <a:br>
              <a:rPr lang="en-US" dirty="0">
                <a:solidFill>
                  <a:srgbClr val="000000"/>
                </a:solidFill>
                <a:latin typeface="Optima LT" pitchFamily="2" charset="0"/>
                <a:sym typeface="Belleza"/>
              </a:rPr>
            </a:br>
            <a:r>
              <a:rPr lang="en-US" dirty="0">
                <a:solidFill>
                  <a:srgbClr val="000000"/>
                </a:solidFill>
                <a:latin typeface="Optima LT" pitchFamily="2" charset="0"/>
                <a:sym typeface="Belleza"/>
              </a:rPr>
              <a:t>Logistics (meals, room &amp; facilities, schedule &amp; agenda, booklets) </a:t>
            </a:r>
          </a:p>
          <a:p>
            <a:pPr lvl="0" algn="ctr" rtl="0">
              <a:lnSpc>
                <a:spcPct val="107000"/>
              </a:lnSpc>
            </a:pPr>
            <a:endParaRPr lang="en-US" dirty="0">
              <a:solidFill>
                <a:srgbClr val="000000"/>
              </a:solidFill>
              <a:latin typeface="Optima LT" pitchFamily="2" charset="0"/>
              <a:sym typeface="Belleza"/>
            </a:endParaRPr>
          </a:p>
          <a:p>
            <a:pPr lvl="0" algn="ctr" rtl="0">
              <a:lnSpc>
                <a:spcPct val="107000"/>
              </a:lnSpc>
            </a:pP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12</a:t>
            </a:fld>
            <a:endParaRPr lang="he-IL"/>
          </a:p>
        </p:txBody>
      </p:sp>
    </p:spTree>
    <p:extLst>
      <p:ext uri="{BB962C8B-B14F-4D97-AF65-F5344CB8AC3E}">
        <p14:creationId xmlns:p14="http://schemas.microsoft.com/office/powerpoint/2010/main" val="385909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200329"/>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1. Deep</a:t>
            </a:r>
          </a:p>
          <a:p>
            <a:pPr marL="342900" indent="-342900" algn="l" rtl="0"/>
            <a:br>
              <a:rPr lang="en-US" b="1" dirty="0">
                <a:solidFill>
                  <a:schemeClr val="dk1"/>
                </a:solidFill>
                <a:latin typeface="Optima LT" pitchFamily="2" charset="0"/>
                <a:sym typeface="Belleza"/>
              </a:rPr>
            </a:br>
            <a:r>
              <a:rPr lang="en-US" dirty="0">
                <a:solidFill>
                  <a:schemeClr val="dk1"/>
                </a:solidFill>
                <a:latin typeface="Optima LT" pitchFamily="2" charset="0"/>
                <a:sym typeface="Belleza"/>
              </a:rPr>
              <a:t>Dive in deep into your personal process </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13</a:t>
            </a:fld>
            <a:endParaRPr lang="he-IL"/>
          </a:p>
        </p:txBody>
      </p:sp>
      <p:pic>
        <p:nvPicPr>
          <p:cNvPr id="11" name="Google Shape;1372;p123" descr="items1_11.jpg">
            <a:extLst>
              <a:ext uri="{FF2B5EF4-FFF2-40B4-BE49-F238E27FC236}">
                <a16:creationId xmlns:a16="http://schemas.microsoft.com/office/drawing/2014/main" id="{06615C4D-9664-491B-AD06-800E4FE1A3B8}"/>
              </a:ext>
            </a:extLst>
          </p:cNvPr>
          <p:cNvPicPr preferRelativeResize="0"/>
          <p:nvPr/>
        </p:nvPicPr>
        <p:blipFill rotWithShape="1">
          <a:blip r:embed="rId3">
            <a:alphaModFix/>
          </a:blip>
          <a:srcRect l="13884" t="9043" r="50000" b="51078"/>
          <a:stretch/>
        </p:blipFill>
        <p:spPr>
          <a:xfrm>
            <a:off x="269776" y="3019320"/>
            <a:ext cx="4086201" cy="3073976"/>
          </a:xfrm>
          <a:prstGeom prst="rect">
            <a:avLst/>
          </a:prstGeom>
          <a:noFill/>
          <a:ln>
            <a:noFill/>
          </a:ln>
        </p:spPr>
      </p:pic>
      <p:sp>
        <p:nvSpPr>
          <p:cNvPr id="12" name="TextBox 11">
            <a:extLst>
              <a:ext uri="{FF2B5EF4-FFF2-40B4-BE49-F238E27FC236}">
                <a16:creationId xmlns:a16="http://schemas.microsoft.com/office/drawing/2014/main" id="{3B729E9F-C098-410D-AC22-674F05F44808}"/>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371195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477328"/>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2. Daring</a:t>
            </a:r>
          </a:p>
          <a:p>
            <a:pPr marL="342900" indent="-342900" algn="l" rtl="0"/>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Dare to express yourself fully, to break your patterns and to dream big. </a:t>
            </a: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14</a:t>
            </a:fld>
            <a:endParaRPr lang="he-IL"/>
          </a:p>
        </p:txBody>
      </p:sp>
      <p:pic>
        <p:nvPicPr>
          <p:cNvPr id="12" name="Google Shape;1372;p123" descr="items1_11.jpg">
            <a:extLst>
              <a:ext uri="{FF2B5EF4-FFF2-40B4-BE49-F238E27FC236}">
                <a16:creationId xmlns:a16="http://schemas.microsoft.com/office/drawing/2014/main" id="{3CC261E9-8A5B-4C18-B6FD-98B61D107DA6}"/>
              </a:ext>
            </a:extLst>
          </p:cNvPr>
          <p:cNvPicPr preferRelativeResize="0"/>
          <p:nvPr/>
        </p:nvPicPr>
        <p:blipFill rotWithShape="1">
          <a:blip r:embed="rId3">
            <a:alphaModFix/>
          </a:blip>
          <a:srcRect l="51461" t="8190" r="12423" b="51931"/>
          <a:stretch/>
        </p:blipFill>
        <p:spPr>
          <a:xfrm>
            <a:off x="457200" y="2858934"/>
            <a:ext cx="4114800" cy="3162354"/>
          </a:xfrm>
          <a:prstGeom prst="rect">
            <a:avLst/>
          </a:prstGeom>
          <a:noFill/>
          <a:ln>
            <a:noFill/>
          </a:ln>
        </p:spPr>
      </p:pic>
      <p:sp>
        <p:nvSpPr>
          <p:cNvPr id="13" name="TextBox 12">
            <a:extLst>
              <a:ext uri="{FF2B5EF4-FFF2-40B4-BE49-F238E27FC236}">
                <a16:creationId xmlns:a16="http://schemas.microsoft.com/office/drawing/2014/main" id="{1679CB7B-7DB4-43A3-B15E-9DA4DE4F17BB}"/>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62165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200329"/>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3. Bonding</a:t>
            </a:r>
          </a:p>
          <a:p>
            <a:pPr marL="342900" indent="-342900" algn="l" rtl="0"/>
            <a:endParaRPr lang="en-US" b="1" dirty="0">
              <a:solidFill>
                <a:schemeClr val="dk1"/>
              </a:solidFill>
              <a:latin typeface="Optima LT" pitchFamily="2" charset="0"/>
              <a:ea typeface="Belleza"/>
              <a:cs typeface="Belleza"/>
              <a:sym typeface="Belleza"/>
            </a:endParaRPr>
          </a:p>
          <a:p>
            <a:pPr marL="342900" indent="-342900" algn="l" rtl="0"/>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Allow yourself to feel belong </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15</a:t>
            </a:fld>
            <a:endParaRPr lang="he-IL"/>
          </a:p>
        </p:txBody>
      </p:sp>
      <p:pic>
        <p:nvPicPr>
          <p:cNvPr id="12" name="Google Shape;1372;p123" descr="items1_11.jpg">
            <a:extLst>
              <a:ext uri="{FF2B5EF4-FFF2-40B4-BE49-F238E27FC236}">
                <a16:creationId xmlns:a16="http://schemas.microsoft.com/office/drawing/2014/main" id="{52DEC977-E004-418B-8D3D-378220854232}"/>
              </a:ext>
            </a:extLst>
          </p:cNvPr>
          <p:cNvPicPr preferRelativeResize="0"/>
          <p:nvPr/>
        </p:nvPicPr>
        <p:blipFill rotWithShape="1">
          <a:blip r:embed="rId3">
            <a:alphaModFix/>
          </a:blip>
          <a:srcRect l="13884" t="51268" r="50000" b="7882"/>
          <a:stretch/>
        </p:blipFill>
        <p:spPr>
          <a:xfrm>
            <a:off x="399393" y="3099041"/>
            <a:ext cx="3956584" cy="3257310"/>
          </a:xfrm>
          <a:prstGeom prst="rect">
            <a:avLst/>
          </a:prstGeom>
          <a:noFill/>
          <a:ln>
            <a:noFill/>
          </a:ln>
        </p:spPr>
      </p:pic>
      <p:sp>
        <p:nvSpPr>
          <p:cNvPr id="13" name="TextBox 12">
            <a:extLst>
              <a:ext uri="{FF2B5EF4-FFF2-40B4-BE49-F238E27FC236}">
                <a16:creationId xmlns:a16="http://schemas.microsoft.com/office/drawing/2014/main" id="{16AFCA4A-7698-4692-9DF0-454CE370BC60}"/>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151420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200329"/>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4. Advancing</a:t>
            </a:r>
          </a:p>
          <a:p>
            <a:pPr marL="342900" indent="-342900" algn="l" rtl="0"/>
            <a:endParaRPr lang="en-US" b="1" dirty="0">
              <a:solidFill>
                <a:schemeClr val="dk1"/>
              </a:solidFill>
              <a:latin typeface="Optima LT" pitchFamily="2" charset="0"/>
              <a:ea typeface="Belleza"/>
              <a:cs typeface="Belleza"/>
              <a:sym typeface="Belleza"/>
            </a:endParaRPr>
          </a:p>
          <a:p>
            <a:pPr marL="342900" indent="-342900" algn="l" rtl="0"/>
            <a:r>
              <a:rPr lang="en-US" dirty="0">
                <a:solidFill>
                  <a:schemeClr val="dk1"/>
                </a:solidFill>
                <a:latin typeface="Optima LT" pitchFamily="2" charset="0"/>
                <a:ea typeface="Belleza"/>
                <a:cs typeface="Belleza"/>
                <a:sym typeface="Belleza"/>
              </a:rPr>
              <a:t>Upgrade your professional tool kit and skills </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10" name="TextBox 9"/>
          <p:cNvSpPr txBox="1"/>
          <p:nvPr/>
        </p:nvSpPr>
        <p:spPr>
          <a:xfrm>
            <a:off x="-180528" y="1586881"/>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16</a:t>
            </a:fld>
            <a:endParaRPr lang="he-IL"/>
          </a:p>
        </p:txBody>
      </p:sp>
      <p:pic>
        <p:nvPicPr>
          <p:cNvPr id="12" name="Google Shape;1372;p123" descr="items1_11.jpg">
            <a:extLst>
              <a:ext uri="{FF2B5EF4-FFF2-40B4-BE49-F238E27FC236}">
                <a16:creationId xmlns:a16="http://schemas.microsoft.com/office/drawing/2014/main" id="{BB69C259-86C1-45C5-9709-1D0542DFB377}"/>
              </a:ext>
            </a:extLst>
          </p:cNvPr>
          <p:cNvPicPr preferRelativeResize="0"/>
          <p:nvPr/>
        </p:nvPicPr>
        <p:blipFill rotWithShape="1">
          <a:blip r:embed="rId3">
            <a:alphaModFix/>
          </a:blip>
          <a:srcRect l="50696" t="50922" r="12181" b="8228"/>
          <a:stretch/>
        </p:blipFill>
        <p:spPr>
          <a:xfrm>
            <a:off x="269776" y="2975742"/>
            <a:ext cx="4302224" cy="3261569"/>
          </a:xfrm>
          <a:prstGeom prst="rect">
            <a:avLst/>
          </a:prstGeom>
          <a:noFill/>
          <a:ln>
            <a:noFill/>
          </a:ln>
        </p:spPr>
      </p:pic>
    </p:spTree>
    <p:extLst>
      <p:ext uri="{BB962C8B-B14F-4D97-AF65-F5344CB8AC3E}">
        <p14:creationId xmlns:p14="http://schemas.microsoft.com/office/powerpoint/2010/main" val="348840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90264" y="1412776"/>
            <a:ext cx="8963472" cy="5054957"/>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sym typeface="Belleza"/>
            </a:endParaRPr>
          </a:p>
          <a:p>
            <a:pPr lvl="0" algn="ctr" rtl="0">
              <a:lnSpc>
                <a:spcPct val="107000"/>
              </a:lnSpc>
            </a:pPr>
            <a:r>
              <a:rPr lang="en-US" b="1" dirty="0">
                <a:solidFill>
                  <a:srgbClr val="0070C0"/>
                </a:solidFill>
                <a:latin typeface="Optima LT" pitchFamily="2" charset="0"/>
                <a:sym typeface="Belleza"/>
              </a:rPr>
              <a:t>Sensitivity &amp; Respect</a:t>
            </a:r>
          </a:p>
          <a:p>
            <a:pPr lvl="0" algn="ctr" rtl="0">
              <a:lnSpc>
                <a:spcPct val="107000"/>
              </a:lnSpc>
            </a:pPr>
            <a:endParaRPr lang="en-US" b="1" dirty="0">
              <a:solidFill>
                <a:srgbClr val="56956A"/>
              </a:solidFill>
              <a:latin typeface="Optima LT" pitchFamily="2" charset="0"/>
              <a:sym typeface="Belleza"/>
            </a:endParaRPr>
          </a:p>
          <a:p>
            <a:pPr lvl="0" algn="ctr" rtl="0">
              <a:lnSpc>
                <a:spcPct val="107000"/>
              </a:lnSpc>
            </a:pPr>
            <a:r>
              <a:rPr lang="en-US" dirty="0">
                <a:latin typeface="Optima LT" pitchFamily="2" charset="0"/>
              </a:rPr>
              <a:t>Safety net</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No Judgement, No expectations</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Be on time</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rPr>
              <a:t>What said stays in the room</a:t>
            </a:r>
            <a:br>
              <a:rPr lang="en-US" dirty="0">
                <a:solidFill>
                  <a:schemeClr val="dk1"/>
                </a:solidFill>
                <a:latin typeface="Optima LT" pitchFamily="2" charset="0"/>
              </a:rPr>
            </a:br>
            <a:r>
              <a:rPr lang="en-US" dirty="0">
                <a:solidFill>
                  <a:schemeClr val="dk1"/>
                </a:solidFill>
                <a:latin typeface="Optima LT" pitchFamily="2" charset="0"/>
              </a:rPr>
              <a:t>Respect other’s journey</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Flight mode in public places</a:t>
            </a:r>
          </a:p>
          <a:p>
            <a:pPr marL="457200" indent="-355600" algn="ctr" rtl="0">
              <a:lnSpc>
                <a:spcPct val="150000"/>
              </a:lnSpc>
              <a:buClr>
                <a:schemeClr val="dk1"/>
              </a:buClr>
              <a:buSzPts val="2000"/>
            </a:pPr>
            <a:r>
              <a:rPr lang="en-US" dirty="0">
                <a:solidFill>
                  <a:schemeClr val="dk1"/>
                </a:solidFill>
                <a:latin typeface="Optima LT" pitchFamily="2" charset="0"/>
              </a:rPr>
              <a:t>I statements</a:t>
            </a:r>
          </a:p>
          <a:p>
            <a:pPr marL="457200" lvl="0" indent="-355600" algn="ctr" rtl="0">
              <a:lnSpc>
                <a:spcPct val="150000"/>
              </a:lnSpc>
              <a:spcBef>
                <a:spcPts val="0"/>
              </a:spcBef>
              <a:spcAft>
                <a:spcPts val="0"/>
              </a:spcAft>
              <a:buClr>
                <a:schemeClr val="dk1"/>
              </a:buClr>
              <a:buSzPts val="2000"/>
            </a:pPr>
            <a:br>
              <a:rPr lang="en-US" dirty="0">
                <a:solidFill>
                  <a:schemeClr val="dk1"/>
                </a:solidFill>
                <a:latin typeface="Optima LT" pitchFamily="2" charset="0"/>
                <a:sym typeface="Belleza"/>
              </a:rPr>
            </a:br>
            <a:r>
              <a:rPr lang="en-US" dirty="0">
                <a:solidFill>
                  <a:schemeClr val="dk1"/>
                </a:solidFill>
                <a:latin typeface="Optima LT" pitchFamily="2" charset="0"/>
                <a:sym typeface="Belleza"/>
              </a:rPr>
              <a:t>Raise hands for agreement </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E43F15D9-C409-47A4-8F47-FF4A1B8CBF30}"/>
              </a:ext>
            </a:extLst>
          </p:cNvPr>
          <p:cNvSpPr>
            <a:spLocks noGrp="1"/>
          </p:cNvSpPr>
          <p:nvPr>
            <p:ph type="sldNum" sz="quarter" idx="12"/>
          </p:nvPr>
        </p:nvSpPr>
        <p:spPr/>
        <p:txBody>
          <a:bodyPr/>
          <a:lstStyle/>
          <a:p>
            <a:fld id="{7954171D-2B99-46CF-AE5A-2F63FF51B8C7}" type="slidenum">
              <a:rPr lang="he-IL" smtClean="0"/>
              <a:pPr/>
              <a:t>17</a:t>
            </a:fld>
            <a:endParaRPr lang="he-IL"/>
          </a:p>
        </p:txBody>
      </p:sp>
    </p:spTree>
    <p:extLst>
      <p:ext uri="{BB962C8B-B14F-4D97-AF65-F5344CB8AC3E}">
        <p14:creationId xmlns:p14="http://schemas.microsoft.com/office/powerpoint/2010/main" val="23085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90264" y="1412776"/>
            <a:ext cx="8963472" cy="3018246"/>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sym typeface="Belleza"/>
            </a:endParaRPr>
          </a:p>
          <a:p>
            <a:pPr lvl="0" algn="ctr" rtl="0">
              <a:lnSpc>
                <a:spcPct val="107000"/>
              </a:lnSpc>
            </a:pPr>
            <a:r>
              <a:rPr lang="en-US" b="1" dirty="0">
                <a:solidFill>
                  <a:srgbClr val="0070C0"/>
                </a:solidFill>
                <a:latin typeface="Optima LT" pitchFamily="2" charset="0"/>
                <a:sym typeface="Belleza"/>
              </a:rPr>
              <a:t>Guiding points (logistics)</a:t>
            </a:r>
          </a:p>
          <a:p>
            <a:pPr lvl="0" algn="ctr" rtl="0">
              <a:lnSpc>
                <a:spcPct val="107000"/>
              </a:lnSpc>
            </a:pPr>
            <a:endParaRPr lang="en-US" b="1" dirty="0">
              <a:solidFill>
                <a:srgbClr val="56956A"/>
              </a:solidFill>
              <a:latin typeface="Optima LT" pitchFamily="2" charset="0"/>
              <a:sym typeface="Belleza"/>
            </a:endParaRPr>
          </a:p>
          <a:p>
            <a:pPr lvl="0" algn="ctr" rtl="0">
              <a:lnSpc>
                <a:spcPct val="107000"/>
              </a:lnSpc>
            </a:pPr>
            <a:r>
              <a:rPr lang="en-US" dirty="0">
                <a:solidFill>
                  <a:schemeClr val="dk1"/>
                </a:solidFill>
                <a:latin typeface="Optima LT" pitchFamily="2" charset="0"/>
                <a:sym typeface="Belleza"/>
              </a:rPr>
              <a:t>Breaks During the day </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Workshop materials  </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Writing</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Photography</a:t>
            </a: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48FF2834-DC88-4951-B4EF-58DE4995D0DC}"/>
              </a:ext>
            </a:extLst>
          </p:cNvPr>
          <p:cNvSpPr>
            <a:spLocks noGrp="1"/>
          </p:cNvSpPr>
          <p:nvPr>
            <p:ph type="sldNum" sz="quarter" idx="12"/>
          </p:nvPr>
        </p:nvSpPr>
        <p:spPr/>
        <p:txBody>
          <a:bodyPr/>
          <a:lstStyle/>
          <a:p>
            <a:fld id="{7954171D-2B99-46CF-AE5A-2F63FF51B8C7}" type="slidenum">
              <a:rPr lang="he-IL" smtClean="0"/>
              <a:pPr/>
              <a:t>18</a:t>
            </a:fld>
            <a:endParaRPr lang="he-IL"/>
          </a:p>
        </p:txBody>
      </p:sp>
    </p:spTree>
    <p:extLst>
      <p:ext uri="{BB962C8B-B14F-4D97-AF65-F5344CB8AC3E}">
        <p14:creationId xmlns:p14="http://schemas.microsoft.com/office/powerpoint/2010/main" val="386247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460182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Pause</a:t>
            </a:r>
            <a:br>
              <a:rPr lang="en-US" sz="2400" b="1" dirty="0">
                <a:latin typeface="Optima LT" pitchFamily="2" charset="0"/>
                <a:ea typeface="Belleza"/>
                <a:cs typeface="Belleza"/>
                <a:sym typeface="Belleza"/>
              </a:rPr>
            </a:br>
            <a:r>
              <a:rPr lang="en-US" b="1" dirty="0">
                <a:latin typeface="Optima LT" pitchFamily="2" charset="0"/>
                <a:ea typeface="Belleza"/>
                <a:cs typeface="Belleza"/>
                <a:sym typeface="Belleza"/>
              </a:rPr>
              <a:t>(20 minutes)</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r>
              <a:rPr lang="en-US" b="1" dirty="0">
                <a:solidFill>
                  <a:schemeClr val="accent1">
                    <a:lumMod val="75000"/>
                  </a:schemeClr>
                </a:solidFill>
                <a:latin typeface="Optima LT" pitchFamily="2" charset="0"/>
                <a:ea typeface="Belleza"/>
                <a:cs typeface="Belleza"/>
                <a:sym typeface="Belleza"/>
              </a:rPr>
              <a:t>Facilitator’s focus</a:t>
            </a:r>
          </a:p>
          <a:p>
            <a:pPr lvl="0" algn="ctr" rtl="0"/>
            <a:endParaRPr lang="en-US" dirty="0">
              <a:solidFill>
                <a:schemeClr val="dk1"/>
              </a:solidFill>
              <a:latin typeface="Optima LT" pitchFamily="2" charset="0"/>
              <a:ea typeface="Belleza"/>
              <a:cs typeface="Belleza"/>
              <a:sym typeface="Belleza"/>
            </a:endParaRPr>
          </a:p>
          <a:p>
            <a:pPr lvl="0" algn="ctr" rtl="0"/>
            <a:r>
              <a:rPr lang="en-US" dirty="0">
                <a:solidFill>
                  <a:schemeClr val="dk1"/>
                </a:solidFill>
                <a:latin typeface="Optima LT" pitchFamily="2" charset="0"/>
                <a:ea typeface="Belleza"/>
                <a:cs typeface="Belleza"/>
                <a:sym typeface="Belleza"/>
              </a:rPr>
              <a:t>To Tune in, take a breath and meet myself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digest the opening</a:t>
            </a:r>
          </a:p>
          <a:p>
            <a:pPr marL="457200" indent="-355600" algn="ctr" rtl="0">
              <a:buClr>
                <a:schemeClr val="dk1"/>
              </a:buClr>
              <a:buSzPts val="2000"/>
            </a:pPr>
            <a:r>
              <a:rPr lang="en-US" dirty="0">
                <a:solidFill>
                  <a:schemeClr val="dk1"/>
                </a:solidFill>
                <a:latin typeface="Optima LT" pitchFamily="2" charset="0"/>
                <a:ea typeface="Belleza"/>
                <a:cs typeface="Belleza"/>
                <a:sym typeface="Belleza"/>
              </a:rPr>
              <a:t>To get to know the Pause process as part of the </a:t>
            </a:r>
            <a:r>
              <a:rPr lang="en-US" b="1" dirty="0">
                <a:solidFill>
                  <a:schemeClr val="dk1"/>
                </a:solidFill>
                <a:latin typeface="Optima LT" pitchFamily="2" charset="0"/>
                <a:ea typeface="Belleza"/>
                <a:cs typeface="Belleza"/>
                <a:sym typeface="Belleza"/>
              </a:rPr>
              <a:t>Points of You</a:t>
            </a:r>
            <a:r>
              <a:rPr lang="en-US" b="1" baseline="30000" dirty="0">
                <a:solidFill>
                  <a:schemeClr val="dk1"/>
                </a:solidFill>
                <a:latin typeface="Optima LT" pitchFamily="2" charset="0"/>
                <a:ea typeface="Belleza"/>
                <a:cs typeface="Belleza"/>
                <a:sym typeface="Belleza"/>
              </a:rPr>
              <a:t>®</a:t>
            </a:r>
            <a:r>
              <a:rPr lang="en-US" b="1" dirty="0">
                <a:solidFill>
                  <a:schemeClr val="dk1"/>
                </a:solidFill>
                <a:latin typeface="Optima LT" pitchFamily="2" charset="0"/>
                <a:ea typeface="Belleza"/>
                <a:cs typeface="Belleza"/>
                <a:sym typeface="Belleza"/>
              </a:rPr>
              <a:t> </a:t>
            </a:r>
            <a:r>
              <a:rPr lang="en-US" dirty="0">
                <a:solidFill>
                  <a:schemeClr val="dk1"/>
                </a:solidFill>
                <a:latin typeface="Optima LT" pitchFamily="2" charset="0"/>
                <a:ea typeface="Belleza"/>
                <a:cs typeface="Belleza"/>
                <a:sym typeface="Belleza"/>
              </a:rPr>
              <a:t>method</a:t>
            </a:r>
            <a:endParaRPr lang="en-US" dirty="0">
              <a:latin typeface="Optima LT" pitchFamily="2" charset="0"/>
            </a:endParaRP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start practicing inner research </a:t>
            </a:r>
          </a:p>
          <a:p>
            <a:pPr marL="457200" marR="0" lvl="0" indent="-355600" algn="ctr" rtl="0">
              <a:spcBef>
                <a:spcPts val="0"/>
              </a:spcBef>
              <a:spcAft>
                <a:spcPts val="0"/>
              </a:spcAft>
              <a:buClr>
                <a:schemeClr val="dk1"/>
              </a:buClr>
              <a:buSzPts val="2000"/>
            </a:pPr>
            <a:endParaRPr lang="en-US" b="1" dirty="0">
              <a:solidFill>
                <a:schemeClr val="dk1"/>
              </a:solidFill>
              <a:latin typeface="Optima LT" pitchFamily="2" charset="0"/>
              <a:ea typeface="Belleza"/>
              <a:cs typeface="Belleza"/>
              <a:sym typeface="Belleza"/>
            </a:endParaRPr>
          </a:p>
          <a:p>
            <a:pPr marL="457200" marR="0" lvl="0" indent="-355600" algn="ctr" rtl="0">
              <a:spcBef>
                <a:spcPts val="0"/>
              </a:spcBef>
              <a:spcAft>
                <a:spcPts val="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457200" marR="0" lvl="0" indent="-355600" algn="ctr" rtl="0">
              <a:spcBef>
                <a:spcPts val="0"/>
              </a:spcBef>
              <a:spcAft>
                <a:spcPts val="0"/>
              </a:spcAft>
              <a:buClr>
                <a:schemeClr val="dk1"/>
              </a:buClr>
              <a:buSzPts val="2000"/>
            </a:pPr>
            <a:endParaRPr lang="en-US" b="1" dirty="0">
              <a:solidFill>
                <a:srgbClr val="56956A"/>
              </a:solidFill>
              <a:latin typeface="Optima LT" pitchFamily="2" charset="0"/>
              <a:ea typeface="Belleza"/>
              <a:cs typeface="Belleza"/>
              <a:sym typeface="Belleza"/>
            </a:endParaRP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The pause is for the participants and for you as facilitator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Stay still, keep calm, don't be reactive to what is happening during the Pause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(even if you feel movement or hear noises in the room)</a:t>
            </a: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597938B-BBE9-4B07-9B53-F2A1CA1FA106}"/>
              </a:ext>
            </a:extLst>
          </p:cNvPr>
          <p:cNvSpPr>
            <a:spLocks noGrp="1"/>
          </p:cNvSpPr>
          <p:nvPr>
            <p:ph type="sldNum" sz="quarter" idx="12"/>
          </p:nvPr>
        </p:nvSpPr>
        <p:spPr/>
        <p:txBody>
          <a:bodyPr/>
          <a:lstStyle/>
          <a:p>
            <a:fld id="{7954171D-2B99-46CF-AE5A-2F63FF51B8C7}" type="slidenum">
              <a:rPr lang="he-IL" smtClean="0"/>
              <a:pPr/>
              <a:t>19</a:t>
            </a:fld>
            <a:endParaRPr lang="he-IL"/>
          </a:p>
        </p:txBody>
      </p:sp>
    </p:spTree>
    <p:extLst>
      <p:ext uri="{BB962C8B-B14F-4D97-AF65-F5344CB8AC3E}">
        <p14:creationId xmlns:p14="http://schemas.microsoft.com/office/powerpoint/2010/main" val="104954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5" name="TextBox 24"/>
          <p:cNvSpPr txBox="1"/>
          <p:nvPr/>
        </p:nvSpPr>
        <p:spPr>
          <a:xfrm>
            <a:off x="564238" y="1407136"/>
            <a:ext cx="7848874" cy="1217497"/>
          </a:xfrm>
          <a:prstGeom prst="rect">
            <a:avLst/>
          </a:prstGeom>
          <a:noFill/>
        </p:spPr>
        <p:txBody>
          <a:bodyPr wrap="square" lIns="91424" tIns="45712" rIns="91424" bIns="45712" rtlCol="1">
            <a:spAutoFit/>
          </a:bodyPr>
          <a:lstStyle/>
          <a:p>
            <a:pPr algn="ctr" rtl="0"/>
            <a:r>
              <a:rPr lang="en-GB" sz="2400" b="1" dirty="0">
                <a:latin typeface="Optima LT" pitchFamily="2" charset="0"/>
              </a:rPr>
              <a:t>  Today’s Session</a:t>
            </a:r>
            <a:r>
              <a:rPr lang="en-US" dirty="0">
                <a:latin typeface="Optima LT" pitchFamily="2" charset="0"/>
                <a:ea typeface="Belleza"/>
                <a:cs typeface="Belleza"/>
                <a:sym typeface="Belleza"/>
              </a:rPr>
              <a:t>	</a:t>
            </a:r>
          </a:p>
          <a:p>
            <a:pPr marL="228600" indent="-228600" algn="l" rtl="0">
              <a:lnSpc>
                <a:spcPct val="90000"/>
              </a:lnSpc>
              <a:spcBef>
                <a:spcPts val="1000"/>
              </a:spcBef>
              <a:buClr>
                <a:schemeClr val="dk1"/>
              </a:buClr>
              <a:buSzPts val="2800"/>
            </a:pPr>
            <a:r>
              <a:rPr lang="en-US" dirty="0">
                <a:latin typeface="Optima LT" pitchFamily="2" charset="0"/>
                <a:sym typeface="Belleza"/>
              </a:rPr>
              <a:t>             Content from:				</a:t>
            </a:r>
            <a:r>
              <a:rPr lang="en-US" dirty="0">
                <a:latin typeface="Optima LT" pitchFamily="2" charset="0"/>
                <a:ea typeface="Belleza"/>
                <a:cs typeface="Belleza"/>
                <a:sym typeface="Belleza"/>
              </a:rPr>
              <a:t>	</a:t>
            </a:r>
          </a:p>
          <a:p>
            <a:pPr marL="228600" indent="-228600" algn="l" rtl="0">
              <a:lnSpc>
                <a:spcPct val="90000"/>
              </a:lnSpc>
              <a:spcBef>
                <a:spcPts val="1000"/>
              </a:spcBef>
              <a:buClr>
                <a:schemeClr val="dk1"/>
              </a:buClr>
              <a:buSzPts val="2800"/>
            </a:pPr>
            <a:endParaRPr lang="en-US" dirty="0">
              <a:latin typeface="Optima LT" pitchFamily="2" charset="0"/>
              <a:ea typeface="Belleza"/>
              <a:cs typeface="Belleza"/>
              <a:sym typeface="Belleza"/>
            </a:endParaRPr>
          </a:p>
        </p:txBody>
      </p:sp>
      <p:grpSp>
        <p:nvGrpSpPr>
          <p:cNvPr id="2" name="קבוצה 27"/>
          <p:cNvGrpSpPr/>
          <p:nvPr/>
        </p:nvGrpSpPr>
        <p:grpSpPr>
          <a:xfrm>
            <a:off x="7067654" y="5888239"/>
            <a:ext cx="1345458" cy="468112"/>
            <a:chOff x="3154534" y="2420888"/>
            <a:chExt cx="2690916" cy="936224"/>
          </a:xfrm>
        </p:grpSpPr>
        <p:sp>
          <p:nvSpPr>
            <p:cNvPr id="29" name="אליפסה 28">
              <a:extLst>
                <a:ext uri="{FF2B5EF4-FFF2-40B4-BE49-F238E27FC236}">
                  <a16:creationId xmlns:a16="http://schemas.microsoft.com/office/drawing/2014/main" id="{8012AAC4-8582-4B12-9963-63E89D8B7E15}"/>
                </a:ext>
              </a:extLst>
            </p:cNvPr>
            <p:cNvSpPr/>
            <p:nvPr/>
          </p:nvSpPr>
          <p:spPr>
            <a:xfrm flipH="1" flipV="1">
              <a:off x="4499992" y="2924944"/>
              <a:ext cx="288152" cy="288152"/>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0351E71D-4169-4B7A-A566-A048EEF49F48}"/>
                </a:ext>
              </a:extLst>
            </p:cNvPr>
            <p:cNvSpPr/>
            <p:nvPr/>
          </p:nvSpPr>
          <p:spPr>
            <a:xfrm flipH="1" flipV="1">
              <a:off x="5076056" y="3068960"/>
              <a:ext cx="288152" cy="288152"/>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flipH="1" flipV="1">
              <a:off x="3419752" y="2492896"/>
              <a:ext cx="288152" cy="2881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8012AAC4-8582-4B12-9963-63E89D8B7E15}"/>
                </a:ext>
              </a:extLst>
            </p:cNvPr>
            <p:cNvSpPr/>
            <p:nvPr/>
          </p:nvSpPr>
          <p:spPr>
            <a:xfrm flipH="1" flipV="1">
              <a:off x="3635896" y="2996952"/>
              <a:ext cx="288152" cy="28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flipH="1" flipV="1">
              <a:off x="5148064" y="2420888"/>
              <a:ext cx="288152" cy="288152"/>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flipH="1" flipV="1">
              <a:off x="4139952" y="2636912"/>
              <a:ext cx="288152" cy="288152"/>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8012AAC4-8582-4B12-9963-63E89D8B7E15}"/>
                </a:ext>
              </a:extLst>
            </p:cNvPr>
            <p:cNvSpPr/>
            <p:nvPr/>
          </p:nvSpPr>
          <p:spPr>
            <a:xfrm rot="17439001">
              <a:off x="3154534" y="2868226"/>
              <a:ext cx="106031" cy="106031"/>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0351E71D-4169-4B7A-A566-A048EEF49F48}"/>
                </a:ext>
              </a:extLst>
            </p:cNvPr>
            <p:cNvSpPr/>
            <p:nvPr/>
          </p:nvSpPr>
          <p:spPr>
            <a:xfrm rot="17439001">
              <a:off x="4371266" y="2436178"/>
              <a:ext cx="106031" cy="106031"/>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4947331" y="2796218"/>
              <a:ext cx="106031" cy="1060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8012AAC4-8582-4B12-9963-63E89D8B7E15}"/>
                </a:ext>
              </a:extLst>
            </p:cNvPr>
            <p:cNvSpPr/>
            <p:nvPr/>
          </p:nvSpPr>
          <p:spPr>
            <a:xfrm rot="17439001">
              <a:off x="5739419" y="2940235"/>
              <a:ext cx="106031" cy="10603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4011226" y="3012242"/>
              <a:ext cx="106031" cy="106031"/>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F84C4D83-5393-4844-ACB9-5F76F25434A4}"/>
                </a:ext>
              </a:extLst>
            </p:cNvPr>
            <p:cNvSpPr/>
            <p:nvPr/>
          </p:nvSpPr>
          <p:spPr>
            <a:xfrm rot="17439001">
              <a:off x="5523395" y="2652203"/>
              <a:ext cx="106031" cy="106031"/>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grpSp>
      <p:sp>
        <p:nvSpPr>
          <p:cNvPr id="19" name="מלבן 1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Today’s Session</a:t>
            </a:r>
          </a:p>
        </p:txBody>
      </p:sp>
      <p:sp>
        <p:nvSpPr>
          <p:cNvPr id="3" name="מציין מיקום של מספר שקופית 2">
            <a:extLst>
              <a:ext uri="{FF2B5EF4-FFF2-40B4-BE49-F238E27FC236}">
                <a16:creationId xmlns:a16="http://schemas.microsoft.com/office/drawing/2014/main" id="{F1900235-38FB-4655-BEA6-6C8250C9D411}"/>
              </a:ext>
            </a:extLst>
          </p:cNvPr>
          <p:cNvSpPr>
            <a:spLocks noGrp="1"/>
          </p:cNvSpPr>
          <p:nvPr>
            <p:ph type="sldNum" sz="quarter" idx="12"/>
          </p:nvPr>
        </p:nvSpPr>
        <p:spPr/>
        <p:txBody>
          <a:bodyPr/>
          <a:lstStyle/>
          <a:p>
            <a:fld id="{7954171D-2B99-46CF-AE5A-2F63FF51B8C7}" type="slidenum">
              <a:rPr lang="he-IL" smtClean="0"/>
              <a:pPr/>
              <a:t>2</a:t>
            </a:fld>
            <a:endParaRPr lang="he-IL"/>
          </a:p>
        </p:txBody>
      </p:sp>
      <p:pic>
        <p:nvPicPr>
          <p:cNvPr id="20" name="Google Shape;1610;p151" descr="POY_ACADEMY_FACILITATION WORKBOOK LEVEL 3.jpg">
            <a:extLst>
              <a:ext uri="{FF2B5EF4-FFF2-40B4-BE49-F238E27FC236}">
                <a16:creationId xmlns:a16="http://schemas.microsoft.com/office/drawing/2014/main" id="{542A1A12-9475-444F-A157-936024E2969B}"/>
              </a:ext>
            </a:extLst>
          </p:cNvPr>
          <p:cNvPicPr preferRelativeResize="0"/>
          <p:nvPr/>
        </p:nvPicPr>
        <p:blipFill rotWithShape="1">
          <a:blip r:embed="rId3">
            <a:alphaModFix/>
          </a:blip>
          <a:srcRect/>
          <a:stretch/>
        </p:blipFill>
        <p:spPr>
          <a:xfrm>
            <a:off x="3294929" y="2204864"/>
            <a:ext cx="2141167" cy="3023541"/>
          </a:xfrm>
          <a:prstGeom prst="rect">
            <a:avLst/>
          </a:prstGeom>
          <a:noFill/>
          <a:ln>
            <a:noFill/>
          </a:ln>
        </p:spPr>
      </p:pic>
    </p:spTree>
    <p:extLst>
      <p:ext uri="{BB962C8B-B14F-4D97-AF65-F5344CB8AC3E}">
        <p14:creationId xmlns:p14="http://schemas.microsoft.com/office/powerpoint/2010/main" val="201346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5412363"/>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Pause</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r>
              <a:rPr lang="en-US" b="1" dirty="0">
                <a:solidFill>
                  <a:srgbClr val="0070C0"/>
                </a:solidFill>
                <a:latin typeface="Optima LT" pitchFamily="2" charset="0"/>
                <a:ea typeface="Belleza"/>
                <a:cs typeface="Belleza"/>
                <a:sym typeface="Belleza"/>
              </a:rPr>
              <a:t>Facilitation Content</a:t>
            </a:r>
            <a:endParaRPr lang="en-US" b="1" dirty="0">
              <a:solidFill>
                <a:srgbClr val="0070C0"/>
              </a:solidFill>
              <a:latin typeface="Optima LT" pitchFamily="2" charset="0"/>
              <a:sym typeface="Belleza"/>
            </a:endParaRPr>
          </a:p>
          <a:p>
            <a:pPr lvl="0" algn="ctr" rtl="0"/>
            <a:endParaRPr lang="en-US" b="1" dirty="0">
              <a:solidFill>
                <a:srgbClr val="56956A"/>
              </a:solidFill>
              <a:latin typeface="Optima LT" pitchFamily="2" charset="0"/>
              <a:ea typeface="Belleza"/>
              <a:cs typeface="Belleza"/>
              <a:sym typeface="Belleza"/>
            </a:endParaRPr>
          </a:p>
          <a:p>
            <a:pPr lvl="0" algn="ctr" rtl="0"/>
            <a:r>
              <a:rPr lang="en-US" dirty="0">
                <a:solidFill>
                  <a:schemeClr val="dk1"/>
                </a:solidFill>
                <a:latin typeface="Optima LT" pitchFamily="2" charset="0"/>
                <a:ea typeface="Belleza"/>
                <a:cs typeface="Belleza"/>
                <a:sym typeface="Belleza"/>
              </a:rPr>
              <a:t>In the 21st century, pausing is not allowed</a:t>
            </a:r>
            <a:endParaRPr lang="en-US" dirty="0">
              <a:latin typeface="Optima LT" pitchFamily="2" charset="0"/>
              <a:sym typeface="Belleza"/>
            </a:endParaRPr>
          </a:p>
          <a:p>
            <a:pPr lvl="0" algn="ctr" rtl="0">
              <a:lnSpc>
                <a:spcPct val="150000"/>
              </a:lnSpc>
            </a:pPr>
            <a:r>
              <a:rPr lang="en-US" dirty="0">
                <a:solidFill>
                  <a:schemeClr val="dk1"/>
                </a:solidFill>
                <a:latin typeface="Optima LT" pitchFamily="2" charset="0"/>
                <a:sym typeface="Belleza"/>
              </a:rPr>
              <a:t>How am I </a:t>
            </a:r>
            <a:r>
              <a:rPr lang="en-US" dirty="0">
                <a:solidFill>
                  <a:schemeClr val="dk1"/>
                </a:solidFill>
                <a:latin typeface="Optima LT" pitchFamily="2" charset="0"/>
              </a:rPr>
              <a:t>(Physically, feeling, thoughts)?</a:t>
            </a:r>
            <a:br>
              <a:rPr lang="en-US" dirty="0">
                <a:solidFill>
                  <a:schemeClr val="dk1"/>
                </a:solidFill>
                <a:latin typeface="Optima LT" pitchFamily="2" charset="0"/>
              </a:rPr>
            </a:br>
            <a:r>
              <a:rPr lang="en-US" dirty="0">
                <a:solidFill>
                  <a:schemeClr val="dk1"/>
                </a:solidFill>
                <a:latin typeface="Optima LT" pitchFamily="2" charset="0"/>
              </a:rPr>
              <a:t>4 places of presence</a:t>
            </a:r>
          </a:p>
          <a:p>
            <a:pPr lvl="0" algn="ctr" rtl="0">
              <a:lnSpc>
                <a:spcPct val="150000"/>
              </a:lnSpc>
            </a:pPr>
            <a:r>
              <a:rPr lang="en-US" dirty="0">
                <a:solidFill>
                  <a:schemeClr val="dk1"/>
                </a:solidFill>
                <a:latin typeface="Optima LT" pitchFamily="2" charset="0"/>
              </a:rPr>
              <a:t>An in- between time</a:t>
            </a:r>
          </a:p>
          <a:p>
            <a:pPr lvl="0" algn="ctr" rtl="0">
              <a:lnSpc>
                <a:spcPct val="150000"/>
              </a:lnSpc>
            </a:pPr>
            <a:r>
              <a:rPr lang="en-US" dirty="0">
                <a:solidFill>
                  <a:schemeClr val="dk1"/>
                </a:solidFill>
                <a:latin typeface="Optima LT" pitchFamily="2" charset="0"/>
              </a:rPr>
              <a:t>At some point life will stop us</a:t>
            </a:r>
          </a:p>
          <a:p>
            <a:pPr lvl="0" algn="ctr" rtl="0">
              <a:lnSpc>
                <a:spcPct val="150000"/>
              </a:lnSpc>
            </a:pPr>
            <a:r>
              <a:rPr lang="en-US" dirty="0">
                <a:solidFill>
                  <a:schemeClr val="dk1"/>
                </a:solidFill>
                <a:latin typeface="Optima LT" pitchFamily="2" charset="0"/>
              </a:rPr>
              <a:t>This is the first step for inner research</a:t>
            </a:r>
          </a:p>
          <a:p>
            <a:pPr lvl="0" algn="ctr" rtl="0">
              <a:lnSpc>
                <a:spcPct val="150000"/>
              </a:lnSpc>
            </a:pPr>
            <a:r>
              <a:rPr lang="en-US" dirty="0">
                <a:solidFill>
                  <a:schemeClr val="dk1"/>
                </a:solidFill>
                <a:latin typeface="Optima LT" pitchFamily="2" charset="0"/>
              </a:rPr>
              <a:t>Gandhi story</a:t>
            </a:r>
          </a:p>
          <a:p>
            <a:pPr lvl="0" algn="ctr" rtl="0">
              <a:lnSpc>
                <a:spcPct val="150000"/>
              </a:lnSpc>
            </a:pPr>
            <a:r>
              <a:rPr lang="en-US" dirty="0">
                <a:solidFill>
                  <a:schemeClr val="dk1"/>
                </a:solidFill>
                <a:latin typeface="Optima LT" pitchFamily="2" charset="0"/>
              </a:rPr>
              <a:t>A click on the camera- Pausing the moment</a:t>
            </a:r>
          </a:p>
          <a:p>
            <a:pPr lvl="0" algn="ctr" rtl="0">
              <a:lnSpc>
                <a:spcPct val="150000"/>
              </a:lnSpc>
            </a:pPr>
            <a:r>
              <a:rPr lang="en-US" dirty="0">
                <a:solidFill>
                  <a:schemeClr val="dk1"/>
                </a:solidFill>
                <a:latin typeface="Optima LT" pitchFamily="2" charset="0"/>
                <a:sym typeface="Belleza"/>
              </a:rPr>
              <a:t>Pause music</a:t>
            </a:r>
            <a:br>
              <a:rPr lang="en-US" dirty="0">
                <a:solidFill>
                  <a:schemeClr val="dk1"/>
                </a:solidFill>
                <a:latin typeface="Optima LT" pitchFamily="2" charset="0"/>
                <a:ea typeface="Belleza"/>
                <a:cs typeface="Belleza"/>
                <a:sym typeface="Belleza"/>
              </a:rPr>
            </a:br>
            <a:endParaRPr lang="en-US" dirty="0">
              <a:solidFill>
                <a:schemeClr val="dk1"/>
              </a:solidFill>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72FB900-0809-488E-BD5F-8AAB50D28C13}"/>
              </a:ext>
            </a:extLst>
          </p:cNvPr>
          <p:cNvSpPr>
            <a:spLocks noGrp="1"/>
          </p:cNvSpPr>
          <p:nvPr>
            <p:ph type="sldNum" sz="quarter" idx="12"/>
          </p:nvPr>
        </p:nvSpPr>
        <p:spPr/>
        <p:txBody>
          <a:bodyPr/>
          <a:lstStyle/>
          <a:p>
            <a:fld id="{7954171D-2B99-46CF-AE5A-2F63FF51B8C7}" type="slidenum">
              <a:rPr lang="he-IL" smtClean="0"/>
              <a:pPr/>
              <a:t>20</a:t>
            </a:fld>
            <a:endParaRPr lang="he-IL"/>
          </a:p>
        </p:txBody>
      </p:sp>
    </p:spTree>
    <p:extLst>
      <p:ext uri="{BB962C8B-B14F-4D97-AF65-F5344CB8AC3E}">
        <p14:creationId xmlns:p14="http://schemas.microsoft.com/office/powerpoint/2010/main" val="187664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290728"/>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None </a:t>
            </a:r>
          </a:p>
          <a:p>
            <a:pPr lvl="0" algn="ctr" rtl="0">
              <a:spcBef>
                <a:spcPts val="10"/>
              </a:spcBef>
              <a:buClr>
                <a:schemeClr val="dk1"/>
              </a:buClr>
              <a:buSzPts val="1100"/>
            </a:pP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This is after ‘on the stages’ process and we will organize the chairs back to a circle</a:t>
            </a:r>
          </a:p>
          <a:p>
            <a:pPr lvl="0" algn="ctr" rtl="0">
              <a:spcBef>
                <a:spcPts val="10"/>
              </a:spcBef>
              <a:buClr>
                <a:schemeClr val="dk1"/>
              </a:buClr>
              <a:buSzPts val="1100"/>
            </a:pPr>
            <a:r>
              <a:rPr lang="en-US" dirty="0">
                <a:latin typeface="Optima LT" pitchFamily="2" charset="0"/>
                <a:ea typeface="Belleza"/>
                <a:cs typeface="Belleza"/>
                <a:sym typeface="Belleza"/>
              </a:rPr>
              <a:t>Centerpiece with the ‘workshop cards’ (Why am I here)</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latin typeface="Optima LT" pitchFamily="2" charset="0"/>
                <a:ea typeface="Belleza"/>
                <a:cs typeface="Belleza"/>
                <a:sym typeface="Belleza"/>
              </a:rPr>
            </a:br>
            <a:r>
              <a:rPr lang="en-US" dirty="0">
                <a:solidFill>
                  <a:schemeClr val="dk1"/>
                </a:solidFill>
                <a:latin typeface="Optima LT" pitchFamily="2" charset="0"/>
                <a:sym typeface="Belleza"/>
              </a:rPr>
              <a:t>4 Method cards- which we hand to the participants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4 stages of our Method</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Our Method (page 72-73) </a:t>
            </a:r>
            <a:endParaRPr lang="en-US" dirty="0">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21</a:t>
            </a:fld>
            <a:endParaRPr lang="he-IL"/>
          </a:p>
        </p:txBody>
      </p:sp>
    </p:spTree>
    <p:extLst>
      <p:ext uri="{BB962C8B-B14F-4D97-AF65-F5344CB8AC3E}">
        <p14:creationId xmlns:p14="http://schemas.microsoft.com/office/powerpoint/2010/main" val="345973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9477" y="1226418"/>
            <a:ext cx="9144000" cy="3600970"/>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marR="0" lvl="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focus – The Method</a:t>
            </a:r>
          </a:p>
          <a:p>
            <a:pPr marL="36000" marR="0" lvl="0" algn="ctr" rtl="0">
              <a:spcBef>
                <a:spcPts val="10"/>
              </a:spcBef>
              <a:spcAft>
                <a:spcPts val="10"/>
              </a:spcAft>
              <a:buClr>
                <a:schemeClr val="dk1"/>
              </a:buClr>
              <a:buSzPts val="2000"/>
            </a:pPr>
            <a:endParaRPr lang="en-US" u="sng"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integrate their experience of our tools and trainings into a simple structure</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give a logic which they can use while working with our tools &amp; the training</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teach the </a:t>
            </a:r>
            <a:r>
              <a:rPr lang="en-US" b="1" dirty="0">
                <a:solidFill>
                  <a:schemeClr val="dk1"/>
                </a:solidFill>
                <a:latin typeface="Optima LT" pitchFamily="2" charset="0"/>
                <a:ea typeface="Belleza"/>
                <a:cs typeface="Belleza"/>
                <a:sym typeface="Belleza"/>
              </a:rPr>
              <a:t>Points of You® </a:t>
            </a:r>
            <a:r>
              <a:rPr lang="en-US" dirty="0">
                <a:solidFill>
                  <a:schemeClr val="dk1"/>
                </a:solidFill>
                <a:latin typeface="Optima LT" pitchFamily="2" charset="0"/>
                <a:ea typeface="Belleza"/>
                <a:cs typeface="Belleza"/>
                <a:sym typeface="Belleza"/>
              </a:rPr>
              <a:t>Method </a:t>
            </a:r>
          </a:p>
          <a:p>
            <a:pPr marL="36000" marR="0" lvl="0" algn="ctr" rtl="0">
              <a:spcBef>
                <a:spcPts val="10"/>
              </a:spcBef>
              <a:spcAft>
                <a:spcPts val="10"/>
              </a:spcAft>
              <a:buClr>
                <a:schemeClr val="dk1"/>
              </a:buClr>
              <a:buSzPts val="2000"/>
            </a:pPr>
            <a:endParaRPr lang="en-US" b="1" dirty="0">
              <a:solidFill>
                <a:schemeClr val="dk1"/>
              </a:solidFill>
              <a:latin typeface="Optima LT" pitchFamily="2" charset="0"/>
              <a:ea typeface="Belleza"/>
              <a:cs typeface="Belleza"/>
              <a:sym typeface="Belleza"/>
            </a:endParaRPr>
          </a:p>
          <a:p>
            <a:pPr marL="3600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36000" algn="ctr" rtl="0">
              <a:spcBef>
                <a:spcPts val="10"/>
              </a:spcBef>
              <a:spcAft>
                <a:spcPts val="10"/>
              </a:spcAft>
              <a:buClr>
                <a:schemeClr val="dk1"/>
              </a:buClr>
              <a:buSzPts val="2000"/>
            </a:pPr>
            <a:endParaRPr lang="en-US" b="1"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Points of You Method: Read, explain and give example</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F8EA64D-44BF-48F4-913D-7AC524F856E7}"/>
              </a:ext>
            </a:extLst>
          </p:cNvPr>
          <p:cNvSpPr>
            <a:spLocks noGrp="1"/>
          </p:cNvSpPr>
          <p:nvPr>
            <p:ph type="sldNum" sz="quarter" idx="12"/>
          </p:nvPr>
        </p:nvSpPr>
        <p:spPr/>
        <p:txBody>
          <a:bodyPr/>
          <a:lstStyle/>
          <a:p>
            <a:fld id="{7954171D-2B99-46CF-AE5A-2F63FF51B8C7}" type="slidenum">
              <a:rPr lang="he-IL" smtClean="0"/>
              <a:pPr/>
              <a:t>22</a:t>
            </a:fld>
            <a:endParaRPr lang="he-IL"/>
          </a:p>
        </p:txBody>
      </p:sp>
    </p:spTree>
    <p:extLst>
      <p:ext uri="{BB962C8B-B14F-4D97-AF65-F5344CB8AC3E}">
        <p14:creationId xmlns:p14="http://schemas.microsoft.com/office/powerpoint/2010/main" val="3459731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412776"/>
            <a:ext cx="9144000" cy="4154967"/>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algn="ctr" rtl="0">
              <a:spcBef>
                <a:spcPts val="10"/>
              </a:spcBef>
              <a:spcAft>
                <a:spcPts val="10"/>
              </a:spcAft>
            </a:pPr>
            <a:r>
              <a:rPr lang="en-US" b="1" dirty="0">
                <a:solidFill>
                  <a:srgbClr val="0070C0"/>
                </a:solidFill>
                <a:latin typeface="Optima LT" pitchFamily="2" charset="0"/>
                <a:ea typeface="Belleza"/>
                <a:cs typeface="Belleza"/>
                <a:sym typeface="Belleza"/>
              </a:rPr>
              <a:t>Facilitation Content</a:t>
            </a:r>
          </a:p>
          <a:p>
            <a:pPr marL="36000" algn="ctr" rtl="0">
              <a:spcBef>
                <a:spcPts val="10"/>
              </a:spcBef>
              <a:spcAft>
                <a:spcPts val="10"/>
              </a:spcAft>
            </a:pPr>
            <a:endParaRPr lang="en-US" b="1" dirty="0">
              <a:solidFill>
                <a:srgbClr val="56956A"/>
              </a:solidFill>
              <a:latin typeface="Optima LT" pitchFamily="2" charset="0"/>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Opening</a:t>
            </a:r>
          </a:p>
          <a:p>
            <a:pPr marL="36000" marR="0" lvl="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objectives</a:t>
            </a:r>
          </a:p>
          <a:p>
            <a:pPr marL="36000" marR="0" lvl="0" indent="-342900" algn="ctr" rtl="0">
              <a:spcBef>
                <a:spcPts val="10"/>
              </a:spcBef>
              <a:spcAft>
                <a:spcPts val="10"/>
              </a:spcAft>
              <a:buClr>
                <a:schemeClr val="dk1"/>
              </a:buClr>
              <a:buSzPts val="2000"/>
            </a:pPr>
            <a:endParaRPr lang="en-US" dirty="0">
              <a:solidFill>
                <a:schemeClr val="dk1"/>
              </a:solidFill>
              <a:latin typeface="Optima LT" pitchFamily="2" charset="0"/>
              <a:ea typeface="Belleza"/>
              <a:cs typeface="Belleza"/>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Process flow</a:t>
            </a:r>
          </a:p>
          <a:p>
            <a:pPr marL="3600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Points of You Method</a:t>
            </a:r>
          </a:p>
          <a:p>
            <a:pPr marL="3600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Pause- Expanding- Focusing- Doing</a:t>
            </a:r>
          </a:p>
          <a:p>
            <a:pPr marL="36000" indent="-342900" algn="ctr" rtl="0">
              <a:spcBef>
                <a:spcPts val="10"/>
              </a:spcBef>
              <a:spcAft>
                <a:spcPts val="10"/>
              </a:spcAft>
              <a:buClr>
                <a:schemeClr val="dk1"/>
              </a:buClr>
              <a:buSzPts val="2000"/>
            </a:pPr>
            <a:endParaRPr lang="en-US" dirty="0">
              <a:solidFill>
                <a:schemeClr val="dk1"/>
              </a:solidFill>
              <a:latin typeface="Optima LT" pitchFamily="2" charset="0"/>
              <a:sym typeface="Belleza"/>
            </a:endParaRPr>
          </a:p>
          <a:p>
            <a:pPr marL="36000" indent="-342900" algn="ctr" rtl="0">
              <a:spcBef>
                <a:spcPts val="10"/>
              </a:spcBef>
              <a:spcAft>
                <a:spcPts val="10"/>
              </a:spcAft>
              <a:buClr>
                <a:schemeClr val="dk1"/>
              </a:buClr>
              <a:buSzPts val="2000"/>
            </a:pPr>
            <a:r>
              <a:rPr lang="en-US" b="1" dirty="0">
                <a:solidFill>
                  <a:schemeClr val="dk1"/>
                </a:solidFill>
                <a:latin typeface="Optima LT" pitchFamily="2" charset="0"/>
                <a:sym typeface="Belleza"/>
              </a:rPr>
              <a:t>Closure</a:t>
            </a:r>
            <a:endParaRPr lang="en-US" b="1" dirty="0">
              <a:solidFill>
                <a:schemeClr val="dk1"/>
              </a:solidFill>
              <a:latin typeface="Optima LT" pitchFamily="2" charset="0"/>
            </a:endParaRPr>
          </a:p>
          <a:p>
            <a:pPr marL="36000" indent="-342900" algn="ctr" rtl="0">
              <a:spcBef>
                <a:spcPts val="10"/>
              </a:spcBef>
              <a:spcAft>
                <a:spcPts val="10"/>
              </a:spcAft>
              <a:buClr>
                <a:schemeClr val="dk1"/>
              </a:buClr>
              <a:buSzPts val="2000"/>
            </a:pPr>
            <a:r>
              <a:rPr lang="en-US" dirty="0">
                <a:solidFill>
                  <a:schemeClr val="dk1"/>
                </a:solidFill>
                <a:latin typeface="Optima LT" pitchFamily="2" charset="0"/>
                <a:sym typeface="Belleza"/>
              </a:rPr>
              <a:t>We are continuing to the next session- ‘How to join us’</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BC9AB278-DDA7-4A52-9CC1-F86A3E36BF3D}"/>
              </a:ext>
            </a:extLst>
          </p:cNvPr>
          <p:cNvSpPr>
            <a:spLocks noGrp="1"/>
          </p:cNvSpPr>
          <p:nvPr>
            <p:ph type="sldNum" sz="quarter" idx="12"/>
          </p:nvPr>
        </p:nvSpPr>
        <p:spPr/>
        <p:txBody>
          <a:bodyPr/>
          <a:lstStyle/>
          <a:p>
            <a:fld id="{7954171D-2B99-46CF-AE5A-2F63FF51B8C7}" type="slidenum">
              <a:rPr lang="he-IL" smtClean="0"/>
              <a:pPr/>
              <a:t>23</a:t>
            </a:fld>
            <a:endParaRPr lang="he-IL"/>
          </a:p>
        </p:txBody>
      </p:sp>
    </p:spTree>
    <p:extLst>
      <p:ext uri="{BB962C8B-B14F-4D97-AF65-F5344CB8AC3E}">
        <p14:creationId xmlns:p14="http://schemas.microsoft.com/office/powerpoint/2010/main" val="345973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290728"/>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None </a:t>
            </a:r>
          </a:p>
          <a:p>
            <a:pPr lvl="0" algn="ctr" rtl="0">
              <a:spcBef>
                <a:spcPts val="10"/>
              </a:spcBef>
              <a:buClr>
                <a:schemeClr val="dk1"/>
              </a:buClr>
              <a:buSzPts val="1100"/>
            </a:pP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This is after ‘on the stages’ process and we will organize the chairs back to a circle</a:t>
            </a:r>
          </a:p>
          <a:p>
            <a:pPr lvl="0" algn="ctr" rtl="0">
              <a:spcBef>
                <a:spcPts val="10"/>
              </a:spcBef>
              <a:buClr>
                <a:schemeClr val="dk1"/>
              </a:buClr>
              <a:buSzPts val="1100"/>
            </a:pPr>
            <a:r>
              <a:rPr lang="en-US" dirty="0">
                <a:latin typeface="Optima LT" pitchFamily="2" charset="0"/>
                <a:ea typeface="Belleza"/>
                <a:cs typeface="Belleza"/>
                <a:sym typeface="Belleza"/>
              </a:rPr>
              <a:t>Centerpiece with the ‘workshop cards’ (Why am I here)</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latin typeface="Optima LT" pitchFamily="2" charset="0"/>
                <a:ea typeface="Belleza"/>
                <a:cs typeface="Belleza"/>
                <a:sym typeface="Belleza"/>
              </a:rPr>
            </a:br>
            <a:r>
              <a:rPr lang="en-US" dirty="0">
                <a:solidFill>
                  <a:schemeClr val="dk1"/>
                </a:solidFill>
                <a:latin typeface="Optima LT" pitchFamily="2" charset="0"/>
                <a:sym typeface="Belleza"/>
              </a:rPr>
              <a:t>4 Method cards- which we hand to the participants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4 stages of our Method</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Our Method (page 72-73) </a:t>
            </a:r>
            <a:endParaRPr lang="en-US" dirty="0">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24</a:t>
            </a:fld>
            <a:endParaRPr lang="he-IL"/>
          </a:p>
        </p:txBody>
      </p:sp>
    </p:spTree>
    <p:extLst>
      <p:ext uri="{BB962C8B-B14F-4D97-AF65-F5344CB8AC3E}">
        <p14:creationId xmlns:p14="http://schemas.microsoft.com/office/powerpoint/2010/main" val="295809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9477" y="1226418"/>
            <a:ext cx="9144000" cy="3600970"/>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marR="0" lvl="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focus – The Method</a:t>
            </a:r>
          </a:p>
          <a:p>
            <a:pPr marL="36000" marR="0" lvl="0" algn="ctr" rtl="0">
              <a:spcBef>
                <a:spcPts val="10"/>
              </a:spcBef>
              <a:spcAft>
                <a:spcPts val="10"/>
              </a:spcAft>
              <a:buClr>
                <a:schemeClr val="dk1"/>
              </a:buClr>
              <a:buSzPts val="2000"/>
            </a:pPr>
            <a:endParaRPr lang="en-US" u="sng"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integrate their experience of our tools and trainings into a simple structure</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give a logic which they can use while working with our tools &amp; the training</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teach the </a:t>
            </a:r>
            <a:r>
              <a:rPr lang="en-US" b="1" dirty="0">
                <a:solidFill>
                  <a:schemeClr val="dk1"/>
                </a:solidFill>
                <a:latin typeface="Optima LT" pitchFamily="2" charset="0"/>
                <a:ea typeface="Belleza"/>
                <a:cs typeface="Belleza"/>
                <a:sym typeface="Belleza"/>
              </a:rPr>
              <a:t>Points of You® </a:t>
            </a:r>
            <a:r>
              <a:rPr lang="en-US" dirty="0">
                <a:solidFill>
                  <a:schemeClr val="dk1"/>
                </a:solidFill>
                <a:latin typeface="Optima LT" pitchFamily="2" charset="0"/>
                <a:ea typeface="Belleza"/>
                <a:cs typeface="Belleza"/>
                <a:sym typeface="Belleza"/>
              </a:rPr>
              <a:t>Method </a:t>
            </a:r>
          </a:p>
          <a:p>
            <a:pPr marL="36000" marR="0" lvl="0" algn="ctr" rtl="0">
              <a:spcBef>
                <a:spcPts val="10"/>
              </a:spcBef>
              <a:spcAft>
                <a:spcPts val="10"/>
              </a:spcAft>
              <a:buClr>
                <a:schemeClr val="dk1"/>
              </a:buClr>
              <a:buSzPts val="2000"/>
            </a:pPr>
            <a:endParaRPr lang="en-US" b="1" dirty="0">
              <a:solidFill>
                <a:schemeClr val="dk1"/>
              </a:solidFill>
              <a:latin typeface="Optima LT" pitchFamily="2" charset="0"/>
              <a:ea typeface="Belleza"/>
              <a:cs typeface="Belleza"/>
              <a:sym typeface="Belleza"/>
            </a:endParaRPr>
          </a:p>
          <a:p>
            <a:pPr marL="3600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36000" algn="ctr" rtl="0">
              <a:spcBef>
                <a:spcPts val="10"/>
              </a:spcBef>
              <a:spcAft>
                <a:spcPts val="10"/>
              </a:spcAft>
              <a:buClr>
                <a:schemeClr val="dk1"/>
              </a:buClr>
              <a:buSzPts val="2000"/>
            </a:pPr>
            <a:endParaRPr lang="en-US" b="1"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Points of You Method: Read, explain and give example</a:t>
            </a:r>
          </a:p>
        </p:txBody>
      </p:sp>
      <p:sp>
        <p:nvSpPr>
          <p:cNvPr id="6" name="מלבן 5"/>
          <p:cNvSpPr/>
          <p:nvPr/>
        </p:nvSpPr>
        <p:spPr>
          <a:xfrm>
            <a:off x="1" y="1"/>
            <a:ext cx="9144000" cy="755973"/>
          </a:xfrm>
          <a:prstGeom prst="rect">
            <a:avLst/>
          </a:prstGeom>
          <a:solidFill>
            <a:srgbClr val="A5A39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F8EA64D-44BF-48F4-913D-7AC524F856E7}"/>
              </a:ext>
            </a:extLst>
          </p:cNvPr>
          <p:cNvSpPr>
            <a:spLocks noGrp="1"/>
          </p:cNvSpPr>
          <p:nvPr>
            <p:ph type="sldNum" sz="quarter" idx="12"/>
          </p:nvPr>
        </p:nvSpPr>
        <p:spPr/>
        <p:txBody>
          <a:bodyPr/>
          <a:lstStyle/>
          <a:p>
            <a:fld id="{7954171D-2B99-46CF-AE5A-2F63FF51B8C7}" type="slidenum">
              <a:rPr lang="he-IL" smtClean="0"/>
              <a:pPr/>
              <a:t>25</a:t>
            </a:fld>
            <a:endParaRPr lang="he-IL"/>
          </a:p>
        </p:txBody>
      </p:sp>
    </p:spTree>
    <p:extLst>
      <p:ext uri="{BB962C8B-B14F-4D97-AF65-F5344CB8AC3E}">
        <p14:creationId xmlns:p14="http://schemas.microsoft.com/office/powerpoint/2010/main" val="2519215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412776"/>
            <a:ext cx="9144000" cy="4154967"/>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algn="ctr" rtl="0">
              <a:spcBef>
                <a:spcPts val="10"/>
              </a:spcBef>
              <a:spcAft>
                <a:spcPts val="10"/>
              </a:spcAft>
            </a:pPr>
            <a:r>
              <a:rPr lang="en-US" b="1" dirty="0">
                <a:solidFill>
                  <a:srgbClr val="0070C0"/>
                </a:solidFill>
                <a:latin typeface="Optima LT" pitchFamily="2" charset="0"/>
                <a:ea typeface="Belleza"/>
                <a:cs typeface="Belleza"/>
                <a:sym typeface="Belleza"/>
              </a:rPr>
              <a:t>Facilitation Content</a:t>
            </a:r>
          </a:p>
          <a:p>
            <a:pPr marL="36000" algn="ctr" rtl="0">
              <a:spcBef>
                <a:spcPts val="10"/>
              </a:spcBef>
              <a:spcAft>
                <a:spcPts val="10"/>
              </a:spcAft>
            </a:pPr>
            <a:endParaRPr lang="en-US" b="1" dirty="0">
              <a:solidFill>
                <a:srgbClr val="56956A"/>
              </a:solidFill>
              <a:latin typeface="Optima LT" pitchFamily="2" charset="0"/>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Opening</a:t>
            </a:r>
          </a:p>
          <a:p>
            <a:pPr marL="36000" marR="0" lvl="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objectives</a:t>
            </a:r>
          </a:p>
          <a:p>
            <a:pPr marL="36000" marR="0" lvl="0" indent="-342900" algn="ctr" rtl="0">
              <a:spcBef>
                <a:spcPts val="10"/>
              </a:spcBef>
              <a:spcAft>
                <a:spcPts val="10"/>
              </a:spcAft>
              <a:buClr>
                <a:schemeClr val="dk1"/>
              </a:buClr>
              <a:buSzPts val="2000"/>
            </a:pPr>
            <a:endParaRPr lang="en-US" dirty="0">
              <a:solidFill>
                <a:schemeClr val="dk1"/>
              </a:solidFill>
              <a:latin typeface="Optima LT" pitchFamily="2" charset="0"/>
              <a:ea typeface="Belleza"/>
              <a:cs typeface="Belleza"/>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Process flow</a:t>
            </a:r>
          </a:p>
          <a:p>
            <a:pPr marL="3600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Points of You Method</a:t>
            </a:r>
          </a:p>
          <a:p>
            <a:pPr marL="3600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Pause- Expanding- Focusing- Doing</a:t>
            </a:r>
          </a:p>
          <a:p>
            <a:pPr marL="36000" indent="-342900" algn="ctr" rtl="0">
              <a:spcBef>
                <a:spcPts val="10"/>
              </a:spcBef>
              <a:spcAft>
                <a:spcPts val="10"/>
              </a:spcAft>
              <a:buClr>
                <a:schemeClr val="dk1"/>
              </a:buClr>
              <a:buSzPts val="2000"/>
            </a:pPr>
            <a:endParaRPr lang="en-US" dirty="0">
              <a:solidFill>
                <a:schemeClr val="dk1"/>
              </a:solidFill>
              <a:latin typeface="Optima LT" pitchFamily="2" charset="0"/>
              <a:sym typeface="Belleza"/>
            </a:endParaRPr>
          </a:p>
          <a:p>
            <a:pPr marL="36000" indent="-342900" algn="ctr" rtl="0">
              <a:spcBef>
                <a:spcPts val="10"/>
              </a:spcBef>
              <a:spcAft>
                <a:spcPts val="10"/>
              </a:spcAft>
              <a:buClr>
                <a:schemeClr val="dk1"/>
              </a:buClr>
              <a:buSzPts val="2000"/>
            </a:pPr>
            <a:r>
              <a:rPr lang="en-US" b="1" dirty="0">
                <a:solidFill>
                  <a:schemeClr val="dk1"/>
                </a:solidFill>
                <a:latin typeface="Optima LT" pitchFamily="2" charset="0"/>
                <a:sym typeface="Belleza"/>
              </a:rPr>
              <a:t>Closure</a:t>
            </a:r>
            <a:endParaRPr lang="en-US" b="1" dirty="0">
              <a:solidFill>
                <a:schemeClr val="dk1"/>
              </a:solidFill>
              <a:latin typeface="Optima LT" pitchFamily="2" charset="0"/>
            </a:endParaRPr>
          </a:p>
          <a:p>
            <a:pPr marL="36000" indent="-342900" algn="ctr" rtl="0">
              <a:spcBef>
                <a:spcPts val="10"/>
              </a:spcBef>
              <a:spcAft>
                <a:spcPts val="10"/>
              </a:spcAft>
              <a:buClr>
                <a:schemeClr val="dk1"/>
              </a:buClr>
              <a:buSzPts val="2000"/>
            </a:pPr>
            <a:r>
              <a:rPr lang="en-US" dirty="0">
                <a:solidFill>
                  <a:schemeClr val="dk1"/>
                </a:solidFill>
                <a:latin typeface="Optima LT" pitchFamily="2" charset="0"/>
                <a:sym typeface="Belleza"/>
              </a:rPr>
              <a:t>We are continuing to the next session- ‘How to join us’</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BC9AB278-DDA7-4A52-9CC1-F86A3E36BF3D}"/>
              </a:ext>
            </a:extLst>
          </p:cNvPr>
          <p:cNvSpPr>
            <a:spLocks noGrp="1"/>
          </p:cNvSpPr>
          <p:nvPr>
            <p:ph type="sldNum" sz="quarter" idx="12"/>
          </p:nvPr>
        </p:nvSpPr>
        <p:spPr/>
        <p:txBody>
          <a:bodyPr/>
          <a:lstStyle/>
          <a:p>
            <a:fld id="{7954171D-2B99-46CF-AE5A-2F63FF51B8C7}" type="slidenum">
              <a:rPr lang="he-IL" smtClean="0"/>
              <a:pPr/>
              <a:t>26</a:t>
            </a:fld>
            <a:endParaRPr lang="he-IL"/>
          </a:p>
        </p:txBody>
      </p:sp>
    </p:spTree>
    <p:extLst>
      <p:ext uri="{BB962C8B-B14F-4D97-AF65-F5344CB8AC3E}">
        <p14:creationId xmlns:p14="http://schemas.microsoft.com/office/powerpoint/2010/main" val="180668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412776"/>
            <a:ext cx="9144000" cy="3266199"/>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solidFill>
                <a:srgbClr val="56956A"/>
              </a:solidFill>
              <a:latin typeface="Optima LT" pitchFamily="2" charset="0"/>
              <a:ea typeface="Belleza"/>
              <a:cs typeface="Belleza"/>
              <a:sym typeface="Belleza"/>
            </a:endParaRPr>
          </a:p>
          <a:p>
            <a:pPr algn="ctr" rtl="0"/>
            <a:r>
              <a:rPr lang="en-US" b="1" dirty="0">
                <a:solidFill>
                  <a:srgbClr val="0070C0"/>
                </a:solidFill>
                <a:latin typeface="Optima LT" pitchFamily="2" charset="0"/>
                <a:ea typeface="Belleza"/>
                <a:cs typeface="Belleza"/>
                <a:sym typeface="Belleza"/>
              </a:rPr>
              <a:t>Objectives</a:t>
            </a:r>
            <a:endParaRPr lang="en-US" b="1" dirty="0">
              <a:solidFill>
                <a:srgbClr val="0070C0"/>
              </a:solidFill>
              <a:latin typeface="Optima LT" pitchFamily="2" charset="0"/>
              <a:sym typeface="Belleza"/>
            </a:endParaRPr>
          </a:p>
          <a:p>
            <a:pPr marL="457200" marR="0" lvl="0" indent="-355600" algn="ctr" rtl="0">
              <a:lnSpc>
                <a:spcPct val="107000"/>
              </a:lnSpc>
              <a:spcBef>
                <a:spcPts val="800"/>
              </a:spcBef>
              <a:spcAft>
                <a:spcPts val="0"/>
              </a:spcAft>
              <a:buClr>
                <a:schemeClr val="dk1"/>
              </a:buClr>
              <a:buSzPts val="2000"/>
            </a:pPr>
            <a:r>
              <a:rPr lang="en-US" dirty="0">
                <a:solidFill>
                  <a:schemeClr val="dk1"/>
                </a:solidFill>
                <a:latin typeface="Optima LT" pitchFamily="2" charset="0"/>
                <a:ea typeface="Belleza"/>
                <a:cs typeface="Belleza"/>
                <a:sym typeface="Belleza"/>
              </a:rPr>
              <a:t>To understand the structure behind the experience</a:t>
            </a:r>
          </a:p>
          <a:p>
            <a:pPr marL="457200" indent="-355600" algn="ctr" rtl="0">
              <a:lnSpc>
                <a:spcPct val="107000"/>
              </a:lnSpc>
              <a:spcBef>
                <a:spcPts val="800"/>
              </a:spcBef>
              <a:buClr>
                <a:schemeClr val="dk1"/>
              </a:buClr>
              <a:buSzPts val="2000"/>
            </a:pPr>
            <a:r>
              <a:rPr lang="en-US" dirty="0">
                <a:solidFill>
                  <a:schemeClr val="dk1"/>
                </a:solidFill>
                <a:latin typeface="Optima LT" pitchFamily="2" charset="0"/>
                <a:ea typeface="Belleza"/>
                <a:cs typeface="Belleza"/>
                <a:sym typeface="Belleza"/>
              </a:rPr>
              <a:t>To implements the knowledge and techniques towards the Requirements</a:t>
            </a:r>
          </a:p>
          <a:p>
            <a:pPr marL="457200" indent="-355600" algn="ctr" rtl="0">
              <a:lnSpc>
                <a:spcPct val="107000"/>
              </a:lnSpc>
              <a:spcBef>
                <a:spcPts val="800"/>
              </a:spcBef>
              <a:buClr>
                <a:schemeClr val="dk1"/>
              </a:buClr>
              <a:buSzPts val="2000"/>
            </a:pPr>
            <a:r>
              <a:rPr lang="en-US" b="1" dirty="0">
                <a:solidFill>
                  <a:srgbClr val="0070C0"/>
                </a:solidFill>
                <a:latin typeface="Optima LT" pitchFamily="2" charset="0"/>
                <a:ea typeface="Belleza"/>
                <a:cs typeface="Belleza"/>
                <a:sym typeface="Belleza"/>
              </a:rPr>
              <a:t>Process flow</a:t>
            </a:r>
            <a:br>
              <a:rPr lang="en-US" b="1" dirty="0">
                <a:solidFill>
                  <a:srgbClr val="E07F48"/>
                </a:solidFill>
                <a:latin typeface="Optima LT" pitchFamily="2" charset="0"/>
                <a:ea typeface="Belleza"/>
                <a:cs typeface="Belleza"/>
                <a:sym typeface="Belleza"/>
              </a:rPr>
            </a:br>
            <a:endParaRPr lang="en-US" b="1" dirty="0">
              <a:solidFill>
                <a:srgbClr val="E07F48"/>
              </a:solidFill>
              <a:latin typeface="Optima LT" pitchFamily="2" charset="0"/>
              <a:sym typeface="Belleza"/>
            </a:endParaRPr>
          </a:p>
          <a:p>
            <a:pPr marL="457200" marR="0" lvl="0" indent="-355600" algn="ctr" rtl="0">
              <a:lnSpc>
                <a:spcPct val="107000"/>
              </a:lnSpc>
              <a:spcBef>
                <a:spcPts val="800"/>
              </a:spcBef>
              <a:spcAft>
                <a:spcPts val="0"/>
              </a:spcAft>
              <a:buClr>
                <a:schemeClr val="dk1"/>
              </a:buClr>
              <a:buSzPts val="2000"/>
            </a:pPr>
            <a:r>
              <a:rPr lang="en-US" dirty="0">
                <a:solidFill>
                  <a:schemeClr val="dk1"/>
                </a:solidFill>
                <a:latin typeface="Optima LT" pitchFamily="2" charset="0"/>
                <a:ea typeface="Belleza"/>
                <a:cs typeface="Belleza"/>
                <a:sym typeface="Belleza"/>
              </a:rPr>
              <a:t> </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AD25B96-46B8-4F53-AE39-B5CD09003F9E}"/>
              </a:ext>
            </a:extLst>
          </p:cNvPr>
          <p:cNvSpPr>
            <a:spLocks noGrp="1"/>
          </p:cNvSpPr>
          <p:nvPr>
            <p:ph type="sldNum" sz="quarter" idx="12"/>
          </p:nvPr>
        </p:nvSpPr>
        <p:spPr/>
        <p:txBody>
          <a:bodyPr/>
          <a:lstStyle/>
          <a:p>
            <a:fld id="{7954171D-2B99-46CF-AE5A-2F63FF51B8C7}" type="slidenum">
              <a:rPr lang="he-IL" smtClean="0"/>
              <a:pPr/>
              <a:t>27</a:t>
            </a:fld>
            <a:endParaRPr lang="he-IL"/>
          </a:p>
        </p:txBody>
      </p:sp>
      <p:pic>
        <p:nvPicPr>
          <p:cNvPr id="9" name="תמונה 8" descr="METHOD CARDS5.jpg">
            <a:extLst>
              <a:ext uri="{FF2B5EF4-FFF2-40B4-BE49-F238E27FC236}">
                <a16:creationId xmlns:a16="http://schemas.microsoft.com/office/drawing/2014/main" id="{E43B6DD7-D7A6-4C57-AEF8-9B11DBF39BB5}"/>
              </a:ext>
            </a:extLst>
          </p:cNvPr>
          <p:cNvPicPr>
            <a:picLocks noChangeAspect="1"/>
          </p:cNvPicPr>
          <p:nvPr/>
        </p:nvPicPr>
        <p:blipFill>
          <a:blip r:embed="rId3" cstate="print"/>
          <a:stretch>
            <a:fillRect/>
          </a:stretch>
        </p:blipFill>
        <p:spPr>
          <a:xfrm>
            <a:off x="3059802" y="3950910"/>
            <a:ext cx="3024366" cy="2393890"/>
          </a:xfrm>
          <a:prstGeom prst="rect">
            <a:avLst/>
          </a:prstGeom>
        </p:spPr>
      </p:pic>
    </p:spTree>
    <p:extLst>
      <p:ext uri="{BB962C8B-B14F-4D97-AF65-F5344CB8AC3E}">
        <p14:creationId xmlns:p14="http://schemas.microsoft.com/office/powerpoint/2010/main" val="345973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AD25B96-46B8-4F53-AE39-B5CD09003F9E}"/>
              </a:ext>
            </a:extLst>
          </p:cNvPr>
          <p:cNvSpPr>
            <a:spLocks noGrp="1"/>
          </p:cNvSpPr>
          <p:nvPr>
            <p:ph type="sldNum" sz="quarter" idx="12"/>
          </p:nvPr>
        </p:nvSpPr>
        <p:spPr/>
        <p:txBody>
          <a:bodyPr/>
          <a:lstStyle/>
          <a:p>
            <a:fld id="{7954171D-2B99-46CF-AE5A-2F63FF51B8C7}" type="slidenum">
              <a:rPr lang="he-IL" smtClean="0"/>
              <a:pPr/>
              <a:t>28</a:t>
            </a:fld>
            <a:endParaRPr lang="he-IL"/>
          </a:p>
        </p:txBody>
      </p:sp>
      <p:pic>
        <p:nvPicPr>
          <p:cNvPr id="11" name="תמונה 8" descr="METHOD CARDS5.jpg">
            <a:extLst>
              <a:ext uri="{FF2B5EF4-FFF2-40B4-BE49-F238E27FC236}">
                <a16:creationId xmlns:a16="http://schemas.microsoft.com/office/drawing/2014/main" id="{D321EB65-EE07-4DEA-B01E-47F3D5023432}"/>
              </a:ext>
            </a:extLst>
          </p:cNvPr>
          <p:cNvPicPr>
            <a:picLocks noChangeAspect="1"/>
          </p:cNvPicPr>
          <p:nvPr/>
        </p:nvPicPr>
        <p:blipFill>
          <a:blip r:embed="rId3" cstate="print"/>
          <a:stretch>
            <a:fillRect/>
          </a:stretch>
        </p:blipFill>
        <p:spPr>
          <a:xfrm>
            <a:off x="20285" y="731520"/>
            <a:ext cx="9180405" cy="6166621"/>
          </a:xfrm>
          <a:prstGeom prst="rect">
            <a:avLst/>
          </a:prstGeom>
        </p:spPr>
      </p:pic>
      <p:sp>
        <p:nvSpPr>
          <p:cNvPr id="3" name="Rectangle 2">
            <a:extLst>
              <a:ext uri="{FF2B5EF4-FFF2-40B4-BE49-F238E27FC236}">
                <a16:creationId xmlns:a16="http://schemas.microsoft.com/office/drawing/2014/main" id="{F97BD99E-C05A-45CD-93B2-A62C3754F343}"/>
              </a:ext>
            </a:extLst>
          </p:cNvPr>
          <p:cNvSpPr/>
          <p:nvPr/>
        </p:nvSpPr>
        <p:spPr>
          <a:xfrm>
            <a:off x="831643" y="5085294"/>
            <a:ext cx="8352928" cy="970458"/>
          </a:xfrm>
          <a:prstGeom prst="rect">
            <a:avLst/>
          </a:prstGeom>
        </p:spPr>
        <p:txBody>
          <a:bodyPr wrap="square">
            <a:spAutoFit/>
          </a:bodyPr>
          <a:lstStyle/>
          <a:p>
            <a:pPr marL="630555" algn="l">
              <a:lnSpc>
                <a:spcPct val="107000"/>
              </a:lnSpc>
              <a:spcAft>
                <a:spcPts val="800"/>
              </a:spcAft>
            </a:pPr>
            <a:r>
              <a:rPr lang="en-US" b="1" dirty="0">
                <a:solidFill>
                  <a:schemeClr val="bg1"/>
                </a:solidFill>
                <a:latin typeface="Optima LT" panose="02000503060000020003" pitchFamily="2" charset="0"/>
                <a:ea typeface="Calibri" panose="020F0502020204030204" pitchFamily="34" charset="0"/>
                <a:cs typeface="Arial" panose="020B0604020202020204" pitchFamily="34" charset="0"/>
              </a:rPr>
              <a:t>	</a:t>
            </a:r>
            <a:r>
              <a:rPr lang="en-US" dirty="0">
                <a:solidFill>
                  <a:schemeClr val="bg1"/>
                </a:solidFill>
                <a:latin typeface="Optima LT" panose="02000503060000020003" pitchFamily="2" charset="0"/>
                <a:ea typeface="Calibri" panose="020F0502020204030204" pitchFamily="34" charset="0"/>
                <a:cs typeface="Arial" panose="020B0604020202020204" pitchFamily="34" charset="0"/>
              </a:rPr>
              <a:t>Pausing is a mindfulness tool that helps us to take time out, to be in presence, to go into transitions easily… Pause will change our frequency from a hectic daily one to a slower one that helps us to observe deeply. </a:t>
            </a:r>
            <a:endParaRPr lang="en-US" sz="2800" dirty="0">
              <a:solidFill>
                <a:schemeClr val="bg1"/>
              </a:solidFill>
              <a:effectLst/>
              <a:latin typeface="Optima LT" panose="02000503060000020003" pitchFamily="2" charset="0"/>
              <a:ea typeface="Calibri" panose="020F0502020204030204" pitchFamily="34" charset="0"/>
              <a:cs typeface="Arial" panose="020B0604020202020204" pitchFamily="34" charset="0"/>
            </a:endParaRPr>
          </a:p>
        </p:txBody>
      </p:sp>
      <p:sp>
        <p:nvSpPr>
          <p:cNvPr id="4" name="Oval 3">
            <a:extLst>
              <a:ext uri="{FF2B5EF4-FFF2-40B4-BE49-F238E27FC236}">
                <a16:creationId xmlns:a16="http://schemas.microsoft.com/office/drawing/2014/main" id="{47699014-3747-4A53-8E95-3FDF18FCA76D}"/>
              </a:ext>
            </a:extLst>
          </p:cNvPr>
          <p:cNvSpPr/>
          <p:nvPr/>
        </p:nvSpPr>
        <p:spPr>
          <a:xfrm>
            <a:off x="831643" y="2852936"/>
            <a:ext cx="1606757" cy="200357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65410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AD25B96-46B8-4F53-AE39-B5CD09003F9E}"/>
              </a:ext>
            </a:extLst>
          </p:cNvPr>
          <p:cNvSpPr>
            <a:spLocks noGrp="1"/>
          </p:cNvSpPr>
          <p:nvPr>
            <p:ph type="sldNum" sz="quarter" idx="12"/>
          </p:nvPr>
        </p:nvSpPr>
        <p:spPr/>
        <p:txBody>
          <a:bodyPr/>
          <a:lstStyle/>
          <a:p>
            <a:fld id="{7954171D-2B99-46CF-AE5A-2F63FF51B8C7}" type="slidenum">
              <a:rPr lang="he-IL" smtClean="0"/>
              <a:pPr/>
              <a:t>29</a:t>
            </a:fld>
            <a:endParaRPr lang="he-IL"/>
          </a:p>
        </p:txBody>
      </p:sp>
      <p:pic>
        <p:nvPicPr>
          <p:cNvPr id="11" name="תמונה 8" descr="METHOD CARDS5.jpg">
            <a:extLst>
              <a:ext uri="{FF2B5EF4-FFF2-40B4-BE49-F238E27FC236}">
                <a16:creationId xmlns:a16="http://schemas.microsoft.com/office/drawing/2014/main" id="{D321EB65-EE07-4DEA-B01E-47F3D5023432}"/>
              </a:ext>
            </a:extLst>
          </p:cNvPr>
          <p:cNvPicPr>
            <a:picLocks noChangeAspect="1"/>
          </p:cNvPicPr>
          <p:nvPr/>
        </p:nvPicPr>
        <p:blipFill>
          <a:blip r:embed="rId3" cstate="print"/>
          <a:stretch>
            <a:fillRect/>
          </a:stretch>
        </p:blipFill>
        <p:spPr>
          <a:xfrm>
            <a:off x="-33577" y="715833"/>
            <a:ext cx="9144000" cy="6142167"/>
          </a:xfrm>
          <a:prstGeom prst="rect">
            <a:avLst/>
          </a:prstGeom>
        </p:spPr>
      </p:pic>
      <p:sp>
        <p:nvSpPr>
          <p:cNvPr id="3" name="Rectangle 2">
            <a:extLst>
              <a:ext uri="{FF2B5EF4-FFF2-40B4-BE49-F238E27FC236}">
                <a16:creationId xmlns:a16="http://schemas.microsoft.com/office/drawing/2014/main" id="{F97BD99E-C05A-45CD-93B2-A62C3754F343}"/>
              </a:ext>
            </a:extLst>
          </p:cNvPr>
          <p:cNvSpPr/>
          <p:nvPr/>
        </p:nvSpPr>
        <p:spPr>
          <a:xfrm>
            <a:off x="732468" y="4443803"/>
            <a:ext cx="8352928" cy="2129044"/>
          </a:xfrm>
          <a:prstGeom prst="rect">
            <a:avLst/>
          </a:prstGeom>
        </p:spPr>
        <p:txBody>
          <a:bodyPr wrap="square">
            <a:spAutoFit/>
          </a:bodyPr>
          <a:lstStyle/>
          <a:p>
            <a:pPr marL="629920" algn="l">
              <a:lnSpc>
                <a:spcPct val="150000"/>
              </a:lnSpc>
              <a:spcAft>
                <a:spcPts val="0"/>
              </a:spcAft>
            </a:pPr>
            <a:r>
              <a:rPr lang="en-US" b="1" dirty="0">
                <a:solidFill>
                  <a:schemeClr val="bg1"/>
                </a:solidFill>
                <a:latin typeface="Optima LT" panose="02000503060000020003" pitchFamily="2" charset="0"/>
                <a:ea typeface="Calibri" panose="020F0502020204030204" pitchFamily="34" charset="0"/>
                <a:cs typeface="Arial" panose="020B0604020202020204" pitchFamily="34" charset="0"/>
              </a:rPr>
              <a:t>	</a:t>
            </a:r>
            <a:r>
              <a:rPr lang="en-US" dirty="0">
                <a:solidFill>
                  <a:schemeClr val="bg1"/>
                </a:solidFill>
                <a:latin typeface="Optima LT" panose="02000503060000020003" pitchFamily="2" charset="0"/>
                <a:ea typeface="Calibri" panose="020F0502020204030204" pitchFamily="34" charset="0"/>
                <a:cs typeface="Arial" panose="020B0604020202020204" pitchFamily="34" charset="0"/>
              </a:rPr>
              <a:t>In every situation, there are countless points of view, the challenge is to observe life from a different one, and to see what we usually cannot see. In this step, we are searching for the unknown, without knowing where it will lead. This is a stage that opens us up for new thoughts/insights/ feelings/ observations… etc. It is about Everything is Possible.</a:t>
            </a:r>
            <a:endParaRPr lang="en-US" sz="2800" dirty="0">
              <a:solidFill>
                <a:schemeClr val="bg1"/>
              </a:solidFill>
              <a:latin typeface="Optima LT" panose="02000503060000020003" pitchFamily="2" charset="0"/>
              <a:ea typeface="Calibri" panose="020F0502020204030204" pitchFamily="34" charset="0"/>
              <a:cs typeface="Arial" panose="020B0604020202020204" pitchFamily="34" charset="0"/>
            </a:endParaRPr>
          </a:p>
        </p:txBody>
      </p:sp>
      <p:sp>
        <p:nvSpPr>
          <p:cNvPr id="4" name="Oval 3">
            <a:extLst>
              <a:ext uri="{FF2B5EF4-FFF2-40B4-BE49-F238E27FC236}">
                <a16:creationId xmlns:a16="http://schemas.microsoft.com/office/drawing/2014/main" id="{7C1E9895-833A-4C4D-8883-39CE262A5281}"/>
              </a:ext>
            </a:extLst>
          </p:cNvPr>
          <p:cNvSpPr/>
          <p:nvPr/>
        </p:nvSpPr>
        <p:spPr>
          <a:xfrm>
            <a:off x="2339752" y="2852936"/>
            <a:ext cx="2232248" cy="2016224"/>
          </a:xfrm>
          <a:prstGeom prst="ellipse">
            <a:avLst/>
          </a:prstGeom>
          <a:noFill/>
          <a:ln>
            <a:solidFill>
              <a:schemeClr val="bg1"/>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097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20956" y="3041113"/>
            <a:ext cx="9144000" cy="1512168"/>
          </a:xfrm>
          <a:prstGeom prst="rect">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grpSp>
        <p:nvGrpSpPr>
          <p:cNvPr id="2" name="קבוצה 27"/>
          <p:cNvGrpSpPr/>
          <p:nvPr/>
        </p:nvGrpSpPr>
        <p:grpSpPr>
          <a:xfrm>
            <a:off x="3923928" y="5589240"/>
            <a:ext cx="1345458" cy="468112"/>
            <a:chOff x="3154534" y="2420888"/>
            <a:chExt cx="2690916" cy="936224"/>
          </a:xfrm>
        </p:grpSpPr>
        <p:sp>
          <p:nvSpPr>
            <p:cNvPr id="29" name="אליפסה 28">
              <a:extLst>
                <a:ext uri="{FF2B5EF4-FFF2-40B4-BE49-F238E27FC236}">
                  <a16:creationId xmlns:a16="http://schemas.microsoft.com/office/drawing/2014/main" id="{8012AAC4-8582-4B12-9963-63E89D8B7E15}"/>
                </a:ext>
              </a:extLst>
            </p:cNvPr>
            <p:cNvSpPr/>
            <p:nvPr/>
          </p:nvSpPr>
          <p:spPr>
            <a:xfrm flipH="1" flipV="1">
              <a:off x="4499992" y="2924944"/>
              <a:ext cx="288152" cy="288152"/>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0351E71D-4169-4B7A-A566-A048EEF49F48}"/>
                </a:ext>
              </a:extLst>
            </p:cNvPr>
            <p:cNvSpPr/>
            <p:nvPr/>
          </p:nvSpPr>
          <p:spPr>
            <a:xfrm flipH="1" flipV="1">
              <a:off x="5076056" y="3068960"/>
              <a:ext cx="288152" cy="288152"/>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flipH="1" flipV="1">
              <a:off x="3419752" y="2492896"/>
              <a:ext cx="288152" cy="2881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8012AAC4-8582-4B12-9963-63E89D8B7E15}"/>
                </a:ext>
              </a:extLst>
            </p:cNvPr>
            <p:cNvSpPr/>
            <p:nvPr/>
          </p:nvSpPr>
          <p:spPr>
            <a:xfrm flipH="1" flipV="1">
              <a:off x="3635896" y="2996952"/>
              <a:ext cx="288152" cy="28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flipH="1" flipV="1">
              <a:off x="5148064" y="2420888"/>
              <a:ext cx="288152" cy="288152"/>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flipH="1" flipV="1">
              <a:off x="4139952" y="2636912"/>
              <a:ext cx="288152" cy="288152"/>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8012AAC4-8582-4B12-9963-63E89D8B7E15}"/>
                </a:ext>
              </a:extLst>
            </p:cNvPr>
            <p:cNvSpPr/>
            <p:nvPr/>
          </p:nvSpPr>
          <p:spPr>
            <a:xfrm rot="17439001">
              <a:off x="3154534" y="2868226"/>
              <a:ext cx="106031" cy="106031"/>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0351E71D-4169-4B7A-A566-A048EEF49F48}"/>
                </a:ext>
              </a:extLst>
            </p:cNvPr>
            <p:cNvSpPr/>
            <p:nvPr/>
          </p:nvSpPr>
          <p:spPr>
            <a:xfrm rot="17439001">
              <a:off x="4371266" y="2436178"/>
              <a:ext cx="106031" cy="106031"/>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4947331" y="2796218"/>
              <a:ext cx="106031" cy="1060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8012AAC4-8582-4B12-9963-63E89D8B7E15}"/>
                </a:ext>
              </a:extLst>
            </p:cNvPr>
            <p:cNvSpPr/>
            <p:nvPr/>
          </p:nvSpPr>
          <p:spPr>
            <a:xfrm rot="17439001">
              <a:off x="5739419" y="2940235"/>
              <a:ext cx="106031" cy="10603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4011226" y="3012242"/>
              <a:ext cx="106031" cy="106031"/>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F84C4D83-5393-4844-ACB9-5F76F25434A4}"/>
                </a:ext>
              </a:extLst>
            </p:cNvPr>
            <p:cNvSpPr/>
            <p:nvPr/>
          </p:nvSpPr>
          <p:spPr>
            <a:xfrm rot="17439001">
              <a:off x="5523395" y="2652203"/>
              <a:ext cx="106031" cy="106031"/>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grpSp>
      <p:sp>
        <p:nvSpPr>
          <p:cNvPr id="19" name="מלבן 1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Today’s Session</a:t>
            </a:r>
          </a:p>
        </p:txBody>
      </p:sp>
      <p:sp>
        <p:nvSpPr>
          <p:cNvPr id="3" name="מציין מיקום של מספר שקופית 2">
            <a:extLst>
              <a:ext uri="{FF2B5EF4-FFF2-40B4-BE49-F238E27FC236}">
                <a16:creationId xmlns:a16="http://schemas.microsoft.com/office/drawing/2014/main" id="{F1900235-38FB-4655-BEA6-6C8250C9D411}"/>
              </a:ext>
            </a:extLst>
          </p:cNvPr>
          <p:cNvSpPr>
            <a:spLocks noGrp="1"/>
          </p:cNvSpPr>
          <p:nvPr>
            <p:ph type="sldNum" sz="quarter" idx="12"/>
          </p:nvPr>
        </p:nvSpPr>
        <p:spPr/>
        <p:txBody>
          <a:bodyPr/>
          <a:lstStyle/>
          <a:p>
            <a:fld id="{7954171D-2B99-46CF-AE5A-2F63FF51B8C7}" type="slidenum">
              <a:rPr lang="he-IL" smtClean="0"/>
              <a:pPr/>
              <a:t>3</a:t>
            </a:fld>
            <a:endParaRPr lang="he-IL"/>
          </a:p>
        </p:txBody>
      </p:sp>
      <p:sp>
        <p:nvSpPr>
          <p:cNvPr id="22" name="TextBox 21">
            <a:extLst>
              <a:ext uri="{FF2B5EF4-FFF2-40B4-BE49-F238E27FC236}">
                <a16:creationId xmlns:a16="http://schemas.microsoft.com/office/drawing/2014/main" id="{913AF1FF-D41E-40D6-8A23-26DE13B99928}"/>
              </a:ext>
            </a:extLst>
          </p:cNvPr>
          <p:cNvSpPr txBox="1"/>
          <p:nvPr/>
        </p:nvSpPr>
        <p:spPr>
          <a:xfrm>
            <a:off x="668519" y="1546490"/>
            <a:ext cx="7848874" cy="4136501"/>
          </a:xfrm>
          <a:prstGeom prst="rect">
            <a:avLst/>
          </a:prstGeom>
          <a:noFill/>
        </p:spPr>
        <p:txBody>
          <a:bodyPr wrap="square" lIns="91424" tIns="45712" rIns="91424" bIns="45712" rtlCol="1">
            <a:spAutoFit/>
          </a:bodyPr>
          <a:lstStyle/>
          <a:p>
            <a:pPr algn="ctr" rtl="0"/>
            <a:r>
              <a:rPr lang="en-GB" sz="2400" b="1" dirty="0">
                <a:latin typeface="Optima LT" pitchFamily="2" charset="0"/>
              </a:rPr>
              <a:t>Today’s Session</a:t>
            </a:r>
            <a:endParaRPr lang="en-GB" b="1" dirty="0">
              <a:latin typeface="Optima LT" pitchFamily="2" charset="0"/>
            </a:endParaRPr>
          </a:p>
          <a:p>
            <a:pPr algn="l" rtl="0"/>
            <a:endParaRPr lang="en-GB" b="1" dirty="0">
              <a:latin typeface="Optima LT" pitchFamily="2" charset="0"/>
            </a:endParaRPr>
          </a:p>
          <a:p>
            <a:pPr marL="228600"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Opening: Hello, Pause, Agenda	                            	(15 min.) </a:t>
            </a:r>
          </a:p>
          <a:p>
            <a:pPr marL="228600" indent="-228600" algn="l" rtl="0">
              <a:lnSpc>
                <a:spcPct val="90000"/>
              </a:lnSpc>
              <a:spcBef>
                <a:spcPts val="1000"/>
              </a:spcBef>
              <a:buClr>
                <a:schemeClr val="dk1"/>
              </a:buClr>
              <a:buSzPts val="2800"/>
            </a:pPr>
            <a:r>
              <a:rPr lang="en-US" dirty="0">
                <a:latin typeface="Optima LT" pitchFamily="2" charset="0"/>
                <a:sym typeface="Belleza"/>
              </a:rPr>
              <a:t>Introduction to POY content		</a:t>
            </a:r>
            <a:r>
              <a:rPr lang="en-US" dirty="0">
                <a:latin typeface="Optima LT" pitchFamily="2" charset="0"/>
                <a:ea typeface="Belleza"/>
                <a:cs typeface="Belleza"/>
                <a:sym typeface="Belleza"/>
              </a:rPr>
              <a:t>	(5 min.)</a:t>
            </a:r>
          </a:p>
          <a:p>
            <a:pPr marL="228600" indent="-228600" algn="l" rtl="0">
              <a:lnSpc>
                <a:spcPct val="90000"/>
              </a:lnSpc>
              <a:spcBef>
                <a:spcPts val="1000"/>
              </a:spcBef>
              <a:buClr>
                <a:schemeClr val="dk1"/>
              </a:buClr>
              <a:buSzPts val="2800"/>
            </a:pPr>
            <a:endParaRPr lang="en-US" dirty="0">
              <a:latin typeface="Optima LT" pitchFamily="2" charset="0"/>
              <a:ea typeface="Belleza"/>
              <a:cs typeface="Belleza"/>
              <a:sym typeface="Belleza"/>
            </a:endParaRPr>
          </a:p>
          <a:p>
            <a:pPr marL="228600" indent="-228600" algn="l" rtl="0">
              <a:lnSpc>
                <a:spcPct val="90000"/>
              </a:lnSpc>
              <a:spcBef>
                <a:spcPts val="1000"/>
              </a:spcBef>
              <a:buClr>
                <a:schemeClr val="dk1"/>
              </a:buClr>
              <a:buSzPts val="2800"/>
            </a:pPr>
            <a:r>
              <a:rPr lang="en-US" b="1" dirty="0">
                <a:solidFill>
                  <a:schemeClr val="tx2">
                    <a:lumMod val="75000"/>
                  </a:schemeClr>
                </a:solidFill>
                <a:latin typeface="Optima LT" pitchFamily="2" charset="0"/>
                <a:sym typeface="Belleza"/>
              </a:rPr>
              <a:t>Opening, Pause, Our Method</a:t>
            </a:r>
            <a:r>
              <a:rPr lang="en-US" dirty="0">
                <a:latin typeface="Optima LT" pitchFamily="2" charset="0"/>
                <a:ea typeface="Belleza"/>
                <a:cs typeface="Belleza"/>
                <a:sym typeface="Belleza"/>
              </a:rPr>
              <a:t> </a:t>
            </a:r>
            <a:r>
              <a:rPr lang="en-US" b="1" dirty="0">
                <a:solidFill>
                  <a:srgbClr val="E07F48"/>
                </a:solidFill>
                <a:latin typeface="Optima LT" pitchFamily="2" charset="0"/>
                <a:ea typeface="Belleza"/>
                <a:cs typeface="Belleza"/>
                <a:sym typeface="Belleza"/>
              </a:rPr>
              <a:t>	</a:t>
            </a:r>
            <a:r>
              <a:rPr lang="en-US" dirty="0">
                <a:latin typeface="Optima LT" pitchFamily="2" charset="0"/>
                <a:ea typeface="Belleza"/>
                <a:cs typeface="Belleza"/>
                <a:sym typeface="Belleza"/>
              </a:rPr>
              <a:t>Preparations</a:t>
            </a:r>
          </a:p>
          <a:p>
            <a:pPr marL="228600" indent="-228600" algn="l" rtl="0">
              <a:lnSpc>
                <a:spcPct val="90000"/>
              </a:lnSpc>
              <a:spcBef>
                <a:spcPts val="1000"/>
              </a:spcBef>
              <a:buClr>
                <a:schemeClr val="dk1"/>
              </a:buClr>
              <a:buSzPts val="2800"/>
            </a:pPr>
            <a:r>
              <a:rPr lang="en-US" b="1" dirty="0">
                <a:solidFill>
                  <a:schemeClr val="tx2">
                    <a:lumMod val="75000"/>
                  </a:schemeClr>
                </a:solidFill>
                <a:latin typeface="Optima LT" pitchFamily="2" charset="0"/>
                <a:sym typeface="Belleza"/>
              </a:rPr>
              <a:t>How to join our Tribe?                      </a:t>
            </a:r>
            <a:r>
              <a:rPr lang="en-US" dirty="0">
                <a:latin typeface="Optima LT" pitchFamily="2" charset="0"/>
                <a:ea typeface="Belleza"/>
                <a:cs typeface="Belleza"/>
                <a:sym typeface="Belleza"/>
              </a:rPr>
              <a:t>Facilitation content</a:t>
            </a:r>
            <a:endParaRPr lang="en-US" dirty="0">
              <a:latin typeface="Optima LT" pitchFamily="2" charset="0"/>
            </a:endParaRPr>
          </a:p>
          <a:p>
            <a:pPr marL="685800" lvl="1"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				  	Professional content 	(60 min.) </a:t>
            </a:r>
            <a:endParaRPr lang="en-US" dirty="0">
              <a:latin typeface="Optima LT" pitchFamily="2" charset="0"/>
            </a:endParaRPr>
          </a:p>
          <a:p>
            <a:pPr marL="228600" lvl="0" indent="-228600" algn="l" rtl="0">
              <a:lnSpc>
                <a:spcPct val="90000"/>
              </a:lnSpc>
              <a:spcBef>
                <a:spcPts val="1000"/>
              </a:spcBef>
              <a:spcAft>
                <a:spcPts val="0"/>
              </a:spcAft>
              <a:buClr>
                <a:schemeClr val="dk1"/>
              </a:buClr>
              <a:buSzPts val="2800"/>
            </a:pPr>
            <a:endParaRPr lang="en-US" dirty="0">
              <a:latin typeface="Optima LT" pitchFamily="2" charset="0"/>
              <a:ea typeface="Belleza"/>
              <a:cs typeface="Belleza"/>
              <a:sym typeface="Belleza"/>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Questions						(30 min.)</a:t>
            </a:r>
            <a:endParaRPr lang="en-US" dirty="0">
              <a:latin typeface="Optima LT" pitchFamily="2" charset="0"/>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Closure							(10 min.)</a:t>
            </a:r>
            <a:endParaRPr lang="en-US" dirty="0">
              <a:latin typeface="Optima LT" pitchFamily="2" charset="0"/>
            </a:endParaRPr>
          </a:p>
        </p:txBody>
      </p:sp>
    </p:spTree>
    <p:extLst>
      <p:ext uri="{BB962C8B-B14F-4D97-AF65-F5344CB8AC3E}">
        <p14:creationId xmlns:p14="http://schemas.microsoft.com/office/powerpoint/2010/main" val="262191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AD25B96-46B8-4F53-AE39-B5CD09003F9E}"/>
              </a:ext>
            </a:extLst>
          </p:cNvPr>
          <p:cNvSpPr>
            <a:spLocks noGrp="1"/>
          </p:cNvSpPr>
          <p:nvPr>
            <p:ph type="sldNum" sz="quarter" idx="12"/>
          </p:nvPr>
        </p:nvSpPr>
        <p:spPr/>
        <p:txBody>
          <a:bodyPr/>
          <a:lstStyle/>
          <a:p>
            <a:fld id="{7954171D-2B99-46CF-AE5A-2F63FF51B8C7}" type="slidenum">
              <a:rPr lang="he-IL" smtClean="0"/>
              <a:pPr/>
              <a:t>30</a:t>
            </a:fld>
            <a:endParaRPr lang="he-IL"/>
          </a:p>
        </p:txBody>
      </p:sp>
      <p:pic>
        <p:nvPicPr>
          <p:cNvPr id="11" name="תמונה 8" descr="METHOD CARDS5.jpg">
            <a:extLst>
              <a:ext uri="{FF2B5EF4-FFF2-40B4-BE49-F238E27FC236}">
                <a16:creationId xmlns:a16="http://schemas.microsoft.com/office/drawing/2014/main" id="{D321EB65-EE07-4DEA-B01E-47F3D5023432}"/>
              </a:ext>
            </a:extLst>
          </p:cNvPr>
          <p:cNvPicPr>
            <a:picLocks noChangeAspect="1"/>
          </p:cNvPicPr>
          <p:nvPr/>
        </p:nvPicPr>
        <p:blipFill>
          <a:blip r:embed="rId3" cstate="print"/>
          <a:stretch>
            <a:fillRect/>
          </a:stretch>
        </p:blipFill>
        <p:spPr>
          <a:xfrm>
            <a:off x="0" y="715833"/>
            <a:ext cx="9144000" cy="6142167"/>
          </a:xfrm>
          <a:prstGeom prst="rect">
            <a:avLst/>
          </a:prstGeom>
        </p:spPr>
      </p:pic>
      <p:sp>
        <p:nvSpPr>
          <p:cNvPr id="3" name="Rectangle 2">
            <a:extLst>
              <a:ext uri="{FF2B5EF4-FFF2-40B4-BE49-F238E27FC236}">
                <a16:creationId xmlns:a16="http://schemas.microsoft.com/office/drawing/2014/main" id="{F97BD99E-C05A-45CD-93B2-A62C3754F343}"/>
              </a:ext>
            </a:extLst>
          </p:cNvPr>
          <p:cNvSpPr/>
          <p:nvPr/>
        </p:nvSpPr>
        <p:spPr>
          <a:xfrm>
            <a:off x="782605" y="4806215"/>
            <a:ext cx="8352928" cy="1713546"/>
          </a:xfrm>
          <a:prstGeom prst="rect">
            <a:avLst/>
          </a:prstGeom>
        </p:spPr>
        <p:txBody>
          <a:bodyPr wrap="square">
            <a:spAutoFit/>
          </a:bodyPr>
          <a:lstStyle/>
          <a:p>
            <a:pPr marL="629920" algn="l">
              <a:lnSpc>
                <a:spcPct val="150000"/>
              </a:lnSpc>
              <a:spcAft>
                <a:spcPts val="0"/>
              </a:spcAft>
            </a:pPr>
            <a:r>
              <a:rPr lang="en-US" b="1" dirty="0">
                <a:solidFill>
                  <a:schemeClr val="bg1"/>
                </a:solidFill>
                <a:latin typeface="Optima LT" panose="02000503060000020003" pitchFamily="2" charset="0"/>
                <a:ea typeface="Calibri" panose="020F0502020204030204" pitchFamily="34" charset="0"/>
                <a:cs typeface="Arial" panose="020B0604020202020204" pitchFamily="34" charset="0"/>
              </a:rPr>
              <a:t>	</a:t>
            </a:r>
            <a:r>
              <a:rPr lang="en-US" dirty="0">
                <a:solidFill>
                  <a:schemeClr val="bg1"/>
                </a:solidFill>
                <a:latin typeface="Optima LT" panose="02000503060000020003" pitchFamily="2" charset="0"/>
                <a:ea typeface="Calibri" panose="020F0502020204030204" pitchFamily="34" charset="0"/>
                <a:cs typeface="Arial" panose="020B0604020202020204" pitchFamily="34" charset="0"/>
              </a:rPr>
              <a:t>After examining all the relevant points of view, we pick the most significant insight/ thought that we have, and we ground it.  We clarify which of the options that pop up is the most relevant for us in the here and now and we pin it.</a:t>
            </a:r>
            <a:endParaRPr lang="en-US" sz="2800" dirty="0">
              <a:solidFill>
                <a:schemeClr val="bg1"/>
              </a:solidFill>
              <a:latin typeface="Optima LT" panose="02000503060000020003" pitchFamily="2" charset="0"/>
              <a:ea typeface="Calibri" panose="020F0502020204030204" pitchFamily="34" charset="0"/>
              <a:cs typeface="Arial" panose="020B0604020202020204" pitchFamily="34" charset="0"/>
            </a:endParaRPr>
          </a:p>
        </p:txBody>
      </p:sp>
      <p:sp>
        <p:nvSpPr>
          <p:cNvPr id="4" name="Oval 3">
            <a:extLst>
              <a:ext uri="{FF2B5EF4-FFF2-40B4-BE49-F238E27FC236}">
                <a16:creationId xmlns:a16="http://schemas.microsoft.com/office/drawing/2014/main" id="{952D1954-1117-4226-87EA-994B41CA4879}"/>
              </a:ext>
            </a:extLst>
          </p:cNvPr>
          <p:cNvSpPr/>
          <p:nvPr/>
        </p:nvSpPr>
        <p:spPr>
          <a:xfrm>
            <a:off x="4572000" y="2987769"/>
            <a:ext cx="1778496" cy="181844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66167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AD25B96-46B8-4F53-AE39-B5CD09003F9E}"/>
              </a:ext>
            </a:extLst>
          </p:cNvPr>
          <p:cNvSpPr>
            <a:spLocks noGrp="1"/>
          </p:cNvSpPr>
          <p:nvPr>
            <p:ph type="sldNum" sz="quarter" idx="12"/>
          </p:nvPr>
        </p:nvSpPr>
        <p:spPr/>
        <p:txBody>
          <a:bodyPr/>
          <a:lstStyle/>
          <a:p>
            <a:fld id="{7954171D-2B99-46CF-AE5A-2F63FF51B8C7}" type="slidenum">
              <a:rPr lang="he-IL" smtClean="0"/>
              <a:pPr/>
              <a:t>31</a:t>
            </a:fld>
            <a:endParaRPr lang="he-IL"/>
          </a:p>
        </p:txBody>
      </p:sp>
      <p:pic>
        <p:nvPicPr>
          <p:cNvPr id="11" name="תמונה 8" descr="METHOD CARDS5.jpg">
            <a:extLst>
              <a:ext uri="{FF2B5EF4-FFF2-40B4-BE49-F238E27FC236}">
                <a16:creationId xmlns:a16="http://schemas.microsoft.com/office/drawing/2014/main" id="{D321EB65-EE07-4DEA-B01E-47F3D5023432}"/>
              </a:ext>
            </a:extLst>
          </p:cNvPr>
          <p:cNvPicPr>
            <a:picLocks noChangeAspect="1"/>
          </p:cNvPicPr>
          <p:nvPr/>
        </p:nvPicPr>
        <p:blipFill>
          <a:blip r:embed="rId3" cstate="print"/>
          <a:stretch>
            <a:fillRect/>
          </a:stretch>
        </p:blipFill>
        <p:spPr>
          <a:xfrm>
            <a:off x="0" y="769634"/>
            <a:ext cx="9144000" cy="6142167"/>
          </a:xfrm>
          <a:prstGeom prst="rect">
            <a:avLst/>
          </a:prstGeom>
        </p:spPr>
      </p:pic>
      <p:sp>
        <p:nvSpPr>
          <p:cNvPr id="3" name="Rectangle 2">
            <a:extLst>
              <a:ext uri="{FF2B5EF4-FFF2-40B4-BE49-F238E27FC236}">
                <a16:creationId xmlns:a16="http://schemas.microsoft.com/office/drawing/2014/main" id="{F97BD99E-C05A-45CD-93B2-A62C3754F343}"/>
              </a:ext>
            </a:extLst>
          </p:cNvPr>
          <p:cNvSpPr/>
          <p:nvPr/>
        </p:nvSpPr>
        <p:spPr>
          <a:xfrm>
            <a:off x="757967" y="4937083"/>
            <a:ext cx="8352928" cy="1298048"/>
          </a:xfrm>
          <a:prstGeom prst="rect">
            <a:avLst/>
          </a:prstGeom>
        </p:spPr>
        <p:txBody>
          <a:bodyPr wrap="square">
            <a:spAutoFit/>
          </a:bodyPr>
          <a:lstStyle/>
          <a:p>
            <a:pPr marL="629920" algn="l">
              <a:lnSpc>
                <a:spcPct val="150000"/>
              </a:lnSpc>
              <a:spcAft>
                <a:spcPts val="0"/>
              </a:spcAft>
            </a:pPr>
            <a:r>
              <a:rPr lang="en-US" b="1" dirty="0">
                <a:solidFill>
                  <a:schemeClr val="bg1"/>
                </a:solidFill>
                <a:latin typeface="Optima LT" panose="02000503060000020003" pitchFamily="2" charset="0"/>
                <a:ea typeface="Calibri" panose="020F0502020204030204" pitchFamily="34" charset="0"/>
                <a:cs typeface="Arial" panose="020B0604020202020204" pitchFamily="34" charset="0"/>
              </a:rPr>
              <a:t>	</a:t>
            </a:r>
            <a:r>
              <a:rPr lang="en-US" dirty="0">
                <a:solidFill>
                  <a:schemeClr val="bg1"/>
                </a:solidFill>
                <a:latin typeface="Optima LT" panose="02000503060000020003" pitchFamily="2" charset="0"/>
                <a:ea typeface="Calibri" panose="020F0502020204030204" pitchFamily="34" charset="0"/>
                <a:cs typeface="Arial" panose="020B0604020202020204" pitchFamily="34" charset="0"/>
              </a:rPr>
              <a:t>Doing is the stage when we shift from the potential to the concrete. We are taking it back to reality. We are asking the question - What can we do to take this insight into our life? Tachles!</a:t>
            </a:r>
            <a:endParaRPr lang="en-US" sz="2800" dirty="0">
              <a:solidFill>
                <a:schemeClr val="bg1"/>
              </a:solidFill>
              <a:latin typeface="Optima LT" panose="02000503060000020003" pitchFamily="2" charset="0"/>
              <a:ea typeface="Calibri" panose="020F0502020204030204" pitchFamily="34" charset="0"/>
              <a:cs typeface="Arial" panose="020B0604020202020204" pitchFamily="34" charset="0"/>
            </a:endParaRPr>
          </a:p>
        </p:txBody>
      </p:sp>
      <p:sp>
        <p:nvSpPr>
          <p:cNvPr id="4" name="Oval 3">
            <a:extLst>
              <a:ext uri="{FF2B5EF4-FFF2-40B4-BE49-F238E27FC236}">
                <a16:creationId xmlns:a16="http://schemas.microsoft.com/office/drawing/2014/main" id="{829321B3-B339-4AEE-8D0A-70345C3C2EEA}"/>
              </a:ext>
            </a:extLst>
          </p:cNvPr>
          <p:cNvSpPr/>
          <p:nvPr/>
        </p:nvSpPr>
        <p:spPr>
          <a:xfrm>
            <a:off x="6300192" y="2708920"/>
            <a:ext cx="2232248" cy="222816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19148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908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290728"/>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Our Method</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None </a:t>
            </a:r>
          </a:p>
          <a:p>
            <a:pPr lvl="0" algn="ctr" rtl="0">
              <a:spcBef>
                <a:spcPts val="10"/>
              </a:spcBef>
              <a:buClr>
                <a:schemeClr val="dk1"/>
              </a:buClr>
              <a:buSzPts val="1100"/>
            </a:pP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This is after ‘on the stages’ process and we will organize the chairs back to a circle</a:t>
            </a:r>
          </a:p>
          <a:p>
            <a:pPr lvl="0" algn="ctr" rtl="0">
              <a:spcBef>
                <a:spcPts val="10"/>
              </a:spcBef>
              <a:buClr>
                <a:schemeClr val="dk1"/>
              </a:buClr>
              <a:buSzPts val="1100"/>
            </a:pPr>
            <a:r>
              <a:rPr lang="en-US" dirty="0">
                <a:latin typeface="Optima LT" pitchFamily="2" charset="0"/>
                <a:ea typeface="Belleza"/>
                <a:cs typeface="Belleza"/>
                <a:sym typeface="Belleza"/>
              </a:rPr>
              <a:t>Centerpiece with the ‘workshop cards’ (Why am I here)</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latin typeface="Optima LT" pitchFamily="2" charset="0"/>
                <a:ea typeface="Belleza"/>
                <a:cs typeface="Belleza"/>
                <a:sym typeface="Belleza"/>
              </a:rPr>
            </a:br>
            <a:r>
              <a:rPr lang="en-US" dirty="0">
                <a:solidFill>
                  <a:schemeClr val="dk1"/>
                </a:solidFill>
                <a:latin typeface="Optima LT" pitchFamily="2" charset="0"/>
                <a:sym typeface="Belleza"/>
              </a:rPr>
              <a:t>4 Method cards- which we hand to the participants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4 stages of our Method</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Our Method (page 72-73) </a:t>
            </a:r>
            <a:endParaRPr lang="en-US" dirty="0">
              <a:latin typeface="Optima LT" pitchFamily="2" charset="0"/>
              <a:ea typeface="Belleza"/>
              <a:cs typeface="Belleza"/>
              <a:sym typeface="Belleza"/>
            </a:endParaRPr>
          </a:p>
        </p:txBody>
      </p:sp>
      <p:sp>
        <p:nvSpPr>
          <p:cNvPr id="7" name="מלבן 6"/>
          <p:cNvSpPr/>
          <p:nvPr/>
        </p:nvSpPr>
        <p:spPr>
          <a:xfrm>
            <a:off x="0" y="210126"/>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32</a:t>
            </a:fld>
            <a:endParaRPr lang="he-IL"/>
          </a:p>
        </p:txBody>
      </p:sp>
      <p:pic>
        <p:nvPicPr>
          <p:cNvPr id="10" name="Google Shape;1440;p131" descr="LEVEL44.jpg">
            <a:extLst>
              <a:ext uri="{FF2B5EF4-FFF2-40B4-BE49-F238E27FC236}">
                <a16:creationId xmlns:a16="http://schemas.microsoft.com/office/drawing/2014/main" id="{CF3216C2-E178-414F-BA0C-7A5D6A75DEB6}"/>
              </a:ext>
            </a:extLst>
          </p:cNvPr>
          <p:cNvPicPr preferRelativeResize="0"/>
          <p:nvPr/>
        </p:nvPicPr>
        <p:blipFill rotWithShape="1">
          <a:blip r:embed="rId4">
            <a:alphaModFix/>
          </a:blip>
          <a:srcRect b="6488"/>
          <a:stretch/>
        </p:blipFill>
        <p:spPr>
          <a:xfrm>
            <a:off x="0" y="727477"/>
            <a:ext cx="9144000" cy="6035399"/>
          </a:xfrm>
          <a:prstGeom prst="rect">
            <a:avLst/>
          </a:prstGeom>
          <a:noFill/>
          <a:ln>
            <a:noFill/>
          </a:ln>
        </p:spPr>
      </p:pic>
    </p:spTree>
    <p:extLst>
      <p:ext uri="{BB962C8B-B14F-4D97-AF65-F5344CB8AC3E}">
        <p14:creationId xmlns:p14="http://schemas.microsoft.com/office/powerpoint/2010/main" val="658469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290728"/>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How to join our Tribe ?</a:t>
            </a:r>
          </a:p>
          <a:p>
            <a:pPr algn="ctr" rtl="0"/>
            <a:r>
              <a:rPr lang="en-US" b="1" dirty="0">
                <a:latin typeface="Optima LT" pitchFamily="2" charset="0"/>
                <a:ea typeface="Belleza"/>
                <a:cs typeface="Belleza"/>
                <a:sym typeface="Belleza"/>
              </a:rPr>
              <a:t>(30 minutes)</a:t>
            </a:r>
            <a:endParaRPr lang="en-US" sz="24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None </a:t>
            </a:r>
          </a:p>
          <a:p>
            <a:pPr lvl="0" algn="ctr" rtl="0">
              <a:spcBef>
                <a:spcPts val="10"/>
              </a:spcBef>
              <a:buClr>
                <a:schemeClr val="dk1"/>
              </a:buClr>
              <a:buSzPts val="1100"/>
            </a:pP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This is after ‘our Method’ and ‘How to build a workshop’ processes </a:t>
            </a:r>
            <a:br>
              <a:rPr lang="en-US" dirty="0">
                <a:latin typeface="Optima LT" pitchFamily="2" charset="0"/>
                <a:sym typeface="Belleza"/>
              </a:rPr>
            </a:br>
            <a:r>
              <a:rPr lang="en-US" dirty="0">
                <a:latin typeface="Optima LT" pitchFamily="2" charset="0"/>
                <a:sym typeface="Belleza"/>
              </a:rPr>
              <a:t>the chairs are back in a circle</a:t>
            </a:r>
          </a:p>
          <a:p>
            <a:pPr lvl="0" algn="ctr" rtl="0">
              <a:spcBef>
                <a:spcPts val="10"/>
              </a:spcBef>
              <a:buClr>
                <a:schemeClr val="dk1"/>
              </a:buClr>
              <a:buSzPts val="1100"/>
            </a:pPr>
            <a:r>
              <a:rPr lang="en-US" dirty="0">
                <a:latin typeface="Optima LT" pitchFamily="2" charset="0"/>
                <a:ea typeface="Belleza"/>
                <a:cs typeface="Belleza"/>
                <a:sym typeface="Belleza"/>
              </a:rPr>
              <a:t>Centerpiece with the ‘workshop cards’ (Why am I here)</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N</a:t>
            </a:r>
            <a:r>
              <a:rPr lang="en-US" dirty="0">
                <a:solidFill>
                  <a:schemeClr val="dk1"/>
                </a:solidFill>
                <a:latin typeface="Optima LT" pitchFamily="2" charset="0"/>
                <a:sym typeface="Belleza"/>
              </a:rPr>
              <a:t>one</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Page…  (Brochure?)</a:t>
            </a:r>
            <a:endParaRPr lang="en-US" dirty="0">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33</a:t>
            </a:fld>
            <a:endParaRPr lang="he-IL"/>
          </a:p>
        </p:txBody>
      </p:sp>
    </p:spTree>
    <p:extLst>
      <p:ext uri="{BB962C8B-B14F-4D97-AF65-F5344CB8AC3E}">
        <p14:creationId xmlns:p14="http://schemas.microsoft.com/office/powerpoint/2010/main" val="1799775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p:cNvSpPr txBox="1"/>
          <p:nvPr/>
        </p:nvSpPr>
        <p:spPr>
          <a:xfrm>
            <a:off x="-29477" y="1226418"/>
            <a:ext cx="9144000" cy="4524299"/>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How to join our Tribe?</a:t>
            </a:r>
          </a:p>
          <a:p>
            <a:pPr algn="ctr" rtl="0"/>
            <a:r>
              <a:rPr lang="en-US" sz="2400" b="1" dirty="0">
                <a:latin typeface="Optima LT" pitchFamily="2" charset="0"/>
                <a:ea typeface="Belleza"/>
                <a:cs typeface="Belleza"/>
                <a:sym typeface="Belleza"/>
              </a:rPr>
              <a:t>(30 minutes)</a:t>
            </a: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marR="0" lvl="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focus – How to join our Tribe?</a:t>
            </a:r>
          </a:p>
          <a:p>
            <a:pPr marL="36000" marR="0" lvl="0" algn="ctr" rtl="0">
              <a:spcBef>
                <a:spcPts val="10"/>
              </a:spcBef>
              <a:spcAft>
                <a:spcPts val="10"/>
              </a:spcAft>
              <a:buClr>
                <a:schemeClr val="dk1"/>
              </a:buClr>
              <a:buSzPts val="2000"/>
            </a:pPr>
            <a:endParaRPr lang="en-US" u="sng"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give information about all Levels (towards 2020)</a:t>
            </a:r>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To explain the requirements to become Experts</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point out the benefits of becoming Experts (Professional growth, business opportunity, leaders in community)</a:t>
            </a: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To make the session informative but exciting</a:t>
            </a:r>
          </a:p>
          <a:p>
            <a:pPr marL="36000" marR="0" lvl="0" algn="ctr" rtl="0">
              <a:spcBef>
                <a:spcPts val="10"/>
              </a:spcBef>
              <a:spcAft>
                <a:spcPts val="10"/>
              </a:spcAft>
              <a:buClr>
                <a:schemeClr val="dk1"/>
              </a:buClr>
              <a:buSzPts val="2000"/>
            </a:pPr>
            <a:endParaRPr lang="en-US" b="1" dirty="0">
              <a:solidFill>
                <a:schemeClr val="dk1"/>
              </a:solidFill>
              <a:latin typeface="Optima LT" pitchFamily="2" charset="0"/>
              <a:ea typeface="Belleza"/>
              <a:cs typeface="Belleza"/>
              <a:sym typeface="Belleza"/>
            </a:endParaRPr>
          </a:p>
          <a:p>
            <a:pPr marL="36000" algn="ctr" rtl="0">
              <a:spcBef>
                <a:spcPts val="10"/>
              </a:spcBef>
              <a:spcAft>
                <a:spcPts val="1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36000" algn="ctr" rtl="0">
              <a:spcBef>
                <a:spcPts val="10"/>
              </a:spcBef>
              <a:spcAft>
                <a:spcPts val="10"/>
              </a:spcAft>
              <a:buClr>
                <a:schemeClr val="dk1"/>
              </a:buClr>
              <a:buSzPts val="2000"/>
            </a:pPr>
            <a:endParaRPr lang="en-US" b="1" dirty="0">
              <a:solidFill>
                <a:schemeClr val="accent1">
                  <a:lumMod val="75000"/>
                </a:schemeClr>
              </a:solidFill>
              <a:latin typeface="Optima LT" pitchFamily="2" charset="0"/>
              <a:ea typeface="Belleza"/>
              <a:cs typeface="Belleza"/>
              <a:sym typeface="Belleza"/>
            </a:endParaRPr>
          </a:p>
          <a:p>
            <a:pPr marL="36000" marR="0" lvl="0" indent="-3556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Be familiar with all 4 Levels of the Academy </a:t>
            </a:r>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and with the Requirements</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F8EA64D-44BF-48F4-913D-7AC524F856E7}"/>
              </a:ext>
            </a:extLst>
          </p:cNvPr>
          <p:cNvSpPr>
            <a:spLocks noGrp="1"/>
          </p:cNvSpPr>
          <p:nvPr>
            <p:ph type="sldNum" sz="quarter" idx="12"/>
          </p:nvPr>
        </p:nvSpPr>
        <p:spPr/>
        <p:txBody>
          <a:bodyPr/>
          <a:lstStyle/>
          <a:p>
            <a:fld id="{7954171D-2B99-46CF-AE5A-2F63FF51B8C7}" type="slidenum">
              <a:rPr lang="he-IL" smtClean="0"/>
              <a:pPr/>
              <a:t>34</a:t>
            </a:fld>
            <a:endParaRPr lang="he-IL"/>
          </a:p>
        </p:txBody>
      </p:sp>
    </p:spTree>
    <p:extLst>
      <p:ext uri="{BB962C8B-B14F-4D97-AF65-F5344CB8AC3E}">
        <p14:creationId xmlns:p14="http://schemas.microsoft.com/office/powerpoint/2010/main" val="194791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1412776"/>
            <a:ext cx="9144000" cy="4247300"/>
          </a:xfrm>
          <a:prstGeom prst="rect">
            <a:avLst/>
          </a:prstGeom>
          <a:noFill/>
        </p:spPr>
        <p:txBody>
          <a:bodyPr wrap="square" lIns="91424" tIns="45712" rIns="91424" bIns="45712" rtlCol="1">
            <a:spAutoFit/>
          </a:bodyPr>
          <a:lstStyle/>
          <a:p>
            <a:pPr algn="ctr" rtl="0"/>
            <a:r>
              <a:rPr lang="en-US" sz="2400" b="1" dirty="0">
                <a:latin typeface="Optima LT" pitchFamily="2" charset="0"/>
                <a:ea typeface="Belleza"/>
                <a:cs typeface="Belleza"/>
                <a:sym typeface="Belleza"/>
              </a:rPr>
              <a:t>How to join our Tribe? </a:t>
            </a:r>
          </a:p>
          <a:p>
            <a:pPr algn="ctr" rtl="0"/>
            <a:r>
              <a:rPr lang="en-US" sz="2400" b="1" dirty="0">
                <a:latin typeface="Optima LT" pitchFamily="2" charset="0"/>
                <a:ea typeface="Belleza"/>
                <a:cs typeface="Belleza"/>
                <a:sym typeface="Belleza"/>
              </a:rPr>
              <a:t>(30 minutes)</a:t>
            </a:r>
          </a:p>
          <a:p>
            <a:pPr marL="36000" lvl="0" algn="ctr" rtl="0">
              <a:spcBef>
                <a:spcPts val="10"/>
              </a:spcBef>
              <a:spcAft>
                <a:spcPts val="10"/>
              </a:spcAft>
            </a:pPr>
            <a:endParaRPr lang="en-US" sz="2400" b="1" dirty="0">
              <a:solidFill>
                <a:srgbClr val="56956A"/>
              </a:solidFill>
              <a:latin typeface="Optima LT" pitchFamily="2" charset="0"/>
              <a:ea typeface="Belleza"/>
              <a:cs typeface="Belleza"/>
              <a:sym typeface="Belleza"/>
            </a:endParaRPr>
          </a:p>
          <a:p>
            <a:pPr marL="36000" algn="ctr" rtl="0">
              <a:spcBef>
                <a:spcPts val="10"/>
              </a:spcBef>
              <a:spcAft>
                <a:spcPts val="10"/>
              </a:spcAft>
            </a:pPr>
            <a:r>
              <a:rPr lang="en-US" b="1" dirty="0">
                <a:solidFill>
                  <a:srgbClr val="0070C0"/>
                </a:solidFill>
                <a:latin typeface="Optima LT" pitchFamily="2" charset="0"/>
                <a:ea typeface="Belleza"/>
                <a:cs typeface="Belleza"/>
                <a:sym typeface="Belleza"/>
              </a:rPr>
              <a:t>Facilitation Content</a:t>
            </a:r>
          </a:p>
          <a:p>
            <a:pPr marL="36000" algn="ctr" rtl="0">
              <a:spcBef>
                <a:spcPts val="10"/>
              </a:spcBef>
              <a:spcAft>
                <a:spcPts val="10"/>
              </a:spcAft>
            </a:pPr>
            <a:endParaRPr lang="en-US" b="1" dirty="0">
              <a:solidFill>
                <a:srgbClr val="56956A"/>
              </a:solidFill>
              <a:latin typeface="Optima LT" pitchFamily="2" charset="0"/>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Opening</a:t>
            </a:r>
          </a:p>
          <a:p>
            <a:pPr marL="36000" marR="0" lvl="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objectives</a:t>
            </a:r>
          </a:p>
          <a:p>
            <a:pPr marL="36000" marR="0" lvl="0" indent="-342900" algn="ctr" rtl="0">
              <a:spcBef>
                <a:spcPts val="10"/>
              </a:spcBef>
              <a:spcAft>
                <a:spcPts val="10"/>
              </a:spcAft>
              <a:buClr>
                <a:schemeClr val="dk1"/>
              </a:buClr>
              <a:buSzPts val="2000"/>
            </a:pPr>
            <a:endParaRPr lang="en-US" dirty="0">
              <a:solidFill>
                <a:schemeClr val="dk1"/>
              </a:solidFill>
              <a:latin typeface="Optima LT" pitchFamily="2" charset="0"/>
              <a:ea typeface="Belleza"/>
              <a:cs typeface="Belleza"/>
              <a:sym typeface="Belleza"/>
            </a:endParaRPr>
          </a:p>
          <a:p>
            <a:pPr marL="36000" marR="0" lvl="0" indent="-342900" algn="ctr" rtl="0">
              <a:spcBef>
                <a:spcPts val="10"/>
              </a:spcBef>
              <a:spcAft>
                <a:spcPts val="10"/>
              </a:spcAft>
              <a:buClr>
                <a:schemeClr val="dk1"/>
              </a:buClr>
              <a:buSzPts val="2000"/>
            </a:pPr>
            <a:r>
              <a:rPr lang="en-US" b="1" dirty="0">
                <a:solidFill>
                  <a:schemeClr val="dk1"/>
                </a:solidFill>
                <a:latin typeface="Optima LT" pitchFamily="2" charset="0"/>
                <a:ea typeface="Belleza"/>
                <a:cs typeface="Belleza"/>
                <a:sym typeface="Belleza"/>
              </a:rPr>
              <a:t>Process flow</a:t>
            </a:r>
          </a:p>
          <a:p>
            <a:pPr marL="36000" indent="-342900" algn="ctr" rtl="0">
              <a:spcBef>
                <a:spcPts val="10"/>
              </a:spcBef>
              <a:spcAft>
                <a:spcPts val="10"/>
              </a:spcAft>
              <a:buClr>
                <a:schemeClr val="dk1"/>
              </a:buClr>
              <a:buSzPts val="2000"/>
            </a:pPr>
            <a:r>
              <a:rPr lang="en-US" dirty="0">
                <a:solidFill>
                  <a:schemeClr val="dk1"/>
                </a:solidFill>
                <a:latin typeface="Optima LT" pitchFamily="2" charset="0"/>
                <a:ea typeface="Belleza"/>
                <a:cs typeface="Belleza"/>
                <a:sym typeface="Belleza"/>
              </a:rPr>
              <a:t>Points of You ® Academy L1- L.4</a:t>
            </a:r>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Requirements to become Experts</a:t>
            </a:r>
          </a:p>
          <a:p>
            <a:pPr marL="36000" indent="-342900" algn="ctr" rtl="0">
              <a:spcBef>
                <a:spcPts val="10"/>
              </a:spcBef>
              <a:spcAft>
                <a:spcPts val="10"/>
              </a:spcAft>
              <a:buClr>
                <a:schemeClr val="dk1"/>
              </a:buClr>
              <a:buSzPts val="2000"/>
            </a:pPr>
            <a:endParaRPr lang="en-US" dirty="0">
              <a:solidFill>
                <a:schemeClr val="dk1"/>
              </a:solidFill>
              <a:latin typeface="Optima LT" pitchFamily="2" charset="0"/>
              <a:sym typeface="Belleza"/>
            </a:endParaRPr>
          </a:p>
          <a:p>
            <a:pPr marL="36000" indent="-342900" algn="ctr" rtl="0">
              <a:spcBef>
                <a:spcPts val="10"/>
              </a:spcBef>
              <a:spcAft>
                <a:spcPts val="10"/>
              </a:spcAft>
              <a:buClr>
                <a:schemeClr val="dk1"/>
              </a:buClr>
              <a:buSzPts val="2000"/>
            </a:pPr>
            <a:r>
              <a:rPr lang="en-US" b="1" dirty="0">
                <a:solidFill>
                  <a:schemeClr val="dk1"/>
                </a:solidFill>
                <a:latin typeface="Optima LT" pitchFamily="2" charset="0"/>
                <a:sym typeface="Belleza"/>
              </a:rPr>
              <a:t>Closure</a:t>
            </a:r>
            <a:endParaRPr lang="en-US" b="1" dirty="0">
              <a:solidFill>
                <a:schemeClr val="dk1"/>
              </a:solidFill>
              <a:latin typeface="Optima LT" pitchFamily="2" charset="0"/>
            </a:endParaRPr>
          </a:p>
          <a:p>
            <a:pPr marL="36000" indent="-342900" algn="ctr" rtl="0">
              <a:spcBef>
                <a:spcPts val="10"/>
              </a:spcBef>
              <a:spcAft>
                <a:spcPts val="10"/>
              </a:spcAft>
              <a:buClr>
                <a:schemeClr val="dk1"/>
              </a:buClr>
              <a:buSzPts val="2000"/>
            </a:pPr>
            <a:r>
              <a:rPr lang="en-US" dirty="0">
                <a:solidFill>
                  <a:schemeClr val="dk1"/>
                </a:solidFill>
                <a:latin typeface="Optima LT" pitchFamily="2" charset="0"/>
                <a:sym typeface="Belleza"/>
              </a:rPr>
              <a:t>…</a:t>
            </a:r>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BC9AB278-DDA7-4A52-9CC1-F86A3E36BF3D}"/>
              </a:ext>
            </a:extLst>
          </p:cNvPr>
          <p:cNvSpPr>
            <a:spLocks noGrp="1"/>
          </p:cNvSpPr>
          <p:nvPr>
            <p:ph type="sldNum" sz="quarter" idx="12"/>
          </p:nvPr>
        </p:nvSpPr>
        <p:spPr/>
        <p:txBody>
          <a:bodyPr/>
          <a:lstStyle/>
          <a:p>
            <a:fld id="{7954171D-2B99-46CF-AE5A-2F63FF51B8C7}" type="slidenum">
              <a:rPr lang="he-IL" smtClean="0"/>
              <a:pPr/>
              <a:t>35</a:t>
            </a:fld>
            <a:endParaRPr lang="he-IL"/>
          </a:p>
        </p:txBody>
      </p:sp>
    </p:spTree>
    <p:extLst>
      <p:ext uri="{BB962C8B-B14F-4D97-AF65-F5344CB8AC3E}">
        <p14:creationId xmlns:p14="http://schemas.microsoft.com/office/powerpoint/2010/main" val="1520788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BC9AB278-DDA7-4A52-9CC1-F86A3E36BF3D}"/>
              </a:ext>
            </a:extLst>
          </p:cNvPr>
          <p:cNvSpPr>
            <a:spLocks noGrp="1"/>
          </p:cNvSpPr>
          <p:nvPr>
            <p:ph type="sldNum" sz="quarter" idx="12"/>
          </p:nvPr>
        </p:nvSpPr>
        <p:spPr/>
        <p:txBody>
          <a:bodyPr/>
          <a:lstStyle/>
          <a:p>
            <a:fld id="{7954171D-2B99-46CF-AE5A-2F63FF51B8C7}" type="slidenum">
              <a:rPr lang="he-IL" smtClean="0"/>
              <a:pPr/>
              <a:t>36</a:t>
            </a:fld>
            <a:endParaRPr lang="he-IL"/>
          </a:p>
        </p:txBody>
      </p:sp>
      <p:grpSp>
        <p:nvGrpSpPr>
          <p:cNvPr id="3" name="Group 2">
            <a:extLst>
              <a:ext uri="{FF2B5EF4-FFF2-40B4-BE49-F238E27FC236}">
                <a16:creationId xmlns:a16="http://schemas.microsoft.com/office/drawing/2014/main" id="{5C5392A6-0016-4818-BDCD-DC130F438F1F}"/>
              </a:ext>
            </a:extLst>
          </p:cNvPr>
          <p:cNvGrpSpPr>
            <a:grpSpLocks/>
          </p:cNvGrpSpPr>
          <p:nvPr/>
        </p:nvGrpSpPr>
        <p:grpSpPr bwMode="auto">
          <a:xfrm>
            <a:off x="0" y="755498"/>
            <a:ext cx="9144000" cy="6102501"/>
            <a:chOff x="0" y="0"/>
            <a:chExt cx="16782" cy="12756"/>
          </a:xfrm>
        </p:grpSpPr>
        <p:sp>
          <p:nvSpPr>
            <p:cNvPr id="4" name="Rectangle 3">
              <a:extLst>
                <a:ext uri="{FF2B5EF4-FFF2-40B4-BE49-F238E27FC236}">
                  <a16:creationId xmlns:a16="http://schemas.microsoft.com/office/drawing/2014/main" id="{2534650C-2540-46DE-B9B2-70E48B9E1E4B}"/>
                </a:ext>
              </a:extLst>
            </p:cNvPr>
            <p:cNvSpPr>
              <a:spLocks noChangeArrowheads="1"/>
            </p:cNvSpPr>
            <p:nvPr/>
          </p:nvSpPr>
          <p:spPr bwMode="auto">
            <a:xfrm>
              <a:off x="8390" y="0"/>
              <a:ext cx="8391" cy="6378"/>
            </a:xfrm>
            <a:prstGeom prst="rect">
              <a:avLst/>
            </a:prstGeom>
            <a:solidFill>
              <a:srgbClr val="ECE2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e-IL"/>
            </a:p>
          </p:txBody>
        </p:sp>
        <p:pic>
          <p:nvPicPr>
            <p:cNvPr id="2052" name="Picture 4">
              <a:extLst>
                <a:ext uri="{FF2B5EF4-FFF2-40B4-BE49-F238E27FC236}">
                  <a16:creationId xmlns:a16="http://schemas.microsoft.com/office/drawing/2014/main" id="{7A9888C1-B63B-4218-8A16-C1C919515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7"/>
              <a:ext cx="8391" cy="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reeform 5">
              <a:extLst>
                <a:ext uri="{FF2B5EF4-FFF2-40B4-BE49-F238E27FC236}">
                  <a16:creationId xmlns:a16="http://schemas.microsoft.com/office/drawing/2014/main" id="{8D3E07DC-D8FA-4203-94F8-006C66B0887E}"/>
                </a:ext>
              </a:extLst>
            </p:cNvPr>
            <p:cNvSpPr>
              <a:spLocks/>
            </p:cNvSpPr>
            <p:nvPr/>
          </p:nvSpPr>
          <p:spPr bwMode="auto">
            <a:xfrm>
              <a:off x="15594" y="10606"/>
              <a:ext cx="920" cy="920"/>
            </a:xfrm>
            <a:custGeom>
              <a:avLst/>
              <a:gdLst>
                <a:gd name="T0" fmla="+- 0 16054 15595"/>
                <a:gd name="T1" fmla="*/ T0 w 920"/>
                <a:gd name="T2" fmla="+- 0 10606 10606"/>
                <a:gd name="T3" fmla="*/ 10606 h 920"/>
                <a:gd name="T4" fmla="+- 0 15980 15595"/>
                <a:gd name="T5" fmla="*/ T4 w 920"/>
                <a:gd name="T6" fmla="+- 0 10612 10606"/>
                <a:gd name="T7" fmla="*/ 10612 h 920"/>
                <a:gd name="T8" fmla="+- 0 15909 15595"/>
                <a:gd name="T9" fmla="*/ T8 w 920"/>
                <a:gd name="T10" fmla="+- 0 10629 10606"/>
                <a:gd name="T11" fmla="*/ 10629 h 920"/>
                <a:gd name="T12" fmla="+- 0 15843 15595"/>
                <a:gd name="T13" fmla="*/ T12 w 920"/>
                <a:gd name="T14" fmla="+- 0 10657 10606"/>
                <a:gd name="T15" fmla="*/ 10657 h 920"/>
                <a:gd name="T16" fmla="+- 0 15783 15595"/>
                <a:gd name="T17" fmla="*/ T16 w 920"/>
                <a:gd name="T18" fmla="+- 0 10695 10606"/>
                <a:gd name="T19" fmla="*/ 10695 h 920"/>
                <a:gd name="T20" fmla="+- 0 15729 15595"/>
                <a:gd name="T21" fmla="*/ T20 w 920"/>
                <a:gd name="T22" fmla="+- 0 10741 10606"/>
                <a:gd name="T23" fmla="*/ 10741 h 920"/>
                <a:gd name="T24" fmla="+- 0 15683 15595"/>
                <a:gd name="T25" fmla="*/ T24 w 920"/>
                <a:gd name="T26" fmla="+- 0 10794 10606"/>
                <a:gd name="T27" fmla="*/ 10794 h 920"/>
                <a:gd name="T28" fmla="+- 0 15646 15595"/>
                <a:gd name="T29" fmla="*/ T28 w 920"/>
                <a:gd name="T30" fmla="+- 0 10854 10606"/>
                <a:gd name="T31" fmla="*/ 10854 h 920"/>
                <a:gd name="T32" fmla="+- 0 15618 15595"/>
                <a:gd name="T33" fmla="*/ T32 w 920"/>
                <a:gd name="T34" fmla="+- 0 10920 10606"/>
                <a:gd name="T35" fmla="*/ 10920 h 920"/>
                <a:gd name="T36" fmla="+- 0 15601 15595"/>
                <a:gd name="T37" fmla="*/ T36 w 920"/>
                <a:gd name="T38" fmla="+- 0 10991 10606"/>
                <a:gd name="T39" fmla="*/ 10991 h 920"/>
                <a:gd name="T40" fmla="+- 0 15595 15595"/>
                <a:gd name="T41" fmla="*/ T40 w 920"/>
                <a:gd name="T42" fmla="+- 0 11066 10606"/>
                <a:gd name="T43" fmla="*/ 11066 h 920"/>
                <a:gd name="T44" fmla="+- 0 15601 15595"/>
                <a:gd name="T45" fmla="*/ T44 w 920"/>
                <a:gd name="T46" fmla="+- 0 11140 10606"/>
                <a:gd name="T47" fmla="*/ 11140 h 920"/>
                <a:gd name="T48" fmla="+- 0 15618 15595"/>
                <a:gd name="T49" fmla="*/ T48 w 920"/>
                <a:gd name="T50" fmla="+- 0 11211 10606"/>
                <a:gd name="T51" fmla="*/ 11211 h 920"/>
                <a:gd name="T52" fmla="+- 0 15646 15595"/>
                <a:gd name="T53" fmla="*/ T52 w 920"/>
                <a:gd name="T54" fmla="+- 0 11277 10606"/>
                <a:gd name="T55" fmla="*/ 11277 h 920"/>
                <a:gd name="T56" fmla="+- 0 15683 15595"/>
                <a:gd name="T57" fmla="*/ T56 w 920"/>
                <a:gd name="T58" fmla="+- 0 11337 10606"/>
                <a:gd name="T59" fmla="*/ 11337 h 920"/>
                <a:gd name="T60" fmla="+- 0 15729 15595"/>
                <a:gd name="T61" fmla="*/ T60 w 920"/>
                <a:gd name="T62" fmla="+- 0 11391 10606"/>
                <a:gd name="T63" fmla="*/ 11391 h 920"/>
                <a:gd name="T64" fmla="+- 0 15783 15595"/>
                <a:gd name="T65" fmla="*/ T64 w 920"/>
                <a:gd name="T66" fmla="+- 0 11437 10606"/>
                <a:gd name="T67" fmla="*/ 11437 h 920"/>
                <a:gd name="T68" fmla="+- 0 15843 15595"/>
                <a:gd name="T69" fmla="*/ T68 w 920"/>
                <a:gd name="T70" fmla="+- 0 11474 10606"/>
                <a:gd name="T71" fmla="*/ 11474 h 920"/>
                <a:gd name="T72" fmla="+- 0 15909 15595"/>
                <a:gd name="T73" fmla="*/ T72 w 920"/>
                <a:gd name="T74" fmla="+- 0 11502 10606"/>
                <a:gd name="T75" fmla="*/ 11502 h 920"/>
                <a:gd name="T76" fmla="+- 0 15980 15595"/>
                <a:gd name="T77" fmla="*/ T76 w 920"/>
                <a:gd name="T78" fmla="+- 0 11519 10606"/>
                <a:gd name="T79" fmla="*/ 11519 h 920"/>
                <a:gd name="T80" fmla="+- 0 16054 15595"/>
                <a:gd name="T81" fmla="*/ T80 w 920"/>
                <a:gd name="T82" fmla="+- 0 11525 10606"/>
                <a:gd name="T83" fmla="*/ 11525 h 920"/>
                <a:gd name="T84" fmla="+- 0 16129 15595"/>
                <a:gd name="T85" fmla="*/ T84 w 920"/>
                <a:gd name="T86" fmla="+- 0 11519 10606"/>
                <a:gd name="T87" fmla="*/ 11519 h 920"/>
                <a:gd name="T88" fmla="+- 0 16200 15595"/>
                <a:gd name="T89" fmla="*/ T88 w 920"/>
                <a:gd name="T90" fmla="+- 0 11502 10606"/>
                <a:gd name="T91" fmla="*/ 11502 h 920"/>
                <a:gd name="T92" fmla="+- 0 16266 15595"/>
                <a:gd name="T93" fmla="*/ T92 w 920"/>
                <a:gd name="T94" fmla="+- 0 11474 10606"/>
                <a:gd name="T95" fmla="*/ 11474 h 920"/>
                <a:gd name="T96" fmla="+- 0 16326 15595"/>
                <a:gd name="T97" fmla="*/ T96 w 920"/>
                <a:gd name="T98" fmla="+- 0 11437 10606"/>
                <a:gd name="T99" fmla="*/ 11437 h 920"/>
                <a:gd name="T100" fmla="+- 0 16379 15595"/>
                <a:gd name="T101" fmla="*/ T100 w 920"/>
                <a:gd name="T102" fmla="+- 0 11391 10606"/>
                <a:gd name="T103" fmla="*/ 11391 h 920"/>
                <a:gd name="T104" fmla="+- 0 16425 15595"/>
                <a:gd name="T105" fmla="*/ T104 w 920"/>
                <a:gd name="T106" fmla="+- 0 11337 10606"/>
                <a:gd name="T107" fmla="*/ 11337 h 920"/>
                <a:gd name="T108" fmla="+- 0 16463 15595"/>
                <a:gd name="T109" fmla="*/ T108 w 920"/>
                <a:gd name="T110" fmla="+- 0 11277 10606"/>
                <a:gd name="T111" fmla="*/ 11277 h 920"/>
                <a:gd name="T112" fmla="+- 0 16490 15595"/>
                <a:gd name="T113" fmla="*/ T112 w 920"/>
                <a:gd name="T114" fmla="+- 0 11211 10606"/>
                <a:gd name="T115" fmla="*/ 11211 h 920"/>
                <a:gd name="T116" fmla="+- 0 16508 15595"/>
                <a:gd name="T117" fmla="*/ T116 w 920"/>
                <a:gd name="T118" fmla="+- 0 11140 10606"/>
                <a:gd name="T119" fmla="*/ 11140 h 920"/>
                <a:gd name="T120" fmla="+- 0 16514 15595"/>
                <a:gd name="T121" fmla="*/ T120 w 920"/>
                <a:gd name="T122" fmla="+- 0 11066 10606"/>
                <a:gd name="T123" fmla="*/ 11066 h 920"/>
                <a:gd name="T124" fmla="+- 0 16508 15595"/>
                <a:gd name="T125" fmla="*/ T124 w 920"/>
                <a:gd name="T126" fmla="+- 0 10991 10606"/>
                <a:gd name="T127" fmla="*/ 10991 h 920"/>
                <a:gd name="T128" fmla="+- 0 16490 15595"/>
                <a:gd name="T129" fmla="*/ T128 w 920"/>
                <a:gd name="T130" fmla="+- 0 10920 10606"/>
                <a:gd name="T131" fmla="*/ 10920 h 920"/>
                <a:gd name="T132" fmla="+- 0 16463 15595"/>
                <a:gd name="T133" fmla="*/ T132 w 920"/>
                <a:gd name="T134" fmla="+- 0 10854 10606"/>
                <a:gd name="T135" fmla="*/ 10854 h 920"/>
                <a:gd name="T136" fmla="+- 0 16425 15595"/>
                <a:gd name="T137" fmla="*/ T136 w 920"/>
                <a:gd name="T138" fmla="+- 0 10794 10606"/>
                <a:gd name="T139" fmla="*/ 10794 h 920"/>
                <a:gd name="T140" fmla="+- 0 16379 15595"/>
                <a:gd name="T141" fmla="*/ T140 w 920"/>
                <a:gd name="T142" fmla="+- 0 10741 10606"/>
                <a:gd name="T143" fmla="*/ 10741 h 920"/>
                <a:gd name="T144" fmla="+- 0 16326 15595"/>
                <a:gd name="T145" fmla="*/ T144 w 920"/>
                <a:gd name="T146" fmla="+- 0 10695 10606"/>
                <a:gd name="T147" fmla="*/ 10695 h 920"/>
                <a:gd name="T148" fmla="+- 0 16266 15595"/>
                <a:gd name="T149" fmla="*/ T148 w 920"/>
                <a:gd name="T150" fmla="+- 0 10657 10606"/>
                <a:gd name="T151" fmla="*/ 10657 h 920"/>
                <a:gd name="T152" fmla="+- 0 16200 15595"/>
                <a:gd name="T153" fmla="*/ T152 w 920"/>
                <a:gd name="T154" fmla="+- 0 10629 10606"/>
                <a:gd name="T155" fmla="*/ 10629 h 920"/>
                <a:gd name="T156" fmla="+- 0 16129 15595"/>
                <a:gd name="T157" fmla="*/ T156 w 920"/>
                <a:gd name="T158" fmla="+- 0 10612 10606"/>
                <a:gd name="T159" fmla="*/ 10612 h 920"/>
                <a:gd name="T160" fmla="+- 0 16054 15595"/>
                <a:gd name="T161" fmla="*/ T160 w 920"/>
                <a:gd name="T162" fmla="+- 0 10606 10606"/>
                <a:gd name="T163" fmla="*/ 10606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59" y="0"/>
                  </a:moveTo>
                  <a:lnTo>
                    <a:pt x="385" y="6"/>
                  </a:lnTo>
                  <a:lnTo>
                    <a:pt x="314" y="23"/>
                  </a:lnTo>
                  <a:lnTo>
                    <a:pt x="248" y="51"/>
                  </a:lnTo>
                  <a:lnTo>
                    <a:pt x="188" y="89"/>
                  </a:lnTo>
                  <a:lnTo>
                    <a:pt x="134" y="135"/>
                  </a:lnTo>
                  <a:lnTo>
                    <a:pt x="88" y="188"/>
                  </a:lnTo>
                  <a:lnTo>
                    <a:pt x="51" y="248"/>
                  </a:lnTo>
                  <a:lnTo>
                    <a:pt x="23" y="314"/>
                  </a:lnTo>
                  <a:lnTo>
                    <a:pt x="6" y="385"/>
                  </a:lnTo>
                  <a:lnTo>
                    <a:pt x="0" y="460"/>
                  </a:lnTo>
                  <a:lnTo>
                    <a:pt x="6" y="534"/>
                  </a:lnTo>
                  <a:lnTo>
                    <a:pt x="23" y="605"/>
                  </a:lnTo>
                  <a:lnTo>
                    <a:pt x="51" y="671"/>
                  </a:lnTo>
                  <a:lnTo>
                    <a:pt x="88" y="731"/>
                  </a:lnTo>
                  <a:lnTo>
                    <a:pt x="134" y="785"/>
                  </a:lnTo>
                  <a:lnTo>
                    <a:pt x="188" y="831"/>
                  </a:lnTo>
                  <a:lnTo>
                    <a:pt x="248" y="868"/>
                  </a:lnTo>
                  <a:lnTo>
                    <a:pt x="314" y="896"/>
                  </a:lnTo>
                  <a:lnTo>
                    <a:pt x="385" y="913"/>
                  </a:lnTo>
                  <a:lnTo>
                    <a:pt x="459" y="919"/>
                  </a:lnTo>
                  <a:lnTo>
                    <a:pt x="534" y="913"/>
                  </a:lnTo>
                  <a:lnTo>
                    <a:pt x="605" y="896"/>
                  </a:lnTo>
                  <a:lnTo>
                    <a:pt x="671" y="868"/>
                  </a:lnTo>
                  <a:lnTo>
                    <a:pt x="731" y="831"/>
                  </a:lnTo>
                  <a:lnTo>
                    <a:pt x="784" y="785"/>
                  </a:lnTo>
                  <a:lnTo>
                    <a:pt x="830" y="731"/>
                  </a:lnTo>
                  <a:lnTo>
                    <a:pt x="868" y="671"/>
                  </a:lnTo>
                  <a:lnTo>
                    <a:pt x="895" y="605"/>
                  </a:lnTo>
                  <a:lnTo>
                    <a:pt x="913" y="534"/>
                  </a:lnTo>
                  <a:lnTo>
                    <a:pt x="919" y="460"/>
                  </a:lnTo>
                  <a:lnTo>
                    <a:pt x="913" y="385"/>
                  </a:lnTo>
                  <a:lnTo>
                    <a:pt x="895" y="314"/>
                  </a:lnTo>
                  <a:lnTo>
                    <a:pt x="868" y="248"/>
                  </a:lnTo>
                  <a:lnTo>
                    <a:pt x="830" y="188"/>
                  </a:lnTo>
                  <a:lnTo>
                    <a:pt x="784" y="135"/>
                  </a:lnTo>
                  <a:lnTo>
                    <a:pt x="731" y="89"/>
                  </a:lnTo>
                  <a:lnTo>
                    <a:pt x="671" y="51"/>
                  </a:lnTo>
                  <a:lnTo>
                    <a:pt x="605" y="23"/>
                  </a:lnTo>
                  <a:lnTo>
                    <a:pt x="534" y="6"/>
                  </a:lnTo>
                  <a:lnTo>
                    <a:pt x="459" y="0"/>
                  </a:lnTo>
                  <a:close/>
                </a:path>
              </a:pathLst>
            </a:custGeom>
            <a:solidFill>
              <a:srgbClr val="E07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9" name="AutoShape 6">
              <a:extLst>
                <a:ext uri="{FF2B5EF4-FFF2-40B4-BE49-F238E27FC236}">
                  <a16:creationId xmlns:a16="http://schemas.microsoft.com/office/drawing/2014/main" id="{F7229069-A2A5-49A9-B494-B644E5DC6BEA}"/>
                </a:ext>
              </a:extLst>
            </p:cNvPr>
            <p:cNvSpPr>
              <a:spLocks/>
            </p:cNvSpPr>
            <p:nvPr/>
          </p:nvSpPr>
          <p:spPr bwMode="auto">
            <a:xfrm>
              <a:off x="9539" y="10606"/>
              <a:ext cx="5949" cy="920"/>
            </a:xfrm>
            <a:custGeom>
              <a:avLst/>
              <a:gdLst>
                <a:gd name="T0" fmla="+- 0 10452 9539"/>
                <a:gd name="T1" fmla="*/ T0 w 5949"/>
                <a:gd name="T2" fmla="+- 0 10991 10606"/>
                <a:gd name="T3" fmla="*/ 10991 h 920"/>
                <a:gd name="T4" fmla="+- 0 10407 9539"/>
                <a:gd name="T5" fmla="*/ T4 w 5949"/>
                <a:gd name="T6" fmla="+- 0 10854 10606"/>
                <a:gd name="T7" fmla="*/ 10854 h 920"/>
                <a:gd name="T8" fmla="+- 0 10324 9539"/>
                <a:gd name="T9" fmla="*/ T8 w 5949"/>
                <a:gd name="T10" fmla="+- 0 10741 10606"/>
                <a:gd name="T11" fmla="*/ 10741 h 920"/>
                <a:gd name="T12" fmla="+- 0 10210 9539"/>
                <a:gd name="T13" fmla="*/ T12 w 5949"/>
                <a:gd name="T14" fmla="+- 0 10657 10606"/>
                <a:gd name="T15" fmla="*/ 10657 h 920"/>
                <a:gd name="T16" fmla="+- 0 10073 9539"/>
                <a:gd name="T17" fmla="*/ T16 w 5949"/>
                <a:gd name="T18" fmla="+- 0 10612 10606"/>
                <a:gd name="T19" fmla="*/ 10612 h 920"/>
                <a:gd name="T20" fmla="+- 0 9924 9539"/>
                <a:gd name="T21" fmla="*/ T20 w 5949"/>
                <a:gd name="T22" fmla="+- 0 10612 10606"/>
                <a:gd name="T23" fmla="*/ 10612 h 920"/>
                <a:gd name="T24" fmla="+- 0 9787 9539"/>
                <a:gd name="T25" fmla="*/ T24 w 5949"/>
                <a:gd name="T26" fmla="+- 0 10657 10606"/>
                <a:gd name="T27" fmla="*/ 10657 h 920"/>
                <a:gd name="T28" fmla="+- 0 9674 9539"/>
                <a:gd name="T29" fmla="*/ T28 w 5949"/>
                <a:gd name="T30" fmla="+- 0 10741 10606"/>
                <a:gd name="T31" fmla="*/ 10741 h 920"/>
                <a:gd name="T32" fmla="+- 0 9590 9539"/>
                <a:gd name="T33" fmla="*/ T32 w 5949"/>
                <a:gd name="T34" fmla="+- 0 10854 10606"/>
                <a:gd name="T35" fmla="*/ 10854 h 920"/>
                <a:gd name="T36" fmla="+- 0 9545 9539"/>
                <a:gd name="T37" fmla="*/ T36 w 5949"/>
                <a:gd name="T38" fmla="+- 0 10991 10606"/>
                <a:gd name="T39" fmla="*/ 10991 h 920"/>
                <a:gd name="T40" fmla="+- 0 9545 9539"/>
                <a:gd name="T41" fmla="*/ T40 w 5949"/>
                <a:gd name="T42" fmla="+- 0 11140 10606"/>
                <a:gd name="T43" fmla="*/ 11140 h 920"/>
                <a:gd name="T44" fmla="+- 0 9590 9539"/>
                <a:gd name="T45" fmla="*/ T44 w 5949"/>
                <a:gd name="T46" fmla="+- 0 11277 10606"/>
                <a:gd name="T47" fmla="*/ 11277 h 920"/>
                <a:gd name="T48" fmla="+- 0 9674 9539"/>
                <a:gd name="T49" fmla="*/ T48 w 5949"/>
                <a:gd name="T50" fmla="+- 0 11391 10606"/>
                <a:gd name="T51" fmla="*/ 11391 h 920"/>
                <a:gd name="T52" fmla="+- 0 9787 9539"/>
                <a:gd name="T53" fmla="*/ T52 w 5949"/>
                <a:gd name="T54" fmla="+- 0 11474 10606"/>
                <a:gd name="T55" fmla="*/ 11474 h 920"/>
                <a:gd name="T56" fmla="+- 0 9924 9539"/>
                <a:gd name="T57" fmla="*/ T56 w 5949"/>
                <a:gd name="T58" fmla="+- 0 11519 10606"/>
                <a:gd name="T59" fmla="*/ 11519 h 920"/>
                <a:gd name="T60" fmla="+- 0 10073 9539"/>
                <a:gd name="T61" fmla="*/ T60 w 5949"/>
                <a:gd name="T62" fmla="+- 0 11519 10606"/>
                <a:gd name="T63" fmla="*/ 11519 h 920"/>
                <a:gd name="T64" fmla="+- 0 10210 9539"/>
                <a:gd name="T65" fmla="*/ T64 w 5949"/>
                <a:gd name="T66" fmla="+- 0 11474 10606"/>
                <a:gd name="T67" fmla="*/ 11474 h 920"/>
                <a:gd name="T68" fmla="+- 0 10324 9539"/>
                <a:gd name="T69" fmla="*/ T68 w 5949"/>
                <a:gd name="T70" fmla="+- 0 11391 10606"/>
                <a:gd name="T71" fmla="*/ 11391 h 920"/>
                <a:gd name="T72" fmla="+- 0 10407 9539"/>
                <a:gd name="T73" fmla="*/ T72 w 5949"/>
                <a:gd name="T74" fmla="+- 0 11277 10606"/>
                <a:gd name="T75" fmla="*/ 11277 h 920"/>
                <a:gd name="T76" fmla="+- 0 10452 9539"/>
                <a:gd name="T77" fmla="*/ T76 w 5949"/>
                <a:gd name="T78" fmla="+- 0 11140 10606"/>
                <a:gd name="T79" fmla="*/ 11140 h 920"/>
                <a:gd name="T80" fmla="+- 0 15487 9539"/>
                <a:gd name="T81" fmla="*/ T80 w 5949"/>
                <a:gd name="T82" fmla="+- 0 11066 10606"/>
                <a:gd name="T83" fmla="*/ 11066 h 920"/>
                <a:gd name="T84" fmla="+- 0 15464 9539"/>
                <a:gd name="T85" fmla="*/ T84 w 5949"/>
                <a:gd name="T86" fmla="+- 0 10920 10606"/>
                <a:gd name="T87" fmla="*/ 10920 h 920"/>
                <a:gd name="T88" fmla="+- 0 15399 9539"/>
                <a:gd name="T89" fmla="*/ T88 w 5949"/>
                <a:gd name="T90" fmla="+- 0 10794 10606"/>
                <a:gd name="T91" fmla="*/ 10794 h 920"/>
                <a:gd name="T92" fmla="+- 0 15299 9539"/>
                <a:gd name="T93" fmla="*/ T92 w 5949"/>
                <a:gd name="T94" fmla="+- 0 10695 10606"/>
                <a:gd name="T95" fmla="*/ 10695 h 920"/>
                <a:gd name="T96" fmla="+- 0 15173 9539"/>
                <a:gd name="T97" fmla="*/ T96 w 5949"/>
                <a:gd name="T98" fmla="+- 0 10629 10606"/>
                <a:gd name="T99" fmla="*/ 10629 h 920"/>
                <a:gd name="T100" fmla="+- 0 15028 9539"/>
                <a:gd name="T101" fmla="*/ T100 w 5949"/>
                <a:gd name="T102" fmla="+- 0 10606 10606"/>
                <a:gd name="T103" fmla="*/ 10606 h 920"/>
                <a:gd name="T104" fmla="+- 0 14883 9539"/>
                <a:gd name="T105" fmla="*/ T104 w 5949"/>
                <a:gd name="T106" fmla="+- 0 10629 10606"/>
                <a:gd name="T107" fmla="*/ 10629 h 920"/>
                <a:gd name="T108" fmla="+- 0 14756 9539"/>
                <a:gd name="T109" fmla="*/ T108 w 5949"/>
                <a:gd name="T110" fmla="+- 0 10695 10606"/>
                <a:gd name="T111" fmla="*/ 10695 h 920"/>
                <a:gd name="T112" fmla="+- 0 14657 9539"/>
                <a:gd name="T113" fmla="*/ T112 w 5949"/>
                <a:gd name="T114" fmla="+- 0 10794 10606"/>
                <a:gd name="T115" fmla="*/ 10794 h 920"/>
                <a:gd name="T116" fmla="+- 0 14592 9539"/>
                <a:gd name="T117" fmla="*/ T116 w 5949"/>
                <a:gd name="T118" fmla="+- 0 10920 10606"/>
                <a:gd name="T119" fmla="*/ 10920 h 920"/>
                <a:gd name="T120" fmla="+- 0 14568 9539"/>
                <a:gd name="T121" fmla="*/ T120 w 5949"/>
                <a:gd name="T122" fmla="+- 0 11066 10606"/>
                <a:gd name="T123" fmla="*/ 11066 h 920"/>
                <a:gd name="T124" fmla="+- 0 14592 9539"/>
                <a:gd name="T125" fmla="*/ T124 w 5949"/>
                <a:gd name="T126" fmla="+- 0 11211 10606"/>
                <a:gd name="T127" fmla="*/ 11211 h 920"/>
                <a:gd name="T128" fmla="+- 0 14657 9539"/>
                <a:gd name="T129" fmla="*/ T128 w 5949"/>
                <a:gd name="T130" fmla="+- 0 11337 10606"/>
                <a:gd name="T131" fmla="*/ 11337 h 920"/>
                <a:gd name="T132" fmla="+- 0 14756 9539"/>
                <a:gd name="T133" fmla="*/ T132 w 5949"/>
                <a:gd name="T134" fmla="+- 0 11437 10606"/>
                <a:gd name="T135" fmla="*/ 11437 h 920"/>
                <a:gd name="T136" fmla="+- 0 14883 9539"/>
                <a:gd name="T137" fmla="*/ T136 w 5949"/>
                <a:gd name="T138" fmla="+- 0 11502 10606"/>
                <a:gd name="T139" fmla="*/ 11502 h 920"/>
                <a:gd name="T140" fmla="+- 0 15028 9539"/>
                <a:gd name="T141" fmla="*/ T140 w 5949"/>
                <a:gd name="T142" fmla="+- 0 11525 10606"/>
                <a:gd name="T143" fmla="*/ 11525 h 920"/>
                <a:gd name="T144" fmla="+- 0 15173 9539"/>
                <a:gd name="T145" fmla="*/ T144 w 5949"/>
                <a:gd name="T146" fmla="+- 0 11502 10606"/>
                <a:gd name="T147" fmla="*/ 11502 h 920"/>
                <a:gd name="T148" fmla="+- 0 15299 9539"/>
                <a:gd name="T149" fmla="*/ T148 w 5949"/>
                <a:gd name="T150" fmla="+- 0 11437 10606"/>
                <a:gd name="T151" fmla="*/ 11437 h 920"/>
                <a:gd name="T152" fmla="+- 0 15399 9539"/>
                <a:gd name="T153" fmla="*/ T152 w 5949"/>
                <a:gd name="T154" fmla="+- 0 11337 10606"/>
                <a:gd name="T155" fmla="*/ 11337 h 920"/>
                <a:gd name="T156" fmla="+- 0 15464 9539"/>
                <a:gd name="T157" fmla="*/ T156 w 5949"/>
                <a:gd name="T158" fmla="+- 0 11211 10606"/>
                <a:gd name="T159" fmla="*/ 11211 h 920"/>
                <a:gd name="T160" fmla="+- 0 15487 9539"/>
                <a:gd name="T161" fmla="*/ T160 w 5949"/>
                <a:gd name="T162" fmla="+- 0 11066 10606"/>
                <a:gd name="T163" fmla="*/ 11066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5949" h="920">
                  <a:moveTo>
                    <a:pt x="919" y="460"/>
                  </a:moveTo>
                  <a:lnTo>
                    <a:pt x="913" y="385"/>
                  </a:lnTo>
                  <a:lnTo>
                    <a:pt x="896" y="314"/>
                  </a:lnTo>
                  <a:lnTo>
                    <a:pt x="868" y="248"/>
                  </a:lnTo>
                  <a:lnTo>
                    <a:pt x="831" y="188"/>
                  </a:lnTo>
                  <a:lnTo>
                    <a:pt x="785" y="135"/>
                  </a:lnTo>
                  <a:lnTo>
                    <a:pt x="731" y="89"/>
                  </a:lnTo>
                  <a:lnTo>
                    <a:pt x="671" y="51"/>
                  </a:lnTo>
                  <a:lnTo>
                    <a:pt x="605" y="23"/>
                  </a:lnTo>
                  <a:lnTo>
                    <a:pt x="534" y="6"/>
                  </a:lnTo>
                  <a:lnTo>
                    <a:pt x="460" y="0"/>
                  </a:lnTo>
                  <a:lnTo>
                    <a:pt x="385" y="6"/>
                  </a:lnTo>
                  <a:lnTo>
                    <a:pt x="314" y="23"/>
                  </a:lnTo>
                  <a:lnTo>
                    <a:pt x="248" y="51"/>
                  </a:lnTo>
                  <a:lnTo>
                    <a:pt x="188" y="89"/>
                  </a:lnTo>
                  <a:lnTo>
                    <a:pt x="135" y="135"/>
                  </a:lnTo>
                  <a:lnTo>
                    <a:pt x="89" y="188"/>
                  </a:lnTo>
                  <a:lnTo>
                    <a:pt x="51" y="248"/>
                  </a:lnTo>
                  <a:lnTo>
                    <a:pt x="24" y="314"/>
                  </a:lnTo>
                  <a:lnTo>
                    <a:pt x="6" y="385"/>
                  </a:lnTo>
                  <a:lnTo>
                    <a:pt x="0" y="460"/>
                  </a:lnTo>
                  <a:lnTo>
                    <a:pt x="6" y="534"/>
                  </a:lnTo>
                  <a:lnTo>
                    <a:pt x="24" y="605"/>
                  </a:lnTo>
                  <a:lnTo>
                    <a:pt x="51" y="671"/>
                  </a:lnTo>
                  <a:lnTo>
                    <a:pt x="89" y="731"/>
                  </a:lnTo>
                  <a:lnTo>
                    <a:pt x="135" y="785"/>
                  </a:lnTo>
                  <a:lnTo>
                    <a:pt x="188" y="831"/>
                  </a:lnTo>
                  <a:lnTo>
                    <a:pt x="248" y="868"/>
                  </a:lnTo>
                  <a:lnTo>
                    <a:pt x="314" y="896"/>
                  </a:lnTo>
                  <a:lnTo>
                    <a:pt x="385" y="913"/>
                  </a:lnTo>
                  <a:lnTo>
                    <a:pt x="460" y="919"/>
                  </a:lnTo>
                  <a:lnTo>
                    <a:pt x="534" y="913"/>
                  </a:lnTo>
                  <a:lnTo>
                    <a:pt x="605" y="896"/>
                  </a:lnTo>
                  <a:lnTo>
                    <a:pt x="671" y="868"/>
                  </a:lnTo>
                  <a:lnTo>
                    <a:pt x="731" y="831"/>
                  </a:lnTo>
                  <a:lnTo>
                    <a:pt x="785" y="785"/>
                  </a:lnTo>
                  <a:lnTo>
                    <a:pt x="831" y="731"/>
                  </a:lnTo>
                  <a:lnTo>
                    <a:pt x="868" y="671"/>
                  </a:lnTo>
                  <a:lnTo>
                    <a:pt x="896" y="605"/>
                  </a:lnTo>
                  <a:lnTo>
                    <a:pt x="913" y="534"/>
                  </a:lnTo>
                  <a:lnTo>
                    <a:pt x="919" y="460"/>
                  </a:lnTo>
                  <a:moveTo>
                    <a:pt x="5948" y="460"/>
                  </a:moveTo>
                  <a:lnTo>
                    <a:pt x="5942" y="385"/>
                  </a:lnTo>
                  <a:lnTo>
                    <a:pt x="5925" y="314"/>
                  </a:lnTo>
                  <a:lnTo>
                    <a:pt x="5897" y="248"/>
                  </a:lnTo>
                  <a:lnTo>
                    <a:pt x="5860" y="188"/>
                  </a:lnTo>
                  <a:lnTo>
                    <a:pt x="5814" y="135"/>
                  </a:lnTo>
                  <a:lnTo>
                    <a:pt x="5760" y="89"/>
                  </a:lnTo>
                  <a:lnTo>
                    <a:pt x="5700" y="51"/>
                  </a:lnTo>
                  <a:lnTo>
                    <a:pt x="5634" y="23"/>
                  </a:lnTo>
                  <a:lnTo>
                    <a:pt x="5563" y="6"/>
                  </a:lnTo>
                  <a:lnTo>
                    <a:pt x="5489" y="0"/>
                  </a:lnTo>
                  <a:lnTo>
                    <a:pt x="5414" y="6"/>
                  </a:lnTo>
                  <a:lnTo>
                    <a:pt x="5344" y="23"/>
                  </a:lnTo>
                  <a:lnTo>
                    <a:pt x="5278" y="51"/>
                  </a:lnTo>
                  <a:lnTo>
                    <a:pt x="5217" y="89"/>
                  </a:lnTo>
                  <a:lnTo>
                    <a:pt x="5164" y="135"/>
                  </a:lnTo>
                  <a:lnTo>
                    <a:pt x="5118" y="188"/>
                  </a:lnTo>
                  <a:lnTo>
                    <a:pt x="5081" y="248"/>
                  </a:lnTo>
                  <a:lnTo>
                    <a:pt x="5053" y="314"/>
                  </a:lnTo>
                  <a:lnTo>
                    <a:pt x="5035" y="385"/>
                  </a:lnTo>
                  <a:lnTo>
                    <a:pt x="5029" y="460"/>
                  </a:lnTo>
                  <a:lnTo>
                    <a:pt x="5035" y="534"/>
                  </a:lnTo>
                  <a:lnTo>
                    <a:pt x="5053" y="605"/>
                  </a:lnTo>
                  <a:lnTo>
                    <a:pt x="5081" y="671"/>
                  </a:lnTo>
                  <a:lnTo>
                    <a:pt x="5118" y="731"/>
                  </a:lnTo>
                  <a:lnTo>
                    <a:pt x="5164" y="785"/>
                  </a:lnTo>
                  <a:lnTo>
                    <a:pt x="5217" y="831"/>
                  </a:lnTo>
                  <a:lnTo>
                    <a:pt x="5278" y="868"/>
                  </a:lnTo>
                  <a:lnTo>
                    <a:pt x="5344" y="896"/>
                  </a:lnTo>
                  <a:lnTo>
                    <a:pt x="5414" y="913"/>
                  </a:lnTo>
                  <a:lnTo>
                    <a:pt x="5489" y="919"/>
                  </a:lnTo>
                  <a:lnTo>
                    <a:pt x="5563" y="913"/>
                  </a:lnTo>
                  <a:lnTo>
                    <a:pt x="5634" y="896"/>
                  </a:lnTo>
                  <a:lnTo>
                    <a:pt x="5700" y="868"/>
                  </a:lnTo>
                  <a:lnTo>
                    <a:pt x="5760" y="831"/>
                  </a:lnTo>
                  <a:lnTo>
                    <a:pt x="5814" y="785"/>
                  </a:lnTo>
                  <a:lnTo>
                    <a:pt x="5860" y="731"/>
                  </a:lnTo>
                  <a:lnTo>
                    <a:pt x="5897" y="671"/>
                  </a:lnTo>
                  <a:lnTo>
                    <a:pt x="5925" y="605"/>
                  </a:lnTo>
                  <a:lnTo>
                    <a:pt x="5942" y="534"/>
                  </a:lnTo>
                  <a:lnTo>
                    <a:pt x="5948" y="460"/>
                  </a:lnTo>
                </a:path>
              </a:pathLst>
            </a:custGeom>
            <a:solidFill>
              <a:srgbClr val="569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11" name="Freeform 7">
              <a:extLst>
                <a:ext uri="{FF2B5EF4-FFF2-40B4-BE49-F238E27FC236}">
                  <a16:creationId xmlns:a16="http://schemas.microsoft.com/office/drawing/2014/main" id="{8D60889A-0DDA-4289-99CA-B7EB2ED86B2F}"/>
                </a:ext>
              </a:extLst>
            </p:cNvPr>
            <p:cNvSpPr>
              <a:spLocks/>
            </p:cNvSpPr>
            <p:nvPr/>
          </p:nvSpPr>
          <p:spPr bwMode="auto">
            <a:xfrm>
              <a:off x="15081" y="10606"/>
              <a:ext cx="920" cy="920"/>
            </a:xfrm>
            <a:custGeom>
              <a:avLst/>
              <a:gdLst>
                <a:gd name="T0" fmla="+- 0 15541 15082"/>
                <a:gd name="T1" fmla="*/ T0 w 920"/>
                <a:gd name="T2" fmla="+- 0 10606 10606"/>
                <a:gd name="T3" fmla="*/ 10606 h 920"/>
                <a:gd name="T4" fmla="+- 0 15467 15082"/>
                <a:gd name="T5" fmla="*/ T4 w 920"/>
                <a:gd name="T6" fmla="+- 0 10612 10606"/>
                <a:gd name="T7" fmla="*/ 10612 h 920"/>
                <a:gd name="T8" fmla="+- 0 15396 15082"/>
                <a:gd name="T9" fmla="*/ T8 w 920"/>
                <a:gd name="T10" fmla="+- 0 10629 10606"/>
                <a:gd name="T11" fmla="*/ 10629 h 920"/>
                <a:gd name="T12" fmla="+- 0 15330 15082"/>
                <a:gd name="T13" fmla="*/ T12 w 920"/>
                <a:gd name="T14" fmla="+- 0 10657 10606"/>
                <a:gd name="T15" fmla="*/ 10657 h 920"/>
                <a:gd name="T16" fmla="+- 0 15270 15082"/>
                <a:gd name="T17" fmla="*/ T16 w 920"/>
                <a:gd name="T18" fmla="+- 0 10695 10606"/>
                <a:gd name="T19" fmla="*/ 10695 h 920"/>
                <a:gd name="T20" fmla="+- 0 15216 15082"/>
                <a:gd name="T21" fmla="*/ T20 w 920"/>
                <a:gd name="T22" fmla="+- 0 10741 10606"/>
                <a:gd name="T23" fmla="*/ 10741 h 920"/>
                <a:gd name="T24" fmla="+- 0 15170 15082"/>
                <a:gd name="T25" fmla="*/ T24 w 920"/>
                <a:gd name="T26" fmla="+- 0 10794 10606"/>
                <a:gd name="T27" fmla="*/ 10794 h 920"/>
                <a:gd name="T28" fmla="+- 0 15133 15082"/>
                <a:gd name="T29" fmla="*/ T28 w 920"/>
                <a:gd name="T30" fmla="+- 0 10854 10606"/>
                <a:gd name="T31" fmla="*/ 10854 h 920"/>
                <a:gd name="T32" fmla="+- 0 15105 15082"/>
                <a:gd name="T33" fmla="*/ T32 w 920"/>
                <a:gd name="T34" fmla="+- 0 10920 10606"/>
                <a:gd name="T35" fmla="*/ 10920 h 920"/>
                <a:gd name="T36" fmla="+- 0 15088 15082"/>
                <a:gd name="T37" fmla="*/ T36 w 920"/>
                <a:gd name="T38" fmla="+- 0 10991 10606"/>
                <a:gd name="T39" fmla="*/ 10991 h 920"/>
                <a:gd name="T40" fmla="+- 0 15082 15082"/>
                <a:gd name="T41" fmla="*/ T40 w 920"/>
                <a:gd name="T42" fmla="+- 0 11066 10606"/>
                <a:gd name="T43" fmla="*/ 11066 h 920"/>
                <a:gd name="T44" fmla="+- 0 15088 15082"/>
                <a:gd name="T45" fmla="*/ T44 w 920"/>
                <a:gd name="T46" fmla="+- 0 11140 10606"/>
                <a:gd name="T47" fmla="*/ 11140 h 920"/>
                <a:gd name="T48" fmla="+- 0 15105 15082"/>
                <a:gd name="T49" fmla="*/ T48 w 920"/>
                <a:gd name="T50" fmla="+- 0 11211 10606"/>
                <a:gd name="T51" fmla="*/ 11211 h 920"/>
                <a:gd name="T52" fmla="+- 0 15133 15082"/>
                <a:gd name="T53" fmla="*/ T52 w 920"/>
                <a:gd name="T54" fmla="+- 0 11277 10606"/>
                <a:gd name="T55" fmla="*/ 11277 h 920"/>
                <a:gd name="T56" fmla="+- 0 15170 15082"/>
                <a:gd name="T57" fmla="*/ T56 w 920"/>
                <a:gd name="T58" fmla="+- 0 11337 10606"/>
                <a:gd name="T59" fmla="*/ 11337 h 920"/>
                <a:gd name="T60" fmla="+- 0 15216 15082"/>
                <a:gd name="T61" fmla="*/ T60 w 920"/>
                <a:gd name="T62" fmla="+- 0 11391 10606"/>
                <a:gd name="T63" fmla="*/ 11391 h 920"/>
                <a:gd name="T64" fmla="+- 0 15270 15082"/>
                <a:gd name="T65" fmla="*/ T64 w 920"/>
                <a:gd name="T66" fmla="+- 0 11437 10606"/>
                <a:gd name="T67" fmla="*/ 11437 h 920"/>
                <a:gd name="T68" fmla="+- 0 15330 15082"/>
                <a:gd name="T69" fmla="*/ T68 w 920"/>
                <a:gd name="T70" fmla="+- 0 11474 10606"/>
                <a:gd name="T71" fmla="*/ 11474 h 920"/>
                <a:gd name="T72" fmla="+- 0 15396 15082"/>
                <a:gd name="T73" fmla="*/ T72 w 920"/>
                <a:gd name="T74" fmla="+- 0 11502 10606"/>
                <a:gd name="T75" fmla="*/ 11502 h 920"/>
                <a:gd name="T76" fmla="+- 0 15467 15082"/>
                <a:gd name="T77" fmla="*/ T76 w 920"/>
                <a:gd name="T78" fmla="+- 0 11519 10606"/>
                <a:gd name="T79" fmla="*/ 11519 h 920"/>
                <a:gd name="T80" fmla="+- 0 15541 15082"/>
                <a:gd name="T81" fmla="*/ T80 w 920"/>
                <a:gd name="T82" fmla="+- 0 11525 10606"/>
                <a:gd name="T83" fmla="*/ 11525 h 920"/>
                <a:gd name="T84" fmla="+- 0 15616 15082"/>
                <a:gd name="T85" fmla="*/ T84 w 920"/>
                <a:gd name="T86" fmla="+- 0 11519 10606"/>
                <a:gd name="T87" fmla="*/ 11519 h 920"/>
                <a:gd name="T88" fmla="+- 0 15686 15082"/>
                <a:gd name="T89" fmla="*/ T88 w 920"/>
                <a:gd name="T90" fmla="+- 0 11502 10606"/>
                <a:gd name="T91" fmla="*/ 11502 h 920"/>
                <a:gd name="T92" fmla="+- 0 15752 15082"/>
                <a:gd name="T93" fmla="*/ T92 w 920"/>
                <a:gd name="T94" fmla="+- 0 11474 10606"/>
                <a:gd name="T95" fmla="*/ 11474 h 920"/>
                <a:gd name="T96" fmla="+- 0 15813 15082"/>
                <a:gd name="T97" fmla="*/ T96 w 920"/>
                <a:gd name="T98" fmla="+- 0 11437 10606"/>
                <a:gd name="T99" fmla="*/ 11437 h 920"/>
                <a:gd name="T100" fmla="+- 0 15866 15082"/>
                <a:gd name="T101" fmla="*/ T100 w 920"/>
                <a:gd name="T102" fmla="+- 0 11391 10606"/>
                <a:gd name="T103" fmla="*/ 11391 h 920"/>
                <a:gd name="T104" fmla="+- 0 15912 15082"/>
                <a:gd name="T105" fmla="*/ T104 w 920"/>
                <a:gd name="T106" fmla="+- 0 11337 10606"/>
                <a:gd name="T107" fmla="*/ 11337 h 920"/>
                <a:gd name="T108" fmla="+- 0 15949 15082"/>
                <a:gd name="T109" fmla="*/ T108 w 920"/>
                <a:gd name="T110" fmla="+- 0 11277 10606"/>
                <a:gd name="T111" fmla="*/ 11277 h 920"/>
                <a:gd name="T112" fmla="+- 0 15977 15082"/>
                <a:gd name="T113" fmla="*/ T112 w 920"/>
                <a:gd name="T114" fmla="+- 0 11211 10606"/>
                <a:gd name="T115" fmla="*/ 11211 h 920"/>
                <a:gd name="T116" fmla="+- 0 15995 15082"/>
                <a:gd name="T117" fmla="*/ T116 w 920"/>
                <a:gd name="T118" fmla="+- 0 11140 10606"/>
                <a:gd name="T119" fmla="*/ 11140 h 920"/>
                <a:gd name="T120" fmla="+- 0 16001 15082"/>
                <a:gd name="T121" fmla="*/ T120 w 920"/>
                <a:gd name="T122" fmla="+- 0 11066 10606"/>
                <a:gd name="T123" fmla="*/ 11066 h 920"/>
                <a:gd name="T124" fmla="+- 0 15995 15082"/>
                <a:gd name="T125" fmla="*/ T124 w 920"/>
                <a:gd name="T126" fmla="+- 0 10991 10606"/>
                <a:gd name="T127" fmla="*/ 10991 h 920"/>
                <a:gd name="T128" fmla="+- 0 15977 15082"/>
                <a:gd name="T129" fmla="*/ T128 w 920"/>
                <a:gd name="T130" fmla="+- 0 10920 10606"/>
                <a:gd name="T131" fmla="*/ 10920 h 920"/>
                <a:gd name="T132" fmla="+- 0 15949 15082"/>
                <a:gd name="T133" fmla="*/ T132 w 920"/>
                <a:gd name="T134" fmla="+- 0 10854 10606"/>
                <a:gd name="T135" fmla="*/ 10854 h 920"/>
                <a:gd name="T136" fmla="+- 0 15912 15082"/>
                <a:gd name="T137" fmla="*/ T136 w 920"/>
                <a:gd name="T138" fmla="+- 0 10794 10606"/>
                <a:gd name="T139" fmla="*/ 10794 h 920"/>
                <a:gd name="T140" fmla="+- 0 15866 15082"/>
                <a:gd name="T141" fmla="*/ T140 w 920"/>
                <a:gd name="T142" fmla="+- 0 10741 10606"/>
                <a:gd name="T143" fmla="*/ 10741 h 920"/>
                <a:gd name="T144" fmla="+- 0 15813 15082"/>
                <a:gd name="T145" fmla="*/ T144 w 920"/>
                <a:gd name="T146" fmla="+- 0 10695 10606"/>
                <a:gd name="T147" fmla="*/ 10695 h 920"/>
                <a:gd name="T148" fmla="+- 0 15752 15082"/>
                <a:gd name="T149" fmla="*/ T148 w 920"/>
                <a:gd name="T150" fmla="+- 0 10657 10606"/>
                <a:gd name="T151" fmla="*/ 10657 h 920"/>
                <a:gd name="T152" fmla="+- 0 15686 15082"/>
                <a:gd name="T153" fmla="*/ T152 w 920"/>
                <a:gd name="T154" fmla="+- 0 10629 10606"/>
                <a:gd name="T155" fmla="*/ 10629 h 920"/>
                <a:gd name="T156" fmla="+- 0 15616 15082"/>
                <a:gd name="T157" fmla="*/ T156 w 920"/>
                <a:gd name="T158" fmla="+- 0 10612 10606"/>
                <a:gd name="T159" fmla="*/ 10612 h 920"/>
                <a:gd name="T160" fmla="+- 0 15541 15082"/>
                <a:gd name="T161" fmla="*/ T160 w 920"/>
                <a:gd name="T162" fmla="+- 0 10606 10606"/>
                <a:gd name="T163" fmla="*/ 10606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59" y="0"/>
                  </a:moveTo>
                  <a:lnTo>
                    <a:pt x="385" y="6"/>
                  </a:lnTo>
                  <a:lnTo>
                    <a:pt x="314" y="23"/>
                  </a:lnTo>
                  <a:lnTo>
                    <a:pt x="248" y="51"/>
                  </a:lnTo>
                  <a:lnTo>
                    <a:pt x="188" y="89"/>
                  </a:lnTo>
                  <a:lnTo>
                    <a:pt x="134" y="135"/>
                  </a:lnTo>
                  <a:lnTo>
                    <a:pt x="88" y="188"/>
                  </a:lnTo>
                  <a:lnTo>
                    <a:pt x="51" y="248"/>
                  </a:lnTo>
                  <a:lnTo>
                    <a:pt x="23" y="314"/>
                  </a:lnTo>
                  <a:lnTo>
                    <a:pt x="6" y="385"/>
                  </a:lnTo>
                  <a:lnTo>
                    <a:pt x="0" y="460"/>
                  </a:lnTo>
                  <a:lnTo>
                    <a:pt x="6" y="534"/>
                  </a:lnTo>
                  <a:lnTo>
                    <a:pt x="23" y="605"/>
                  </a:lnTo>
                  <a:lnTo>
                    <a:pt x="51" y="671"/>
                  </a:lnTo>
                  <a:lnTo>
                    <a:pt x="88" y="731"/>
                  </a:lnTo>
                  <a:lnTo>
                    <a:pt x="134" y="785"/>
                  </a:lnTo>
                  <a:lnTo>
                    <a:pt x="188" y="831"/>
                  </a:lnTo>
                  <a:lnTo>
                    <a:pt x="248" y="868"/>
                  </a:lnTo>
                  <a:lnTo>
                    <a:pt x="314" y="896"/>
                  </a:lnTo>
                  <a:lnTo>
                    <a:pt x="385" y="913"/>
                  </a:lnTo>
                  <a:lnTo>
                    <a:pt x="459" y="919"/>
                  </a:lnTo>
                  <a:lnTo>
                    <a:pt x="534" y="913"/>
                  </a:lnTo>
                  <a:lnTo>
                    <a:pt x="604" y="896"/>
                  </a:lnTo>
                  <a:lnTo>
                    <a:pt x="670" y="868"/>
                  </a:lnTo>
                  <a:lnTo>
                    <a:pt x="731" y="831"/>
                  </a:lnTo>
                  <a:lnTo>
                    <a:pt x="784" y="785"/>
                  </a:lnTo>
                  <a:lnTo>
                    <a:pt x="830" y="731"/>
                  </a:lnTo>
                  <a:lnTo>
                    <a:pt x="867" y="671"/>
                  </a:lnTo>
                  <a:lnTo>
                    <a:pt x="895" y="605"/>
                  </a:lnTo>
                  <a:lnTo>
                    <a:pt x="913" y="534"/>
                  </a:lnTo>
                  <a:lnTo>
                    <a:pt x="919" y="460"/>
                  </a:lnTo>
                  <a:lnTo>
                    <a:pt x="913" y="385"/>
                  </a:lnTo>
                  <a:lnTo>
                    <a:pt x="895" y="314"/>
                  </a:lnTo>
                  <a:lnTo>
                    <a:pt x="867" y="248"/>
                  </a:lnTo>
                  <a:lnTo>
                    <a:pt x="830" y="188"/>
                  </a:lnTo>
                  <a:lnTo>
                    <a:pt x="784" y="135"/>
                  </a:lnTo>
                  <a:lnTo>
                    <a:pt x="731" y="89"/>
                  </a:lnTo>
                  <a:lnTo>
                    <a:pt x="670" y="51"/>
                  </a:lnTo>
                  <a:lnTo>
                    <a:pt x="604" y="23"/>
                  </a:lnTo>
                  <a:lnTo>
                    <a:pt x="534" y="6"/>
                  </a:lnTo>
                  <a:lnTo>
                    <a:pt x="459" y="0"/>
                  </a:lnTo>
                  <a:close/>
                </a:path>
              </a:pathLst>
            </a:custGeom>
            <a:solidFill>
              <a:srgbClr val="3C6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12" name="Freeform 8">
              <a:extLst>
                <a:ext uri="{FF2B5EF4-FFF2-40B4-BE49-F238E27FC236}">
                  <a16:creationId xmlns:a16="http://schemas.microsoft.com/office/drawing/2014/main" id="{363D818C-8F4C-44CD-9B82-3066D6BA868B}"/>
                </a:ext>
              </a:extLst>
            </p:cNvPr>
            <p:cNvSpPr>
              <a:spLocks/>
            </p:cNvSpPr>
            <p:nvPr/>
          </p:nvSpPr>
          <p:spPr bwMode="auto">
            <a:xfrm>
              <a:off x="12639" y="10606"/>
              <a:ext cx="920" cy="920"/>
            </a:xfrm>
            <a:custGeom>
              <a:avLst/>
              <a:gdLst>
                <a:gd name="T0" fmla="+- 0 13099 12640"/>
                <a:gd name="T1" fmla="*/ T0 w 920"/>
                <a:gd name="T2" fmla="+- 0 10606 10606"/>
                <a:gd name="T3" fmla="*/ 10606 h 920"/>
                <a:gd name="T4" fmla="+- 0 13025 12640"/>
                <a:gd name="T5" fmla="*/ T4 w 920"/>
                <a:gd name="T6" fmla="+- 0 10612 10606"/>
                <a:gd name="T7" fmla="*/ 10612 h 920"/>
                <a:gd name="T8" fmla="+- 0 12954 12640"/>
                <a:gd name="T9" fmla="*/ T8 w 920"/>
                <a:gd name="T10" fmla="+- 0 10629 10606"/>
                <a:gd name="T11" fmla="*/ 10629 h 920"/>
                <a:gd name="T12" fmla="+- 0 12888 12640"/>
                <a:gd name="T13" fmla="*/ T12 w 920"/>
                <a:gd name="T14" fmla="+- 0 10657 10606"/>
                <a:gd name="T15" fmla="*/ 10657 h 920"/>
                <a:gd name="T16" fmla="+- 0 12828 12640"/>
                <a:gd name="T17" fmla="*/ T16 w 920"/>
                <a:gd name="T18" fmla="+- 0 10695 10606"/>
                <a:gd name="T19" fmla="*/ 10695 h 920"/>
                <a:gd name="T20" fmla="+- 0 12774 12640"/>
                <a:gd name="T21" fmla="*/ T20 w 920"/>
                <a:gd name="T22" fmla="+- 0 10741 10606"/>
                <a:gd name="T23" fmla="*/ 10741 h 920"/>
                <a:gd name="T24" fmla="+- 0 12728 12640"/>
                <a:gd name="T25" fmla="*/ T24 w 920"/>
                <a:gd name="T26" fmla="+- 0 10794 10606"/>
                <a:gd name="T27" fmla="*/ 10794 h 920"/>
                <a:gd name="T28" fmla="+- 0 12691 12640"/>
                <a:gd name="T29" fmla="*/ T28 w 920"/>
                <a:gd name="T30" fmla="+- 0 10854 10606"/>
                <a:gd name="T31" fmla="*/ 10854 h 920"/>
                <a:gd name="T32" fmla="+- 0 12663 12640"/>
                <a:gd name="T33" fmla="*/ T32 w 920"/>
                <a:gd name="T34" fmla="+- 0 10920 10606"/>
                <a:gd name="T35" fmla="*/ 10920 h 920"/>
                <a:gd name="T36" fmla="+- 0 12646 12640"/>
                <a:gd name="T37" fmla="*/ T36 w 920"/>
                <a:gd name="T38" fmla="+- 0 10991 10606"/>
                <a:gd name="T39" fmla="*/ 10991 h 920"/>
                <a:gd name="T40" fmla="+- 0 12640 12640"/>
                <a:gd name="T41" fmla="*/ T40 w 920"/>
                <a:gd name="T42" fmla="+- 0 11066 10606"/>
                <a:gd name="T43" fmla="*/ 11066 h 920"/>
                <a:gd name="T44" fmla="+- 0 12646 12640"/>
                <a:gd name="T45" fmla="*/ T44 w 920"/>
                <a:gd name="T46" fmla="+- 0 11140 10606"/>
                <a:gd name="T47" fmla="*/ 11140 h 920"/>
                <a:gd name="T48" fmla="+- 0 12663 12640"/>
                <a:gd name="T49" fmla="*/ T48 w 920"/>
                <a:gd name="T50" fmla="+- 0 11211 10606"/>
                <a:gd name="T51" fmla="*/ 11211 h 920"/>
                <a:gd name="T52" fmla="+- 0 12691 12640"/>
                <a:gd name="T53" fmla="*/ T52 w 920"/>
                <a:gd name="T54" fmla="+- 0 11277 10606"/>
                <a:gd name="T55" fmla="*/ 11277 h 920"/>
                <a:gd name="T56" fmla="+- 0 12728 12640"/>
                <a:gd name="T57" fmla="*/ T56 w 920"/>
                <a:gd name="T58" fmla="+- 0 11337 10606"/>
                <a:gd name="T59" fmla="*/ 11337 h 920"/>
                <a:gd name="T60" fmla="+- 0 12774 12640"/>
                <a:gd name="T61" fmla="*/ T60 w 920"/>
                <a:gd name="T62" fmla="+- 0 11391 10606"/>
                <a:gd name="T63" fmla="*/ 11391 h 920"/>
                <a:gd name="T64" fmla="+- 0 12828 12640"/>
                <a:gd name="T65" fmla="*/ T64 w 920"/>
                <a:gd name="T66" fmla="+- 0 11437 10606"/>
                <a:gd name="T67" fmla="*/ 11437 h 920"/>
                <a:gd name="T68" fmla="+- 0 12888 12640"/>
                <a:gd name="T69" fmla="*/ T68 w 920"/>
                <a:gd name="T70" fmla="+- 0 11474 10606"/>
                <a:gd name="T71" fmla="*/ 11474 h 920"/>
                <a:gd name="T72" fmla="+- 0 12954 12640"/>
                <a:gd name="T73" fmla="*/ T72 w 920"/>
                <a:gd name="T74" fmla="+- 0 11502 10606"/>
                <a:gd name="T75" fmla="*/ 11502 h 920"/>
                <a:gd name="T76" fmla="+- 0 13025 12640"/>
                <a:gd name="T77" fmla="*/ T76 w 920"/>
                <a:gd name="T78" fmla="+- 0 11519 10606"/>
                <a:gd name="T79" fmla="*/ 11519 h 920"/>
                <a:gd name="T80" fmla="+- 0 13099 12640"/>
                <a:gd name="T81" fmla="*/ T80 w 920"/>
                <a:gd name="T82" fmla="+- 0 11525 10606"/>
                <a:gd name="T83" fmla="*/ 11525 h 920"/>
                <a:gd name="T84" fmla="+- 0 13174 12640"/>
                <a:gd name="T85" fmla="*/ T84 w 920"/>
                <a:gd name="T86" fmla="+- 0 11519 10606"/>
                <a:gd name="T87" fmla="*/ 11519 h 920"/>
                <a:gd name="T88" fmla="+- 0 13244 12640"/>
                <a:gd name="T89" fmla="*/ T88 w 920"/>
                <a:gd name="T90" fmla="+- 0 11502 10606"/>
                <a:gd name="T91" fmla="*/ 11502 h 920"/>
                <a:gd name="T92" fmla="+- 0 13310 12640"/>
                <a:gd name="T93" fmla="*/ T92 w 920"/>
                <a:gd name="T94" fmla="+- 0 11474 10606"/>
                <a:gd name="T95" fmla="*/ 11474 h 920"/>
                <a:gd name="T96" fmla="+- 0 13371 12640"/>
                <a:gd name="T97" fmla="*/ T96 w 920"/>
                <a:gd name="T98" fmla="+- 0 11437 10606"/>
                <a:gd name="T99" fmla="*/ 11437 h 920"/>
                <a:gd name="T100" fmla="+- 0 13424 12640"/>
                <a:gd name="T101" fmla="*/ T100 w 920"/>
                <a:gd name="T102" fmla="+- 0 11391 10606"/>
                <a:gd name="T103" fmla="*/ 11391 h 920"/>
                <a:gd name="T104" fmla="+- 0 13470 12640"/>
                <a:gd name="T105" fmla="*/ T104 w 920"/>
                <a:gd name="T106" fmla="+- 0 11337 10606"/>
                <a:gd name="T107" fmla="*/ 11337 h 920"/>
                <a:gd name="T108" fmla="+- 0 13507 12640"/>
                <a:gd name="T109" fmla="*/ T108 w 920"/>
                <a:gd name="T110" fmla="+- 0 11277 10606"/>
                <a:gd name="T111" fmla="*/ 11277 h 920"/>
                <a:gd name="T112" fmla="+- 0 13535 12640"/>
                <a:gd name="T113" fmla="*/ T112 w 920"/>
                <a:gd name="T114" fmla="+- 0 11211 10606"/>
                <a:gd name="T115" fmla="*/ 11211 h 920"/>
                <a:gd name="T116" fmla="+- 0 13553 12640"/>
                <a:gd name="T117" fmla="*/ T116 w 920"/>
                <a:gd name="T118" fmla="+- 0 11140 10606"/>
                <a:gd name="T119" fmla="*/ 11140 h 920"/>
                <a:gd name="T120" fmla="+- 0 13559 12640"/>
                <a:gd name="T121" fmla="*/ T120 w 920"/>
                <a:gd name="T122" fmla="+- 0 11066 10606"/>
                <a:gd name="T123" fmla="*/ 11066 h 920"/>
                <a:gd name="T124" fmla="+- 0 13553 12640"/>
                <a:gd name="T125" fmla="*/ T124 w 920"/>
                <a:gd name="T126" fmla="+- 0 10991 10606"/>
                <a:gd name="T127" fmla="*/ 10991 h 920"/>
                <a:gd name="T128" fmla="+- 0 13535 12640"/>
                <a:gd name="T129" fmla="*/ T128 w 920"/>
                <a:gd name="T130" fmla="+- 0 10920 10606"/>
                <a:gd name="T131" fmla="*/ 10920 h 920"/>
                <a:gd name="T132" fmla="+- 0 13507 12640"/>
                <a:gd name="T133" fmla="*/ T132 w 920"/>
                <a:gd name="T134" fmla="+- 0 10854 10606"/>
                <a:gd name="T135" fmla="*/ 10854 h 920"/>
                <a:gd name="T136" fmla="+- 0 13470 12640"/>
                <a:gd name="T137" fmla="*/ T136 w 920"/>
                <a:gd name="T138" fmla="+- 0 10794 10606"/>
                <a:gd name="T139" fmla="*/ 10794 h 920"/>
                <a:gd name="T140" fmla="+- 0 13424 12640"/>
                <a:gd name="T141" fmla="*/ T140 w 920"/>
                <a:gd name="T142" fmla="+- 0 10741 10606"/>
                <a:gd name="T143" fmla="*/ 10741 h 920"/>
                <a:gd name="T144" fmla="+- 0 13371 12640"/>
                <a:gd name="T145" fmla="*/ T144 w 920"/>
                <a:gd name="T146" fmla="+- 0 10695 10606"/>
                <a:gd name="T147" fmla="*/ 10695 h 920"/>
                <a:gd name="T148" fmla="+- 0 13310 12640"/>
                <a:gd name="T149" fmla="*/ T148 w 920"/>
                <a:gd name="T150" fmla="+- 0 10657 10606"/>
                <a:gd name="T151" fmla="*/ 10657 h 920"/>
                <a:gd name="T152" fmla="+- 0 13244 12640"/>
                <a:gd name="T153" fmla="*/ T152 w 920"/>
                <a:gd name="T154" fmla="+- 0 10629 10606"/>
                <a:gd name="T155" fmla="*/ 10629 h 920"/>
                <a:gd name="T156" fmla="+- 0 13174 12640"/>
                <a:gd name="T157" fmla="*/ T156 w 920"/>
                <a:gd name="T158" fmla="+- 0 10612 10606"/>
                <a:gd name="T159" fmla="*/ 10612 h 920"/>
                <a:gd name="T160" fmla="+- 0 13099 12640"/>
                <a:gd name="T161" fmla="*/ T160 w 920"/>
                <a:gd name="T162" fmla="+- 0 10606 10606"/>
                <a:gd name="T163" fmla="*/ 10606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59" y="0"/>
                  </a:moveTo>
                  <a:lnTo>
                    <a:pt x="385" y="6"/>
                  </a:lnTo>
                  <a:lnTo>
                    <a:pt x="314" y="23"/>
                  </a:lnTo>
                  <a:lnTo>
                    <a:pt x="248" y="51"/>
                  </a:lnTo>
                  <a:lnTo>
                    <a:pt x="188" y="89"/>
                  </a:lnTo>
                  <a:lnTo>
                    <a:pt x="134" y="135"/>
                  </a:lnTo>
                  <a:lnTo>
                    <a:pt x="88" y="188"/>
                  </a:lnTo>
                  <a:lnTo>
                    <a:pt x="51" y="248"/>
                  </a:lnTo>
                  <a:lnTo>
                    <a:pt x="23" y="314"/>
                  </a:lnTo>
                  <a:lnTo>
                    <a:pt x="6" y="385"/>
                  </a:lnTo>
                  <a:lnTo>
                    <a:pt x="0" y="460"/>
                  </a:lnTo>
                  <a:lnTo>
                    <a:pt x="6" y="534"/>
                  </a:lnTo>
                  <a:lnTo>
                    <a:pt x="23" y="605"/>
                  </a:lnTo>
                  <a:lnTo>
                    <a:pt x="51" y="671"/>
                  </a:lnTo>
                  <a:lnTo>
                    <a:pt x="88" y="731"/>
                  </a:lnTo>
                  <a:lnTo>
                    <a:pt x="134" y="785"/>
                  </a:lnTo>
                  <a:lnTo>
                    <a:pt x="188" y="831"/>
                  </a:lnTo>
                  <a:lnTo>
                    <a:pt x="248" y="868"/>
                  </a:lnTo>
                  <a:lnTo>
                    <a:pt x="314" y="896"/>
                  </a:lnTo>
                  <a:lnTo>
                    <a:pt x="385" y="913"/>
                  </a:lnTo>
                  <a:lnTo>
                    <a:pt x="459" y="919"/>
                  </a:lnTo>
                  <a:lnTo>
                    <a:pt x="534" y="913"/>
                  </a:lnTo>
                  <a:lnTo>
                    <a:pt x="604" y="896"/>
                  </a:lnTo>
                  <a:lnTo>
                    <a:pt x="670" y="868"/>
                  </a:lnTo>
                  <a:lnTo>
                    <a:pt x="731" y="831"/>
                  </a:lnTo>
                  <a:lnTo>
                    <a:pt x="784" y="785"/>
                  </a:lnTo>
                  <a:lnTo>
                    <a:pt x="830" y="731"/>
                  </a:lnTo>
                  <a:lnTo>
                    <a:pt x="867" y="671"/>
                  </a:lnTo>
                  <a:lnTo>
                    <a:pt x="895" y="605"/>
                  </a:lnTo>
                  <a:lnTo>
                    <a:pt x="913" y="534"/>
                  </a:lnTo>
                  <a:lnTo>
                    <a:pt x="919" y="460"/>
                  </a:lnTo>
                  <a:lnTo>
                    <a:pt x="913" y="385"/>
                  </a:lnTo>
                  <a:lnTo>
                    <a:pt x="895" y="314"/>
                  </a:lnTo>
                  <a:lnTo>
                    <a:pt x="867" y="248"/>
                  </a:lnTo>
                  <a:lnTo>
                    <a:pt x="830" y="188"/>
                  </a:lnTo>
                  <a:lnTo>
                    <a:pt x="784" y="135"/>
                  </a:lnTo>
                  <a:lnTo>
                    <a:pt x="731" y="89"/>
                  </a:lnTo>
                  <a:lnTo>
                    <a:pt x="670" y="51"/>
                  </a:lnTo>
                  <a:lnTo>
                    <a:pt x="604" y="23"/>
                  </a:lnTo>
                  <a:lnTo>
                    <a:pt x="534" y="6"/>
                  </a:lnTo>
                  <a:lnTo>
                    <a:pt x="459" y="0"/>
                  </a:lnTo>
                  <a:close/>
                </a:path>
              </a:pathLst>
            </a:custGeom>
            <a:solidFill>
              <a:srgbClr val="E07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13" name="Freeform 9">
              <a:extLst>
                <a:ext uri="{FF2B5EF4-FFF2-40B4-BE49-F238E27FC236}">
                  <a16:creationId xmlns:a16="http://schemas.microsoft.com/office/drawing/2014/main" id="{87BD3754-0B21-4ADF-80F5-75AD59709EDD}"/>
                </a:ext>
              </a:extLst>
            </p:cNvPr>
            <p:cNvSpPr>
              <a:spLocks/>
            </p:cNvSpPr>
            <p:nvPr/>
          </p:nvSpPr>
          <p:spPr bwMode="auto">
            <a:xfrm>
              <a:off x="11612" y="10606"/>
              <a:ext cx="920" cy="920"/>
            </a:xfrm>
            <a:custGeom>
              <a:avLst/>
              <a:gdLst>
                <a:gd name="T0" fmla="+- 0 12073 11613"/>
                <a:gd name="T1" fmla="*/ T0 w 920"/>
                <a:gd name="T2" fmla="+- 0 10606 10606"/>
                <a:gd name="T3" fmla="*/ 10606 h 920"/>
                <a:gd name="T4" fmla="+- 0 11998 11613"/>
                <a:gd name="T5" fmla="*/ T4 w 920"/>
                <a:gd name="T6" fmla="+- 0 10612 10606"/>
                <a:gd name="T7" fmla="*/ 10612 h 920"/>
                <a:gd name="T8" fmla="+- 0 11927 11613"/>
                <a:gd name="T9" fmla="*/ T8 w 920"/>
                <a:gd name="T10" fmla="+- 0 10629 10606"/>
                <a:gd name="T11" fmla="*/ 10629 h 920"/>
                <a:gd name="T12" fmla="+- 0 11861 11613"/>
                <a:gd name="T13" fmla="*/ T12 w 920"/>
                <a:gd name="T14" fmla="+- 0 10657 10606"/>
                <a:gd name="T15" fmla="*/ 10657 h 920"/>
                <a:gd name="T16" fmla="+- 0 11801 11613"/>
                <a:gd name="T17" fmla="*/ T16 w 920"/>
                <a:gd name="T18" fmla="+- 0 10695 10606"/>
                <a:gd name="T19" fmla="*/ 10695 h 920"/>
                <a:gd name="T20" fmla="+- 0 11748 11613"/>
                <a:gd name="T21" fmla="*/ T20 w 920"/>
                <a:gd name="T22" fmla="+- 0 10741 10606"/>
                <a:gd name="T23" fmla="*/ 10741 h 920"/>
                <a:gd name="T24" fmla="+- 0 11702 11613"/>
                <a:gd name="T25" fmla="*/ T24 w 920"/>
                <a:gd name="T26" fmla="+- 0 10794 10606"/>
                <a:gd name="T27" fmla="*/ 10794 h 920"/>
                <a:gd name="T28" fmla="+- 0 11664 11613"/>
                <a:gd name="T29" fmla="*/ T28 w 920"/>
                <a:gd name="T30" fmla="+- 0 10854 10606"/>
                <a:gd name="T31" fmla="*/ 10854 h 920"/>
                <a:gd name="T32" fmla="+- 0 11636 11613"/>
                <a:gd name="T33" fmla="*/ T32 w 920"/>
                <a:gd name="T34" fmla="+- 0 10920 10606"/>
                <a:gd name="T35" fmla="*/ 10920 h 920"/>
                <a:gd name="T36" fmla="+- 0 11619 11613"/>
                <a:gd name="T37" fmla="*/ T36 w 920"/>
                <a:gd name="T38" fmla="+- 0 10991 10606"/>
                <a:gd name="T39" fmla="*/ 10991 h 920"/>
                <a:gd name="T40" fmla="+- 0 11613 11613"/>
                <a:gd name="T41" fmla="*/ T40 w 920"/>
                <a:gd name="T42" fmla="+- 0 11066 10606"/>
                <a:gd name="T43" fmla="*/ 11066 h 920"/>
                <a:gd name="T44" fmla="+- 0 11619 11613"/>
                <a:gd name="T45" fmla="*/ T44 w 920"/>
                <a:gd name="T46" fmla="+- 0 11140 10606"/>
                <a:gd name="T47" fmla="*/ 11140 h 920"/>
                <a:gd name="T48" fmla="+- 0 11636 11613"/>
                <a:gd name="T49" fmla="*/ T48 w 920"/>
                <a:gd name="T50" fmla="+- 0 11211 10606"/>
                <a:gd name="T51" fmla="*/ 11211 h 920"/>
                <a:gd name="T52" fmla="+- 0 11664 11613"/>
                <a:gd name="T53" fmla="*/ T52 w 920"/>
                <a:gd name="T54" fmla="+- 0 11277 10606"/>
                <a:gd name="T55" fmla="*/ 11277 h 920"/>
                <a:gd name="T56" fmla="+- 0 11702 11613"/>
                <a:gd name="T57" fmla="*/ T56 w 920"/>
                <a:gd name="T58" fmla="+- 0 11337 10606"/>
                <a:gd name="T59" fmla="*/ 11337 h 920"/>
                <a:gd name="T60" fmla="+- 0 11748 11613"/>
                <a:gd name="T61" fmla="*/ T60 w 920"/>
                <a:gd name="T62" fmla="+- 0 11391 10606"/>
                <a:gd name="T63" fmla="*/ 11391 h 920"/>
                <a:gd name="T64" fmla="+- 0 11801 11613"/>
                <a:gd name="T65" fmla="*/ T64 w 920"/>
                <a:gd name="T66" fmla="+- 0 11437 10606"/>
                <a:gd name="T67" fmla="*/ 11437 h 920"/>
                <a:gd name="T68" fmla="+- 0 11861 11613"/>
                <a:gd name="T69" fmla="*/ T68 w 920"/>
                <a:gd name="T70" fmla="+- 0 11474 10606"/>
                <a:gd name="T71" fmla="*/ 11474 h 920"/>
                <a:gd name="T72" fmla="+- 0 11927 11613"/>
                <a:gd name="T73" fmla="*/ T72 w 920"/>
                <a:gd name="T74" fmla="+- 0 11502 10606"/>
                <a:gd name="T75" fmla="*/ 11502 h 920"/>
                <a:gd name="T76" fmla="+- 0 11998 11613"/>
                <a:gd name="T77" fmla="*/ T76 w 920"/>
                <a:gd name="T78" fmla="+- 0 11519 10606"/>
                <a:gd name="T79" fmla="*/ 11519 h 920"/>
                <a:gd name="T80" fmla="+- 0 12073 11613"/>
                <a:gd name="T81" fmla="*/ T80 w 920"/>
                <a:gd name="T82" fmla="+- 0 11525 10606"/>
                <a:gd name="T83" fmla="*/ 11525 h 920"/>
                <a:gd name="T84" fmla="+- 0 12147 11613"/>
                <a:gd name="T85" fmla="*/ T84 w 920"/>
                <a:gd name="T86" fmla="+- 0 11519 10606"/>
                <a:gd name="T87" fmla="*/ 11519 h 920"/>
                <a:gd name="T88" fmla="+- 0 12218 11613"/>
                <a:gd name="T89" fmla="*/ T88 w 920"/>
                <a:gd name="T90" fmla="+- 0 11502 10606"/>
                <a:gd name="T91" fmla="*/ 11502 h 920"/>
                <a:gd name="T92" fmla="+- 0 12284 11613"/>
                <a:gd name="T93" fmla="*/ T92 w 920"/>
                <a:gd name="T94" fmla="+- 0 11474 10606"/>
                <a:gd name="T95" fmla="*/ 11474 h 920"/>
                <a:gd name="T96" fmla="+- 0 12344 11613"/>
                <a:gd name="T97" fmla="*/ T96 w 920"/>
                <a:gd name="T98" fmla="+- 0 11437 10606"/>
                <a:gd name="T99" fmla="*/ 11437 h 920"/>
                <a:gd name="T100" fmla="+- 0 12398 11613"/>
                <a:gd name="T101" fmla="*/ T100 w 920"/>
                <a:gd name="T102" fmla="+- 0 11391 10606"/>
                <a:gd name="T103" fmla="*/ 11391 h 920"/>
                <a:gd name="T104" fmla="+- 0 12443 11613"/>
                <a:gd name="T105" fmla="*/ T104 w 920"/>
                <a:gd name="T106" fmla="+- 0 11337 10606"/>
                <a:gd name="T107" fmla="*/ 11337 h 920"/>
                <a:gd name="T108" fmla="+- 0 12481 11613"/>
                <a:gd name="T109" fmla="*/ T108 w 920"/>
                <a:gd name="T110" fmla="+- 0 11277 10606"/>
                <a:gd name="T111" fmla="*/ 11277 h 920"/>
                <a:gd name="T112" fmla="+- 0 12509 11613"/>
                <a:gd name="T113" fmla="*/ T112 w 920"/>
                <a:gd name="T114" fmla="+- 0 11211 10606"/>
                <a:gd name="T115" fmla="*/ 11211 h 920"/>
                <a:gd name="T116" fmla="+- 0 12526 11613"/>
                <a:gd name="T117" fmla="*/ T116 w 920"/>
                <a:gd name="T118" fmla="+- 0 11140 10606"/>
                <a:gd name="T119" fmla="*/ 11140 h 920"/>
                <a:gd name="T120" fmla="+- 0 12532 11613"/>
                <a:gd name="T121" fmla="*/ T120 w 920"/>
                <a:gd name="T122" fmla="+- 0 11066 10606"/>
                <a:gd name="T123" fmla="*/ 11066 h 920"/>
                <a:gd name="T124" fmla="+- 0 12526 11613"/>
                <a:gd name="T125" fmla="*/ T124 w 920"/>
                <a:gd name="T126" fmla="+- 0 10991 10606"/>
                <a:gd name="T127" fmla="*/ 10991 h 920"/>
                <a:gd name="T128" fmla="+- 0 12509 11613"/>
                <a:gd name="T129" fmla="*/ T128 w 920"/>
                <a:gd name="T130" fmla="+- 0 10920 10606"/>
                <a:gd name="T131" fmla="*/ 10920 h 920"/>
                <a:gd name="T132" fmla="+- 0 12481 11613"/>
                <a:gd name="T133" fmla="*/ T132 w 920"/>
                <a:gd name="T134" fmla="+- 0 10854 10606"/>
                <a:gd name="T135" fmla="*/ 10854 h 920"/>
                <a:gd name="T136" fmla="+- 0 12443 11613"/>
                <a:gd name="T137" fmla="*/ T136 w 920"/>
                <a:gd name="T138" fmla="+- 0 10794 10606"/>
                <a:gd name="T139" fmla="*/ 10794 h 920"/>
                <a:gd name="T140" fmla="+- 0 12398 11613"/>
                <a:gd name="T141" fmla="*/ T140 w 920"/>
                <a:gd name="T142" fmla="+- 0 10741 10606"/>
                <a:gd name="T143" fmla="*/ 10741 h 920"/>
                <a:gd name="T144" fmla="+- 0 12344 11613"/>
                <a:gd name="T145" fmla="*/ T144 w 920"/>
                <a:gd name="T146" fmla="+- 0 10695 10606"/>
                <a:gd name="T147" fmla="*/ 10695 h 920"/>
                <a:gd name="T148" fmla="+- 0 12284 11613"/>
                <a:gd name="T149" fmla="*/ T148 w 920"/>
                <a:gd name="T150" fmla="+- 0 10657 10606"/>
                <a:gd name="T151" fmla="*/ 10657 h 920"/>
                <a:gd name="T152" fmla="+- 0 12218 11613"/>
                <a:gd name="T153" fmla="*/ T152 w 920"/>
                <a:gd name="T154" fmla="+- 0 10629 10606"/>
                <a:gd name="T155" fmla="*/ 10629 h 920"/>
                <a:gd name="T156" fmla="+- 0 12147 11613"/>
                <a:gd name="T157" fmla="*/ T156 w 920"/>
                <a:gd name="T158" fmla="+- 0 10612 10606"/>
                <a:gd name="T159" fmla="*/ 10612 h 920"/>
                <a:gd name="T160" fmla="+- 0 12073 11613"/>
                <a:gd name="T161" fmla="*/ T160 w 920"/>
                <a:gd name="T162" fmla="+- 0 10606 10606"/>
                <a:gd name="T163" fmla="*/ 10606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60" y="0"/>
                  </a:moveTo>
                  <a:lnTo>
                    <a:pt x="385" y="6"/>
                  </a:lnTo>
                  <a:lnTo>
                    <a:pt x="314" y="23"/>
                  </a:lnTo>
                  <a:lnTo>
                    <a:pt x="248" y="51"/>
                  </a:lnTo>
                  <a:lnTo>
                    <a:pt x="188" y="89"/>
                  </a:lnTo>
                  <a:lnTo>
                    <a:pt x="135" y="135"/>
                  </a:lnTo>
                  <a:lnTo>
                    <a:pt x="89" y="188"/>
                  </a:lnTo>
                  <a:lnTo>
                    <a:pt x="51" y="248"/>
                  </a:lnTo>
                  <a:lnTo>
                    <a:pt x="23" y="314"/>
                  </a:lnTo>
                  <a:lnTo>
                    <a:pt x="6" y="385"/>
                  </a:lnTo>
                  <a:lnTo>
                    <a:pt x="0" y="460"/>
                  </a:lnTo>
                  <a:lnTo>
                    <a:pt x="6" y="534"/>
                  </a:lnTo>
                  <a:lnTo>
                    <a:pt x="23" y="605"/>
                  </a:lnTo>
                  <a:lnTo>
                    <a:pt x="51" y="671"/>
                  </a:lnTo>
                  <a:lnTo>
                    <a:pt x="89" y="731"/>
                  </a:lnTo>
                  <a:lnTo>
                    <a:pt x="135" y="785"/>
                  </a:lnTo>
                  <a:lnTo>
                    <a:pt x="188" y="831"/>
                  </a:lnTo>
                  <a:lnTo>
                    <a:pt x="248" y="868"/>
                  </a:lnTo>
                  <a:lnTo>
                    <a:pt x="314" y="896"/>
                  </a:lnTo>
                  <a:lnTo>
                    <a:pt x="385" y="913"/>
                  </a:lnTo>
                  <a:lnTo>
                    <a:pt x="460" y="919"/>
                  </a:lnTo>
                  <a:lnTo>
                    <a:pt x="534" y="913"/>
                  </a:lnTo>
                  <a:lnTo>
                    <a:pt x="605" y="896"/>
                  </a:lnTo>
                  <a:lnTo>
                    <a:pt x="671" y="868"/>
                  </a:lnTo>
                  <a:lnTo>
                    <a:pt x="731" y="831"/>
                  </a:lnTo>
                  <a:lnTo>
                    <a:pt x="785" y="785"/>
                  </a:lnTo>
                  <a:lnTo>
                    <a:pt x="830" y="731"/>
                  </a:lnTo>
                  <a:lnTo>
                    <a:pt x="868" y="671"/>
                  </a:lnTo>
                  <a:lnTo>
                    <a:pt x="896" y="605"/>
                  </a:lnTo>
                  <a:lnTo>
                    <a:pt x="913" y="534"/>
                  </a:lnTo>
                  <a:lnTo>
                    <a:pt x="919" y="460"/>
                  </a:lnTo>
                  <a:lnTo>
                    <a:pt x="913" y="385"/>
                  </a:lnTo>
                  <a:lnTo>
                    <a:pt x="896" y="314"/>
                  </a:lnTo>
                  <a:lnTo>
                    <a:pt x="868" y="248"/>
                  </a:lnTo>
                  <a:lnTo>
                    <a:pt x="830" y="188"/>
                  </a:lnTo>
                  <a:lnTo>
                    <a:pt x="785" y="135"/>
                  </a:lnTo>
                  <a:lnTo>
                    <a:pt x="731" y="89"/>
                  </a:lnTo>
                  <a:lnTo>
                    <a:pt x="671" y="51"/>
                  </a:lnTo>
                  <a:lnTo>
                    <a:pt x="605" y="23"/>
                  </a:lnTo>
                  <a:lnTo>
                    <a:pt x="534" y="6"/>
                  </a:lnTo>
                  <a:lnTo>
                    <a:pt x="460" y="0"/>
                  </a:lnTo>
                  <a:close/>
                </a:path>
              </a:pathLst>
            </a:custGeom>
            <a:solidFill>
              <a:srgbClr val="569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14" name="Line 10">
              <a:extLst>
                <a:ext uri="{FF2B5EF4-FFF2-40B4-BE49-F238E27FC236}">
                  <a16:creationId xmlns:a16="http://schemas.microsoft.com/office/drawing/2014/main" id="{16E23D3C-7D3A-4C8B-9E86-CA8373848FC9}"/>
                </a:ext>
              </a:extLst>
            </p:cNvPr>
            <p:cNvSpPr>
              <a:spLocks noChangeShapeType="1"/>
            </p:cNvSpPr>
            <p:nvPr/>
          </p:nvSpPr>
          <p:spPr bwMode="auto">
            <a:xfrm>
              <a:off x="9999"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5" name="Freeform 11">
              <a:extLst>
                <a:ext uri="{FF2B5EF4-FFF2-40B4-BE49-F238E27FC236}">
                  <a16:creationId xmlns:a16="http://schemas.microsoft.com/office/drawing/2014/main" id="{2A288728-F66C-4E2C-8136-72C7C1325AE1}"/>
                </a:ext>
              </a:extLst>
            </p:cNvPr>
            <p:cNvSpPr>
              <a:spLocks/>
            </p:cNvSpPr>
            <p:nvPr/>
          </p:nvSpPr>
          <p:spPr bwMode="auto">
            <a:xfrm>
              <a:off x="9934" y="10249"/>
              <a:ext cx="129" cy="70"/>
            </a:xfrm>
            <a:custGeom>
              <a:avLst/>
              <a:gdLst>
                <a:gd name="T0" fmla="+- 0 10063 9934"/>
                <a:gd name="T1" fmla="*/ T0 w 129"/>
                <a:gd name="T2" fmla="+- 0 10250 10250"/>
                <a:gd name="T3" fmla="*/ 10250 h 70"/>
                <a:gd name="T4" fmla="+- 0 9999 9934"/>
                <a:gd name="T5" fmla="*/ T4 w 129"/>
                <a:gd name="T6" fmla="+- 0 10319 10250"/>
                <a:gd name="T7" fmla="*/ 10319 h 70"/>
                <a:gd name="T8" fmla="+- 0 9934 9934"/>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5"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6" name="Line 12">
              <a:extLst>
                <a:ext uri="{FF2B5EF4-FFF2-40B4-BE49-F238E27FC236}">
                  <a16:creationId xmlns:a16="http://schemas.microsoft.com/office/drawing/2014/main" id="{7BA5CA23-258C-4C97-8B96-FF53027DE0C7}"/>
                </a:ext>
              </a:extLst>
            </p:cNvPr>
            <p:cNvSpPr>
              <a:spLocks noChangeShapeType="1"/>
            </p:cNvSpPr>
            <p:nvPr/>
          </p:nvSpPr>
          <p:spPr bwMode="auto">
            <a:xfrm>
              <a:off x="12073"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7" name="Freeform 13">
              <a:extLst>
                <a:ext uri="{FF2B5EF4-FFF2-40B4-BE49-F238E27FC236}">
                  <a16:creationId xmlns:a16="http://schemas.microsoft.com/office/drawing/2014/main" id="{C506AE75-D4A7-4616-8C7B-D93FC8C4EF5A}"/>
                </a:ext>
              </a:extLst>
            </p:cNvPr>
            <p:cNvSpPr>
              <a:spLocks/>
            </p:cNvSpPr>
            <p:nvPr/>
          </p:nvSpPr>
          <p:spPr bwMode="auto">
            <a:xfrm>
              <a:off x="12008" y="10249"/>
              <a:ext cx="129" cy="70"/>
            </a:xfrm>
            <a:custGeom>
              <a:avLst/>
              <a:gdLst>
                <a:gd name="T0" fmla="+- 0 12137 12008"/>
                <a:gd name="T1" fmla="*/ T0 w 129"/>
                <a:gd name="T2" fmla="+- 0 10250 10250"/>
                <a:gd name="T3" fmla="*/ 10250 h 70"/>
                <a:gd name="T4" fmla="+- 0 12073 12008"/>
                <a:gd name="T5" fmla="*/ T4 w 129"/>
                <a:gd name="T6" fmla="+- 0 10319 10250"/>
                <a:gd name="T7" fmla="*/ 10319 h 70"/>
                <a:gd name="T8" fmla="+- 0 12008 12008"/>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5"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8" name="Line 14">
              <a:extLst>
                <a:ext uri="{FF2B5EF4-FFF2-40B4-BE49-F238E27FC236}">
                  <a16:creationId xmlns:a16="http://schemas.microsoft.com/office/drawing/2014/main" id="{41956FE6-4A3A-49F7-B8CB-8836E31C1DA7}"/>
                </a:ext>
              </a:extLst>
            </p:cNvPr>
            <p:cNvSpPr>
              <a:spLocks noChangeShapeType="1"/>
            </p:cNvSpPr>
            <p:nvPr/>
          </p:nvSpPr>
          <p:spPr bwMode="auto">
            <a:xfrm>
              <a:off x="13099"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19" name="Freeform 15">
              <a:extLst>
                <a:ext uri="{FF2B5EF4-FFF2-40B4-BE49-F238E27FC236}">
                  <a16:creationId xmlns:a16="http://schemas.microsoft.com/office/drawing/2014/main" id="{B938F1C5-BDAC-40E2-9977-8D5D1C893FB4}"/>
                </a:ext>
              </a:extLst>
            </p:cNvPr>
            <p:cNvSpPr>
              <a:spLocks/>
            </p:cNvSpPr>
            <p:nvPr/>
          </p:nvSpPr>
          <p:spPr bwMode="auto">
            <a:xfrm>
              <a:off x="13034" y="10249"/>
              <a:ext cx="129" cy="70"/>
            </a:xfrm>
            <a:custGeom>
              <a:avLst/>
              <a:gdLst>
                <a:gd name="T0" fmla="+- 0 13164 13035"/>
                <a:gd name="T1" fmla="*/ T0 w 129"/>
                <a:gd name="T2" fmla="+- 0 10250 10250"/>
                <a:gd name="T3" fmla="*/ 10250 h 70"/>
                <a:gd name="T4" fmla="+- 0 13099 13035"/>
                <a:gd name="T5" fmla="*/ T4 w 129"/>
                <a:gd name="T6" fmla="+- 0 10319 10250"/>
                <a:gd name="T7" fmla="*/ 10319 h 70"/>
                <a:gd name="T8" fmla="+- 0 13035 13035"/>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4"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 name="Line 16">
              <a:extLst>
                <a:ext uri="{FF2B5EF4-FFF2-40B4-BE49-F238E27FC236}">
                  <a16:creationId xmlns:a16="http://schemas.microsoft.com/office/drawing/2014/main" id="{DC38CC73-C848-4F9B-92D5-4CCF52094456}"/>
                </a:ext>
              </a:extLst>
            </p:cNvPr>
            <p:cNvSpPr>
              <a:spLocks noChangeShapeType="1"/>
            </p:cNvSpPr>
            <p:nvPr/>
          </p:nvSpPr>
          <p:spPr bwMode="auto">
            <a:xfrm>
              <a:off x="15028"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1" name="Freeform 17">
              <a:extLst>
                <a:ext uri="{FF2B5EF4-FFF2-40B4-BE49-F238E27FC236}">
                  <a16:creationId xmlns:a16="http://schemas.microsoft.com/office/drawing/2014/main" id="{8F73F76E-4EA7-47D7-A2D2-DFF3BDAA6FA0}"/>
                </a:ext>
              </a:extLst>
            </p:cNvPr>
            <p:cNvSpPr>
              <a:spLocks/>
            </p:cNvSpPr>
            <p:nvPr/>
          </p:nvSpPr>
          <p:spPr bwMode="auto">
            <a:xfrm>
              <a:off x="14963" y="10249"/>
              <a:ext cx="129" cy="70"/>
            </a:xfrm>
            <a:custGeom>
              <a:avLst/>
              <a:gdLst>
                <a:gd name="T0" fmla="+- 0 15092 14963"/>
                <a:gd name="T1" fmla="*/ T0 w 129"/>
                <a:gd name="T2" fmla="+- 0 10250 10250"/>
                <a:gd name="T3" fmla="*/ 10250 h 70"/>
                <a:gd name="T4" fmla="+- 0 15028 14963"/>
                <a:gd name="T5" fmla="*/ T4 w 129"/>
                <a:gd name="T6" fmla="+- 0 10319 10250"/>
                <a:gd name="T7" fmla="*/ 10319 h 70"/>
                <a:gd name="T8" fmla="+- 0 14963 14963"/>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5"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2" name="Line 18">
              <a:extLst>
                <a:ext uri="{FF2B5EF4-FFF2-40B4-BE49-F238E27FC236}">
                  <a16:creationId xmlns:a16="http://schemas.microsoft.com/office/drawing/2014/main" id="{02BC3168-C39F-4552-8A84-4C547ADB9ABA}"/>
                </a:ext>
              </a:extLst>
            </p:cNvPr>
            <p:cNvSpPr>
              <a:spLocks noChangeShapeType="1"/>
            </p:cNvSpPr>
            <p:nvPr/>
          </p:nvSpPr>
          <p:spPr bwMode="auto">
            <a:xfrm>
              <a:off x="16054"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3" name="Freeform 19">
              <a:extLst>
                <a:ext uri="{FF2B5EF4-FFF2-40B4-BE49-F238E27FC236}">
                  <a16:creationId xmlns:a16="http://schemas.microsoft.com/office/drawing/2014/main" id="{5896DC5B-C113-4B25-9F61-4F04B35DDBF3}"/>
                </a:ext>
              </a:extLst>
            </p:cNvPr>
            <p:cNvSpPr>
              <a:spLocks/>
            </p:cNvSpPr>
            <p:nvPr/>
          </p:nvSpPr>
          <p:spPr bwMode="auto">
            <a:xfrm>
              <a:off x="15989" y="10249"/>
              <a:ext cx="129" cy="70"/>
            </a:xfrm>
            <a:custGeom>
              <a:avLst/>
              <a:gdLst>
                <a:gd name="T0" fmla="+- 0 16119 15990"/>
                <a:gd name="T1" fmla="*/ T0 w 129"/>
                <a:gd name="T2" fmla="+- 0 10250 10250"/>
                <a:gd name="T3" fmla="*/ 10250 h 70"/>
                <a:gd name="T4" fmla="+- 0 16054 15990"/>
                <a:gd name="T5" fmla="*/ T4 w 129"/>
                <a:gd name="T6" fmla="+- 0 10319 10250"/>
                <a:gd name="T7" fmla="*/ 10319 h 70"/>
                <a:gd name="T8" fmla="+- 0 15990 15990"/>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4"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4" name="Line 20">
              <a:extLst>
                <a:ext uri="{FF2B5EF4-FFF2-40B4-BE49-F238E27FC236}">
                  <a16:creationId xmlns:a16="http://schemas.microsoft.com/office/drawing/2014/main" id="{020C2F26-DDE4-4DE7-BBB9-CA06C5008864}"/>
                </a:ext>
              </a:extLst>
            </p:cNvPr>
            <p:cNvSpPr>
              <a:spLocks noChangeShapeType="1"/>
            </p:cNvSpPr>
            <p:nvPr/>
          </p:nvSpPr>
          <p:spPr bwMode="auto">
            <a:xfrm>
              <a:off x="15541" y="9816"/>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5" name="Freeform 21">
              <a:extLst>
                <a:ext uri="{FF2B5EF4-FFF2-40B4-BE49-F238E27FC236}">
                  <a16:creationId xmlns:a16="http://schemas.microsoft.com/office/drawing/2014/main" id="{2A575271-D18D-465E-BC67-E31D3264C696}"/>
                </a:ext>
              </a:extLst>
            </p:cNvPr>
            <p:cNvSpPr>
              <a:spLocks/>
            </p:cNvSpPr>
            <p:nvPr/>
          </p:nvSpPr>
          <p:spPr bwMode="auto">
            <a:xfrm>
              <a:off x="15476" y="10249"/>
              <a:ext cx="129" cy="70"/>
            </a:xfrm>
            <a:custGeom>
              <a:avLst/>
              <a:gdLst>
                <a:gd name="T0" fmla="+- 0 15606 15477"/>
                <a:gd name="T1" fmla="*/ T0 w 129"/>
                <a:gd name="T2" fmla="+- 0 10250 10250"/>
                <a:gd name="T3" fmla="*/ 10250 h 70"/>
                <a:gd name="T4" fmla="+- 0 15541 15477"/>
                <a:gd name="T5" fmla="*/ T4 w 129"/>
                <a:gd name="T6" fmla="+- 0 10319 10250"/>
                <a:gd name="T7" fmla="*/ 10319 h 70"/>
                <a:gd name="T8" fmla="+- 0 15477 15477"/>
                <a:gd name="T9" fmla="*/ T8 w 129"/>
                <a:gd name="T10" fmla="+- 0 10250 10250"/>
                <a:gd name="T11" fmla="*/ 10250 h 70"/>
              </a:gdLst>
              <a:ahLst/>
              <a:cxnLst>
                <a:cxn ang="0">
                  <a:pos x="T1" y="T3"/>
                </a:cxn>
                <a:cxn ang="0">
                  <a:pos x="T5" y="T7"/>
                </a:cxn>
                <a:cxn ang="0">
                  <a:pos x="T9" y="T11"/>
                </a:cxn>
              </a:cxnLst>
              <a:rect l="0" t="0" r="r" b="b"/>
              <a:pathLst>
                <a:path w="129" h="70">
                  <a:moveTo>
                    <a:pt x="129" y="0"/>
                  </a:moveTo>
                  <a:lnTo>
                    <a:pt x="64"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6" name="Freeform 22">
              <a:extLst>
                <a:ext uri="{FF2B5EF4-FFF2-40B4-BE49-F238E27FC236}">
                  <a16:creationId xmlns:a16="http://schemas.microsoft.com/office/drawing/2014/main" id="{2F7C7DDB-D04F-4485-874A-E7CB73732010}"/>
                </a:ext>
              </a:extLst>
            </p:cNvPr>
            <p:cNvSpPr>
              <a:spLocks/>
            </p:cNvSpPr>
            <p:nvPr/>
          </p:nvSpPr>
          <p:spPr bwMode="auto">
            <a:xfrm>
              <a:off x="723" y="3411"/>
              <a:ext cx="920" cy="920"/>
            </a:xfrm>
            <a:custGeom>
              <a:avLst/>
              <a:gdLst>
                <a:gd name="T0" fmla="+- 0 1183 723"/>
                <a:gd name="T1" fmla="*/ T0 w 920"/>
                <a:gd name="T2" fmla="+- 0 3411 3411"/>
                <a:gd name="T3" fmla="*/ 3411 h 920"/>
                <a:gd name="T4" fmla="+- 0 1108 723"/>
                <a:gd name="T5" fmla="*/ T4 w 920"/>
                <a:gd name="T6" fmla="+- 0 3417 3411"/>
                <a:gd name="T7" fmla="*/ 3417 h 920"/>
                <a:gd name="T8" fmla="+- 0 1038 723"/>
                <a:gd name="T9" fmla="*/ T8 w 920"/>
                <a:gd name="T10" fmla="+- 0 3434 3411"/>
                <a:gd name="T11" fmla="*/ 3434 h 920"/>
                <a:gd name="T12" fmla="+- 0 972 723"/>
                <a:gd name="T13" fmla="*/ T12 w 920"/>
                <a:gd name="T14" fmla="+- 0 3462 3411"/>
                <a:gd name="T15" fmla="*/ 3462 h 920"/>
                <a:gd name="T16" fmla="+- 0 911 723"/>
                <a:gd name="T17" fmla="*/ T16 w 920"/>
                <a:gd name="T18" fmla="+- 0 3500 3411"/>
                <a:gd name="T19" fmla="*/ 3500 h 920"/>
                <a:gd name="T20" fmla="+- 0 858 723"/>
                <a:gd name="T21" fmla="*/ T20 w 920"/>
                <a:gd name="T22" fmla="+- 0 3546 3411"/>
                <a:gd name="T23" fmla="*/ 3546 h 920"/>
                <a:gd name="T24" fmla="+- 0 812 723"/>
                <a:gd name="T25" fmla="*/ T24 w 920"/>
                <a:gd name="T26" fmla="+- 0 3599 3411"/>
                <a:gd name="T27" fmla="*/ 3599 h 920"/>
                <a:gd name="T28" fmla="+- 0 775 723"/>
                <a:gd name="T29" fmla="*/ T28 w 920"/>
                <a:gd name="T30" fmla="+- 0 3659 3411"/>
                <a:gd name="T31" fmla="*/ 3659 h 920"/>
                <a:gd name="T32" fmla="+- 0 747 723"/>
                <a:gd name="T33" fmla="*/ T32 w 920"/>
                <a:gd name="T34" fmla="+- 0 3725 3411"/>
                <a:gd name="T35" fmla="*/ 3725 h 920"/>
                <a:gd name="T36" fmla="+- 0 729 723"/>
                <a:gd name="T37" fmla="*/ T36 w 920"/>
                <a:gd name="T38" fmla="+- 0 3796 3411"/>
                <a:gd name="T39" fmla="*/ 3796 h 920"/>
                <a:gd name="T40" fmla="+- 0 723 723"/>
                <a:gd name="T41" fmla="*/ T40 w 920"/>
                <a:gd name="T42" fmla="+- 0 3871 3411"/>
                <a:gd name="T43" fmla="*/ 3871 h 920"/>
                <a:gd name="T44" fmla="+- 0 729 723"/>
                <a:gd name="T45" fmla="*/ T44 w 920"/>
                <a:gd name="T46" fmla="+- 0 3945 3411"/>
                <a:gd name="T47" fmla="*/ 3945 h 920"/>
                <a:gd name="T48" fmla="+- 0 747 723"/>
                <a:gd name="T49" fmla="*/ T48 w 920"/>
                <a:gd name="T50" fmla="+- 0 4016 3411"/>
                <a:gd name="T51" fmla="*/ 4016 h 920"/>
                <a:gd name="T52" fmla="+- 0 775 723"/>
                <a:gd name="T53" fmla="*/ T52 w 920"/>
                <a:gd name="T54" fmla="+- 0 4082 3411"/>
                <a:gd name="T55" fmla="*/ 4082 h 920"/>
                <a:gd name="T56" fmla="+- 0 812 723"/>
                <a:gd name="T57" fmla="*/ T56 w 920"/>
                <a:gd name="T58" fmla="+- 0 4142 3411"/>
                <a:gd name="T59" fmla="*/ 4142 h 920"/>
                <a:gd name="T60" fmla="+- 0 858 723"/>
                <a:gd name="T61" fmla="*/ T60 w 920"/>
                <a:gd name="T62" fmla="+- 0 4196 3411"/>
                <a:gd name="T63" fmla="*/ 4196 h 920"/>
                <a:gd name="T64" fmla="+- 0 911 723"/>
                <a:gd name="T65" fmla="*/ T64 w 920"/>
                <a:gd name="T66" fmla="+- 0 4242 3411"/>
                <a:gd name="T67" fmla="*/ 4242 h 920"/>
                <a:gd name="T68" fmla="+- 0 972 723"/>
                <a:gd name="T69" fmla="*/ T68 w 920"/>
                <a:gd name="T70" fmla="+- 0 4279 3411"/>
                <a:gd name="T71" fmla="*/ 4279 h 920"/>
                <a:gd name="T72" fmla="+- 0 1038 723"/>
                <a:gd name="T73" fmla="*/ T72 w 920"/>
                <a:gd name="T74" fmla="+- 0 4307 3411"/>
                <a:gd name="T75" fmla="*/ 4307 h 920"/>
                <a:gd name="T76" fmla="+- 0 1108 723"/>
                <a:gd name="T77" fmla="*/ T76 w 920"/>
                <a:gd name="T78" fmla="+- 0 4324 3411"/>
                <a:gd name="T79" fmla="*/ 4324 h 920"/>
                <a:gd name="T80" fmla="+- 0 1183 723"/>
                <a:gd name="T81" fmla="*/ T80 w 920"/>
                <a:gd name="T82" fmla="+- 0 4330 3411"/>
                <a:gd name="T83" fmla="*/ 4330 h 920"/>
                <a:gd name="T84" fmla="+- 0 1257 723"/>
                <a:gd name="T85" fmla="*/ T84 w 920"/>
                <a:gd name="T86" fmla="+- 0 4324 3411"/>
                <a:gd name="T87" fmla="*/ 4324 h 920"/>
                <a:gd name="T88" fmla="+- 0 1328 723"/>
                <a:gd name="T89" fmla="*/ T88 w 920"/>
                <a:gd name="T90" fmla="+- 0 4307 3411"/>
                <a:gd name="T91" fmla="*/ 4307 h 920"/>
                <a:gd name="T92" fmla="+- 0 1394 723"/>
                <a:gd name="T93" fmla="*/ T92 w 920"/>
                <a:gd name="T94" fmla="+- 0 4279 3411"/>
                <a:gd name="T95" fmla="*/ 4279 h 920"/>
                <a:gd name="T96" fmla="+- 0 1454 723"/>
                <a:gd name="T97" fmla="*/ T96 w 920"/>
                <a:gd name="T98" fmla="+- 0 4242 3411"/>
                <a:gd name="T99" fmla="*/ 4242 h 920"/>
                <a:gd name="T100" fmla="+- 0 1508 723"/>
                <a:gd name="T101" fmla="*/ T100 w 920"/>
                <a:gd name="T102" fmla="+- 0 4196 3411"/>
                <a:gd name="T103" fmla="*/ 4196 h 920"/>
                <a:gd name="T104" fmla="+- 0 1554 723"/>
                <a:gd name="T105" fmla="*/ T104 w 920"/>
                <a:gd name="T106" fmla="+- 0 4142 3411"/>
                <a:gd name="T107" fmla="*/ 4142 h 920"/>
                <a:gd name="T108" fmla="+- 0 1591 723"/>
                <a:gd name="T109" fmla="*/ T108 w 920"/>
                <a:gd name="T110" fmla="+- 0 4082 3411"/>
                <a:gd name="T111" fmla="*/ 4082 h 920"/>
                <a:gd name="T112" fmla="+- 0 1619 723"/>
                <a:gd name="T113" fmla="*/ T112 w 920"/>
                <a:gd name="T114" fmla="+- 0 4016 3411"/>
                <a:gd name="T115" fmla="*/ 4016 h 920"/>
                <a:gd name="T116" fmla="+- 0 1636 723"/>
                <a:gd name="T117" fmla="*/ T116 w 920"/>
                <a:gd name="T118" fmla="+- 0 3945 3411"/>
                <a:gd name="T119" fmla="*/ 3945 h 920"/>
                <a:gd name="T120" fmla="+- 0 1642 723"/>
                <a:gd name="T121" fmla="*/ T120 w 920"/>
                <a:gd name="T122" fmla="+- 0 3871 3411"/>
                <a:gd name="T123" fmla="*/ 3871 h 920"/>
                <a:gd name="T124" fmla="+- 0 1636 723"/>
                <a:gd name="T125" fmla="*/ T124 w 920"/>
                <a:gd name="T126" fmla="+- 0 3796 3411"/>
                <a:gd name="T127" fmla="*/ 3796 h 920"/>
                <a:gd name="T128" fmla="+- 0 1619 723"/>
                <a:gd name="T129" fmla="*/ T128 w 920"/>
                <a:gd name="T130" fmla="+- 0 3725 3411"/>
                <a:gd name="T131" fmla="*/ 3725 h 920"/>
                <a:gd name="T132" fmla="+- 0 1591 723"/>
                <a:gd name="T133" fmla="*/ T132 w 920"/>
                <a:gd name="T134" fmla="+- 0 3659 3411"/>
                <a:gd name="T135" fmla="*/ 3659 h 920"/>
                <a:gd name="T136" fmla="+- 0 1554 723"/>
                <a:gd name="T137" fmla="*/ T136 w 920"/>
                <a:gd name="T138" fmla="+- 0 3599 3411"/>
                <a:gd name="T139" fmla="*/ 3599 h 920"/>
                <a:gd name="T140" fmla="+- 0 1508 723"/>
                <a:gd name="T141" fmla="*/ T140 w 920"/>
                <a:gd name="T142" fmla="+- 0 3546 3411"/>
                <a:gd name="T143" fmla="*/ 3546 h 920"/>
                <a:gd name="T144" fmla="+- 0 1454 723"/>
                <a:gd name="T145" fmla="*/ T144 w 920"/>
                <a:gd name="T146" fmla="+- 0 3500 3411"/>
                <a:gd name="T147" fmla="*/ 3500 h 920"/>
                <a:gd name="T148" fmla="+- 0 1394 723"/>
                <a:gd name="T149" fmla="*/ T148 w 920"/>
                <a:gd name="T150" fmla="+- 0 3462 3411"/>
                <a:gd name="T151" fmla="*/ 3462 h 920"/>
                <a:gd name="T152" fmla="+- 0 1328 723"/>
                <a:gd name="T153" fmla="*/ T152 w 920"/>
                <a:gd name="T154" fmla="+- 0 3434 3411"/>
                <a:gd name="T155" fmla="*/ 3434 h 920"/>
                <a:gd name="T156" fmla="+- 0 1257 723"/>
                <a:gd name="T157" fmla="*/ T156 w 920"/>
                <a:gd name="T158" fmla="+- 0 3417 3411"/>
                <a:gd name="T159" fmla="*/ 3417 h 920"/>
                <a:gd name="T160" fmla="+- 0 1183 723"/>
                <a:gd name="T161" fmla="*/ T160 w 920"/>
                <a:gd name="T162" fmla="+- 0 3411 3411"/>
                <a:gd name="T163" fmla="*/ 3411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60" y="0"/>
                  </a:moveTo>
                  <a:lnTo>
                    <a:pt x="385" y="6"/>
                  </a:lnTo>
                  <a:lnTo>
                    <a:pt x="315" y="23"/>
                  </a:lnTo>
                  <a:lnTo>
                    <a:pt x="249" y="51"/>
                  </a:lnTo>
                  <a:lnTo>
                    <a:pt x="188" y="89"/>
                  </a:lnTo>
                  <a:lnTo>
                    <a:pt x="135" y="135"/>
                  </a:lnTo>
                  <a:lnTo>
                    <a:pt x="89" y="188"/>
                  </a:lnTo>
                  <a:lnTo>
                    <a:pt x="52" y="248"/>
                  </a:lnTo>
                  <a:lnTo>
                    <a:pt x="24" y="314"/>
                  </a:lnTo>
                  <a:lnTo>
                    <a:pt x="6" y="385"/>
                  </a:lnTo>
                  <a:lnTo>
                    <a:pt x="0" y="460"/>
                  </a:lnTo>
                  <a:lnTo>
                    <a:pt x="6" y="534"/>
                  </a:lnTo>
                  <a:lnTo>
                    <a:pt x="24" y="605"/>
                  </a:lnTo>
                  <a:lnTo>
                    <a:pt x="52" y="671"/>
                  </a:lnTo>
                  <a:lnTo>
                    <a:pt x="89" y="731"/>
                  </a:lnTo>
                  <a:lnTo>
                    <a:pt x="135" y="785"/>
                  </a:lnTo>
                  <a:lnTo>
                    <a:pt x="188" y="831"/>
                  </a:lnTo>
                  <a:lnTo>
                    <a:pt x="249" y="868"/>
                  </a:lnTo>
                  <a:lnTo>
                    <a:pt x="315" y="896"/>
                  </a:lnTo>
                  <a:lnTo>
                    <a:pt x="385" y="913"/>
                  </a:lnTo>
                  <a:lnTo>
                    <a:pt x="460" y="919"/>
                  </a:lnTo>
                  <a:lnTo>
                    <a:pt x="534" y="913"/>
                  </a:lnTo>
                  <a:lnTo>
                    <a:pt x="605" y="896"/>
                  </a:lnTo>
                  <a:lnTo>
                    <a:pt x="671" y="868"/>
                  </a:lnTo>
                  <a:lnTo>
                    <a:pt x="731" y="831"/>
                  </a:lnTo>
                  <a:lnTo>
                    <a:pt x="785" y="785"/>
                  </a:lnTo>
                  <a:lnTo>
                    <a:pt x="831" y="731"/>
                  </a:lnTo>
                  <a:lnTo>
                    <a:pt x="868" y="671"/>
                  </a:lnTo>
                  <a:lnTo>
                    <a:pt x="896" y="605"/>
                  </a:lnTo>
                  <a:lnTo>
                    <a:pt x="913" y="534"/>
                  </a:lnTo>
                  <a:lnTo>
                    <a:pt x="919" y="460"/>
                  </a:lnTo>
                  <a:lnTo>
                    <a:pt x="913" y="385"/>
                  </a:lnTo>
                  <a:lnTo>
                    <a:pt x="896" y="314"/>
                  </a:lnTo>
                  <a:lnTo>
                    <a:pt x="868" y="248"/>
                  </a:lnTo>
                  <a:lnTo>
                    <a:pt x="831" y="188"/>
                  </a:lnTo>
                  <a:lnTo>
                    <a:pt x="785" y="135"/>
                  </a:lnTo>
                  <a:lnTo>
                    <a:pt x="731" y="89"/>
                  </a:lnTo>
                  <a:lnTo>
                    <a:pt x="671" y="51"/>
                  </a:lnTo>
                  <a:lnTo>
                    <a:pt x="605" y="23"/>
                  </a:lnTo>
                  <a:lnTo>
                    <a:pt x="534" y="6"/>
                  </a:lnTo>
                  <a:lnTo>
                    <a:pt x="460" y="0"/>
                  </a:lnTo>
                  <a:close/>
                </a:path>
              </a:pathLst>
            </a:custGeom>
            <a:solidFill>
              <a:srgbClr val="5695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27" name="Freeform 23">
              <a:extLst>
                <a:ext uri="{FF2B5EF4-FFF2-40B4-BE49-F238E27FC236}">
                  <a16:creationId xmlns:a16="http://schemas.microsoft.com/office/drawing/2014/main" id="{D6C66094-9A14-48DB-AA4E-003FDE784702}"/>
                </a:ext>
              </a:extLst>
            </p:cNvPr>
            <p:cNvSpPr>
              <a:spLocks/>
            </p:cNvSpPr>
            <p:nvPr/>
          </p:nvSpPr>
          <p:spPr bwMode="auto">
            <a:xfrm>
              <a:off x="2733" y="3411"/>
              <a:ext cx="920" cy="920"/>
            </a:xfrm>
            <a:custGeom>
              <a:avLst/>
              <a:gdLst>
                <a:gd name="T0" fmla="+- 0 3193 2734"/>
                <a:gd name="T1" fmla="*/ T0 w 920"/>
                <a:gd name="T2" fmla="+- 0 3411 3411"/>
                <a:gd name="T3" fmla="*/ 3411 h 920"/>
                <a:gd name="T4" fmla="+- 0 3119 2734"/>
                <a:gd name="T5" fmla="*/ T4 w 920"/>
                <a:gd name="T6" fmla="+- 0 3417 3411"/>
                <a:gd name="T7" fmla="*/ 3417 h 920"/>
                <a:gd name="T8" fmla="+- 0 3048 2734"/>
                <a:gd name="T9" fmla="*/ T8 w 920"/>
                <a:gd name="T10" fmla="+- 0 3434 3411"/>
                <a:gd name="T11" fmla="*/ 3434 h 920"/>
                <a:gd name="T12" fmla="+- 0 2982 2734"/>
                <a:gd name="T13" fmla="*/ T12 w 920"/>
                <a:gd name="T14" fmla="+- 0 3462 3411"/>
                <a:gd name="T15" fmla="*/ 3462 h 920"/>
                <a:gd name="T16" fmla="+- 0 2922 2734"/>
                <a:gd name="T17" fmla="*/ T16 w 920"/>
                <a:gd name="T18" fmla="+- 0 3500 3411"/>
                <a:gd name="T19" fmla="*/ 3500 h 920"/>
                <a:gd name="T20" fmla="+- 0 2868 2734"/>
                <a:gd name="T21" fmla="*/ T20 w 920"/>
                <a:gd name="T22" fmla="+- 0 3546 3411"/>
                <a:gd name="T23" fmla="*/ 3546 h 920"/>
                <a:gd name="T24" fmla="+- 0 2822 2734"/>
                <a:gd name="T25" fmla="*/ T24 w 920"/>
                <a:gd name="T26" fmla="+- 0 3599 3411"/>
                <a:gd name="T27" fmla="*/ 3599 h 920"/>
                <a:gd name="T28" fmla="+- 0 2785 2734"/>
                <a:gd name="T29" fmla="*/ T28 w 920"/>
                <a:gd name="T30" fmla="+- 0 3659 3411"/>
                <a:gd name="T31" fmla="*/ 3659 h 920"/>
                <a:gd name="T32" fmla="+- 0 2757 2734"/>
                <a:gd name="T33" fmla="*/ T32 w 920"/>
                <a:gd name="T34" fmla="+- 0 3725 3411"/>
                <a:gd name="T35" fmla="*/ 3725 h 920"/>
                <a:gd name="T36" fmla="+- 0 2740 2734"/>
                <a:gd name="T37" fmla="*/ T36 w 920"/>
                <a:gd name="T38" fmla="+- 0 3796 3411"/>
                <a:gd name="T39" fmla="*/ 3796 h 920"/>
                <a:gd name="T40" fmla="+- 0 2734 2734"/>
                <a:gd name="T41" fmla="*/ T40 w 920"/>
                <a:gd name="T42" fmla="+- 0 3871 3411"/>
                <a:gd name="T43" fmla="*/ 3871 h 920"/>
                <a:gd name="T44" fmla="+- 0 2740 2734"/>
                <a:gd name="T45" fmla="*/ T44 w 920"/>
                <a:gd name="T46" fmla="+- 0 3945 3411"/>
                <a:gd name="T47" fmla="*/ 3945 h 920"/>
                <a:gd name="T48" fmla="+- 0 2757 2734"/>
                <a:gd name="T49" fmla="*/ T48 w 920"/>
                <a:gd name="T50" fmla="+- 0 4016 3411"/>
                <a:gd name="T51" fmla="*/ 4016 h 920"/>
                <a:gd name="T52" fmla="+- 0 2785 2734"/>
                <a:gd name="T53" fmla="*/ T52 w 920"/>
                <a:gd name="T54" fmla="+- 0 4082 3411"/>
                <a:gd name="T55" fmla="*/ 4082 h 920"/>
                <a:gd name="T56" fmla="+- 0 2822 2734"/>
                <a:gd name="T57" fmla="*/ T56 w 920"/>
                <a:gd name="T58" fmla="+- 0 4142 3411"/>
                <a:gd name="T59" fmla="*/ 4142 h 920"/>
                <a:gd name="T60" fmla="+- 0 2868 2734"/>
                <a:gd name="T61" fmla="*/ T60 w 920"/>
                <a:gd name="T62" fmla="+- 0 4196 3411"/>
                <a:gd name="T63" fmla="*/ 4196 h 920"/>
                <a:gd name="T64" fmla="+- 0 2922 2734"/>
                <a:gd name="T65" fmla="*/ T64 w 920"/>
                <a:gd name="T66" fmla="+- 0 4242 3411"/>
                <a:gd name="T67" fmla="*/ 4242 h 920"/>
                <a:gd name="T68" fmla="+- 0 2982 2734"/>
                <a:gd name="T69" fmla="*/ T68 w 920"/>
                <a:gd name="T70" fmla="+- 0 4279 3411"/>
                <a:gd name="T71" fmla="*/ 4279 h 920"/>
                <a:gd name="T72" fmla="+- 0 3048 2734"/>
                <a:gd name="T73" fmla="*/ T72 w 920"/>
                <a:gd name="T74" fmla="+- 0 4307 3411"/>
                <a:gd name="T75" fmla="*/ 4307 h 920"/>
                <a:gd name="T76" fmla="+- 0 3119 2734"/>
                <a:gd name="T77" fmla="*/ T76 w 920"/>
                <a:gd name="T78" fmla="+- 0 4324 3411"/>
                <a:gd name="T79" fmla="*/ 4324 h 920"/>
                <a:gd name="T80" fmla="+- 0 3193 2734"/>
                <a:gd name="T81" fmla="*/ T80 w 920"/>
                <a:gd name="T82" fmla="+- 0 4330 3411"/>
                <a:gd name="T83" fmla="*/ 4330 h 920"/>
                <a:gd name="T84" fmla="+- 0 3268 2734"/>
                <a:gd name="T85" fmla="*/ T84 w 920"/>
                <a:gd name="T86" fmla="+- 0 4324 3411"/>
                <a:gd name="T87" fmla="*/ 4324 h 920"/>
                <a:gd name="T88" fmla="+- 0 3339 2734"/>
                <a:gd name="T89" fmla="*/ T88 w 920"/>
                <a:gd name="T90" fmla="+- 0 4307 3411"/>
                <a:gd name="T91" fmla="*/ 4307 h 920"/>
                <a:gd name="T92" fmla="+- 0 3405 2734"/>
                <a:gd name="T93" fmla="*/ T92 w 920"/>
                <a:gd name="T94" fmla="+- 0 4279 3411"/>
                <a:gd name="T95" fmla="*/ 4279 h 920"/>
                <a:gd name="T96" fmla="+- 0 3465 2734"/>
                <a:gd name="T97" fmla="*/ T96 w 920"/>
                <a:gd name="T98" fmla="+- 0 4242 3411"/>
                <a:gd name="T99" fmla="*/ 4242 h 920"/>
                <a:gd name="T100" fmla="+- 0 3518 2734"/>
                <a:gd name="T101" fmla="*/ T100 w 920"/>
                <a:gd name="T102" fmla="+- 0 4196 3411"/>
                <a:gd name="T103" fmla="*/ 4196 h 920"/>
                <a:gd name="T104" fmla="+- 0 3564 2734"/>
                <a:gd name="T105" fmla="*/ T104 w 920"/>
                <a:gd name="T106" fmla="+- 0 4142 3411"/>
                <a:gd name="T107" fmla="*/ 4142 h 920"/>
                <a:gd name="T108" fmla="+- 0 3602 2734"/>
                <a:gd name="T109" fmla="*/ T108 w 920"/>
                <a:gd name="T110" fmla="+- 0 4082 3411"/>
                <a:gd name="T111" fmla="*/ 4082 h 920"/>
                <a:gd name="T112" fmla="+- 0 3630 2734"/>
                <a:gd name="T113" fmla="*/ T112 w 920"/>
                <a:gd name="T114" fmla="+- 0 4016 3411"/>
                <a:gd name="T115" fmla="*/ 4016 h 920"/>
                <a:gd name="T116" fmla="+- 0 3647 2734"/>
                <a:gd name="T117" fmla="*/ T116 w 920"/>
                <a:gd name="T118" fmla="+- 0 3945 3411"/>
                <a:gd name="T119" fmla="*/ 3945 h 920"/>
                <a:gd name="T120" fmla="+- 0 3653 2734"/>
                <a:gd name="T121" fmla="*/ T120 w 920"/>
                <a:gd name="T122" fmla="+- 0 3871 3411"/>
                <a:gd name="T123" fmla="*/ 3871 h 920"/>
                <a:gd name="T124" fmla="+- 0 3647 2734"/>
                <a:gd name="T125" fmla="*/ T124 w 920"/>
                <a:gd name="T126" fmla="+- 0 3796 3411"/>
                <a:gd name="T127" fmla="*/ 3796 h 920"/>
                <a:gd name="T128" fmla="+- 0 3630 2734"/>
                <a:gd name="T129" fmla="*/ T128 w 920"/>
                <a:gd name="T130" fmla="+- 0 3725 3411"/>
                <a:gd name="T131" fmla="*/ 3725 h 920"/>
                <a:gd name="T132" fmla="+- 0 3602 2734"/>
                <a:gd name="T133" fmla="*/ T132 w 920"/>
                <a:gd name="T134" fmla="+- 0 3659 3411"/>
                <a:gd name="T135" fmla="*/ 3659 h 920"/>
                <a:gd name="T136" fmla="+- 0 3564 2734"/>
                <a:gd name="T137" fmla="*/ T136 w 920"/>
                <a:gd name="T138" fmla="+- 0 3599 3411"/>
                <a:gd name="T139" fmla="*/ 3599 h 920"/>
                <a:gd name="T140" fmla="+- 0 3518 2734"/>
                <a:gd name="T141" fmla="*/ T140 w 920"/>
                <a:gd name="T142" fmla="+- 0 3546 3411"/>
                <a:gd name="T143" fmla="*/ 3546 h 920"/>
                <a:gd name="T144" fmla="+- 0 3465 2734"/>
                <a:gd name="T145" fmla="*/ T144 w 920"/>
                <a:gd name="T146" fmla="+- 0 3500 3411"/>
                <a:gd name="T147" fmla="*/ 3500 h 920"/>
                <a:gd name="T148" fmla="+- 0 3405 2734"/>
                <a:gd name="T149" fmla="*/ T148 w 920"/>
                <a:gd name="T150" fmla="+- 0 3462 3411"/>
                <a:gd name="T151" fmla="*/ 3462 h 920"/>
                <a:gd name="T152" fmla="+- 0 3339 2734"/>
                <a:gd name="T153" fmla="*/ T152 w 920"/>
                <a:gd name="T154" fmla="+- 0 3434 3411"/>
                <a:gd name="T155" fmla="*/ 3434 h 920"/>
                <a:gd name="T156" fmla="+- 0 3268 2734"/>
                <a:gd name="T157" fmla="*/ T156 w 920"/>
                <a:gd name="T158" fmla="+- 0 3417 3411"/>
                <a:gd name="T159" fmla="*/ 3417 h 920"/>
                <a:gd name="T160" fmla="+- 0 3193 2734"/>
                <a:gd name="T161" fmla="*/ T160 w 920"/>
                <a:gd name="T162" fmla="+- 0 3411 3411"/>
                <a:gd name="T163" fmla="*/ 3411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59" y="0"/>
                  </a:moveTo>
                  <a:lnTo>
                    <a:pt x="385" y="6"/>
                  </a:lnTo>
                  <a:lnTo>
                    <a:pt x="314" y="23"/>
                  </a:lnTo>
                  <a:lnTo>
                    <a:pt x="248" y="51"/>
                  </a:lnTo>
                  <a:lnTo>
                    <a:pt x="188" y="89"/>
                  </a:lnTo>
                  <a:lnTo>
                    <a:pt x="134" y="135"/>
                  </a:lnTo>
                  <a:lnTo>
                    <a:pt x="88" y="188"/>
                  </a:lnTo>
                  <a:lnTo>
                    <a:pt x="51" y="248"/>
                  </a:lnTo>
                  <a:lnTo>
                    <a:pt x="23" y="314"/>
                  </a:lnTo>
                  <a:lnTo>
                    <a:pt x="6" y="385"/>
                  </a:lnTo>
                  <a:lnTo>
                    <a:pt x="0" y="460"/>
                  </a:lnTo>
                  <a:lnTo>
                    <a:pt x="6" y="534"/>
                  </a:lnTo>
                  <a:lnTo>
                    <a:pt x="23" y="605"/>
                  </a:lnTo>
                  <a:lnTo>
                    <a:pt x="51" y="671"/>
                  </a:lnTo>
                  <a:lnTo>
                    <a:pt x="88" y="731"/>
                  </a:lnTo>
                  <a:lnTo>
                    <a:pt x="134" y="785"/>
                  </a:lnTo>
                  <a:lnTo>
                    <a:pt x="188" y="831"/>
                  </a:lnTo>
                  <a:lnTo>
                    <a:pt x="248" y="868"/>
                  </a:lnTo>
                  <a:lnTo>
                    <a:pt x="314" y="896"/>
                  </a:lnTo>
                  <a:lnTo>
                    <a:pt x="385" y="913"/>
                  </a:lnTo>
                  <a:lnTo>
                    <a:pt x="459" y="919"/>
                  </a:lnTo>
                  <a:lnTo>
                    <a:pt x="534" y="913"/>
                  </a:lnTo>
                  <a:lnTo>
                    <a:pt x="605" y="896"/>
                  </a:lnTo>
                  <a:lnTo>
                    <a:pt x="671" y="868"/>
                  </a:lnTo>
                  <a:lnTo>
                    <a:pt x="731" y="831"/>
                  </a:lnTo>
                  <a:lnTo>
                    <a:pt x="784" y="785"/>
                  </a:lnTo>
                  <a:lnTo>
                    <a:pt x="830" y="731"/>
                  </a:lnTo>
                  <a:lnTo>
                    <a:pt x="868" y="671"/>
                  </a:lnTo>
                  <a:lnTo>
                    <a:pt x="896" y="605"/>
                  </a:lnTo>
                  <a:lnTo>
                    <a:pt x="913" y="534"/>
                  </a:lnTo>
                  <a:lnTo>
                    <a:pt x="919" y="460"/>
                  </a:lnTo>
                  <a:lnTo>
                    <a:pt x="913" y="385"/>
                  </a:lnTo>
                  <a:lnTo>
                    <a:pt x="896" y="314"/>
                  </a:lnTo>
                  <a:lnTo>
                    <a:pt x="868" y="248"/>
                  </a:lnTo>
                  <a:lnTo>
                    <a:pt x="830" y="188"/>
                  </a:lnTo>
                  <a:lnTo>
                    <a:pt x="784" y="135"/>
                  </a:lnTo>
                  <a:lnTo>
                    <a:pt x="731" y="89"/>
                  </a:lnTo>
                  <a:lnTo>
                    <a:pt x="671" y="51"/>
                  </a:lnTo>
                  <a:lnTo>
                    <a:pt x="605" y="23"/>
                  </a:lnTo>
                  <a:lnTo>
                    <a:pt x="534" y="6"/>
                  </a:lnTo>
                  <a:lnTo>
                    <a:pt x="459" y="0"/>
                  </a:lnTo>
                  <a:close/>
                </a:path>
              </a:pathLst>
            </a:custGeom>
            <a:solidFill>
              <a:srgbClr val="E07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28" name="Freeform 24">
              <a:extLst>
                <a:ext uri="{FF2B5EF4-FFF2-40B4-BE49-F238E27FC236}">
                  <a16:creationId xmlns:a16="http://schemas.microsoft.com/office/drawing/2014/main" id="{B48F71DE-7AF7-45FE-B4B7-1B087319CD20}"/>
                </a:ext>
              </a:extLst>
            </p:cNvPr>
            <p:cNvSpPr>
              <a:spLocks/>
            </p:cNvSpPr>
            <p:nvPr/>
          </p:nvSpPr>
          <p:spPr bwMode="auto">
            <a:xfrm>
              <a:off x="4744" y="3411"/>
              <a:ext cx="920" cy="920"/>
            </a:xfrm>
            <a:custGeom>
              <a:avLst/>
              <a:gdLst>
                <a:gd name="T0" fmla="+- 0 5204 4744"/>
                <a:gd name="T1" fmla="*/ T0 w 920"/>
                <a:gd name="T2" fmla="+- 0 3411 3411"/>
                <a:gd name="T3" fmla="*/ 3411 h 920"/>
                <a:gd name="T4" fmla="+- 0 5129 4744"/>
                <a:gd name="T5" fmla="*/ T4 w 920"/>
                <a:gd name="T6" fmla="+- 0 3417 3411"/>
                <a:gd name="T7" fmla="*/ 3417 h 920"/>
                <a:gd name="T8" fmla="+- 0 5059 4744"/>
                <a:gd name="T9" fmla="*/ T8 w 920"/>
                <a:gd name="T10" fmla="+- 0 3434 3411"/>
                <a:gd name="T11" fmla="*/ 3434 h 920"/>
                <a:gd name="T12" fmla="+- 0 4993 4744"/>
                <a:gd name="T13" fmla="*/ T12 w 920"/>
                <a:gd name="T14" fmla="+- 0 3462 3411"/>
                <a:gd name="T15" fmla="*/ 3462 h 920"/>
                <a:gd name="T16" fmla="+- 0 4932 4744"/>
                <a:gd name="T17" fmla="*/ T16 w 920"/>
                <a:gd name="T18" fmla="+- 0 3500 3411"/>
                <a:gd name="T19" fmla="*/ 3500 h 920"/>
                <a:gd name="T20" fmla="+- 0 4879 4744"/>
                <a:gd name="T21" fmla="*/ T20 w 920"/>
                <a:gd name="T22" fmla="+- 0 3546 3411"/>
                <a:gd name="T23" fmla="*/ 3546 h 920"/>
                <a:gd name="T24" fmla="+- 0 4833 4744"/>
                <a:gd name="T25" fmla="*/ T24 w 920"/>
                <a:gd name="T26" fmla="+- 0 3599 3411"/>
                <a:gd name="T27" fmla="*/ 3599 h 920"/>
                <a:gd name="T28" fmla="+- 0 4796 4744"/>
                <a:gd name="T29" fmla="*/ T28 w 920"/>
                <a:gd name="T30" fmla="+- 0 3659 3411"/>
                <a:gd name="T31" fmla="*/ 3659 h 920"/>
                <a:gd name="T32" fmla="+- 0 4768 4744"/>
                <a:gd name="T33" fmla="*/ T32 w 920"/>
                <a:gd name="T34" fmla="+- 0 3725 3411"/>
                <a:gd name="T35" fmla="*/ 3725 h 920"/>
                <a:gd name="T36" fmla="+- 0 4750 4744"/>
                <a:gd name="T37" fmla="*/ T36 w 920"/>
                <a:gd name="T38" fmla="+- 0 3796 3411"/>
                <a:gd name="T39" fmla="*/ 3796 h 920"/>
                <a:gd name="T40" fmla="+- 0 4744 4744"/>
                <a:gd name="T41" fmla="*/ T40 w 920"/>
                <a:gd name="T42" fmla="+- 0 3871 3411"/>
                <a:gd name="T43" fmla="*/ 3871 h 920"/>
                <a:gd name="T44" fmla="+- 0 4750 4744"/>
                <a:gd name="T45" fmla="*/ T44 w 920"/>
                <a:gd name="T46" fmla="+- 0 3945 3411"/>
                <a:gd name="T47" fmla="*/ 3945 h 920"/>
                <a:gd name="T48" fmla="+- 0 4768 4744"/>
                <a:gd name="T49" fmla="*/ T48 w 920"/>
                <a:gd name="T50" fmla="+- 0 4016 3411"/>
                <a:gd name="T51" fmla="*/ 4016 h 920"/>
                <a:gd name="T52" fmla="+- 0 4796 4744"/>
                <a:gd name="T53" fmla="*/ T52 w 920"/>
                <a:gd name="T54" fmla="+- 0 4082 3411"/>
                <a:gd name="T55" fmla="*/ 4082 h 920"/>
                <a:gd name="T56" fmla="+- 0 4833 4744"/>
                <a:gd name="T57" fmla="*/ T56 w 920"/>
                <a:gd name="T58" fmla="+- 0 4142 3411"/>
                <a:gd name="T59" fmla="*/ 4142 h 920"/>
                <a:gd name="T60" fmla="+- 0 4879 4744"/>
                <a:gd name="T61" fmla="*/ T60 w 920"/>
                <a:gd name="T62" fmla="+- 0 4196 3411"/>
                <a:gd name="T63" fmla="*/ 4196 h 920"/>
                <a:gd name="T64" fmla="+- 0 4932 4744"/>
                <a:gd name="T65" fmla="*/ T64 w 920"/>
                <a:gd name="T66" fmla="+- 0 4242 3411"/>
                <a:gd name="T67" fmla="*/ 4242 h 920"/>
                <a:gd name="T68" fmla="+- 0 4993 4744"/>
                <a:gd name="T69" fmla="*/ T68 w 920"/>
                <a:gd name="T70" fmla="+- 0 4279 3411"/>
                <a:gd name="T71" fmla="*/ 4279 h 920"/>
                <a:gd name="T72" fmla="+- 0 5059 4744"/>
                <a:gd name="T73" fmla="*/ T72 w 920"/>
                <a:gd name="T74" fmla="+- 0 4307 3411"/>
                <a:gd name="T75" fmla="*/ 4307 h 920"/>
                <a:gd name="T76" fmla="+- 0 5129 4744"/>
                <a:gd name="T77" fmla="*/ T76 w 920"/>
                <a:gd name="T78" fmla="+- 0 4324 3411"/>
                <a:gd name="T79" fmla="*/ 4324 h 920"/>
                <a:gd name="T80" fmla="+- 0 5204 4744"/>
                <a:gd name="T81" fmla="*/ T80 w 920"/>
                <a:gd name="T82" fmla="+- 0 4330 3411"/>
                <a:gd name="T83" fmla="*/ 4330 h 920"/>
                <a:gd name="T84" fmla="+- 0 5278 4744"/>
                <a:gd name="T85" fmla="*/ T84 w 920"/>
                <a:gd name="T86" fmla="+- 0 4324 3411"/>
                <a:gd name="T87" fmla="*/ 4324 h 920"/>
                <a:gd name="T88" fmla="+- 0 5349 4744"/>
                <a:gd name="T89" fmla="*/ T88 w 920"/>
                <a:gd name="T90" fmla="+- 0 4307 3411"/>
                <a:gd name="T91" fmla="*/ 4307 h 920"/>
                <a:gd name="T92" fmla="+- 0 5415 4744"/>
                <a:gd name="T93" fmla="*/ T92 w 920"/>
                <a:gd name="T94" fmla="+- 0 4279 3411"/>
                <a:gd name="T95" fmla="*/ 4279 h 920"/>
                <a:gd name="T96" fmla="+- 0 5475 4744"/>
                <a:gd name="T97" fmla="*/ T96 w 920"/>
                <a:gd name="T98" fmla="+- 0 4242 3411"/>
                <a:gd name="T99" fmla="*/ 4242 h 920"/>
                <a:gd name="T100" fmla="+- 0 5529 4744"/>
                <a:gd name="T101" fmla="*/ T100 w 920"/>
                <a:gd name="T102" fmla="+- 0 4196 3411"/>
                <a:gd name="T103" fmla="*/ 4196 h 920"/>
                <a:gd name="T104" fmla="+- 0 5575 4744"/>
                <a:gd name="T105" fmla="*/ T104 w 920"/>
                <a:gd name="T106" fmla="+- 0 4142 3411"/>
                <a:gd name="T107" fmla="*/ 4142 h 920"/>
                <a:gd name="T108" fmla="+- 0 5612 4744"/>
                <a:gd name="T109" fmla="*/ T108 w 920"/>
                <a:gd name="T110" fmla="+- 0 4082 3411"/>
                <a:gd name="T111" fmla="*/ 4082 h 920"/>
                <a:gd name="T112" fmla="+- 0 5640 4744"/>
                <a:gd name="T113" fmla="*/ T112 w 920"/>
                <a:gd name="T114" fmla="+- 0 4016 3411"/>
                <a:gd name="T115" fmla="*/ 4016 h 920"/>
                <a:gd name="T116" fmla="+- 0 5657 4744"/>
                <a:gd name="T117" fmla="*/ T116 w 920"/>
                <a:gd name="T118" fmla="+- 0 3945 3411"/>
                <a:gd name="T119" fmla="*/ 3945 h 920"/>
                <a:gd name="T120" fmla="+- 0 5663 4744"/>
                <a:gd name="T121" fmla="*/ T120 w 920"/>
                <a:gd name="T122" fmla="+- 0 3871 3411"/>
                <a:gd name="T123" fmla="*/ 3871 h 920"/>
                <a:gd name="T124" fmla="+- 0 5657 4744"/>
                <a:gd name="T125" fmla="*/ T124 w 920"/>
                <a:gd name="T126" fmla="+- 0 3796 3411"/>
                <a:gd name="T127" fmla="*/ 3796 h 920"/>
                <a:gd name="T128" fmla="+- 0 5640 4744"/>
                <a:gd name="T129" fmla="*/ T128 w 920"/>
                <a:gd name="T130" fmla="+- 0 3725 3411"/>
                <a:gd name="T131" fmla="*/ 3725 h 920"/>
                <a:gd name="T132" fmla="+- 0 5612 4744"/>
                <a:gd name="T133" fmla="*/ T132 w 920"/>
                <a:gd name="T134" fmla="+- 0 3659 3411"/>
                <a:gd name="T135" fmla="*/ 3659 h 920"/>
                <a:gd name="T136" fmla="+- 0 5575 4744"/>
                <a:gd name="T137" fmla="*/ T136 w 920"/>
                <a:gd name="T138" fmla="+- 0 3599 3411"/>
                <a:gd name="T139" fmla="*/ 3599 h 920"/>
                <a:gd name="T140" fmla="+- 0 5529 4744"/>
                <a:gd name="T141" fmla="*/ T140 w 920"/>
                <a:gd name="T142" fmla="+- 0 3546 3411"/>
                <a:gd name="T143" fmla="*/ 3546 h 920"/>
                <a:gd name="T144" fmla="+- 0 5475 4744"/>
                <a:gd name="T145" fmla="*/ T144 w 920"/>
                <a:gd name="T146" fmla="+- 0 3500 3411"/>
                <a:gd name="T147" fmla="*/ 3500 h 920"/>
                <a:gd name="T148" fmla="+- 0 5415 4744"/>
                <a:gd name="T149" fmla="*/ T148 w 920"/>
                <a:gd name="T150" fmla="+- 0 3462 3411"/>
                <a:gd name="T151" fmla="*/ 3462 h 920"/>
                <a:gd name="T152" fmla="+- 0 5349 4744"/>
                <a:gd name="T153" fmla="*/ T152 w 920"/>
                <a:gd name="T154" fmla="+- 0 3434 3411"/>
                <a:gd name="T155" fmla="*/ 3434 h 920"/>
                <a:gd name="T156" fmla="+- 0 5278 4744"/>
                <a:gd name="T157" fmla="*/ T156 w 920"/>
                <a:gd name="T158" fmla="+- 0 3417 3411"/>
                <a:gd name="T159" fmla="*/ 3417 h 920"/>
                <a:gd name="T160" fmla="+- 0 5204 4744"/>
                <a:gd name="T161" fmla="*/ T160 w 920"/>
                <a:gd name="T162" fmla="+- 0 3411 3411"/>
                <a:gd name="T163" fmla="*/ 3411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60" y="0"/>
                  </a:moveTo>
                  <a:lnTo>
                    <a:pt x="385" y="6"/>
                  </a:lnTo>
                  <a:lnTo>
                    <a:pt x="315" y="23"/>
                  </a:lnTo>
                  <a:lnTo>
                    <a:pt x="249" y="51"/>
                  </a:lnTo>
                  <a:lnTo>
                    <a:pt x="188" y="89"/>
                  </a:lnTo>
                  <a:lnTo>
                    <a:pt x="135" y="135"/>
                  </a:lnTo>
                  <a:lnTo>
                    <a:pt x="89" y="188"/>
                  </a:lnTo>
                  <a:lnTo>
                    <a:pt x="52" y="248"/>
                  </a:lnTo>
                  <a:lnTo>
                    <a:pt x="24" y="314"/>
                  </a:lnTo>
                  <a:lnTo>
                    <a:pt x="6" y="385"/>
                  </a:lnTo>
                  <a:lnTo>
                    <a:pt x="0" y="460"/>
                  </a:lnTo>
                  <a:lnTo>
                    <a:pt x="6" y="534"/>
                  </a:lnTo>
                  <a:lnTo>
                    <a:pt x="24" y="605"/>
                  </a:lnTo>
                  <a:lnTo>
                    <a:pt x="52" y="671"/>
                  </a:lnTo>
                  <a:lnTo>
                    <a:pt x="89" y="731"/>
                  </a:lnTo>
                  <a:lnTo>
                    <a:pt x="135" y="785"/>
                  </a:lnTo>
                  <a:lnTo>
                    <a:pt x="188" y="831"/>
                  </a:lnTo>
                  <a:lnTo>
                    <a:pt x="249" y="868"/>
                  </a:lnTo>
                  <a:lnTo>
                    <a:pt x="315" y="896"/>
                  </a:lnTo>
                  <a:lnTo>
                    <a:pt x="385" y="913"/>
                  </a:lnTo>
                  <a:lnTo>
                    <a:pt x="460" y="919"/>
                  </a:lnTo>
                  <a:lnTo>
                    <a:pt x="534" y="913"/>
                  </a:lnTo>
                  <a:lnTo>
                    <a:pt x="605" y="896"/>
                  </a:lnTo>
                  <a:lnTo>
                    <a:pt x="671" y="868"/>
                  </a:lnTo>
                  <a:lnTo>
                    <a:pt x="731" y="831"/>
                  </a:lnTo>
                  <a:lnTo>
                    <a:pt x="785" y="785"/>
                  </a:lnTo>
                  <a:lnTo>
                    <a:pt x="831" y="731"/>
                  </a:lnTo>
                  <a:lnTo>
                    <a:pt x="868" y="671"/>
                  </a:lnTo>
                  <a:lnTo>
                    <a:pt x="896" y="605"/>
                  </a:lnTo>
                  <a:lnTo>
                    <a:pt x="913" y="534"/>
                  </a:lnTo>
                  <a:lnTo>
                    <a:pt x="919" y="460"/>
                  </a:lnTo>
                  <a:lnTo>
                    <a:pt x="913" y="385"/>
                  </a:lnTo>
                  <a:lnTo>
                    <a:pt x="896" y="314"/>
                  </a:lnTo>
                  <a:lnTo>
                    <a:pt x="868" y="248"/>
                  </a:lnTo>
                  <a:lnTo>
                    <a:pt x="831" y="188"/>
                  </a:lnTo>
                  <a:lnTo>
                    <a:pt x="785" y="135"/>
                  </a:lnTo>
                  <a:lnTo>
                    <a:pt x="731" y="89"/>
                  </a:lnTo>
                  <a:lnTo>
                    <a:pt x="671" y="51"/>
                  </a:lnTo>
                  <a:lnTo>
                    <a:pt x="605" y="23"/>
                  </a:lnTo>
                  <a:lnTo>
                    <a:pt x="534" y="6"/>
                  </a:lnTo>
                  <a:lnTo>
                    <a:pt x="460" y="0"/>
                  </a:lnTo>
                  <a:close/>
                </a:path>
              </a:pathLst>
            </a:custGeom>
            <a:solidFill>
              <a:srgbClr val="3C6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29" name="Freeform 25">
              <a:extLst>
                <a:ext uri="{FF2B5EF4-FFF2-40B4-BE49-F238E27FC236}">
                  <a16:creationId xmlns:a16="http://schemas.microsoft.com/office/drawing/2014/main" id="{3B66BDDC-6CA2-41E4-B9E0-4F391E070649}"/>
                </a:ext>
              </a:extLst>
            </p:cNvPr>
            <p:cNvSpPr>
              <a:spLocks/>
            </p:cNvSpPr>
            <p:nvPr/>
          </p:nvSpPr>
          <p:spPr bwMode="auto">
            <a:xfrm>
              <a:off x="6754" y="3411"/>
              <a:ext cx="920" cy="920"/>
            </a:xfrm>
            <a:custGeom>
              <a:avLst/>
              <a:gdLst>
                <a:gd name="T0" fmla="+- 0 7214 6755"/>
                <a:gd name="T1" fmla="*/ T0 w 920"/>
                <a:gd name="T2" fmla="+- 0 3411 3411"/>
                <a:gd name="T3" fmla="*/ 3411 h 920"/>
                <a:gd name="T4" fmla="+- 0 7140 6755"/>
                <a:gd name="T5" fmla="*/ T4 w 920"/>
                <a:gd name="T6" fmla="+- 0 3417 3411"/>
                <a:gd name="T7" fmla="*/ 3417 h 920"/>
                <a:gd name="T8" fmla="+- 0 7069 6755"/>
                <a:gd name="T9" fmla="*/ T8 w 920"/>
                <a:gd name="T10" fmla="+- 0 3434 3411"/>
                <a:gd name="T11" fmla="*/ 3434 h 920"/>
                <a:gd name="T12" fmla="+- 0 7003 6755"/>
                <a:gd name="T13" fmla="*/ T12 w 920"/>
                <a:gd name="T14" fmla="+- 0 3462 3411"/>
                <a:gd name="T15" fmla="*/ 3462 h 920"/>
                <a:gd name="T16" fmla="+- 0 6943 6755"/>
                <a:gd name="T17" fmla="*/ T16 w 920"/>
                <a:gd name="T18" fmla="+- 0 3500 3411"/>
                <a:gd name="T19" fmla="*/ 3500 h 920"/>
                <a:gd name="T20" fmla="+- 0 6889 6755"/>
                <a:gd name="T21" fmla="*/ T20 w 920"/>
                <a:gd name="T22" fmla="+- 0 3546 3411"/>
                <a:gd name="T23" fmla="*/ 3546 h 920"/>
                <a:gd name="T24" fmla="+- 0 6843 6755"/>
                <a:gd name="T25" fmla="*/ T24 w 920"/>
                <a:gd name="T26" fmla="+- 0 3599 3411"/>
                <a:gd name="T27" fmla="*/ 3599 h 920"/>
                <a:gd name="T28" fmla="+- 0 6806 6755"/>
                <a:gd name="T29" fmla="*/ T28 w 920"/>
                <a:gd name="T30" fmla="+- 0 3659 3411"/>
                <a:gd name="T31" fmla="*/ 3659 h 920"/>
                <a:gd name="T32" fmla="+- 0 6778 6755"/>
                <a:gd name="T33" fmla="*/ T32 w 920"/>
                <a:gd name="T34" fmla="+- 0 3725 3411"/>
                <a:gd name="T35" fmla="*/ 3725 h 920"/>
                <a:gd name="T36" fmla="+- 0 6761 6755"/>
                <a:gd name="T37" fmla="*/ T36 w 920"/>
                <a:gd name="T38" fmla="+- 0 3796 3411"/>
                <a:gd name="T39" fmla="*/ 3796 h 920"/>
                <a:gd name="T40" fmla="+- 0 6755 6755"/>
                <a:gd name="T41" fmla="*/ T40 w 920"/>
                <a:gd name="T42" fmla="+- 0 3871 3411"/>
                <a:gd name="T43" fmla="*/ 3871 h 920"/>
                <a:gd name="T44" fmla="+- 0 6761 6755"/>
                <a:gd name="T45" fmla="*/ T44 w 920"/>
                <a:gd name="T46" fmla="+- 0 3945 3411"/>
                <a:gd name="T47" fmla="*/ 3945 h 920"/>
                <a:gd name="T48" fmla="+- 0 6778 6755"/>
                <a:gd name="T49" fmla="*/ T48 w 920"/>
                <a:gd name="T50" fmla="+- 0 4016 3411"/>
                <a:gd name="T51" fmla="*/ 4016 h 920"/>
                <a:gd name="T52" fmla="+- 0 6806 6755"/>
                <a:gd name="T53" fmla="*/ T52 w 920"/>
                <a:gd name="T54" fmla="+- 0 4082 3411"/>
                <a:gd name="T55" fmla="*/ 4082 h 920"/>
                <a:gd name="T56" fmla="+- 0 6843 6755"/>
                <a:gd name="T57" fmla="*/ T56 w 920"/>
                <a:gd name="T58" fmla="+- 0 4142 3411"/>
                <a:gd name="T59" fmla="*/ 4142 h 920"/>
                <a:gd name="T60" fmla="+- 0 6889 6755"/>
                <a:gd name="T61" fmla="*/ T60 w 920"/>
                <a:gd name="T62" fmla="+- 0 4196 3411"/>
                <a:gd name="T63" fmla="*/ 4196 h 920"/>
                <a:gd name="T64" fmla="+- 0 6943 6755"/>
                <a:gd name="T65" fmla="*/ T64 w 920"/>
                <a:gd name="T66" fmla="+- 0 4242 3411"/>
                <a:gd name="T67" fmla="*/ 4242 h 920"/>
                <a:gd name="T68" fmla="+- 0 7003 6755"/>
                <a:gd name="T69" fmla="*/ T68 w 920"/>
                <a:gd name="T70" fmla="+- 0 4279 3411"/>
                <a:gd name="T71" fmla="*/ 4279 h 920"/>
                <a:gd name="T72" fmla="+- 0 7069 6755"/>
                <a:gd name="T73" fmla="*/ T72 w 920"/>
                <a:gd name="T74" fmla="+- 0 4307 3411"/>
                <a:gd name="T75" fmla="*/ 4307 h 920"/>
                <a:gd name="T76" fmla="+- 0 7140 6755"/>
                <a:gd name="T77" fmla="*/ T76 w 920"/>
                <a:gd name="T78" fmla="+- 0 4324 3411"/>
                <a:gd name="T79" fmla="*/ 4324 h 920"/>
                <a:gd name="T80" fmla="+- 0 7214 6755"/>
                <a:gd name="T81" fmla="*/ T80 w 920"/>
                <a:gd name="T82" fmla="+- 0 4330 3411"/>
                <a:gd name="T83" fmla="*/ 4330 h 920"/>
                <a:gd name="T84" fmla="+- 0 7289 6755"/>
                <a:gd name="T85" fmla="*/ T84 w 920"/>
                <a:gd name="T86" fmla="+- 0 4324 3411"/>
                <a:gd name="T87" fmla="*/ 4324 h 920"/>
                <a:gd name="T88" fmla="+- 0 7360 6755"/>
                <a:gd name="T89" fmla="*/ T88 w 920"/>
                <a:gd name="T90" fmla="+- 0 4307 3411"/>
                <a:gd name="T91" fmla="*/ 4307 h 920"/>
                <a:gd name="T92" fmla="+- 0 7425 6755"/>
                <a:gd name="T93" fmla="*/ T92 w 920"/>
                <a:gd name="T94" fmla="+- 0 4279 3411"/>
                <a:gd name="T95" fmla="*/ 4279 h 920"/>
                <a:gd name="T96" fmla="+- 0 7486 6755"/>
                <a:gd name="T97" fmla="*/ T96 w 920"/>
                <a:gd name="T98" fmla="+- 0 4242 3411"/>
                <a:gd name="T99" fmla="*/ 4242 h 920"/>
                <a:gd name="T100" fmla="+- 0 7539 6755"/>
                <a:gd name="T101" fmla="*/ T100 w 920"/>
                <a:gd name="T102" fmla="+- 0 4196 3411"/>
                <a:gd name="T103" fmla="*/ 4196 h 920"/>
                <a:gd name="T104" fmla="+- 0 7585 6755"/>
                <a:gd name="T105" fmla="*/ T104 w 920"/>
                <a:gd name="T106" fmla="+- 0 4142 3411"/>
                <a:gd name="T107" fmla="*/ 4142 h 920"/>
                <a:gd name="T108" fmla="+- 0 7623 6755"/>
                <a:gd name="T109" fmla="*/ T108 w 920"/>
                <a:gd name="T110" fmla="+- 0 4082 3411"/>
                <a:gd name="T111" fmla="*/ 4082 h 920"/>
                <a:gd name="T112" fmla="+- 0 7650 6755"/>
                <a:gd name="T113" fmla="*/ T112 w 920"/>
                <a:gd name="T114" fmla="+- 0 4016 3411"/>
                <a:gd name="T115" fmla="*/ 4016 h 920"/>
                <a:gd name="T116" fmla="+- 0 7668 6755"/>
                <a:gd name="T117" fmla="*/ T116 w 920"/>
                <a:gd name="T118" fmla="+- 0 3945 3411"/>
                <a:gd name="T119" fmla="*/ 3945 h 920"/>
                <a:gd name="T120" fmla="+- 0 7674 6755"/>
                <a:gd name="T121" fmla="*/ T120 w 920"/>
                <a:gd name="T122" fmla="+- 0 3871 3411"/>
                <a:gd name="T123" fmla="*/ 3871 h 920"/>
                <a:gd name="T124" fmla="+- 0 7668 6755"/>
                <a:gd name="T125" fmla="*/ T124 w 920"/>
                <a:gd name="T126" fmla="+- 0 3796 3411"/>
                <a:gd name="T127" fmla="*/ 3796 h 920"/>
                <a:gd name="T128" fmla="+- 0 7650 6755"/>
                <a:gd name="T129" fmla="*/ T128 w 920"/>
                <a:gd name="T130" fmla="+- 0 3725 3411"/>
                <a:gd name="T131" fmla="*/ 3725 h 920"/>
                <a:gd name="T132" fmla="+- 0 7623 6755"/>
                <a:gd name="T133" fmla="*/ T132 w 920"/>
                <a:gd name="T134" fmla="+- 0 3659 3411"/>
                <a:gd name="T135" fmla="*/ 3659 h 920"/>
                <a:gd name="T136" fmla="+- 0 7585 6755"/>
                <a:gd name="T137" fmla="*/ T136 w 920"/>
                <a:gd name="T138" fmla="+- 0 3599 3411"/>
                <a:gd name="T139" fmla="*/ 3599 h 920"/>
                <a:gd name="T140" fmla="+- 0 7539 6755"/>
                <a:gd name="T141" fmla="*/ T140 w 920"/>
                <a:gd name="T142" fmla="+- 0 3546 3411"/>
                <a:gd name="T143" fmla="*/ 3546 h 920"/>
                <a:gd name="T144" fmla="+- 0 7486 6755"/>
                <a:gd name="T145" fmla="*/ T144 w 920"/>
                <a:gd name="T146" fmla="+- 0 3500 3411"/>
                <a:gd name="T147" fmla="*/ 3500 h 920"/>
                <a:gd name="T148" fmla="+- 0 7425 6755"/>
                <a:gd name="T149" fmla="*/ T148 w 920"/>
                <a:gd name="T150" fmla="+- 0 3462 3411"/>
                <a:gd name="T151" fmla="*/ 3462 h 920"/>
                <a:gd name="T152" fmla="+- 0 7360 6755"/>
                <a:gd name="T153" fmla="*/ T152 w 920"/>
                <a:gd name="T154" fmla="+- 0 3434 3411"/>
                <a:gd name="T155" fmla="*/ 3434 h 920"/>
                <a:gd name="T156" fmla="+- 0 7289 6755"/>
                <a:gd name="T157" fmla="*/ T156 w 920"/>
                <a:gd name="T158" fmla="+- 0 3417 3411"/>
                <a:gd name="T159" fmla="*/ 3417 h 920"/>
                <a:gd name="T160" fmla="+- 0 7214 6755"/>
                <a:gd name="T161" fmla="*/ T160 w 920"/>
                <a:gd name="T162" fmla="+- 0 3411 3411"/>
                <a:gd name="T163" fmla="*/ 3411 h 9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920" h="920">
                  <a:moveTo>
                    <a:pt x="459" y="0"/>
                  </a:moveTo>
                  <a:lnTo>
                    <a:pt x="385" y="6"/>
                  </a:lnTo>
                  <a:lnTo>
                    <a:pt x="314" y="23"/>
                  </a:lnTo>
                  <a:lnTo>
                    <a:pt x="248" y="51"/>
                  </a:lnTo>
                  <a:lnTo>
                    <a:pt x="188" y="89"/>
                  </a:lnTo>
                  <a:lnTo>
                    <a:pt x="134" y="135"/>
                  </a:lnTo>
                  <a:lnTo>
                    <a:pt x="88" y="188"/>
                  </a:lnTo>
                  <a:lnTo>
                    <a:pt x="51" y="248"/>
                  </a:lnTo>
                  <a:lnTo>
                    <a:pt x="23" y="314"/>
                  </a:lnTo>
                  <a:lnTo>
                    <a:pt x="6" y="385"/>
                  </a:lnTo>
                  <a:lnTo>
                    <a:pt x="0" y="460"/>
                  </a:lnTo>
                  <a:lnTo>
                    <a:pt x="6" y="534"/>
                  </a:lnTo>
                  <a:lnTo>
                    <a:pt x="23" y="605"/>
                  </a:lnTo>
                  <a:lnTo>
                    <a:pt x="51" y="671"/>
                  </a:lnTo>
                  <a:lnTo>
                    <a:pt x="88" y="731"/>
                  </a:lnTo>
                  <a:lnTo>
                    <a:pt x="134" y="785"/>
                  </a:lnTo>
                  <a:lnTo>
                    <a:pt x="188" y="831"/>
                  </a:lnTo>
                  <a:lnTo>
                    <a:pt x="248" y="868"/>
                  </a:lnTo>
                  <a:lnTo>
                    <a:pt x="314" y="896"/>
                  </a:lnTo>
                  <a:lnTo>
                    <a:pt x="385" y="913"/>
                  </a:lnTo>
                  <a:lnTo>
                    <a:pt x="459" y="919"/>
                  </a:lnTo>
                  <a:lnTo>
                    <a:pt x="534" y="913"/>
                  </a:lnTo>
                  <a:lnTo>
                    <a:pt x="605" y="896"/>
                  </a:lnTo>
                  <a:lnTo>
                    <a:pt x="670" y="868"/>
                  </a:lnTo>
                  <a:lnTo>
                    <a:pt x="731" y="831"/>
                  </a:lnTo>
                  <a:lnTo>
                    <a:pt x="784" y="785"/>
                  </a:lnTo>
                  <a:lnTo>
                    <a:pt x="830" y="731"/>
                  </a:lnTo>
                  <a:lnTo>
                    <a:pt x="868" y="671"/>
                  </a:lnTo>
                  <a:lnTo>
                    <a:pt x="895" y="605"/>
                  </a:lnTo>
                  <a:lnTo>
                    <a:pt x="913" y="534"/>
                  </a:lnTo>
                  <a:lnTo>
                    <a:pt x="919" y="460"/>
                  </a:lnTo>
                  <a:lnTo>
                    <a:pt x="913" y="385"/>
                  </a:lnTo>
                  <a:lnTo>
                    <a:pt x="895" y="314"/>
                  </a:lnTo>
                  <a:lnTo>
                    <a:pt x="868" y="248"/>
                  </a:lnTo>
                  <a:lnTo>
                    <a:pt x="830" y="188"/>
                  </a:lnTo>
                  <a:lnTo>
                    <a:pt x="784" y="135"/>
                  </a:lnTo>
                  <a:lnTo>
                    <a:pt x="731" y="89"/>
                  </a:lnTo>
                  <a:lnTo>
                    <a:pt x="670" y="51"/>
                  </a:lnTo>
                  <a:lnTo>
                    <a:pt x="605" y="23"/>
                  </a:lnTo>
                  <a:lnTo>
                    <a:pt x="534" y="6"/>
                  </a:lnTo>
                  <a:lnTo>
                    <a:pt x="459" y="0"/>
                  </a:lnTo>
                  <a:close/>
                </a:path>
              </a:pathLst>
            </a:custGeom>
            <a:solidFill>
              <a:srgbClr val="998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he-IL"/>
            </a:p>
          </p:txBody>
        </p:sp>
        <p:sp>
          <p:nvSpPr>
            <p:cNvPr id="30" name="Line 26">
              <a:extLst>
                <a:ext uri="{FF2B5EF4-FFF2-40B4-BE49-F238E27FC236}">
                  <a16:creationId xmlns:a16="http://schemas.microsoft.com/office/drawing/2014/main" id="{2CE86A7B-442C-48C6-B914-B9248339F432}"/>
                </a:ext>
              </a:extLst>
            </p:cNvPr>
            <p:cNvSpPr>
              <a:spLocks noChangeShapeType="1"/>
            </p:cNvSpPr>
            <p:nvPr/>
          </p:nvSpPr>
          <p:spPr bwMode="auto">
            <a:xfrm>
              <a:off x="1176" y="4447"/>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31" name="Freeform 27">
              <a:extLst>
                <a:ext uri="{FF2B5EF4-FFF2-40B4-BE49-F238E27FC236}">
                  <a16:creationId xmlns:a16="http://schemas.microsoft.com/office/drawing/2014/main" id="{7E2FF91B-7777-4DBC-8579-A4AD4A1F7313}"/>
                </a:ext>
              </a:extLst>
            </p:cNvPr>
            <p:cNvSpPr>
              <a:spLocks/>
            </p:cNvSpPr>
            <p:nvPr/>
          </p:nvSpPr>
          <p:spPr bwMode="auto">
            <a:xfrm>
              <a:off x="1111" y="4880"/>
              <a:ext cx="129" cy="70"/>
            </a:xfrm>
            <a:custGeom>
              <a:avLst/>
              <a:gdLst>
                <a:gd name="T0" fmla="+- 0 1240 1111"/>
                <a:gd name="T1" fmla="*/ T0 w 129"/>
                <a:gd name="T2" fmla="+- 0 4881 4881"/>
                <a:gd name="T3" fmla="*/ 4881 h 70"/>
                <a:gd name="T4" fmla="+- 0 1176 1111"/>
                <a:gd name="T5" fmla="*/ T4 w 129"/>
                <a:gd name="T6" fmla="+- 0 4950 4881"/>
                <a:gd name="T7" fmla="*/ 4950 h 70"/>
                <a:gd name="T8" fmla="+- 0 1111 1111"/>
                <a:gd name="T9" fmla="*/ T8 w 129"/>
                <a:gd name="T10" fmla="+- 0 4881 4881"/>
                <a:gd name="T11" fmla="*/ 4881 h 70"/>
              </a:gdLst>
              <a:ahLst/>
              <a:cxnLst>
                <a:cxn ang="0">
                  <a:pos x="T1" y="T3"/>
                </a:cxn>
                <a:cxn ang="0">
                  <a:pos x="T5" y="T7"/>
                </a:cxn>
                <a:cxn ang="0">
                  <a:pos x="T9" y="T11"/>
                </a:cxn>
              </a:cxnLst>
              <a:rect l="0" t="0" r="r" b="b"/>
              <a:pathLst>
                <a:path w="129" h="70">
                  <a:moveTo>
                    <a:pt x="129" y="0"/>
                  </a:moveTo>
                  <a:lnTo>
                    <a:pt x="65"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48" name="Line 28">
              <a:extLst>
                <a:ext uri="{FF2B5EF4-FFF2-40B4-BE49-F238E27FC236}">
                  <a16:creationId xmlns:a16="http://schemas.microsoft.com/office/drawing/2014/main" id="{67182BBE-1ABE-41B3-8326-FC773545DAD6}"/>
                </a:ext>
              </a:extLst>
            </p:cNvPr>
            <p:cNvSpPr>
              <a:spLocks noChangeShapeType="1"/>
            </p:cNvSpPr>
            <p:nvPr/>
          </p:nvSpPr>
          <p:spPr bwMode="auto">
            <a:xfrm>
              <a:off x="3195" y="4447"/>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49" name="Freeform 29">
              <a:extLst>
                <a:ext uri="{FF2B5EF4-FFF2-40B4-BE49-F238E27FC236}">
                  <a16:creationId xmlns:a16="http://schemas.microsoft.com/office/drawing/2014/main" id="{9031101A-893F-4439-BE3E-742449C710FE}"/>
                </a:ext>
              </a:extLst>
            </p:cNvPr>
            <p:cNvSpPr>
              <a:spLocks/>
            </p:cNvSpPr>
            <p:nvPr/>
          </p:nvSpPr>
          <p:spPr bwMode="auto">
            <a:xfrm>
              <a:off x="3130" y="4880"/>
              <a:ext cx="129" cy="70"/>
            </a:xfrm>
            <a:custGeom>
              <a:avLst/>
              <a:gdLst>
                <a:gd name="T0" fmla="+- 0 3260 3131"/>
                <a:gd name="T1" fmla="*/ T0 w 129"/>
                <a:gd name="T2" fmla="+- 0 4881 4881"/>
                <a:gd name="T3" fmla="*/ 4881 h 70"/>
                <a:gd name="T4" fmla="+- 0 3195 3131"/>
                <a:gd name="T5" fmla="*/ T4 w 129"/>
                <a:gd name="T6" fmla="+- 0 4950 4881"/>
                <a:gd name="T7" fmla="*/ 4950 h 70"/>
                <a:gd name="T8" fmla="+- 0 3131 3131"/>
                <a:gd name="T9" fmla="*/ T8 w 129"/>
                <a:gd name="T10" fmla="+- 0 4881 4881"/>
                <a:gd name="T11" fmla="*/ 4881 h 70"/>
              </a:gdLst>
              <a:ahLst/>
              <a:cxnLst>
                <a:cxn ang="0">
                  <a:pos x="T1" y="T3"/>
                </a:cxn>
                <a:cxn ang="0">
                  <a:pos x="T5" y="T7"/>
                </a:cxn>
                <a:cxn ang="0">
                  <a:pos x="T9" y="T11"/>
                </a:cxn>
              </a:cxnLst>
              <a:rect l="0" t="0" r="r" b="b"/>
              <a:pathLst>
                <a:path w="129" h="70">
                  <a:moveTo>
                    <a:pt x="129" y="0"/>
                  </a:moveTo>
                  <a:lnTo>
                    <a:pt x="64"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50" name="Line 30">
              <a:extLst>
                <a:ext uri="{FF2B5EF4-FFF2-40B4-BE49-F238E27FC236}">
                  <a16:creationId xmlns:a16="http://schemas.microsoft.com/office/drawing/2014/main" id="{A566508B-1DC5-49D8-8DF9-B4F9DD94E059}"/>
                </a:ext>
              </a:extLst>
            </p:cNvPr>
            <p:cNvSpPr>
              <a:spLocks noChangeShapeType="1"/>
            </p:cNvSpPr>
            <p:nvPr/>
          </p:nvSpPr>
          <p:spPr bwMode="auto">
            <a:xfrm>
              <a:off x="5207" y="4447"/>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51" name="Freeform 31">
              <a:extLst>
                <a:ext uri="{FF2B5EF4-FFF2-40B4-BE49-F238E27FC236}">
                  <a16:creationId xmlns:a16="http://schemas.microsoft.com/office/drawing/2014/main" id="{73E88EF1-6B3E-4750-9323-F0C3A3D1E0A1}"/>
                </a:ext>
              </a:extLst>
            </p:cNvPr>
            <p:cNvSpPr>
              <a:spLocks/>
            </p:cNvSpPr>
            <p:nvPr/>
          </p:nvSpPr>
          <p:spPr bwMode="auto">
            <a:xfrm>
              <a:off x="5142" y="4880"/>
              <a:ext cx="129" cy="70"/>
            </a:xfrm>
            <a:custGeom>
              <a:avLst/>
              <a:gdLst>
                <a:gd name="T0" fmla="+- 0 5271 5142"/>
                <a:gd name="T1" fmla="*/ T0 w 129"/>
                <a:gd name="T2" fmla="+- 0 4881 4881"/>
                <a:gd name="T3" fmla="*/ 4881 h 70"/>
                <a:gd name="T4" fmla="+- 0 5207 5142"/>
                <a:gd name="T5" fmla="*/ T4 w 129"/>
                <a:gd name="T6" fmla="+- 0 4950 4881"/>
                <a:gd name="T7" fmla="*/ 4950 h 70"/>
                <a:gd name="T8" fmla="+- 0 5142 5142"/>
                <a:gd name="T9" fmla="*/ T8 w 129"/>
                <a:gd name="T10" fmla="+- 0 4881 4881"/>
                <a:gd name="T11" fmla="*/ 4881 h 70"/>
              </a:gdLst>
              <a:ahLst/>
              <a:cxnLst>
                <a:cxn ang="0">
                  <a:pos x="T1" y="T3"/>
                </a:cxn>
                <a:cxn ang="0">
                  <a:pos x="T5" y="T7"/>
                </a:cxn>
                <a:cxn ang="0">
                  <a:pos x="T9" y="T11"/>
                </a:cxn>
              </a:cxnLst>
              <a:rect l="0" t="0" r="r" b="b"/>
              <a:pathLst>
                <a:path w="129" h="70">
                  <a:moveTo>
                    <a:pt x="129" y="0"/>
                  </a:moveTo>
                  <a:lnTo>
                    <a:pt x="65"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53" name="Line 32">
              <a:extLst>
                <a:ext uri="{FF2B5EF4-FFF2-40B4-BE49-F238E27FC236}">
                  <a16:creationId xmlns:a16="http://schemas.microsoft.com/office/drawing/2014/main" id="{0C013EBB-33B4-4D3B-92FA-060F78299A9F}"/>
                </a:ext>
              </a:extLst>
            </p:cNvPr>
            <p:cNvSpPr>
              <a:spLocks noChangeShapeType="1"/>
            </p:cNvSpPr>
            <p:nvPr/>
          </p:nvSpPr>
          <p:spPr bwMode="auto">
            <a:xfrm>
              <a:off x="7218" y="4447"/>
              <a:ext cx="0" cy="50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he-IL"/>
            </a:p>
          </p:txBody>
        </p:sp>
        <p:sp>
          <p:nvSpPr>
            <p:cNvPr id="2054" name="Freeform 33">
              <a:extLst>
                <a:ext uri="{FF2B5EF4-FFF2-40B4-BE49-F238E27FC236}">
                  <a16:creationId xmlns:a16="http://schemas.microsoft.com/office/drawing/2014/main" id="{0EF86426-C3CB-447C-B631-6F68C166A3F5}"/>
                </a:ext>
              </a:extLst>
            </p:cNvPr>
            <p:cNvSpPr>
              <a:spLocks/>
            </p:cNvSpPr>
            <p:nvPr/>
          </p:nvSpPr>
          <p:spPr bwMode="auto">
            <a:xfrm>
              <a:off x="7153" y="4880"/>
              <a:ext cx="129" cy="70"/>
            </a:xfrm>
            <a:custGeom>
              <a:avLst/>
              <a:gdLst>
                <a:gd name="T0" fmla="+- 0 7283 7154"/>
                <a:gd name="T1" fmla="*/ T0 w 129"/>
                <a:gd name="T2" fmla="+- 0 4881 4881"/>
                <a:gd name="T3" fmla="*/ 4881 h 70"/>
                <a:gd name="T4" fmla="+- 0 7218 7154"/>
                <a:gd name="T5" fmla="*/ T4 w 129"/>
                <a:gd name="T6" fmla="+- 0 4950 4881"/>
                <a:gd name="T7" fmla="*/ 4950 h 70"/>
                <a:gd name="T8" fmla="+- 0 7154 7154"/>
                <a:gd name="T9" fmla="*/ T8 w 129"/>
                <a:gd name="T10" fmla="+- 0 4881 4881"/>
                <a:gd name="T11" fmla="*/ 4881 h 70"/>
              </a:gdLst>
              <a:ahLst/>
              <a:cxnLst>
                <a:cxn ang="0">
                  <a:pos x="T1" y="T3"/>
                </a:cxn>
                <a:cxn ang="0">
                  <a:pos x="T5" y="T7"/>
                </a:cxn>
                <a:cxn ang="0">
                  <a:pos x="T9" y="T11"/>
                </a:cxn>
              </a:cxnLst>
              <a:rect l="0" t="0" r="r" b="b"/>
              <a:pathLst>
                <a:path w="129" h="70">
                  <a:moveTo>
                    <a:pt x="129" y="0"/>
                  </a:moveTo>
                  <a:lnTo>
                    <a:pt x="64" y="69"/>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grpSp>
      <p:sp>
        <p:nvSpPr>
          <p:cNvPr id="2057" name="TextBox 2056">
            <a:extLst>
              <a:ext uri="{FF2B5EF4-FFF2-40B4-BE49-F238E27FC236}">
                <a16:creationId xmlns:a16="http://schemas.microsoft.com/office/drawing/2014/main" id="{94D783FA-613B-438D-BB89-B17E4FDFF193}"/>
              </a:ext>
            </a:extLst>
          </p:cNvPr>
          <p:cNvSpPr txBox="1"/>
          <p:nvPr/>
        </p:nvSpPr>
        <p:spPr>
          <a:xfrm>
            <a:off x="179512" y="3140968"/>
            <a:ext cx="774126" cy="600164"/>
          </a:xfrm>
          <a:prstGeom prst="rect">
            <a:avLst/>
          </a:prstGeom>
          <a:noFill/>
        </p:spPr>
        <p:txBody>
          <a:bodyPr wrap="square" rtlCol="1">
            <a:spAutoFit/>
          </a:bodyPr>
          <a:lstStyle/>
          <a:p>
            <a:pPr algn="ctr"/>
            <a:r>
              <a:rPr lang="en-US" sz="1100" dirty="0"/>
              <a:t>Points of You®</a:t>
            </a:r>
          </a:p>
          <a:p>
            <a:pPr algn="ctr"/>
            <a:r>
              <a:rPr lang="en-US" sz="1100" b="1" dirty="0"/>
              <a:t>Explorer</a:t>
            </a:r>
          </a:p>
        </p:txBody>
      </p:sp>
      <p:sp>
        <p:nvSpPr>
          <p:cNvPr id="42" name="TextBox 41">
            <a:extLst>
              <a:ext uri="{FF2B5EF4-FFF2-40B4-BE49-F238E27FC236}">
                <a16:creationId xmlns:a16="http://schemas.microsoft.com/office/drawing/2014/main" id="{FBBC6633-DB9A-437E-B9A4-8D3185177BE7}"/>
              </a:ext>
            </a:extLst>
          </p:cNvPr>
          <p:cNvSpPr txBox="1"/>
          <p:nvPr/>
        </p:nvSpPr>
        <p:spPr>
          <a:xfrm>
            <a:off x="2423248" y="3203689"/>
            <a:ext cx="774126" cy="600164"/>
          </a:xfrm>
          <a:prstGeom prst="rect">
            <a:avLst/>
          </a:prstGeom>
          <a:noFill/>
        </p:spPr>
        <p:txBody>
          <a:bodyPr wrap="square" rtlCol="1">
            <a:spAutoFit/>
          </a:bodyPr>
          <a:lstStyle/>
          <a:p>
            <a:pPr algn="ctr"/>
            <a:r>
              <a:rPr lang="en-US" sz="1100" dirty="0"/>
              <a:t>Points of You®</a:t>
            </a:r>
          </a:p>
          <a:p>
            <a:pPr algn="ctr"/>
            <a:r>
              <a:rPr lang="en-US" sz="1100" b="1" dirty="0"/>
              <a:t>Expert</a:t>
            </a:r>
          </a:p>
        </p:txBody>
      </p:sp>
      <p:sp>
        <p:nvSpPr>
          <p:cNvPr id="43" name="TextBox 42">
            <a:extLst>
              <a:ext uri="{FF2B5EF4-FFF2-40B4-BE49-F238E27FC236}">
                <a16:creationId xmlns:a16="http://schemas.microsoft.com/office/drawing/2014/main" id="{360A6E86-371D-4F3E-869B-8932147BEA61}"/>
              </a:ext>
            </a:extLst>
          </p:cNvPr>
          <p:cNvSpPr txBox="1"/>
          <p:nvPr/>
        </p:nvSpPr>
        <p:spPr>
          <a:xfrm>
            <a:off x="1307379" y="3168111"/>
            <a:ext cx="774126" cy="769441"/>
          </a:xfrm>
          <a:prstGeom prst="rect">
            <a:avLst/>
          </a:prstGeom>
          <a:noFill/>
        </p:spPr>
        <p:txBody>
          <a:bodyPr wrap="square" rtlCol="1">
            <a:spAutoFit/>
          </a:bodyPr>
          <a:lstStyle/>
          <a:p>
            <a:pPr algn="ctr"/>
            <a:r>
              <a:rPr lang="en-US" sz="1100" dirty="0"/>
              <a:t>Points of You®</a:t>
            </a:r>
          </a:p>
          <a:p>
            <a:pPr algn="ctr"/>
            <a:r>
              <a:rPr lang="en-US" sz="1100" b="1" dirty="0"/>
              <a:t>Practitioner</a:t>
            </a:r>
          </a:p>
        </p:txBody>
      </p:sp>
      <p:sp>
        <p:nvSpPr>
          <p:cNvPr id="44" name="TextBox 43">
            <a:extLst>
              <a:ext uri="{FF2B5EF4-FFF2-40B4-BE49-F238E27FC236}">
                <a16:creationId xmlns:a16="http://schemas.microsoft.com/office/drawing/2014/main" id="{6F481E7C-489E-4328-8089-4C81E4DDC760}"/>
              </a:ext>
            </a:extLst>
          </p:cNvPr>
          <p:cNvSpPr txBox="1"/>
          <p:nvPr/>
        </p:nvSpPr>
        <p:spPr>
          <a:xfrm>
            <a:off x="3538126" y="3184036"/>
            <a:ext cx="774126" cy="600164"/>
          </a:xfrm>
          <a:prstGeom prst="rect">
            <a:avLst/>
          </a:prstGeom>
          <a:noFill/>
        </p:spPr>
        <p:txBody>
          <a:bodyPr wrap="square" rtlCol="1">
            <a:spAutoFit/>
          </a:bodyPr>
          <a:lstStyle/>
          <a:p>
            <a:pPr algn="ctr"/>
            <a:r>
              <a:rPr lang="en-US" sz="1100" dirty="0"/>
              <a:t>Points of You®</a:t>
            </a:r>
          </a:p>
          <a:p>
            <a:pPr algn="ctr"/>
            <a:r>
              <a:rPr lang="en-US" sz="1100" dirty="0"/>
              <a:t>Master</a:t>
            </a:r>
            <a:endParaRPr lang="en-US" sz="1100" dirty="0">
              <a:latin typeface="Optima LT" panose="02000503060000020003" pitchFamily="2" charset="0"/>
              <a:ea typeface="Optima LT" panose="02000503060000020003" pitchFamily="2" charset="0"/>
              <a:cs typeface="Times New Roman" panose="02020603050405020304" pitchFamily="18" charset="0"/>
            </a:endParaRPr>
          </a:p>
        </p:txBody>
      </p:sp>
      <p:sp>
        <p:nvSpPr>
          <p:cNvPr id="2058" name="TextBox 2057">
            <a:extLst>
              <a:ext uri="{FF2B5EF4-FFF2-40B4-BE49-F238E27FC236}">
                <a16:creationId xmlns:a16="http://schemas.microsoft.com/office/drawing/2014/main" id="{C6772BDE-EF90-4EC6-8E71-0DE27BFCAEBE}"/>
              </a:ext>
            </a:extLst>
          </p:cNvPr>
          <p:cNvSpPr txBox="1"/>
          <p:nvPr/>
        </p:nvSpPr>
        <p:spPr>
          <a:xfrm>
            <a:off x="395514" y="764704"/>
            <a:ext cx="3802511" cy="1815882"/>
          </a:xfrm>
          <a:prstGeom prst="rect">
            <a:avLst/>
          </a:prstGeom>
          <a:noFill/>
        </p:spPr>
        <p:txBody>
          <a:bodyPr wrap="square" rtlCol="1">
            <a:spAutoFit/>
          </a:bodyPr>
          <a:lstStyle/>
          <a:p>
            <a:pPr algn="ctr"/>
            <a:r>
              <a:rPr lang="en-US" sz="1600" b="1"/>
              <a:t>Points of You® </a:t>
            </a:r>
            <a:r>
              <a:rPr lang="en-US" sz="1600"/>
              <a:t>Academy</a:t>
            </a:r>
          </a:p>
          <a:p>
            <a:pPr algn="ctr"/>
            <a:r>
              <a:rPr lang="en-US" sz="1600"/>
              <a:t>Certification of Completion Titles</a:t>
            </a:r>
          </a:p>
          <a:p>
            <a:pPr algn="ctr"/>
            <a:r>
              <a:rPr lang="en-US" sz="1600"/>
              <a:t> </a:t>
            </a:r>
          </a:p>
          <a:p>
            <a:pPr algn="ctr"/>
            <a:r>
              <a:rPr lang="en-US" sz="1600"/>
              <a:t>Once you complete all of the level's requirements</a:t>
            </a:r>
          </a:p>
          <a:p>
            <a:pPr algn="ctr"/>
            <a:r>
              <a:rPr lang="en-US" sz="1600"/>
              <a:t>you receive a Certification of Completion Title:</a:t>
            </a:r>
          </a:p>
        </p:txBody>
      </p:sp>
      <p:sp>
        <p:nvSpPr>
          <p:cNvPr id="2059" name="מלבן 2058">
            <a:extLst>
              <a:ext uri="{FF2B5EF4-FFF2-40B4-BE49-F238E27FC236}">
                <a16:creationId xmlns:a16="http://schemas.microsoft.com/office/drawing/2014/main" id="{C3BCB248-0499-43EC-8402-2C44ED949A7F}"/>
              </a:ext>
            </a:extLst>
          </p:cNvPr>
          <p:cNvSpPr/>
          <p:nvPr/>
        </p:nvSpPr>
        <p:spPr>
          <a:xfrm>
            <a:off x="390983" y="2453104"/>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L.1</a:t>
            </a:r>
            <a:endParaRPr lang="he-IL" dirty="0"/>
          </a:p>
        </p:txBody>
      </p:sp>
      <p:sp>
        <p:nvSpPr>
          <p:cNvPr id="47" name="מלבן 46">
            <a:extLst>
              <a:ext uri="{FF2B5EF4-FFF2-40B4-BE49-F238E27FC236}">
                <a16:creationId xmlns:a16="http://schemas.microsoft.com/office/drawing/2014/main" id="{BE211F05-6D94-4AED-B4E2-27D4E1989471}"/>
              </a:ext>
            </a:extLst>
          </p:cNvPr>
          <p:cNvSpPr/>
          <p:nvPr/>
        </p:nvSpPr>
        <p:spPr>
          <a:xfrm>
            <a:off x="1504922" y="2451004"/>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L.2</a:t>
            </a:r>
            <a:endParaRPr lang="he-IL" dirty="0"/>
          </a:p>
        </p:txBody>
      </p:sp>
      <p:sp>
        <p:nvSpPr>
          <p:cNvPr id="48" name="מלבן 47">
            <a:extLst>
              <a:ext uri="{FF2B5EF4-FFF2-40B4-BE49-F238E27FC236}">
                <a16:creationId xmlns:a16="http://schemas.microsoft.com/office/drawing/2014/main" id="{EFDC8C5D-1C12-4D16-AE12-F24C6D7C3615}"/>
              </a:ext>
            </a:extLst>
          </p:cNvPr>
          <p:cNvSpPr/>
          <p:nvPr/>
        </p:nvSpPr>
        <p:spPr>
          <a:xfrm>
            <a:off x="2603491" y="2462241"/>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L.3</a:t>
            </a:r>
            <a:endParaRPr lang="he-IL" dirty="0"/>
          </a:p>
        </p:txBody>
      </p:sp>
      <p:sp>
        <p:nvSpPr>
          <p:cNvPr id="49" name="מלבן 48">
            <a:extLst>
              <a:ext uri="{FF2B5EF4-FFF2-40B4-BE49-F238E27FC236}">
                <a16:creationId xmlns:a16="http://schemas.microsoft.com/office/drawing/2014/main" id="{9882AF37-6E93-4C43-80CD-1F29B30260CF}"/>
              </a:ext>
            </a:extLst>
          </p:cNvPr>
          <p:cNvSpPr/>
          <p:nvPr/>
        </p:nvSpPr>
        <p:spPr>
          <a:xfrm>
            <a:off x="3716219" y="2463340"/>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L.4</a:t>
            </a:r>
            <a:endParaRPr lang="he-IL" dirty="0"/>
          </a:p>
        </p:txBody>
      </p:sp>
      <p:sp>
        <p:nvSpPr>
          <p:cNvPr id="50" name="מלבן 49">
            <a:extLst>
              <a:ext uri="{FF2B5EF4-FFF2-40B4-BE49-F238E27FC236}">
                <a16:creationId xmlns:a16="http://schemas.microsoft.com/office/drawing/2014/main" id="{D1CCC597-0E68-405A-BA0F-FE966CECDD86}"/>
              </a:ext>
            </a:extLst>
          </p:cNvPr>
          <p:cNvSpPr/>
          <p:nvPr/>
        </p:nvSpPr>
        <p:spPr>
          <a:xfrm>
            <a:off x="5231685" y="5867980"/>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L.1</a:t>
            </a:r>
            <a:endParaRPr lang="he-IL" dirty="0"/>
          </a:p>
        </p:txBody>
      </p:sp>
      <p:sp>
        <p:nvSpPr>
          <p:cNvPr id="51" name="מלבן 50">
            <a:extLst>
              <a:ext uri="{FF2B5EF4-FFF2-40B4-BE49-F238E27FC236}">
                <a16:creationId xmlns:a16="http://schemas.microsoft.com/office/drawing/2014/main" id="{144E64FE-2AE9-4F85-93C5-8B61625C8781}"/>
              </a:ext>
            </a:extLst>
          </p:cNvPr>
          <p:cNvSpPr/>
          <p:nvPr/>
        </p:nvSpPr>
        <p:spPr>
          <a:xfrm>
            <a:off x="6392394" y="5891837"/>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L.1</a:t>
            </a:r>
            <a:endParaRPr lang="he-IL" dirty="0"/>
          </a:p>
        </p:txBody>
      </p:sp>
      <p:sp>
        <p:nvSpPr>
          <p:cNvPr id="52" name="מלבן 51">
            <a:extLst>
              <a:ext uri="{FF2B5EF4-FFF2-40B4-BE49-F238E27FC236}">
                <a16:creationId xmlns:a16="http://schemas.microsoft.com/office/drawing/2014/main" id="{633D9916-F7BD-45E0-8ADD-D14C5B5EC87F}"/>
              </a:ext>
            </a:extLst>
          </p:cNvPr>
          <p:cNvSpPr/>
          <p:nvPr/>
        </p:nvSpPr>
        <p:spPr>
          <a:xfrm>
            <a:off x="7826948" y="5859493"/>
            <a:ext cx="616251" cy="369332"/>
          </a:xfrm>
          <a:prstGeom prst="rect">
            <a:avLst/>
          </a:prstGeom>
        </p:spPr>
        <p:txBody>
          <a:bodyPr wrap="squar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L.1</a:t>
            </a:r>
            <a:endParaRPr lang="he-IL" dirty="0"/>
          </a:p>
        </p:txBody>
      </p:sp>
      <p:sp>
        <p:nvSpPr>
          <p:cNvPr id="53" name="מלבן 52">
            <a:extLst>
              <a:ext uri="{FF2B5EF4-FFF2-40B4-BE49-F238E27FC236}">
                <a16:creationId xmlns:a16="http://schemas.microsoft.com/office/drawing/2014/main" id="{DC9D5B36-7FEC-4FD3-B126-93FA46AF16F9}"/>
              </a:ext>
            </a:extLst>
          </p:cNvPr>
          <p:cNvSpPr/>
          <p:nvPr/>
        </p:nvSpPr>
        <p:spPr>
          <a:xfrm>
            <a:off x="6924943" y="5859493"/>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L.2</a:t>
            </a:r>
            <a:endParaRPr lang="he-IL" dirty="0"/>
          </a:p>
        </p:txBody>
      </p:sp>
      <p:sp>
        <p:nvSpPr>
          <p:cNvPr id="54" name="מלבן 53">
            <a:extLst>
              <a:ext uri="{FF2B5EF4-FFF2-40B4-BE49-F238E27FC236}">
                <a16:creationId xmlns:a16="http://schemas.microsoft.com/office/drawing/2014/main" id="{6BFB2DAD-1BCD-4867-BDD6-F6F46CCFA149}"/>
              </a:ext>
            </a:extLst>
          </p:cNvPr>
          <p:cNvSpPr/>
          <p:nvPr/>
        </p:nvSpPr>
        <p:spPr>
          <a:xfrm>
            <a:off x="8565034" y="5867980"/>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L.2</a:t>
            </a:r>
            <a:endParaRPr lang="he-IL" dirty="0"/>
          </a:p>
        </p:txBody>
      </p:sp>
      <p:sp>
        <p:nvSpPr>
          <p:cNvPr id="55" name="מלבן 54">
            <a:extLst>
              <a:ext uri="{FF2B5EF4-FFF2-40B4-BE49-F238E27FC236}">
                <a16:creationId xmlns:a16="http://schemas.microsoft.com/office/drawing/2014/main" id="{0E16B117-B810-40B6-8C57-9D7637C186F7}"/>
              </a:ext>
            </a:extLst>
          </p:cNvPr>
          <p:cNvSpPr/>
          <p:nvPr/>
        </p:nvSpPr>
        <p:spPr>
          <a:xfrm flipV="1">
            <a:off x="2755891" y="2983972"/>
            <a:ext cx="3016527" cy="369332"/>
          </a:xfrm>
          <a:prstGeom prst="rect">
            <a:avLst/>
          </a:prstGeom>
        </p:spPr>
        <p:txBody>
          <a:bodyPr wrap="squar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L.3</a:t>
            </a:r>
            <a:endParaRPr lang="he-IL" dirty="0"/>
          </a:p>
        </p:txBody>
      </p:sp>
      <p:sp>
        <p:nvSpPr>
          <p:cNvPr id="56" name="מלבן 55">
            <a:extLst>
              <a:ext uri="{FF2B5EF4-FFF2-40B4-BE49-F238E27FC236}">
                <a16:creationId xmlns:a16="http://schemas.microsoft.com/office/drawing/2014/main" id="{558E350F-D8D7-46A5-8C52-F828733EF6CA}"/>
              </a:ext>
            </a:extLst>
          </p:cNvPr>
          <p:cNvSpPr/>
          <p:nvPr/>
        </p:nvSpPr>
        <p:spPr>
          <a:xfrm>
            <a:off x="8259636" y="5867980"/>
            <a:ext cx="492443" cy="369332"/>
          </a:xfrm>
          <a:prstGeom prst="rect">
            <a:avLst/>
          </a:prstGeom>
        </p:spPr>
        <p:txBody>
          <a:bodyPr wrap="none">
            <a:spAutoFit/>
          </a:bodyPr>
          <a:lstStyle/>
          <a:p>
            <a:r>
              <a:rPr lang="en-US" dirty="0">
                <a:solidFill>
                  <a:srgbClr val="FFFFFF"/>
                </a:solidFill>
                <a:latin typeface="Optima LT" panose="02000503060000020003" pitchFamily="2" charset="0"/>
                <a:ea typeface="Optima LT" panose="02000503060000020003" pitchFamily="2" charset="0"/>
                <a:cs typeface="Times New Roman" panose="02020603050405020304" pitchFamily="18" charset="0"/>
              </a:rPr>
              <a:t>L.3</a:t>
            </a:r>
            <a:endParaRPr lang="he-IL" dirty="0"/>
          </a:p>
        </p:txBody>
      </p:sp>
      <p:sp>
        <p:nvSpPr>
          <p:cNvPr id="2061" name="TextBox 2060">
            <a:extLst>
              <a:ext uri="{FF2B5EF4-FFF2-40B4-BE49-F238E27FC236}">
                <a16:creationId xmlns:a16="http://schemas.microsoft.com/office/drawing/2014/main" id="{6B661EAB-C473-4D63-BA24-6E5AF2FB3009}"/>
              </a:ext>
            </a:extLst>
          </p:cNvPr>
          <p:cNvSpPr txBox="1"/>
          <p:nvPr/>
        </p:nvSpPr>
        <p:spPr>
          <a:xfrm>
            <a:off x="4878043" y="4842638"/>
            <a:ext cx="1183175" cy="738664"/>
          </a:xfrm>
          <a:prstGeom prst="rect">
            <a:avLst/>
          </a:prstGeom>
          <a:noFill/>
        </p:spPr>
        <p:txBody>
          <a:bodyPr wrap="square" rtlCol="1">
            <a:spAutoFit/>
          </a:bodyPr>
          <a:lstStyle/>
          <a:p>
            <a:pPr algn="ctr"/>
            <a:r>
              <a:rPr lang="en-US" sz="1400" b="1" dirty="0">
                <a:solidFill>
                  <a:srgbClr val="E07F48"/>
                </a:solidFill>
              </a:rPr>
              <a:t>Level 2</a:t>
            </a:r>
            <a:r>
              <a:rPr lang="en-US" sz="1400" b="1" dirty="0"/>
              <a:t> </a:t>
            </a:r>
            <a:r>
              <a:rPr lang="en-US" sz="1400" b="1" dirty="0">
                <a:solidFill>
                  <a:srgbClr val="E07F48"/>
                </a:solidFill>
              </a:rPr>
              <a:t>Practitioner</a:t>
            </a:r>
          </a:p>
          <a:p>
            <a:pPr algn="ctr"/>
            <a:endParaRPr lang="he-IL" sz="1400" dirty="0"/>
          </a:p>
        </p:txBody>
      </p:sp>
      <p:sp>
        <p:nvSpPr>
          <p:cNvPr id="59" name="TextBox 58">
            <a:extLst>
              <a:ext uri="{FF2B5EF4-FFF2-40B4-BE49-F238E27FC236}">
                <a16:creationId xmlns:a16="http://schemas.microsoft.com/office/drawing/2014/main" id="{8A55951C-249D-4CCC-828A-ED5B70E9D767}"/>
              </a:ext>
            </a:extLst>
          </p:cNvPr>
          <p:cNvSpPr txBox="1"/>
          <p:nvPr/>
        </p:nvSpPr>
        <p:spPr>
          <a:xfrm>
            <a:off x="6369858" y="4860702"/>
            <a:ext cx="1183175" cy="523220"/>
          </a:xfrm>
          <a:prstGeom prst="rect">
            <a:avLst/>
          </a:prstGeom>
          <a:noFill/>
        </p:spPr>
        <p:txBody>
          <a:bodyPr wrap="square" rtlCol="1">
            <a:spAutoFit/>
          </a:bodyPr>
          <a:lstStyle/>
          <a:p>
            <a:pPr algn="ctr"/>
            <a:r>
              <a:rPr lang="en-US" sz="1400" b="1" dirty="0">
                <a:solidFill>
                  <a:srgbClr val="0070C0"/>
                </a:solidFill>
              </a:rPr>
              <a:t>Level 3 Expert</a:t>
            </a:r>
            <a:endParaRPr lang="he-IL" sz="1100" dirty="0">
              <a:solidFill>
                <a:srgbClr val="0070C0"/>
              </a:solidFill>
            </a:endParaRPr>
          </a:p>
        </p:txBody>
      </p:sp>
      <p:sp>
        <p:nvSpPr>
          <p:cNvPr id="60" name="TextBox 59">
            <a:extLst>
              <a:ext uri="{FF2B5EF4-FFF2-40B4-BE49-F238E27FC236}">
                <a16:creationId xmlns:a16="http://schemas.microsoft.com/office/drawing/2014/main" id="{DD5135F9-A0D1-4667-A7B5-388F8667254C}"/>
              </a:ext>
            </a:extLst>
          </p:cNvPr>
          <p:cNvSpPr txBox="1"/>
          <p:nvPr/>
        </p:nvSpPr>
        <p:spPr>
          <a:xfrm>
            <a:off x="7849467" y="4896834"/>
            <a:ext cx="1183175" cy="523220"/>
          </a:xfrm>
          <a:prstGeom prst="rect">
            <a:avLst/>
          </a:prstGeom>
          <a:noFill/>
        </p:spPr>
        <p:txBody>
          <a:bodyPr wrap="square" rtlCol="1">
            <a:spAutoFit/>
          </a:bodyPr>
          <a:lstStyle/>
          <a:p>
            <a:pPr algn="ctr"/>
            <a:r>
              <a:rPr lang="en-US" sz="1400" b="1" dirty="0">
                <a:solidFill>
                  <a:srgbClr val="908D78"/>
                </a:solidFill>
              </a:rPr>
              <a:t>Level 4 Master</a:t>
            </a:r>
            <a:endParaRPr lang="he-IL" sz="1100" dirty="0">
              <a:solidFill>
                <a:srgbClr val="908D78"/>
              </a:solidFill>
            </a:endParaRPr>
          </a:p>
        </p:txBody>
      </p:sp>
      <p:sp>
        <p:nvSpPr>
          <p:cNvPr id="61" name="TextBox 60">
            <a:extLst>
              <a:ext uri="{FF2B5EF4-FFF2-40B4-BE49-F238E27FC236}">
                <a16:creationId xmlns:a16="http://schemas.microsoft.com/office/drawing/2014/main" id="{423C1495-07CE-4244-85AB-214426CD6CB5}"/>
              </a:ext>
            </a:extLst>
          </p:cNvPr>
          <p:cNvSpPr txBox="1"/>
          <p:nvPr/>
        </p:nvSpPr>
        <p:spPr>
          <a:xfrm>
            <a:off x="5483841" y="4036888"/>
            <a:ext cx="3298421" cy="692497"/>
          </a:xfrm>
          <a:prstGeom prst="rect">
            <a:avLst/>
          </a:prstGeom>
          <a:noFill/>
        </p:spPr>
        <p:txBody>
          <a:bodyPr wrap="square" rtlCol="1">
            <a:spAutoFit/>
          </a:bodyPr>
          <a:lstStyle/>
          <a:p>
            <a:pPr algn="ctr"/>
            <a:r>
              <a:rPr lang="en-US" sz="1400" b="1" dirty="0"/>
              <a:t>Points of You® </a:t>
            </a:r>
            <a:r>
              <a:rPr lang="en-US" sz="1400" dirty="0"/>
              <a:t>Certified facilitators</a:t>
            </a:r>
          </a:p>
          <a:p>
            <a:pPr algn="ctr"/>
            <a:r>
              <a:rPr lang="en-US" sz="1400" dirty="0"/>
              <a:t>may facilitate the levels below</a:t>
            </a:r>
          </a:p>
          <a:p>
            <a:pPr algn="ctr"/>
            <a:endParaRPr lang="he-IL" sz="1100" dirty="0"/>
          </a:p>
        </p:txBody>
      </p:sp>
      <p:sp>
        <p:nvSpPr>
          <p:cNvPr id="62" name="TextBox 61">
            <a:extLst>
              <a:ext uri="{FF2B5EF4-FFF2-40B4-BE49-F238E27FC236}">
                <a16:creationId xmlns:a16="http://schemas.microsoft.com/office/drawing/2014/main" id="{F371851F-5CF7-4428-A9A8-7DE9CF33A701}"/>
              </a:ext>
            </a:extLst>
          </p:cNvPr>
          <p:cNvSpPr txBox="1"/>
          <p:nvPr/>
        </p:nvSpPr>
        <p:spPr>
          <a:xfrm>
            <a:off x="4582092" y="764704"/>
            <a:ext cx="4553441" cy="3023905"/>
          </a:xfrm>
          <a:prstGeom prst="rect">
            <a:avLst/>
          </a:prstGeom>
          <a:noFill/>
        </p:spPr>
        <p:txBody>
          <a:bodyPr wrap="square" rtlCol="1">
            <a:spAutoFit/>
          </a:bodyPr>
          <a:lstStyle/>
          <a:p>
            <a:pPr algn="ctr" rtl="0"/>
            <a:r>
              <a:rPr lang="en-US" sz="1400" b="1" dirty="0"/>
              <a:t>Points of You® </a:t>
            </a:r>
            <a:r>
              <a:rPr lang="en-US" sz="1400" dirty="0"/>
              <a:t>Academy</a:t>
            </a:r>
          </a:p>
          <a:p>
            <a:pPr algn="ctr" rtl="0"/>
            <a:r>
              <a:rPr lang="en-US" sz="1400" dirty="0"/>
              <a:t>turns knowledge into profit.</a:t>
            </a:r>
          </a:p>
          <a:p>
            <a:pPr algn="ctr" rtl="0"/>
            <a:endParaRPr lang="en-US" sz="1400" dirty="0"/>
          </a:p>
          <a:p>
            <a:pPr algn="ctr" rtl="0"/>
            <a:r>
              <a:rPr lang="en-US" sz="1400" dirty="0"/>
              <a:t>As you climb up the ladder of </a:t>
            </a:r>
            <a:r>
              <a:rPr lang="en-US" sz="1400" b="1" dirty="0"/>
              <a:t>Points of You® </a:t>
            </a:r>
            <a:r>
              <a:rPr lang="en-US" sz="1400" dirty="0"/>
              <a:t>Academy certification levels, new business opportunities become available.</a:t>
            </a:r>
            <a:endParaRPr lang="he-IL" sz="1400" dirty="0"/>
          </a:p>
          <a:p>
            <a:pPr algn="ctr" rtl="0"/>
            <a:endParaRPr lang="he-IL" sz="1200" dirty="0"/>
          </a:p>
          <a:p>
            <a:pPr algn="ctr" rtl="0"/>
            <a:r>
              <a:rPr lang="en-US" sz="1400" dirty="0"/>
              <a:t>Certified Practitioners, Experts and Masters join the official </a:t>
            </a:r>
            <a:r>
              <a:rPr lang="en-US" sz="1400" b="1" dirty="0"/>
              <a:t>Points of You® </a:t>
            </a:r>
            <a:r>
              <a:rPr lang="en-US" sz="1400" dirty="0"/>
              <a:t>facilitation team in their region. Backed with a </a:t>
            </a:r>
            <a:r>
              <a:rPr lang="en-US" sz="1400" b="1" dirty="0"/>
              <a:t>Points of You® </a:t>
            </a:r>
            <a:r>
              <a:rPr lang="en-US" sz="1400" dirty="0"/>
              <a:t>Country Leader, our professional facilitation team receives ongoing marketing and business support, tailor- made for their needs.</a:t>
            </a:r>
            <a:endParaRPr lang="en-US" sz="1100" dirty="0"/>
          </a:p>
          <a:p>
            <a:pPr algn="ctr" rtl="0"/>
            <a:endParaRPr lang="en-US" sz="1400" dirty="0"/>
          </a:p>
          <a:p>
            <a:pPr algn="ctr" rtl="0"/>
            <a:endParaRPr lang="he-IL" sz="1050" dirty="0"/>
          </a:p>
        </p:txBody>
      </p:sp>
    </p:spTree>
    <p:extLst>
      <p:ext uri="{BB962C8B-B14F-4D97-AF65-F5344CB8AC3E}">
        <p14:creationId xmlns:p14="http://schemas.microsoft.com/office/powerpoint/2010/main" val="379022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27681" y="-96539"/>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מלבן 6"/>
          <p:cNvSpPr/>
          <p:nvPr/>
        </p:nvSpPr>
        <p:spPr>
          <a:xfrm>
            <a:off x="0" y="659434"/>
            <a:ext cx="4788024" cy="6198566"/>
          </a:xfrm>
          <a:prstGeom prst="rect">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0" name="TextBox 9"/>
          <p:cNvSpPr txBox="1"/>
          <p:nvPr/>
        </p:nvSpPr>
        <p:spPr>
          <a:xfrm>
            <a:off x="395536" y="1426931"/>
            <a:ext cx="4176464" cy="3108543"/>
          </a:xfrm>
          <a:prstGeom prst="rect">
            <a:avLst/>
          </a:prstGeom>
          <a:noFill/>
        </p:spPr>
        <p:txBody>
          <a:bodyPr wrap="square" rtlCol="1">
            <a:spAutoFit/>
          </a:bodyPr>
          <a:lstStyle/>
          <a:p>
            <a:pPr algn="l" rtl="0"/>
            <a:r>
              <a:rPr lang="en-US" b="1" dirty="0">
                <a:solidFill>
                  <a:schemeClr val="bg1"/>
                </a:solidFill>
                <a:latin typeface="Optima LT" pitchFamily="2" charset="0"/>
              </a:rPr>
              <a:t>About the workshop</a:t>
            </a:r>
            <a:endParaRPr lang="en-US" dirty="0">
              <a:solidFill>
                <a:schemeClr val="bg1"/>
              </a:solidFill>
              <a:latin typeface="Optima LT" pitchFamily="2" charset="0"/>
            </a:endParaRPr>
          </a:p>
          <a:p>
            <a:pPr algn="l" rtl="0"/>
            <a:br>
              <a:rPr lang="en-US" dirty="0">
                <a:solidFill>
                  <a:schemeClr val="bg1"/>
                </a:solidFill>
                <a:latin typeface="Optima LT" pitchFamily="2" charset="0"/>
              </a:rPr>
            </a:br>
            <a:r>
              <a:rPr lang="en-US" sz="1600" dirty="0">
                <a:solidFill>
                  <a:schemeClr val="bg1"/>
                </a:solidFill>
                <a:latin typeface="Optima LT" pitchFamily="2" charset="0"/>
              </a:rPr>
              <a:t>Welcome to the world of </a:t>
            </a:r>
            <a:r>
              <a:rPr lang="en-US" sz="1600" b="1" dirty="0">
                <a:solidFill>
                  <a:schemeClr val="bg1"/>
                </a:solidFill>
                <a:latin typeface="Optima LT" pitchFamily="2" charset="0"/>
              </a:rPr>
              <a:t>Points of You</a:t>
            </a:r>
            <a:r>
              <a:rPr lang="en-US" sz="1600" b="1" baseline="30000" dirty="0">
                <a:solidFill>
                  <a:schemeClr val="bg1"/>
                </a:solidFill>
                <a:latin typeface="Optima LT" pitchFamily="2" charset="0"/>
              </a:rPr>
              <a:t>®</a:t>
            </a:r>
            <a:r>
              <a:rPr lang="en-US" sz="1600" b="1" dirty="0">
                <a:solidFill>
                  <a:schemeClr val="bg1"/>
                </a:solidFill>
                <a:latin typeface="Optima LT" pitchFamily="2" charset="0"/>
              </a:rPr>
              <a:t>. </a:t>
            </a:r>
          </a:p>
          <a:p>
            <a:pPr algn="l" rtl="0"/>
            <a:endParaRPr lang="en-US" sz="1600" b="1" dirty="0">
              <a:solidFill>
                <a:schemeClr val="bg1"/>
              </a:solidFill>
              <a:latin typeface="Optima LT" pitchFamily="2" charset="0"/>
            </a:endParaRPr>
          </a:p>
          <a:p>
            <a:pPr algn="l" rtl="0"/>
            <a:r>
              <a:rPr lang="en-US" sz="1600" dirty="0">
                <a:solidFill>
                  <a:schemeClr val="bg1"/>
                </a:solidFill>
                <a:latin typeface="Optima LT" pitchFamily="2" charset="0"/>
              </a:rPr>
              <a:t>In this exciting, one day workshop you will get a taste of the </a:t>
            </a:r>
            <a:r>
              <a:rPr lang="en-US" sz="1600" b="1" dirty="0">
                <a:solidFill>
                  <a:schemeClr val="bg1"/>
                </a:solidFill>
                <a:latin typeface="Optima LT" pitchFamily="2" charset="0"/>
              </a:rPr>
              <a:t>Points of You</a:t>
            </a:r>
            <a:r>
              <a:rPr lang="en-US" sz="1600" b="1" baseline="30000" dirty="0">
                <a:solidFill>
                  <a:schemeClr val="bg1"/>
                </a:solidFill>
                <a:latin typeface="Optima LT" pitchFamily="2" charset="0"/>
              </a:rPr>
              <a:t>® </a:t>
            </a:r>
            <a:r>
              <a:rPr lang="en-US" sz="1600" dirty="0">
                <a:solidFill>
                  <a:schemeClr val="bg1"/>
                </a:solidFill>
                <a:latin typeface="Optima LT" pitchFamily="2" charset="0"/>
              </a:rPr>
              <a:t>methodology and tools, experience a unique form of communication and dialogue and add new skills to your professional know how.</a:t>
            </a:r>
          </a:p>
          <a:p>
            <a:pPr algn="l" rtl="0"/>
            <a:endParaRPr lang="en-US" sz="1600" dirty="0">
              <a:solidFill>
                <a:schemeClr val="bg1"/>
              </a:solidFill>
              <a:latin typeface="Optima LT" pitchFamily="2" charset="0"/>
            </a:endParaRPr>
          </a:p>
          <a:p>
            <a:pPr algn="l" rtl="0"/>
            <a:r>
              <a:rPr lang="en-US" sz="1600" dirty="0">
                <a:solidFill>
                  <a:schemeClr val="bg1"/>
                </a:solidFill>
                <a:latin typeface="Optima LT" pitchFamily="2" charset="0"/>
              </a:rPr>
              <a:t>Completing the Hello Points Workshop makes you a </a:t>
            </a:r>
            <a:r>
              <a:rPr lang="en-US" sz="1600" b="1" dirty="0">
                <a:solidFill>
                  <a:schemeClr val="bg1"/>
                </a:solidFill>
                <a:latin typeface="Optima LT" pitchFamily="2" charset="0"/>
              </a:rPr>
              <a:t>Points of You® </a:t>
            </a:r>
            <a:r>
              <a:rPr lang="en-US" sz="1600" dirty="0">
                <a:solidFill>
                  <a:schemeClr val="bg1"/>
                </a:solidFill>
                <a:latin typeface="Optima LT" pitchFamily="2" charset="0"/>
              </a:rPr>
              <a:t>Explorer.</a:t>
            </a:r>
            <a:endParaRPr lang="he-IL" sz="1600" dirty="0">
              <a:solidFill>
                <a:schemeClr val="bg1"/>
              </a:solidFill>
              <a:latin typeface="Optima LT" pitchFamily="2" charset="0"/>
            </a:endParaRPr>
          </a:p>
        </p:txBody>
      </p:sp>
      <p:sp>
        <p:nvSpPr>
          <p:cNvPr id="55297" name="Rectangle 1"/>
          <p:cNvSpPr>
            <a:spLocks noChangeArrowheads="1"/>
          </p:cNvSpPr>
          <p:nvPr/>
        </p:nvSpPr>
        <p:spPr bwMode="auto">
          <a:xfrm>
            <a:off x="5148064" y="1426931"/>
            <a:ext cx="36004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This workshop is the first level of the </a:t>
            </a:r>
            <a:r>
              <a:rPr kumimoji="0" lang="en-US" sz="1600" b="1" i="0" u="none" strike="noStrike" cap="none" normalizeH="0" baseline="0" dirty="0">
                <a:ln>
                  <a:noFill/>
                </a:ln>
                <a:solidFill>
                  <a:schemeClr val="tx1"/>
                </a:solidFill>
                <a:effectLst/>
                <a:latin typeface="Optima LT" pitchFamily="2" charset="0"/>
                <a:ea typeface="Calibri" pitchFamily="34" charset="0"/>
                <a:cs typeface="Arial" pitchFamily="34" charset="0"/>
              </a:rPr>
              <a:t>Points of You</a:t>
            </a:r>
            <a:r>
              <a:rPr kumimoji="0" lang="en-US" sz="1600" b="1" i="0" u="none" strike="noStrike" cap="none" normalizeH="0" baseline="30000" dirty="0">
                <a:ln>
                  <a:noFill/>
                </a:ln>
                <a:solidFill>
                  <a:schemeClr val="tx1"/>
                </a:solidFill>
                <a:effectLst/>
                <a:latin typeface="Optima LT" pitchFamily="2" charset="0"/>
                <a:ea typeface="Calibri" pitchFamily="34" charset="0"/>
                <a:cs typeface="Arial" pitchFamily="34" charset="0"/>
              </a:rPr>
              <a:t>®</a:t>
            </a:r>
            <a:r>
              <a:rPr kumimoji="0" lang="en-US" sz="1600" b="1" i="0" u="none" strike="noStrike" cap="none" normalizeH="0" baseline="0" dirty="0">
                <a:ln>
                  <a:noFill/>
                </a:ln>
                <a:solidFill>
                  <a:schemeClr val="tx1"/>
                </a:solidFill>
                <a:effectLst/>
                <a:latin typeface="Optima LT" pitchFamily="2" charset="0"/>
                <a:ea typeface="Calibri" pitchFamily="34" charset="0"/>
                <a:cs typeface="Arial" pitchFamily="34" charset="0"/>
              </a:rPr>
              <a:t> </a:t>
            </a: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Academy.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Optima LT" pitchFamily="2" charset="0"/>
              <a:cs typeface="Arial" pitchFamily="34" charset="0"/>
            </a:endParaRPr>
          </a:p>
          <a:p>
            <a:pPr lvl="0" algn="l" rtl="0"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As a facilitator, you will be opening a door for your participants to discover the magic of </a:t>
            </a:r>
            <a:r>
              <a:rPr lang="en-US" sz="1600" b="1" dirty="0">
                <a:latin typeface="Optima LT" pitchFamily="2" charset="0"/>
                <a:ea typeface="Calibri" pitchFamily="34" charset="0"/>
                <a:cs typeface="Arial" pitchFamily="34" charset="0"/>
              </a:rPr>
              <a:t>Points of You</a:t>
            </a:r>
            <a:r>
              <a:rPr lang="en-US" sz="1600" b="1" baseline="30000" dirty="0">
                <a:latin typeface="Optima LT" pitchFamily="2" charset="0"/>
                <a:ea typeface="Calibri" pitchFamily="34" charset="0"/>
                <a:cs typeface="Arial" pitchFamily="34" charset="0"/>
              </a:rPr>
              <a:t>®</a:t>
            </a:r>
            <a:r>
              <a:rPr lang="en-US" sz="1600" b="1" dirty="0">
                <a:latin typeface="Optima LT" pitchFamily="2" charset="0"/>
                <a:ea typeface="Calibri" pitchFamily="34" charset="0"/>
                <a:cs typeface="Arial" pitchFamily="34" charset="0"/>
              </a:rPr>
              <a:t> </a:t>
            </a: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tools and method, possibly for the first time.</a:t>
            </a:r>
          </a:p>
        </p:txBody>
      </p:sp>
      <p:pic>
        <p:nvPicPr>
          <p:cNvPr id="11" name="תמונה 10" descr="samuel-myles-93697-unsplash.jpg"/>
          <p:cNvPicPr>
            <a:picLocks noChangeAspect="1"/>
          </p:cNvPicPr>
          <p:nvPr/>
        </p:nvPicPr>
        <p:blipFill>
          <a:blip r:embed="rId3" cstate="print"/>
          <a:srcRect l="3979" t="3286"/>
          <a:stretch>
            <a:fillRect/>
          </a:stretch>
        </p:blipFill>
        <p:spPr>
          <a:xfrm>
            <a:off x="4788024" y="3933056"/>
            <a:ext cx="4355976" cy="2924944"/>
          </a:xfrm>
          <a:prstGeom prst="rect">
            <a:avLst/>
          </a:prstGeom>
        </p:spPr>
      </p:pic>
      <p:sp>
        <p:nvSpPr>
          <p:cNvPr id="13" name="מלבן 12"/>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L.1 Hello Points Workshop-</a:t>
            </a:r>
            <a:r>
              <a:rPr lang="en-US" sz="1600" dirty="0">
                <a:latin typeface="Optima LT" pitchFamily="2" charset="0"/>
              </a:rPr>
              <a:t> 6 hours</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5FA27689-6C0B-459C-B250-92CD8F75D337}"/>
              </a:ext>
            </a:extLst>
          </p:cNvPr>
          <p:cNvSpPr>
            <a:spLocks noGrp="1"/>
          </p:cNvSpPr>
          <p:nvPr>
            <p:ph type="sldNum" sz="quarter" idx="12"/>
          </p:nvPr>
        </p:nvSpPr>
        <p:spPr/>
        <p:txBody>
          <a:bodyPr/>
          <a:lstStyle/>
          <a:p>
            <a:fld id="{7954171D-2B99-46CF-AE5A-2F63FF51B8C7}" type="slidenum">
              <a:rPr lang="he-IL" smtClean="0"/>
              <a:pPr/>
              <a:t>37</a:t>
            </a:fld>
            <a:endParaRPr lang="he-IL"/>
          </a:p>
        </p:txBody>
      </p:sp>
    </p:spTree>
    <p:extLst>
      <p:ext uri="{BB962C8B-B14F-4D97-AF65-F5344CB8AC3E}">
        <p14:creationId xmlns:p14="http://schemas.microsoft.com/office/powerpoint/2010/main" val="3404405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descr="bruno-nascimento-149663-unsplash.jpg"/>
          <p:cNvPicPr>
            <a:picLocks noChangeAspect="1"/>
          </p:cNvPicPr>
          <p:nvPr/>
        </p:nvPicPr>
        <p:blipFill>
          <a:blip r:embed="rId2" cstate="print"/>
          <a:srcRect t="2502"/>
          <a:stretch>
            <a:fillRect/>
          </a:stretch>
        </p:blipFill>
        <p:spPr>
          <a:xfrm>
            <a:off x="4644008" y="3933056"/>
            <a:ext cx="4499992" cy="2924943"/>
          </a:xfrm>
          <a:prstGeom prst="rect">
            <a:avLst/>
          </a:prstGeom>
        </p:spPr>
      </p:pic>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7" name="מלבן 6"/>
          <p:cNvSpPr/>
          <p:nvPr/>
        </p:nvSpPr>
        <p:spPr>
          <a:xfrm>
            <a:off x="0" y="764704"/>
            <a:ext cx="4788024" cy="6093296"/>
          </a:xfrm>
          <a:prstGeom prst="rect">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5297" name="Rectangle 1"/>
          <p:cNvSpPr>
            <a:spLocks noChangeArrowheads="1"/>
          </p:cNvSpPr>
          <p:nvPr/>
        </p:nvSpPr>
        <p:spPr bwMode="auto">
          <a:xfrm>
            <a:off x="5148064" y="1426931"/>
            <a:ext cx="36004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This workshop is the 2nd level of the </a:t>
            </a:r>
            <a:r>
              <a:rPr kumimoji="0" lang="en-US" sz="1600" b="1" i="0" u="none" strike="noStrike" cap="none" normalizeH="0" baseline="0" dirty="0">
                <a:ln>
                  <a:noFill/>
                </a:ln>
                <a:solidFill>
                  <a:schemeClr val="tx1"/>
                </a:solidFill>
                <a:effectLst/>
                <a:latin typeface="Optima LT" pitchFamily="2" charset="0"/>
                <a:ea typeface="Calibri" pitchFamily="34" charset="0"/>
                <a:cs typeface="Arial" pitchFamily="34" charset="0"/>
              </a:rPr>
              <a:t>Points of You</a:t>
            </a:r>
            <a:r>
              <a:rPr kumimoji="0" lang="en-US" sz="1600" b="1" i="0" u="none" strike="noStrike" cap="none" normalizeH="0" baseline="30000" dirty="0">
                <a:ln>
                  <a:noFill/>
                </a:ln>
                <a:solidFill>
                  <a:schemeClr val="tx1"/>
                </a:solidFill>
                <a:effectLst/>
                <a:latin typeface="Optima LT" pitchFamily="2" charset="0"/>
                <a:ea typeface="Calibri" pitchFamily="34" charset="0"/>
                <a:cs typeface="Arial" pitchFamily="34" charset="0"/>
              </a:rPr>
              <a:t>®</a:t>
            </a:r>
            <a:r>
              <a:rPr kumimoji="0" lang="en-US" sz="1600" b="1" i="0" u="none" strike="noStrike" cap="none" normalizeH="0" baseline="0" dirty="0">
                <a:ln>
                  <a:noFill/>
                </a:ln>
                <a:solidFill>
                  <a:schemeClr val="tx1"/>
                </a:solidFill>
                <a:effectLst/>
                <a:latin typeface="Optima LT" pitchFamily="2" charset="0"/>
                <a:ea typeface="Calibri" pitchFamily="34" charset="0"/>
                <a:cs typeface="Arial" pitchFamily="34" charset="0"/>
              </a:rPr>
              <a:t> </a:t>
            </a: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Academy.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Optima LT" pitchFamily="2" charset="0"/>
              <a:cs typeface="Arial" pitchFamily="34" charset="0"/>
            </a:endParaRPr>
          </a:p>
          <a:p>
            <a:pPr lvl="0" algn="l" rtl="0"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As a facilitator, you will teach your participants the basics of our method, so that they can begin working with </a:t>
            </a:r>
            <a:r>
              <a:rPr lang="en-US" sz="1600" b="1" dirty="0">
                <a:latin typeface="Optima LT" pitchFamily="2" charset="0"/>
                <a:ea typeface="Calibri" pitchFamily="34" charset="0"/>
                <a:cs typeface="Arial" pitchFamily="34" charset="0"/>
              </a:rPr>
              <a:t>Points of You</a:t>
            </a:r>
            <a:r>
              <a:rPr lang="en-US" sz="1600" b="1" baseline="30000" dirty="0">
                <a:latin typeface="Optima LT" pitchFamily="2" charset="0"/>
                <a:ea typeface="Calibri" pitchFamily="34" charset="0"/>
                <a:cs typeface="Arial" pitchFamily="34" charset="0"/>
              </a:rPr>
              <a:t>®</a:t>
            </a:r>
            <a:r>
              <a:rPr lang="en-US" sz="1600" b="1" dirty="0">
                <a:latin typeface="Optima LT" pitchFamily="2" charset="0"/>
                <a:ea typeface="Calibri" pitchFamily="34" charset="0"/>
                <a:cs typeface="Arial" pitchFamily="34" charset="0"/>
              </a:rPr>
              <a:t> tools </a:t>
            </a:r>
            <a:r>
              <a:rPr kumimoji="0" lang="en-US" sz="1600" b="0" i="0" u="none" strike="noStrike" cap="none" normalizeH="0" baseline="0" dirty="0">
                <a:ln>
                  <a:noFill/>
                </a:ln>
                <a:solidFill>
                  <a:schemeClr val="tx1"/>
                </a:solidFill>
                <a:effectLst/>
                <a:latin typeface="Optima LT" pitchFamily="2" charset="0"/>
                <a:ea typeface="Calibri" pitchFamily="34" charset="0"/>
                <a:cs typeface="Arial" pitchFamily="34" charset="0"/>
              </a:rPr>
              <a:t>on their own.</a:t>
            </a:r>
          </a:p>
        </p:txBody>
      </p:sp>
      <p:sp>
        <p:nvSpPr>
          <p:cNvPr id="13" name="מלבן 12"/>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L.2 Creative Practice Workshop-</a:t>
            </a:r>
            <a:r>
              <a:rPr lang="en-US" sz="1600" dirty="0">
                <a:latin typeface="Optima LT" pitchFamily="2" charset="0"/>
              </a:rPr>
              <a:t>16 hours</a:t>
            </a:r>
          </a:p>
          <a:p>
            <a:pPr algn="ctr" rtl="0"/>
            <a:endParaRPr lang="en-GB" sz="1600" b="1" dirty="0">
              <a:latin typeface="Optima LT" pitchFamily="2" charset="0"/>
            </a:endParaRPr>
          </a:p>
        </p:txBody>
      </p:sp>
      <p:sp>
        <p:nvSpPr>
          <p:cNvPr id="10" name="TextBox 9"/>
          <p:cNvSpPr txBox="1"/>
          <p:nvPr/>
        </p:nvSpPr>
        <p:spPr>
          <a:xfrm>
            <a:off x="251520" y="1426931"/>
            <a:ext cx="4320480" cy="3354765"/>
          </a:xfrm>
          <a:prstGeom prst="rect">
            <a:avLst/>
          </a:prstGeom>
          <a:noFill/>
        </p:spPr>
        <p:txBody>
          <a:bodyPr wrap="square" rtlCol="1">
            <a:spAutoFit/>
          </a:bodyPr>
          <a:lstStyle/>
          <a:p>
            <a:pPr algn="l" rtl="0"/>
            <a:r>
              <a:rPr lang="en-US" b="1" dirty="0">
                <a:solidFill>
                  <a:schemeClr val="bg1"/>
                </a:solidFill>
                <a:latin typeface="Optima LT" pitchFamily="2" charset="0"/>
              </a:rPr>
              <a:t>About the workshop</a:t>
            </a:r>
            <a:endParaRPr lang="en-US" dirty="0">
              <a:solidFill>
                <a:schemeClr val="bg1"/>
              </a:solidFill>
              <a:latin typeface="Optima LT" pitchFamily="2" charset="0"/>
            </a:endParaRPr>
          </a:p>
          <a:p>
            <a:pPr algn="l" rtl="0"/>
            <a:br>
              <a:rPr lang="en-US" dirty="0">
                <a:solidFill>
                  <a:schemeClr val="bg1"/>
                </a:solidFill>
                <a:latin typeface="Optima LT" pitchFamily="2" charset="0"/>
              </a:rPr>
            </a:br>
            <a:r>
              <a:rPr lang="en-US" sz="1600" dirty="0">
                <a:solidFill>
                  <a:schemeClr val="bg1"/>
                </a:solidFill>
                <a:latin typeface="Optima LT" pitchFamily="2" charset="0"/>
              </a:rPr>
              <a:t> This rhythmic workshop, decorated with our personal touch, is packed with both experiential and practical knowledge that will be easily integrated into daily professional use.</a:t>
            </a:r>
          </a:p>
          <a:p>
            <a:pPr algn="l" rtl="0"/>
            <a:endParaRPr lang="en-US" sz="1600" dirty="0">
              <a:solidFill>
                <a:schemeClr val="bg1"/>
              </a:solidFill>
              <a:latin typeface="Optima LT" pitchFamily="2" charset="0"/>
            </a:endParaRPr>
          </a:p>
          <a:p>
            <a:pPr algn="l" rtl="0"/>
            <a:r>
              <a:rPr lang="en-US" sz="1600" dirty="0">
                <a:solidFill>
                  <a:schemeClr val="bg1"/>
                </a:solidFill>
                <a:latin typeface="Optima LT" pitchFamily="2" charset="0"/>
              </a:rPr>
              <a:t>Get ready for 2 energetic days of diverse techniques for different target audiences, and a creative practice of three </a:t>
            </a:r>
            <a:r>
              <a:rPr lang="en-US" sz="1600" b="1" dirty="0">
                <a:solidFill>
                  <a:schemeClr val="bg1"/>
                </a:solidFill>
                <a:latin typeface="Optima LT" pitchFamily="2" charset="0"/>
              </a:rPr>
              <a:t>Points of You</a:t>
            </a:r>
            <a:r>
              <a:rPr lang="en-US" sz="1600" b="1" baseline="30000" dirty="0">
                <a:solidFill>
                  <a:schemeClr val="bg1"/>
                </a:solidFill>
                <a:latin typeface="Optima LT" pitchFamily="2" charset="0"/>
              </a:rPr>
              <a:t>®</a:t>
            </a:r>
            <a:r>
              <a:rPr lang="en-US" sz="1600" b="1" dirty="0">
                <a:solidFill>
                  <a:schemeClr val="bg1"/>
                </a:solidFill>
                <a:latin typeface="Optima LT" pitchFamily="2" charset="0"/>
              </a:rPr>
              <a:t> </a:t>
            </a:r>
            <a:r>
              <a:rPr lang="en-US" sz="1600" dirty="0">
                <a:solidFill>
                  <a:schemeClr val="bg1"/>
                </a:solidFill>
                <a:latin typeface="Optima LT" pitchFamily="2" charset="0"/>
              </a:rPr>
              <a:t>tools - </a:t>
            </a:r>
            <a:r>
              <a:rPr lang="en-US" sz="1600" b="1" dirty="0">
                <a:solidFill>
                  <a:schemeClr val="bg1"/>
                </a:solidFill>
                <a:latin typeface="Optima LT" pitchFamily="2" charset="0"/>
              </a:rPr>
              <a:t>The Coaching Game</a:t>
            </a:r>
            <a:r>
              <a:rPr lang="en-US" sz="1600" dirty="0">
                <a:solidFill>
                  <a:schemeClr val="bg1"/>
                </a:solidFill>
                <a:latin typeface="Optima LT" pitchFamily="2" charset="0"/>
              </a:rPr>
              <a:t>, </a:t>
            </a:r>
            <a:r>
              <a:rPr lang="en-US" sz="1600" b="1" dirty="0" err="1">
                <a:solidFill>
                  <a:schemeClr val="bg1"/>
                </a:solidFill>
                <a:latin typeface="Optima LT" pitchFamily="2" charset="0"/>
              </a:rPr>
              <a:t>Punctum</a:t>
            </a:r>
            <a:r>
              <a:rPr lang="en-US" sz="1600" dirty="0">
                <a:solidFill>
                  <a:schemeClr val="bg1"/>
                </a:solidFill>
                <a:latin typeface="Optima LT" pitchFamily="2" charset="0"/>
              </a:rPr>
              <a:t> and </a:t>
            </a:r>
            <a:r>
              <a:rPr lang="en-US" sz="1600" b="1" dirty="0">
                <a:solidFill>
                  <a:schemeClr val="bg1"/>
                </a:solidFill>
                <a:latin typeface="Optima LT" pitchFamily="2" charset="0"/>
              </a:rPr>
              <a:t>Faces</a:t>
            </a:r>
            <a:r>
              <a:rPr lang="en-US" sz="1600" dirty="0">
                <a:solidFill>
                  <a:schemeClr val="bg1"/>
                </a:solidFill>
                <a:latin typeface="Optima LT" pitchFamily="2" charset="0"/>
              </a:rPr>
              <a:t>.</a:t>
            </a:r>
          </a:p>
          <a:p>
            <a:pPr algn="l" rtl="0"/>
            <a:br>
              <a:rPr lang="en-US" sz="1600" dirty="0">
                <a:solidFill>
                  <a:schemeClr val="bg1"/>
                </a:solidFill>
                <a:latin typeface="Optima LT" pitchFamily="2" charset="0"/>
              </a:rPr>
            </a:br>
            <a:endParaRPr lang="he-IL" sz="1600" dirty="0">
              <a:solidFill>
                <a:schemeClr val="bg1"/>
              </a:solidFill>
              <a:latin typeface="Optima LT" pitchFamily="2" charset="0"/>
            </a:endParaRPr>
          </a:p>
        </p:txBody>
      </p:sp>
      <p:sp>
        <p:nvSpPr>
          <p:cNvPr id="2" name="מציין מיקום של מספר שקופית 1">
            <a:extLst>
              <a:ext uri="{FF2B5EF4-FFF2-40B4-BE49-F238E27FC236}">
                <a16:creationId xmlns:a16="http://schemas.microsoft.com/office/drawing/2014/main" id="{E2E8468A-4792-4850-A743-E6B236D7FC25}"/>
              </a:ext>
            </a:extLst>
          </p:cNvPr>
          <p:cNvSpPr>
            <a:spLocks noGrp="1"/>
          </p:cNvSpPr>
          <p:nvPr>
            <p:ph type="sldNum" sz="quarter" idx="12"/>
          </p:nvPr>
        </p:nvSpPr>
        <p:spPr/>
        <p:txBody>
          <a:bodyPr/>
          <a:lstStyle/>
          <a:p>
            <a:fld id="{7954171D-2B99-46CF-AE5A-2F63FF51B8C7}" type="slidenum">
              <a:rPr lang="he-IL" smtClean="0"/>
              <a:pPr/>
              <a:t>38</a:t>
            </a:fld>
            <a:endParaRPr lang="he-IL"/>
          </a:p>
        </p:txBody>
      </p:sp>
    </p:spTree>
    <p:extLst>
      <p:ext uri="{BB962C8B-B14F-4D97-AF65-F5344CB8AC3E}">
        <p14:creationId xmlns:p14="http://schemas.microsoft.com/office/powerpoint/2010/main" val="3092021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2">
            <a:extLst>
              <a:ext uri="{FF2B5EF4-FFF2-40B4-BE49-F238E27FC236}">
                <a16:creationId xmlns:a16="http://schemas.microsoft.com/office/drawing/2014/main" id="{AE2DB9E2-06E6-4051-B398-085ACF1FF902}"/>
              </a:ext>
            </a:extLst>
          </p:cNvPr>
          <p:cNvGrpSpPr>
            <a:grpSpLocks/>
          </p:cNvGrpSpPr>
          <p:nvPr/>
        </p:nvGrpSpPr>
        <p:grpSpPr bwMode="auto">
          <a:xfrm>
            <a:off x="8467" y="712189"/>
            <a:ext cx="9135383" cy="6173010"/>
            <a:chOff x="149" y="6783"/>
            <a:chExt cx="14386" cy="9955"/>
          </a:xfrm>
        </p:grpSpPr>
        <p:pic>
          <p:nvPicPr>
            <p:cNvPr id="3095" name="Picture 23">
              <a:extLst>
                <a:ext uri="{FF2B5EF4-FFF2-40B4-BE49-F238E27FC236}">
                  <a16:creationId xmlns:a16="http://schemas.microsoft.com/office/drawing/2014/main" id="{7FB4F815-272F-4113-8EFF-625769FFF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 y="11670"/>
              <a:ext cx="7209" cy="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5">
              <a:extLst>
                <a:ext uri="{FF2B5EF4-FFF2-40B4-BE49-F238E27FC236}">
                  <a16:creationId xmlns:a16="http://schemas.microsoft.com/office/drawing/2014/main" id="{5152C287-E727-4FF3-88F4-F16CE0514307}"/>
                </a:ext>
              </a:extLst>
            </p:cNvPr>
            <p:cNvSpPr>
              <a:spLocks noChangeArrowheads="1"/>
            </p:cNvSpPr>
            <p:nvPr/>
          </p:nvSpPr>
          <p:spPr bwMode="auto">
            <a:xfrm>
              <a:off x="149" y="6783"/>
              <a:ext cx="7267" cy="9908"/>
            </a:xfrm>
            <a:prstGeom prst="rect">
              <a:avLst/>
            </a:prstGeom>
            <a:solidFill>
              <a:srgbClr val="6C8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e-IL"/>
            </a:p>
          </p:txBody>
        </p:sp>
      </p:gr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3" name="מלבן 12"/>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L.3 Turning Point Program -</a:t>
            </a:r>
            <a:r>
              <a:rPr lang="en-US" sz="1600" dirty="0">
                <a:latin typeface="Optima LT" pitchFamily="2" charset="0"/>
              </a:rPr>
              <a:t>5 days</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E2E8468A-4792-4850-A743-E6B236D7FC25}"/>
              </a:ext>
            </a:extLst>
          </p:cNvPr>
          <p:cNvSpPr>
            <a:spLocks noGrp="1"/>
          </p:cNvSpPr>
          <p:nvPr>
            <p:ph type="sldNum" sz="quarter" idx="12"/>
          </p:nvPr>
        </p:nvSpPr>
        <p:spPr/>
        <p:txBody>
          <a:bodyPr/>
          <a:lstStyle/>
          <a:p>
            <a:fld id="{7954171D-2B99-46CF-AE5A-2F63FF51B8C7}" type="slidenum">
              <a:rPr lang="he-IL" smtClean="0"/>
              <a:pPr/>
              <a:t>39</a:t>
            </a:fld>
            <a:endParaRPr lang="he-IL"/>
          </a:p>
        </p:txBody>
      </p:sp>
      <p:sp>
        <p:nvSpPr>
          <p:cNvPr id="24" name="TextBox 23">
            <a:extLst>
              <a:ext uri="{FF2B5EF4-FFF2-40B4-BE49-F238E27FC236}">
                <a16:creationId xmlns:a16="http://schemas.microsoft.com/office/drawing/2014/main" id="{94005919-5CB8-47D2-AFE8-19C4824C6419}"/>
              </a:ext>
            </a:extLst>
          </p:cNvPr>
          <p:cNvSpPr txBox="1"/>
          <p:nvPr/>
        </p:nvSpPr>
        <p:spPr>
          <a:xfrm>
            <a:off x="-1523020" y="1507731"/>
            <a:ext cx="3960440" cy="369332"/>
          </a:xfrm>
          <a:prstGeom prst="rect">
            <a:avLst/>
          </a:prstGeom>
          <a:noFill/>
        </p:spPr>
        <p:txBody>
          <a:bodyPr wrap="square" rtlCol="1">
            <a:spAutoFit/>
          </a:bodyPr>
          <a:lstStyle/>
          <a:p>
            <a:r>
              <a:rPr lang="en-US" b="1" dirty="0">
                <a:solidFill>
                  <a:schemeClr val="bg1"/>
                </a:solidFill>
              </a:rPr>
              <a:t>About the workshop</a:t>
            </a:r>
            <a:endParaRPr lang="he-IL" dirty="0">
              <a:solidFill>
                <a:schemeClr val="bg1"/>
              </a:solidFill>
            </a:endParaRPr>
          </a:p>
        </p:txBody>
      </p:sp>
      <p:sp>
        <p:nvSpPr>
          <p:cNvPr id="25" name="TextBox 24">
            <a:extLst>
              <a:ext uri="{FF2B5EF4-FFF2-40B4-BE49-F238E27FC236}">
                <a16:creationId xmlns:a16="http://schemas.microsoft.com/office/drawing/2014/main" id="{5F97FA83-98CB-46D0-99E1-B7D976707022}"/>
              </a:ext>
            </a:extLst>
          </p:cNvPr>
          <p:cNvSpPr txBox="1"/>
          <p:nvPr/>
        </p:nvSpPr>
        <p:spPr>
          <a:xfrm>
            <a:off x="107505" y="2337714"/>
            <a:ext cx="4320480" cy="2800767"/>
          </a:xfrm>
          <a:prstGeom prst="rect">
            <a:avLst/>
          </a:prstGeom>
          <a:noFill/>
        </p:spPr>
        <p:txBody>
          <a:bodyPr wrap="square" rtlCol="1">
            <a:spAutoFit/>
          </a:bodyPr>
          <a:lstStyle/>
          <a:p>
            <a:pPr algn="l" rtl="0"/>
            <a:r>
              <a:rPr lang="en-US" sz="1600" b="1" dirty="0">
                <a:solidFill>
                  <a:schemeClr val="bg1"/>
                </a:solidFill>
              </a:rPr>
              <a:t>Points of You® </a:t>
            </a:r>
            <a:r>
              <a:rPr lang="en-US" sz="1600" dirty="0">
                <a:solidFill>
                  <a:schemeClr val="bg1"/>
                </a:solidFill>
              </a:rPr>
              <a:t>is a language, a way of life. Phototherapy, mindfulness, storytelling and music are just some of the engaging ways that you will explore on this 5 day program.</a:t>
            </a:r>
          </a:p>
          <a:p>
            <a:pPr algn="l" rtl="0"/>
            <a:r>
              <a:rPr lang="en-US" sz="1600" dirty="0">
                <a:solidFill>
                  <a:schemeClr val="bg1"/>
                </a:solidFill>
              </a:rPr>
              <a:t>This is a chance to get a deep understanding of the </a:t>
            </a:r>
            <a:r>
              <a:rPr lang="en-US" sz="1600" b="1" dirty="0">
                <a:solidFill>
                  <a:schemeClr val="bg1"/>
                </a:solidFill>
              </a:rPr>
              <a:t>Points of You® </a:t>
            </a:r>
            <a:r>
              <a:rPr lang="en-US" sz="1600" dirty="0">
                <a:solidFill>
                  <a:schemeClr val="bg1"/>
                </a:solidFill>
              </a:rPr>
              <a:t>method and learn to speak our language fluently.</a:t>
            </a:r>
          </a:p>
          <a:p>
            <a:pPr algn="l" rtl="0"/>
            <a:r>
              <a:rPr lang="en-US" sz="1600" dirty="0">
                <a:solidFill>
                  <a:schemeClr val="bg1"/>
                </a:solidFill>
              </a:rPr>
              <a:t>Experience a profound personal journey. Pause, breathe, nourish your body and heal your soul. Enjoy inspiring locations and beautiful people from around the world.</a:t>
            </a:r>
          </a:p>
        </p:txBody>
      </p:sp>
      <p:sp>
        <p:nvSpPr>
          <p:cNvPr id="3086" name="TextBox 3085">
            <a:extLst>
              <a:ext uri="{FF2B5EF4-FFF2-40B4-BE49-F238E27FC236}">
                <a16:creationId xmlns:a16="http://schemas.microsoft.com/office/drawing/2014/main" id="{22712D75-D635-4689-894F-ADF0A4556D94}"/>
              </a:ext>
            </a:extLst>
          </p:cNvPr>
          <p:cNvSpPr txBox="1"/>
          <p:nvPr/>
        </p:nvSpPr>
        <p:spPr>
          <a:xfrm>
            <a:off x="4631616" y="773416"/>
            <a:ext cx="4512384" cy="2800767"/>
          </a:xfrm>
          <a:prstGeom prst="rect">
            <a:avLst/>
          </a:prstGeom>
          <a:noFill/>
        </p:spPr>
        <p:txBody>
          <a:bodyPr wrap="square" rtlCol="1">
            <a:spAutoFit/>
          </a:bodyPr>
          <a:lstStyle/>
          <a:p>
            <a:pPr algn="l" rtl="0"/>
            <a:r>
              <a:rPr lang="en-US" sz="1600" b="1" dirty="0"/>
              <a:t> </a:t>
            </a:r>
            <a:endParaRPr lang="en-US" sz="1600" dirty="0"/>
          </a:p>
          <a:p>
            <a:pPr algn="l" rtl="0"/>
            <a:endParaRPr lang="en-US" sz="1600" b="1" dirty="0"/>
          </a:p>
          <a:p>
            <a:pPr algn="l" rtl="0"/>
            <a:r>
              <a:rPr lang="en-US" sz="1600" dirty="0">
                <a:latin typeface="Optima LT" pitchFamily="2" charset="0"/>
                <a:ea typeface="Calibri" pitchFamily="34" charset="0"/>
                <a:cs typeface="Arial" pitchFamily="34" charset="0"/>
              </a:rPr>
              <a:t>This workshop is the 3rd level of the </a:t>
            </a:r>
            <a:r>
              <a:rPr lang="en-US" sz="1600" b="1" dirty="0">
                <a:latin typeface="Optima LT" pitchFamily="2" charset="0"/>
                <a:ea typeface="Calibri" pitchFamily="34" charset="0"/>
                <a:cs typeface="Arial" pitchFamily="34" charset="0"/>
              </a:rPr>
              <a:t>Points of You</a:t>
            </a:r>
            <a:r>
              <a:rPr lang="en-US" sz="1600" b="1" baseline="30000" dirty="0">
                <a:latin typeface="Optima LT" pitchFamily="2" charset="0"/>
                <a:ea typeface="Calibri" pitchFamily="34" charset="0"/>
                <a:cs typeface="Arial" pitchFamily="34" charset="0"/>
              </a:rPr>
              <a:t>®</a:t>
            </a:r>
            <a:r>
              <a:rPr lang="en-US" sz="1600" b="1" dirty="0">
                <a:latin typeface="Optima LT" pitchFamily="2" charset="0"/>
                <a:ea typeface="Calibri" pitchFamily="34" charset="0"/>
                <a:cs typeface="Arial" pitchFamily="34" charset="0"/>
              </a:rPr>
              <a:t> </a:t>
            </a:r>
            <a:r>
              <a:rPr lang="en-US" sz="1600" dirty="0">
                <a:latin typeface="Optima LT" pitchFamily="2" charset="0"/>
                <a:ea typeface="Calibri" pitchFamily="34" charset="0"/>
                <a:cs typeface="Arial" pitchFamily="34" charset="0"/>
              </a:rPr>
              <a:t>Academy.</a:t>
            </a:r>
          </a:p>
          <a:p>
            <a:pPr algn="l" rtl="0"/>
            <a:endParaRPr lang="en-US" sz="1600" b="1" dirty="0"/>
          </a:p>
          <a:p>
            <a:pPr algn="l" rtl="0"/>
            <a:r>
              <a:rPr lang="en-US" sz="1600" b="1" dirty="0"/>
              <a:t>Our method, make it yours</a:t>
            </a:r>
            <a:endParaRPr lang="en-US" sz="1600" dirty="0"/>
          </a:p>
          <a:p>
            <a:pPr algn="l" rtl="0"/>
            <a:r>
              <a:rPr lang="en-US" sz="1600" dirty="0"/>
              <a:t> </a:t>
            </a:r>
          </a:p>
          <a:p>
            <a:pPr algn="l" rtl="0"/>
            <a:r>
              <a:rPr lang="en-US" sz="1600" dirty="0"/>
              <a:t>Discover multiple ways to integrate our tools with different audiences in 1:1 sessions and groups of different sizes.</a:t>
            </a:r>
          </a:p>
          <a:p>
            <a:pPr algn="l" rtl="0"/>
            <a:r>
              <a:rPr lang="en-US" sz="1600" dirty="0"/>
              <a:t> </a:t>
            </a:r>
          </a:p>
        </p:txBody>
      </p:sp>
    </p:spTree>
    <p:extLst>
      <p:ext uri="{BB962C8B-B14F-4D97-AF65-F5344CB8AC3E}">
        <p14:creationId xmlns:p14="http://schemas.microsoft.com/office/powerpoint/2010/main" val="88118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4234" y="-468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TextBox 6"/>
          <p:cNvSpPr txBox="1"/>
          <p:nvPr/>
        </p:nvSpPr>
        <p:spPr>
          <a:xfrm>
            <a:off x="467544" y="1497553"/>
            <a:ext cx="8568952" cy="3816429"/>
          </a:xfrm>
          <a:prstGeom prst="rect">
            <a:avLst/>
          </a:prstGeom>
          <a:noFill/>
        </p:spPr>
        <p:txBody>
          <a:bodyPr wrap="square" rtlCol="1">
            <a:spAutoFit/>
          </a:bodyPr>
          <a:lstStyle/>
          <a:p>
            <a:pPr algn="l" rtl="0" fontAlgn="t"/>
            <a:r>
              <a:rPr lang="en-US" b="1" dirty="0">
                <a:solidFill>
                  <a:schemeClr val="tx2">
                    <a:lumMod val="75000"/>
                  </a:schemeClr>
                </a:solidFill>
                <a:latin typeface="Optima LT" pitchFamily="2" charset="0"/>
              </a:rPr>
              <a:t>What will you teach through this content?</a:t>
            </a:r>
          </a:p>
          <a:p>
            <a:pPr algn="l" rtl="0" fontAlgn="t"/>
            <a:endParaRPr lang="en-US" dirty="0">
              <a:latin typeface="Optima LT" pitchFamily="2" charset="0"/>
            </a:endParaRPr>
          </a:p>
          <a:p>
            <a:pPr algn="l" rtl="0" fontAlgn="t"/>
            <a:r>
              <a:rPr lang="en-US" b="1" dirty="0">
                <a:latin typeface="Optima LT" pitchFamily="2" charset="0"/>
              </a:rPr>
              <a:t>1. The setting and the workshop framework</a:t>
            </a:r>
          </a:p>
          <a:p>
            <a:pPr algn="l" rtl="0" fontAlgn="t"/>
            <a:r>
              <a:rPr lang="en-US" dirty="0">
                <a:latin typeface="Optima LT" pitchFamily="2" charset="0"/>
              </a:rPr>
              <a:t>Guidelines and group agreement for a healthy group relationship, modeling</a:t>
            </a:r>
            <a:br>
              <a:rPr lang="en-US" dirty="0">
                <a:latin typeface="Optima LT" pitchFamily="2" charset="0"/>
              </a:rPr>
            </a:br>
            <a:endParaRPr lang="en-US" b="1" dirty="0">
              <a:latin typeface="Optima LT" pitchFamily="2" charset="0"/>
            </a:endParaRPr>
          </a:p>
          <a:p>
            <a:pPr algn="l" rtl="0" fontAlgn="t"/>
            <a:r>
              <a:rPr lang="en-US" b="1" dirty="0">
                <a:latin typeface="Optima LT" pitchFamily="2" charset="0"/>
              </a:rPr>
              <a:t>2. Pause</a:t>
            </a:r>
          </a:p>
          <a:p>
            <a:pPr algn="l" rtl="0" fontAlgn="t"/>
            <a:r>
              <a:rPr lang="en-US" dirty="0">
                <a:latin typeface="Optima LT" pitchFamily="2" charset="0"/>
              </a:rPr>
              <a:t>As Points of You ® way of life and Method</a:t>
            </a:r>
            <a:br>
              <a:rPr lang="en-US" dirty="0">
                <a:latin typeface="Optima LT" pitchFamily="2" charset="0"/>
              </a:rPr>
            </a:br>
            <a:endParaRPr lang="en-US" sz="800" dirty="0">
              <a:latin typeface="Optima LT" pitchFamily="2" charset="0"/>
            </a:endParaRPr>
          </a:p>
          <a:p>
            <a:pPr algn="l" rtl="0" fontAlgn="t"/>
            <a:r>
              <a:rPr lang="en-US" b="1" dirty="0">
                <a:latin typeface="Optima LT" pitchFamily="2" charset="0"/>
              </a:rPr>
              <a:t>3. Points of You® Method</a:t>
            </a:r>
            <a:endParaRPr lang="en-US" dirty="0">
              <a:latin typeface="Optima LT" pitchFamily="2" charset="0"/>
            </a:endParaRPr>
          </a:p>
          <a:p>
            <a:pPr algn="l" rtl="0" fontAlgn="t"/>
            <a:r>
              <a:rPr lang="en-US" dirty="0">
                <a:latin typeface="Optima LT" pitchFamily="2" charset="0"/>
              </a:rPr>
              <a:t>Learn the 4 simple steps of our unique method.</a:t>
            </a:r>
            <a:br>
              <a:rPr lang="en-US" dirty="0">
                <a:latin typeface="Optima LT" pitchFamily="2" charset="0"/>
              </a:rPr>
            </a:br>
            <a:br>
              <a:rPr lang="en-US" dirty="0">
                <a:latin typeface="Optima LT" pitchFamily="2" charset="0"/>
              </a:rPr>
            </a:br>
            <a:r>
              <a:rPr lang="en-US" b="1" dirty="0">
                <a:latin typeface="Optima LT" pitchFamily="2" charset="0"/>
              </a:rPr>
              <a:t>4. How to join our Tribe</a:t>
            </a:r>
            <a:br>
              <a:rPr lang="en-US" dirty="0">
                <a:latin typeface="Optima LT" pitchFamily="2" charset="0"/>
              </a:rPr>
            </a:br>
            <a:r>
              <a:rPr lang="en-US" dirty="0">
                <a:latin typeface="Optima LT" pitchFamily="2" charset="0"/>
              </a:rPr>
              <a:t>Information about Points of You ® Academy (L.1-L.4)</a:t>
            </a:r>
            <a:endParaRPr lang="en-US" sz="800" dirty="0">
              <a:latin typeface="Optima LT" pitchFamily="2" charset="0"/>
            </a:endParaRPr>
          </a:p>
          <a:p>
            <a:pPr algn="l" rtl="0" fontAlgn="t"/>
            <a:r>
              <a:rPr lang="en-US" dirty="0">
                <a:latin typeface="Optima LT" pitchFamily="2" charset="0"/>
              </a:rPr>
              <a:t>Clarity about the requirements to become Experts</a:t>
            </a:r>
            <a:endParaRPr lang="en-US" sz="800" dirty="0">
              <a:latin typeface="Optima LT" pitchFamily="2" charset="0"/>
            </a:endParaRPr>
          </a:p>
        </p:txBody>
      </p:sp>
      <p:sp>
        <p:nvSpPr>
          <p:cNvPr id="9" name="מלבן 8"/>
          <p:cNvSpPr/>
          <p:nvPr/>
        </p:nvSpPr>
        <p:spPr>
          <a:xfrm>
            <a:off x="0" y="188640"/>
            <a:ext cx="9135533" cy="369332"/>
          </a:xfrm>
          <a:prstGeom prst="rect">
            <a:avLst/>
          </a:prstGeom>
        </p:spPr>
        <p:txBody>
          <a:bodyPr wrap="square">
            <a:spAutoFit/>
          </a:bodyPr>
          <a:lstStyle/>
          <a:p>
            <a:pPr algn="ctr" rtl="0"/>
            <a:r>
              <a:rPr lang="en-US" b="1" dirty="0">
                <a:latin typeface="Optima LT" pitchFamily="2" charset="0"/>
                <a:sym typeface="Belleza"/>
              </a:rPr>
              <a:t>Introduction to POY content</a:t>
            </a:r>
            <a:endParaRPr lang="en-GB"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12B00C1D-2864-430C-B7FC-E7A8664C2D78}"/>
              </a:ext>
            </a:extLst>
          </p:cNvPr>
          <p:cNvSpPr>
            <a:spLocks noGrp="1"/>
          </p:cNvSpPr>
          <p:nvPr>
            <p:ph type="sldNum" sz="quarter" idx="12"/>
          </p:nvPr>
        </p:nvSpPr>
        <p:spPr/>
        <p:txBody>
          <a:bodyPr/>
          <a:lstStyle/>
          <a:p>
            <a:fld id="{7954171D-2B99-46CF-AE5A-2F63FF51B8C7}" type="slidenum">
              <a:rPr lang="he-IL" smtClean="0"/>
              <a:pPr/>
              <a:t>4</a:t>
            </a:fld>
            <a:endParaRPr lang="he-IL"/>
          </a:p>
        </p:txBody>
      </p:sp>
    </p:spTree>
    <p:extLst>
      <p:ext uri="{BB962C8B-B14F-4D97-AF65-F5344CB8AC3E}">
        <p14:creationId xmlns:p14="http://schemas.microsoft.com/office/powerpoint/2010/main" val="401680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2">
            <a:extLst>
              <a:ext uri="{FF2B5EF4-FFF2-40B4-BE49-F238E27FC236}">
                <a16:creationId xmlns:a16="http://schemas.microsoft.com/office/drawing/2014/main" id="{AE2DB9E2-06E6-4051-B398-085ACF1FF902}"/>
              </a:ext>
            </a:extLst>
          </p:cNvPr>
          <p:cNvGrpSpPr>
            <a:grpSpLocks/>
          </p:cNvGrpSpPr>
          <p:nvPr/>
        </p:nvGrpSpPr>
        <p:grpSpPr bwMode="auto">
          <a:xfrm>
            <a:off x="8467" y="712189"/>
            <a:ext cx="9135383" cy="6173010"/>
            <a:chOff x="149" y="6783"/>
            <a:chExt cx="14386" cy="9955"/>
          </a:xfrm>
        </p:grpSpPr>
        <p:pic>
          <p:nvPicPr>
            <p:cNvPr id="3095" name="Picture 23">
              <a:extLst>
                <a:ext uri="{FF2B5EF4-FFF2-40B4-BE49-F238E27FC236}">
                  <a16:creationId xmlns:a16="http://schemas.microsoft.com/office/drawing/2014/main" id="{7FB4F815-272F-4113-8EFF-625769FFF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 y="11670"/>
              <a:ext cx="7209" cy="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5">
              <a:extLst>
                <a:ext uri="{FF2B5EF4-FFF2-40B4-BE49-F238E27FC236}">
                  <a16:creationId xmlns:a16="http://schemas.microsoft.com/office/drawing/2014/main" id="{5152C287-E727-4FF3-88F4-F16CE0514307}"/>
                </a:ext>
              </a:extLst>
            </p:cNvPr>
            <p:cNvSpPr>
              <a:spLocks noChangeArrowheads="1"/>
            </p:cNvSpPr>
            <p:nvPr/>
          </p:nvSpPr>
          <p:spPr bwMode="auto">
            <a:xfrm>
              <a:off x="149" y="6783"/>
              <a:ext cx="7267" cy="9908"/>
            </a:xfrm>
            <a:prstGeom prst="rect">
              <a:avLst/>
            </a:prstGeom>
            <a:solidFill>
              <a:srgbClr val="6C88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he-IL"/>
            </a:p>
          </p:txBody>
        </p:sp>
      </p:gr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3" name="מלבן 12"/>
          <p:cNvSpPr/>
          <p:nvPr/>
        </p:nvSpPr>
        <p:spPr>
          <a:xfrm>
            <a:off x="0" y="188640"/>
            <a:ext cx="9135533" cy="584775"/>
          </a:xfrm>
          <a:prstGeom prst="rect">
            <a:avLst/>
          </a:prstGeom>
        </p:spPr>
        <p:txBody>
          <a:bodyPr wrap="square">
            <a:spAutoFit/>
          </a:bodyPr>
          <a:lstStyle/>
          <a:p>
            <a:pPr algn="ctr" rtl="0"/>
            <a:r>
              <a:rPr lang="en-US" sz="1600" b="1" dirty="0">
                <a:latin typeface="Optima LT" pitchFamily="2" charset="0"/>
              </a:rPr>
              <a:t>Experts Requirements</a:t>
            </a:r>
            <a:endParaRPr lang="en-US" sz="1600" dirty="0">
              <a:latin typeface="Optima LT" pitchFamily="2" charset="0"/>
            </a:endParaRP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E2E8468A-4792-4850-A743-E6B236D7FC25}"/>
              </a:ext>
            </a:extLst>
          </p:cNvPr>
          <p:cNvSpPr>
            <a:spLocks noGrp="1"/>
          </p:cNvSpPr>
          <p:nvPr>
            <p:ph type="sldNum" sz="quarter" idx="12"/>
          </p:nvPr>
        </p:nvSpPr>
        <p:spPr/>
        <p:txBody>
          <a:bodyPr/>
          <a:lstStyle/>
          <a:p>
            <a:fld id="{7954171D-2B99-46CF-AE5A-2F63FF51B8C7}" type="slidenum">
              <a:rPr lang="he-IL" smtClean="0"/>
              <a:pPr/>
              <a:t>40</a:t>
            </a:fld>
            <a:endParaRPr lang="he-IL"/>
          </a:p>
        </p:txBody>
      </p:sp>
      <p:sp>
        <p:nvSpPr>
          <p:cNvPr id="24" name="TextBox 23">
            <a:extLst>
              <a:ext uri="{FF2B5EF4-FFF2-40B4-BE49-F238E27FC236}">
                <a16:creationId xmlns:a16="http://schemas.microsoft.com/office/drawing/2014/main" id="{94005919-5CB8-47D2-AFE8-19C4824C6419}"/>
              </a:ext>
            </a:extLst>
          </p:cNvPr>
          <p:cNvSpPr txBox="1"/>
          <p:nvPr/>
        </p:nvSpPr>
        <p:spPr>
          <a:xfrm>
            <a:off x="-1523020" y="1507731"/>
            <a:ext cx="3960440" cy="369332"/>
          </a:xfrm>
          <a:prstGeom prst="rect">
            <a:avLst/>
          </a:prstGeom>
          <a:noFill/>
        </p:spPr>
        <p:txBody>
          <a:bodyPr wrap="square" rtlCol="1">
            <a:spAutoFit/>
          </a:bodyPr>
          <a:lstStyle/>
          <a:p>
            <a:r>
              <a:rPr lang="en-US" b="1" dirty="0">
                <a:solidFill>
                  <a:schemeClr val="bg1"/>
                </a:solidFill>
              </a:rPr>
              <a:t>Requirements </a:t>
            </a:r>
            <a:endParaRPr lang="he-IL" dirty="0">
              <a:solidFill>
                <a:schemeClr val="bg1"/>
              </a:solidFill>
            </a:endParaRPr>
          </a:p>
        </p:txBody>
      </p:sp>
      <p:sp>
        <p:nvSpPr>
          <p:cNvPr id="25" name="TextBox 24">
            <a:extLst>
              <a:ext uri="{FF2B5EF4-FFF2-40B4-BE49-F238E27FC236}">
                <a16:creationId xmlns:a16="http://schemas.microsoft.com/office/drawing/2014/main" id="{5F97FA83-98CB-46D0-99E1-B7D976707022}"/>
              </a:ext>
            </a:extLst>
          </p:cNvPr>
          <p:cNvSpPr txBox="1"/>
          <p:nvPr/>
        </p:nvSpPr>
        <p:spPr>
          <a:xfrm>
            <a:off x="107505" y="2337714"/>
            <a:ext cx="4320480" cy="338554"/>
          </a:xfrm>
          <a:prstGeom prst="rect">
            <a:avLst/>
          </a:prstGeom>
          <a:noFill/>
        </p:spPr>
        <p:txBody>
          <a:bodyPr wrap="square" rtlCol="1">
            <a:spAutoFit/>
          </a:bodyPr>
          <a:lstStyle/>
          <a:p>
            <a:pPr algn="l" rtl="0"/>
            <a:r>
              <a:rPr lang="en-US" sz="1600" b="1" dirty="0">
                <a:solidFill>
                  <a:schemeClr val="bg1"/>
                </a:solidFill>
              </a:rPr>
              <a:t>Points of You®</a:t>
            </a:r>
            <a:endParaRPr lang="en-US" sz="1600" dirty="0">
              <a:solidFill>
                <a:schemeClr val="bg1"/>
              </a:solidFill>
            </a:endParaRPr>
          </a:p>
        </p:txBody>
      </p:sp>
      <p:sp>
        <p:nvSpPr>
          <p:cNvPr id="3086" name="TextBox 3085">
            <a:extLst>
              <a:ext uri="{FF2B5EF4-FFF2-40B4-BE49-F238E27FC236}">
                <a16:creationId xmlns:a16="http://schemas.microsoft.com/office/drawing/2014/main" id="{22712D75-D635-4689-894F-ADF0A4556D94}"/>
              </a:ext>
            </a:extLst>
          </p:cNvPr>
          <p:cNvSpPr txBox="1"/>
          <p:nvPr/>
        </p:nvSpPr>
        <p:spPr>
          <a:xfrm>
            <a:off x="4631616" y="773416"/>
            <a:ext cx="4512384" cy="830997"/>
          </a:xfrm>
          <a:prstGeom prst="rect">
            <a:avLst/>
          </a:prstGeom>
          <a:noFill/>
        </p:spPr>
        <p:txBody>
          <a:bodyPr wrap="square" rtlCol="1">
            <a:spAutoFit/>
          </a:bodyPr>
          <a:lstStyle/>
          <a:p>
            <a:pPr algn="l" rtl="0"/>
            <a:r>
              <a:rPr lang="en-US" sz="1600" b="1" dirty="0"/>
              <a:t> </a:t>
            </a:r>
            <a:endParaRPr lang="en-US" sz="1600" dirty="0"/>
          </a:p>
          <a:p>
            <a:pPr algn="l" rtl="0"/>
            <a:endParaRPr lang="en-US" sz="1600" b="1" dirty="0"/>
          </a:p>
          <a:p>
            <a:pPr algn="l" rtl="0"/>
            <a:r>
              <a:rPr lang="en-US" sz="1600" dirty="0"/>
              <a:t> </a:t>
            </a:r>
          </a:p>
        </p:txBody>
      </p:sp>
    </p:spTree>
    <p:extLst>
      <p:ext uri="{BB962C8B-B14F-4D97-AF65-F5344CB8AC3E}">
        <p14:creationId xmlns:p14="http://schemas.microsoft.com/office/powerpoint/2010/main" val="1766650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A1838A01-833E-48FB-B45D-369E7EE21439}"/>
              </a:ext>
            </a:extLst>
          </p:cNvPr>
          <p:cNvSpPr/>
          <p:nvPr/>
        </p:nvSpPr>
        <p:spPr>
          <a:xfrm>
            <a:off x="5990" y="692696"/>
            <a:ext cx="4617158" cy="6165304"/>
          </a:xfrm>
          <a:prstGeom prst="rect">
            <a:avLst/>
          </a:prstGeom>
          <a:solidFill>
            <a:srgbClr val="908D78"/>
          </a:solidFill>
          <a:ln w="0"/>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3" name="מלבן 12"/>
          <p:cNvSpPr/>
          <p:nvPr/>
        </p:nvSpPr>
        <p:spPr>
          <a:xfrm>
            <a:off x="0" y="188640"/>
            <a:ext cx="9135533" cy="584775"/>
          </a:xfrm>
          <a:prstGeom prst="rect">
            <a:avLst/>
          </a:prstGeom>
        </p:spPr>
        <p:txBody>
          <a:bodyPr wrap="square">
            <a:spAutoFit/>
          </a:bodyPr>
          <a:lstStyle/>
          <a:p>
            <a:pPr algn="ctr" rtl="0"/>
            <a:r>
              <a:rPr lang="en-GB" sz="1600" b="1" dirty="0">
                <a:latin typeface="Optima LT" pitchFamily="2" charset="0"/>
              </a:rPr>
              <a:t>L.4 Top View Program -</a:t>
            </a:r>
            <a:r>
              <a:rPr lang="en-US" sz="1600" dirty="0">
                <a:latin typeface="Optima LT" pitchFamily="2" charset="0"/>
              </a:rPr>
              <a:t>7 days</a:t>
            </a:r>
          </a:p>
          <a:p>
            <a:pPr algn="ctr" rtl="0"/>
            <a:endParaRPr lang="en-GB" sz="1600"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E2E8468A-4792-4850-A743-E6B236D7FC25}"/>
              </a:ext>
            </a:extLst>
          </p:cNvPr>
          <p:cNvSpPr>
            <a:spLocks noGrp="1"/>
          </p:cNvSpPr>
          <p:nvPr>
            <p:ph type="sldNum" sz="quarter" idx="12"/>
          </p:nvPr>
        </p:nvSpPr>
        <p:spPr/>
        <p:txBody>
          <a:bodyPr/>
          <a:lstStyle/>
          <a:p>
            <a:fld id="{7954171D-2B99-46CF-AE5A-2F63FF51B8C7}" type="slidenum">
              <a:rPr lang="he-IL" smtClean="0"/>
              <a:pPr/>
              <a:t>41</a:t>
            </a:fld>
            <a:endParaRPr lang="he-IL"/>
          </a:p>
        </p:txBody>
      </p:sp>
      <p:sp>
        <p:nvSpPr>
          <p:cNvPr id="24" name="TextBox 23">
            <a:extLst>
              <a:ext uri="{FF2B5EF4-FFF2-40B4-BE49-F238E27FC236}">
                <a16:creationId xmlns:a16="http://schemas.microsoft.com/office/drawing/2014/main" id="{94005919-5CB8-47D2-AFE8-19C4824C6419}"/>
              </a:ext>
            </a:extLst>
          </p:cNvPr>
          <p:cNvSpPr txBox="1"/>
          <p:nvPr/>
        </p:nvSpPr>
        <p:spPr>
          <a:xfrm>
            <a:off x="-1655494" y="1414773"/>
            <a:ext cx="3960440" cy="369332"/>
          </a:xfrm>
          <a:prstGeom prst="rect">
            <a:avLst/>
          </a:prstGeom>
          <a:noFill/>
        </p:spPr>
        <p:txBody>
          <a:bodyPr wrap="square" rtlCol="1">
            <a:spAutoFit/>
          </a:bodyPr>
          <a:lstStyle/>
          <a:p>
            <a:r>
              <a:rPr lang="en-US" b="1" dirty="0">
                <a:solidFill>
                  <a:schemeClr val="bg1"/>
                </a:solidFill>
              </a:rPr>
              <a:t>About the workshop</a:t>
            </a:r>
            <a:endParaRPr lang="he-IL" dirty="0">
              <a:solidFill>
                <a:schemeClr val="bg1"/>
              </a:solidFill>
            </a:endParaRPr>
          </a:p>
        </p:txBody>
      </p:sp>
      <p:pic>
        <p:nvPicPr>
          <p:cNvPr id="4102" name="Picture 6">
            <a:extLst>
              <a:ext uri="{FF2B5EF4-FFF2-40B4-BE49-F238E27FC236}">
                <a16:creationId xmlns:a16="http://schemas.microsoft.com/office/drawing/2014/main" id="{E2B3212E-BDA0-4269-B305-084273D1A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600" y="3436680"/>
            <a:ext cx="4529533" cy="34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037F3317-CFE8-4F23-A1D9-3D0F43EB2DDA}"/>
              </a:ext>
            </a:extLst>
          </p:cNvPr>
          <p:cNvSpPr txBox="1"/>
          <p:nvPr/>
        </p:nvSpPr>
        <p:spPr>
          <a:xfrm>
            <a:off x="152055" y="2112528"/>
            <a:ext cx="4320480" cy="2862322"/>
          </a:xfrm>
          <a:prstGeom prst="rect">
            <a:avLst/>
          </a:prstGeom>
          <a:noFill/>
        </p:spPr>
        <p:txBody>
          <a:bodyPr wrap="square" rtlCol="1">
            <a:spAutoFit/>
          </a:bodyPr>
          <a:lstStyle/>
          <a:p>
            <a:pPr algn="l" rtl="0"/>
            <a:r>
              <a:rPr lang="en-US" sz="1600" dirty="0">
                <a:solidFill>
                  <a:schemeClr val="bg1"/>
                </a:solidFill>
              </a:rPr>
              <a:t>About the workshop</a:t>
            </a:r>
          </a:p>
          <a:p>
            <a:pPr algn="l" rtl="0"/>
            <a:r>
              <a:rPr lang="en-US" sz="1600" dirty="0">
                <a:solidFill>
                  <a:schemeClr val="bg1"/>
                </a:solidFill>
              </a:rPr>
              <a:t>Once a year we select a small team of outstanding Experts from all over the world to participate in a one of a kind workshop.</a:t>
            </a:r>
          </a:p>
          <a:p>
            <a:pPr algn="l" rtl="0"/>
            <a:r>
              <a:rPr lang="en-US" sz="1600" dirty="0">
                <a:solidFill>
                  <a:schemeClr val="bg1"/>
                </a:solidFill>
              </a:rPr>
              <a:t>Top View Program dives deep into the </a:t>
            </a:r>
            <a:r>
              <a:rPr lang="en-US" sz="1600" b="1" dirty="0">
                <a:solidFill>
                  <a:schemeClr val="bg1"/>
                </a:solidFill>
              </a:rPr>
              <a:t>Points of You® </a:t>
            </a:r>
            <a:r>
              <a:rPr lang="en-US" sz="1600" dirty="0">
                <a:solidFill>
                  <a:schemeClr val="bg1"/>
                </a:solidFill>
              </a:rPr>
              <a:t>DNA as a brand, as philosophy, as way of life. An uplifting experience of climbing up to the top of the mastery mountain of Points of You® facilitation.</a:t>
            </a:r>
          </a:p>
          <a:p>
            <a:pPr algn="l" rtl="0"/>
            <a:r>
              <a:rPr lang="en-US" sz="1600" dirty="0">
                <a:solidFill>
                  <a:schemeClr val="bg1"/>
                </a:solidFill>
              </a:rPr>
              <a:t>This journey explores identity, presence, leadership, performance and a true calling.</a:t>
            </a:r>
          </a:p>
        </p:txBody>
      </p:sp>
      <p:sp>
        <p:nvSpPr>
          <p:cNvPr id="21" name="TextBox 20">
            <a:extLst>
              <a:ext uri="{FF2B5EF4-FFF2-40B4-BE49-F238E27FC236}">
                <a16:creationId xmlns:a16="http://schemas.microsoft.com/office/drawing/2014/main" id="{718D3D3B-2B6E-4E9B-A202-E25B6284B456}"/>
              </a:ext>
            </a:extLst>
          </p:cNvPr>
          <p:cNvSpPr txBox="1"/>
          <p:nvPr/>
        </p:nvSpPr>
        <p:spPr>
          <a:xfrm>
            <a:off x="4631616" y="773416"/>
            <a:ext cx="4512384" cy="3293209"/>
          </a:xfrm>
          <a:prstGeom prst="rect">
            <a:avLst/>
          </a:prstGeom>
          <a:noFill/>
        </p:spPr>
        <p:txBody>
          <a:bodyPr wrap="square" rtlCol="1">
            <a:spAutoFit/>
          </a:bodyPr>
          <a:lstStyle/>
          <a:p>
            <a:pPr algn="l" rtl="0"/>
            <a:r>
              <a:rPr lang="en-US" sz="1600" b="1" dirty="0"/>
              <a:t> </a:t>
            </a:r>
            <a:endParaRPr lang="en-US" sz="1600" dirty="0"/>
          </a:p>
          <a:p>
            <a:pPr algn="l" rtl="0"/>
            <a:endParaRPr lang="en-US" sz="1600" b="1" dirty="0"/>
          </a:p>
          <a:p>
            <a:pPr algn="l" rtl="0"/>
            <a:r>
              <a:rPr lang="en-US" sz="1600" dirty="0">
                <a:latin typeface="Optima LT" pitchFamily="2" charset="0"/>
                <a:ea typeface="Calibri" pitchFamily="34" charset="0"/>
                <a:cs typeface="Arial" pitchFamily="34" charset="0"/>
              </a:rPr>
              <a:t>This workshop is the 4</a:t>
            </a:r>
            <a:r>
              <a:rPr lang="en-US" sz="1600" baseline="30000" dirty="0">
                <a:latin typeface="Optima LT" pitchFamily="2" charset="0"/>
                <a:ea typeface="Calibri" pitchFamily="34" charset="0"/>
                <a:cs typeface="Arial" pitchFamily="34" charset="0"/>
              </a:rPr>
              <a:t>th</a:t>
            </a:r>
            <a:r>
              <a:rPr lang="en-US" sz="1600" dirty="0">
                <a:latin typeface="Optima LT" pitchFamily="2" charset="0"/>
                <a:ea typeface="Calibri" pitchFamily="34" charset="0"/>
                <a:cs typeface="Arial" pitchFamily="34" charset="0"/>
              </a:rPr>
              <a:t> level of the </a:t>
            </a:r>
            <a:r>
              <a:rPr lang="en-US" sz="1600" b="1" dirty="0">
                <a:latin typeface="Optima LT" pitchFamily="2" charset="0"/>
                <a:ea typeface="Calibri" pitchFamily="34" charset="0"/>
                <a:cs typeface="Arial" pitchFamily="34" charset="0"/>
              </a:rPr>
              <a:t>Points of You</a:t>
            </a:r>
            <a:r>
              <a:rPr lang="en-US" sz="1600" b="1" baseline="30000" dirty="0">
                <a:latin typeface="Optima LT" pitchFamily="2" charset="0"/>
                <a:ea typeface="Calibri" pitchFamily="34" charset="0"/>
                <a:cs typeface="Arial" pitchFamily="34" charset="0"/>
              </a:rPr>
              <a:t>®</a:t>
            </a:r>
            <a:r>
              <a:rPr lang="en-US" sz="1600" b="1" dirty="0">
                <a:latin typeface="Optima LT" pitchFamily="2" charset="0"/>
                <a:ea typeface="Calibri" pitchFamily="34" charset="0"/>
                <a:cs typeface="Arial" pitchFamily="34" charset="0"/>
              </a:rPr>
              <a:t> </a:t>
            </a:r>
            <a:r>
              <a:rPr lang="en-US" sz="1600" dirty="0">
                <a:latin typeface="Optima LT" pitchFamily="2" charset="0"/>
                <a:ea typeface="Calibri" pitchFamily="34" charset="0"/>
                <a:cs typeface="Arial" pitchFamily="34" charset="0"/>
              </a:rPr>
              <a:t>Academy.</a:t>
            </a:r>
            <a:br>
              <a:rPr lang="en-US" sz="1600" dirty="0">
                <a:latin typeface="Optima LT" pitchFamily="2" charset="0"/>
                <a:ea typeface="Calibri" pitchFamily="34" charset="0"/>
                <a:cs typeface="Arial" pitchFamily="34" charset="0"/>
              </a:rPr>
            </a:br>
            <a:br>
              <a:rPr lang="en-US" sz="1600" dirty="0">
                <a:latin typeface="Optima LT" pitchFamily="2" charset="0"/>
                <a:ea typeface="Calibri" pitchFamily="34" charset="0"/>
                <a:cs typeface="Arial" pitchFamily="34" charset="0"/>
              </a:rPr>
            </a:br>
            <a:r>
              <a:rPr lang="en-US" sz="1600" dirty="0"/>
              <a:t>Our facilitators go through an enlightening journey of initiation and multiple facilitation experiences led by </a:t>
            </a:r>
            <a:r>
              <a:rPr lang="en-US" sz="1600" b="1" dirty="0"/>
              <a:t>Points of You® </a:t>
            </a:r>
            <a:r>
              <a:rPr lang="en-US" sz="1600" dirty="0"/>
              <a:t>co-founders and embraced by our leading masters until they complete the requirements and become a certified Master.</a:t>
            </a:r>
          </a:p>
          <a:p>
            <a:pPr algn="l" rtl="0"/>
            <a:endParaRPr lang="en-US" sz="1600" dirty="0">
              <a:latin typeface="Optima LT" pitchFamily="2" charset="0"/>
              <a:ea typeface="Calibri" pitchFamily="34" charset="0"/>
              <a:cs typeface="Arial" pitchFamily="34" charset="0"/>
            </a:endParaRPr>
          </a:p>
          <a:p>
            <a:pPr algn="l" rtl="0"/>
            <a:endParaRPr lang="en-US" sz="1600" b="1" dirty="0"/>
          </a:p>
          <a:p>
            <a:pPr algn="l" rtl="0"/>
            <a:r>
              <a:rPr lang="en-US" sz="1600" dirty="0"/>
              <a:t> </a:t>
            </a:r>
          </a:p>
        </p:txBody>
      </p:sp>
    </p:spTree>
    <p:extLst>
      <p:ext uri="{BB962C8B-B14F-4D97-AF65-F5344CB8AC3E}">
        <p14:creationId xmlns:p14="http://schemas.microsoft.com/office/powerpoint/2010/main" val="3064860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0" name="מלבן 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Questions?</a:t>
            </a:r>
          </a:p>
        </p:txBody>
      </p:sp>
      <p:sp>
        <p:nvSpPr>
          <p:cNvPr id="2" name="מציין מיקום של מספר שקופית 1">
            <a:extLst>
              <a:ext uri="{FF2B5EF4-FFF2-40B4-BE49-F238E27FC236}">
                <a16:creationId xmlns:a16="http://schemas.microsoft.com/office/drawing/2014/main" id="{5193B9E5-8447-489B-9304-10216FB86A96}"/>
              </a:ext>
            </a:extLst>
          </p:cNvPr>
          <p:cNvSpPr>
            <a:spLocks noGrp="1"/>
          </p:cNvSpPr>
          <p:nvPr>
            <p:ph type="sldNum" sz="quarter" idx="12"/>
          </p:nvPr>
        </p:nvSpPr>
        <p:spPr/>
        <p:txBody>
          <a:bodyPr/>
          <a:lstStyle/>
          <a:p>
            <a:fld id="{7954171D-2B99-46CF-AE5A-2F63FF51B8C7}" type="slidenum">
              <a:rPr lang="he-IL" smtClean="0"/>
              <a:pPr/>
              <a:t>42</a:t>
            </a:fld>
            <a:endParaRPr lang="he-IL"/>
          </a:p>
        </p:txBody>
      </p:sp>
      <p:pic>
        <p:nvPicPr>
          <p:cNvPr id="7" name="Google Shape;1456;p133" descr="LEVEL47.jpg">
            <a:extLst>
              <a:ext uri="{FF2B5EF4-FFF2-40B4-BE49-F238E27FC236}">
                <a16:creationId xmlns:a16="http://schemas.microsoft.com/office/drawing/2014/main" id="{D6E76934-FFCA-41EA-A161-3FA7FFF101D8}"/>
              </a:ext>
            </a:extLst>
          </p:cNvPr>
          <p:cNvPicPr preferRelativeResize="0"/>
          <p:nvPr/>
        </p:nvPicPr>
        <p:blipFill rotWithShape="1">
          <a:blip r:embed="rId3">
            <a:alphaModFix/>
          </a:blip>
          <a:srcRect l="7433" t="9191" r="6938" b="51900"/>
          <a:stretch/>
        </p:blipFill>
        <p:spPr>
          <a:xfrm>
            <a:off x="827584" y="1191667"/>
            <a:ext cx="7861111" cy="2511189"/>
          </a:xfrm>
          <a:prstGeom prst="rect">
            <a:avLst/>
          </a:prstGeom>
          <a:noFill/>
          <a:ln>
            <a:noFill/>
          </a:ln>
        </p:spPr>
      </p:pic>
      <p:pic>
        <p:nvPicPr>
          <p:cNvPr id="9" name="Google Shape;1456;p133" descr="LEVEL47.jpg">
            <a:extLst>
              <a:ext uri="{FF2B5EF4-FFF2-40B4-BE49-F238E27FC236}">
                <a16:creationId xmlns:a16="http://schemas.microsoft.com/office/drawing/2014/main" id="{7E0D214C-65B1-4D0B-BCE2-1D6BF67CDECE}"/>
              </a:ext>
            </a:extLst>
          </p:cNvPr>
          <p:cNvPicPr preferRelativeResize="0"/>
          <p:nvPr/>
        </p:nvPicPr>
        <p:blipFill rotWithShape="1">
          <a:blip r:embed="rId3">
            <a:alphaModFix/>
          </a:blip>
          <a:srcRect l="51139" t="51483" r="6938" b="6944"/>
          <a:stretch/>
        </p:blipFill>
        <p:spPr>
          <a:xfrm>
            <a:off x="4788024" y="3875963"/>
            <a:ext cx="3848669" cy="2683127"/>
          </a:xfrm>
          <a:prstGeom prst="rect">
            <a:avLst/>
          </a:prstGeom>
          <a:noFill/>
          <a:ln>
            <a:noFill/>
          </a:ln>
        </p:spPr>
      </p:pic>
      <p:pic>
        <p:nvPicPr>
          <p:cNvPr id="11" name="Google Shape;1456;p133" descr="LEVEL47.jpg">
            <a:extLst>
              <a:ext uri="{FF2B5EF4-FFF2-40B4-BE49-F238E27FC236}">
                <a16:creationId xmlns:a16="http://schemas.microsoft.com/office/drawing/2014/main" id="{FD11568B-7A44-43A0-9E80-8AFDDF400A3C}"/>
              </a:ext>
            </a:extLst>
          </p:cNvPr>
          <p:cNvPicPr preferRelativeResize="0"/>
          <p:nvPr/>
        </p:nvPicPr>
        <p:blipFill rotWithShape="1">
          <a:blip r:embed="rId3">
            <a:alphaModFix/>
          </a:blip>
          <a:srcRect l="6094" t="51483" r="50000" b="6944"/>
          <a:stretch/>
        </p:blipFill>
        <p:spPr>
          <a:xfrm>
            <a:off x="559559" y="3875963"/>
            <a:ext cx="4030698" cy="2683127"/>
          </a:xfrm>
          <a:prstGeom prst="rect">
            <a:avLst/>
          </a:prstGeom>
          <a:noFill/>
          <a:ln>
            <a:noFill/>
          </a:ln>
        </p:spPr>
      </p:pic>
    </p:spTree>
    <p:extLst>
      <p:ext uri="{BB962C8B-B14F-4D97-AF65-F5344CB8AC3E}">
        <p14:creationId xmlns:p14="http://schemas.microsoft.com/office/powerpoint/2010/main" val="43688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לבן 16"/>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1" name="מלבן 10"/>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Closure</a:t>
            </a:r>
          </a:p>
        </p:txBody>
      </p:sp>
      <p:sp>
        <p:nvSpPr>
          <p:cNvPr id="2" name="מציין מיקום של מספר שקופית 1">
            <a:extLst>
              <a:ext uri="{FF2B5EF4-FFF2-40B4-BE49-F238E27FC236}">
                <a16:creationId xmlns:a16="http://schemas.microsoft.com/office/drawing/2014/main" id="{1AF5C523-C917-4FCE-B05A-C0700AA71A8E}"/>
              </a:ext>
            </a:extLst>
          </p:cNvPr>
          <p:cNvSpPr>
            <a:spLocks noGrp="1"/>
          </p:cNvSpPr>
          <p:nvPr>
            <p:ph type="sldNum" sz="quarter" idx="12"/>
          </p:nvPr>
        </p:nvSpPr>
        <p:spPr/>
        <p:txBody>
          <a:bodyPr/>
          <a:lstStyle/>
          <a:p>
            <a:fld id="{7954171D-2B99-46CF-AE5A-2F63FF51B8C7}" type="slidenum">
              <a:rPr lang="he-IL" smtClean="0"/>
              <a:pPr/>
              <a:t>43</a:t>
            </a:fld>
            <a:endParaRPr lang="he-IL"/>
          </a:p>
        </p:txBody>
      </p:sp>
      <p:pic>
        <p:nvPicPr>
          <p:cNvPr id="5123" name="Picture 3">
            <a:extLst>
              <a:ext uri="{FF2B5EF4-FFF2-40B4-BE49-F238E27FC236}">
                <a16:creationId xmlns:a16="http://schemas.microsoft.com/office/drawing/2014/main" id="{B00A4DC1-C768-49F5-9A84-4C3FA99A4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941" y="1706940"/>
            <a:ext cx="5327650" cy="374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88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andrea-reiman-347558-unsplash.jpg"/>
          <p:cNvPicPr>
            <a:picLocks noChangeAspect="1"/>
          </p:cNvPicPr>
          <p:nvPr/>
        </p:nvPicPr>
        <p:blipFill>
          <a:blip r:embed="rId2" cstate="print"/>
          <a:stretch>
            <a:fillRect/>
          </a:stretch>
        </p:blipFill>
        <p:spPr>
          <a:xfrm>
            <a:off x="0" y="762000"/>
            <a:ext cx="9144000" cy="6096000"/>
          </a:xfrm>
          <a:prstGeom prst="rect">
            <a:avLst/>
          </a:prstGeom>
        </p:spPr>
      </p:pic>
      <p:sp>
        <p:nvSpPr>
          <p:cNvPr id="5" name="מלבן 4"/>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 name="תמונה 6" descr="logo.png"/>
          <p:cNvPicPr>
            <a:picLocks noChangeAspect="1"/>
          </p:cNvPicPr>
          <p:nvPr/>
        </p:nvPicPr>
        <p:blipFill>
          <a:blip r:embed="rId3" cstate="print"/>
          <a:stretch>
            <a:fillRect/>
          </a:stretch>
        </p:blipFill>
        <p:spPr>
          <a:xfrm>
            <a:off x="268703" y="282166"/>
            <a:ext cx="1559692" cy="193572"/>
          </a:xfrm>
          <a:prstGeom prst="rect">
            <a:avLst/>
          </a:prstGeom>
        </p:spPr>
      </p:pic>
      <p:sp>
        <p:nvSpPr>
          <p:cNvPr id="10" name="מלבן 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Thank You</a:t>
            </a:r>
          </a:p>
        </p:txBody>
      </p:sp>
      <p:sp>
        <p:nvSpPr>
          <p:cNvPr id="2" name="מציין מיקום של מספר שקופית 1">
            <a:extLst>
              <a:ext uri="{FF2B5EF4-FFF2-40B4-BE49-F238E27FC236}">
                <a16:creationId xmlns:a16="http://schemas.microsoft.com/office/drawing/2014/main" id="{E1D6E3A3-7F34-4561-A7CD-03B3AEB078A4}"/>
              </a:ext>
            </a:extLst>
          </p:cNvPr>
          <p:cNvSpPr>
            <a:spLocks noGrp="1"/>
          </p:cNvSpPr>
          <p:nvPr>
            <p:ph type="sldNum" sz="quarter" idx="12"/>
          </p:nvPr>
        </p:nvSpPr>
        <p:spPr/>
        <p:txBody>
          <a:bodyPr/>
          <a:lstStyle/>
          <a:p>
            <a:fld id="{7954171D-2B99-46CF-AE5A-2F63FF51B8C7}" type="slidenum">
              <a:rPr lang="he-IL" smtClean="0"/>
              <a:pPr/>
              <a:t>44</a:t>
            </a:fld>
            <a:endParaRPr 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p:cNvSpPr/>
          <p:nvPr/>
        </p:nvSpPr>
        <p:spPr>
          <a:xfrm>
            <a:off x="0" y="1988840"/>
            <a:ext cx="9144000" cy="11521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About this guide</a:t>
            </a:r>
          </a:p>
        </p:txBody>
      </p:sp>
      <p:sp>
        <p:nvSpPr>
          <p:cNvPr id="7" name="TextBox 6"/>
          <p:cNvSpPr txBox="1"/>
          <p:nvPr/>
        </p:nvSpPr>
        <p:spPr>
          <a:xfrm>
            <a:off x="539552" y="1340768"/>
            <a:ext cx="7920880" cy="1600438"/>
          </a:xfrm>
          <a:prstGeom prst="rect">
            <a:avLst/>
          </a:prstGeom>
          <a:noFill/>
        </p:spPr>
        <p:txBody>
          <a:bodyPr wrap="square" rtlCol="1">
            <a:spAutoFit/>
          </a:bodyPr>
          <a:lstStyle/>
          <a:p>
            <a:pPr algn="ctr" rtl="0"/>
            <a:r>
              <a:rPr lang="en-US" b="1" dirty="0">
                <a:solidFill>
                  <a:srgbClr val="C00000"/>
                </a:solidFill>
                <a:latin typeface="Optima LT" pitchFamily="2" charset="0"/>
              </a:rPr>
              <a:t>- Red -</a:t>
            </a:r>
            <a:endParaRPr lang="en-US" b="1" dirty="0">
              <a:latin typeface="Optima LT" pitchFamily="2" charset="0"/>
            </a:endParaRPr>
          </a:p>
          <a:p>
            <a:pPr algn="ctr" rtl="0"/>
            <a:r>
              <a:rPr lang="en-US" b="1" dirty="0">
                <a:latin typeface="Optima LT" pitchFamily="2" charset="0"/>
              </a:rPr>
              <a:t>Preparation</a:t>
            </a:r>
            <a:endParaRPr lang="en-US" sz="800" b="1" dirty="0">
              <a:latin typeface="Optima LT" pitchFamily="2" charset="0"/>
            </a:endParaRPr>
          </a:p>
          <a:p>
            <a:pPr algn="ctr" rtl="0"/>
            <a:r>
              <a:rPr lang="he-IL" sz="800" dirty="0">
                <a:latin typeface="Optima LT" pitchFamily="2" charset="0"/>
              </a:rPr>
              <a:t> </a:t>
            </a:r>
            <a:endParaRPr lang="en-US" sz="800" dirty="0">
              <a:latin typeface="Optima LT" pitchFamily="2" charset="0"/>
            </a:endParaRPr>
          </a:p>
          <a:p>
            <a:pPr algn="ctr" rtl="0"/>
            <a:r>
              <a:rPr lang="en-US" dirty="0">
                <a:latin typeface="Optima LT" pitchFamily="2" charset="0"/>
              </a:rPr>
              <a:t>Everything you will need to prepare</a:t>
            </a:r>
          </a:p>
          <a:p>
            <a:pPr algn="ctr" rtl="0"/>
            <a:r>
              <a:rPr lang="en-US" dirty="0">
                <a:latin typeface="Optima LT" pitchFamily="2" charset="0"/>
              </a:rPr>
              <a:t>for the workshop in general</a:t>
            </a:r>
          </a:p>
          <a:p>
            <a:pPr algn="ctr" rtl="0"/>
            <a:r>
              <a:rPr lang="en-US" dirty="0">
                <a:latin typeface="Optima LT" pitchFamily="2" charset="0"/>
              </a:rPr>
              <a:t>and for each process in particular.</a:t>
            </a:r>
            <a:endParaRPr lang="en-US" b="1" dirty="0">
              <a:latin typeface="Optima LT" pitchFamily="2" charset="0"/>
            </a:endParaRPr>
          </a:p>
        </p:txBody>
      </p:sp>
      <p:sp>
        <p:nvSpPr>
          <p:cNvPr id="11" name="מלבן 10"/>
          <p:cNvSpPr/>
          <p:nvPr/>
        </p:nvSpPr>
        <p:spPr>
          <a:xfrm>
            <a:off x="0" y="4149080"/>
            <a:ext cx="9144000"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p:cNvSpPr txBox="1"/>
          <p:nvPr/>
        </p:nvSpPr>
        <p:spPr>
          <a:xfrm>
            <a:off x="539552" y="3501008"/>
            <a:ext cx="7920880" cy="1323439"/>
          </a:xfrm>
          <a:prstGeom prst="rect">
            <a:avLst/>
          </a:prstGeom>
          <a:noFill/>
        </p:spPr>
        <p:txBody>
          <a:bodyPr wrap="square" rtlCol="1">
            <a:spAutoFit/>
          </a:bodyPr>
          <a:lstStyle/>
          <a:p>
            <a:pPr algn="ctr" rtl="0"/>
            <a:r>
              <a:rPr lang="en-US" b="1" dirty="0">
                <a:solidFill>
                  <a:schemeClr val="accent1">
                    <a:lumMod val="75000"/>
                  </a:schemeClr>
                </a:solidFill>
                <a:latin typeface="Optima LT" pitchFamily="2" charset="0"/>
              </a:rPr>
              <a:t>- Blue -</a:t>
            </a:r>
            <a:endParaRPr lang="en-US" b="1" dirty="0">
              <a:latin typeface="Optima LT" pitchFamily="2" charset="0"/>
            </a:endParaRPr>
          </a:p>
          <a:p>
            <a:pPr algn="ctr" rtl="0"/>
            <a:r>
              <a:rPr lang="en-US" b="1" dirty="0">
                <a:latin typeface="Optima LT" pitchFamily="2" charset="0"/>
              </a:rPr>
              <a:t>Points of You facilitation method</a:t>
            </a:r>
            <a:endParaRPr lang="en-US" sz="800" dirty="0">
              <a:latin typeface="Optima LT" pitchFamily="2" charset="0"/>
            </a:endParaRPr>
          </a:p>
          <a:p>
            <a:pPr algn="ctr" rtl="0"/>
            <a:r>
              <a:rPr lang="he-IL" sz="800" dirty="0">
                <a:latin typeface="Optima LT" pitchFamily="2" charset="0"/>
              </a:rPr>
              <a:t> </a:t>
            </a:r>
            <a:endParaRPr lang="en-US" sz="800" dirty="0">
              <a:latin typeface="Optima LT" pitchFamily="2" charset="0"/>
            </a:endParaRPr>
          </a:p>
          <a:p>
            <a:pPr algn="ctr" rtl="0"/>
            <a:r>
              <a:rPr lang="en-US" dirty="0">
                <a:latin typeface="Optima LT" pitchFamily="2" charset="0"/>
              </a:rPr>
              <a:t>Facilitator's Focus points </a:t>
            </a:r>
          </a:p>
          <a:p>
            <a:pPr algn="ctr" rtl="0"/>
            <a:r>
              <a:rPr lang="en-US" dirty="0">
                <a:latin typeface="Optima LT" pitchFamily="2" charset="0"/>
              </a:rPr>
              <a:t>Facilitation Notes</a:t>
            </a:r>
          </a:p>
        </p:txBody>
      </p:sp>
      <p:sp>
        <p:nvSpPr>
          <p:cNvPr id="87042" name="Rectangle 2"/>
          <p:cNvSpPr>
            <a:spLocks noChangeArrowheads="1"/>
          </p:cNvSpPr>
          <p:nvPr/>
        </p:nvSpPr>
        <p:spPr bwMode="auto">
          <a:xfrm>
            <a:off x="1453292" y="5409083"/>
            <a:ext cx="6228948"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Optima LT" pitchFamily="2" charset="0"/>
                <a:ea typeface="Calibri" pitchFamily="34" charset="0"/>
                <a:cs typeface="Arial" pitchFamily="34" charset="0"/>
              </a:rPr>
              <a:t>- Black &amp; White –</a:t>
            </a:r>
            <a:endParaRPr kumimoji="0" lang="en-US" b="1" i="0" u="none" strike="noStrike" cap="none" normalizeH="0" baseline="0" dirty="0">
              <a:ln>
                <a:noFill/>
              </a:ln>
              <a:solidFill>
                <a:schemeClr val="tx1"/>
              </a:solidFill>
              <a:effectLst/>
              <a:latin typeface="Optima LT" pitchFamily="2"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Optima LT" pitchFamily="2" charset="0"/>
                <a:ea typeface="Calibri" pitchFamily="34" charset="0"/>
                <a:cs typeface="Arial" pitchFamily="34" charset="0"/>
              </a:rPr>
              <a:t>Facilitation Content</a:t>
            </a:r>
            <a:endParaRPr kumimoji="0" lang="en-US" sz="800" b="1" i="0" u="none" strike="noStrike" cap="none" normalizeH="0" baseline="0" dirty="0">
              <a:ln>
                <a:noFill/>
              </a:ln>
              <a:solidFill>
                <a:schemeClr val="tx1"/>
              </a:solidFill>
              <a:effectLst/>
              <a:latin typeface="Optima LT" pitchFamily="2"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a:ln>
                <a:noFill/>
              </a:ln>
              <a:solidFill>
                <a:schemeClr val="tx1"/>
              </a:solidFill>
              <a:effectLst/>
              <a:latin typeface="Optima LT" pitchFamily="2"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Optima LT" pitchFamily="2" charset="0"/>
                <a:ea typeface="Calibri" pitchFamily="34" charset="0"/>
                <a:cs typeface="Arial" pitchFamily="34" charset="0"/>
              </a:rPr>
              <a:t>These parts will take you through the workshop step by step. </a:t>
            </a:r>
            <a:endParaRPr kumimoji="0" lang="en-US" b="0" i="0" u="none" strike="noStrike" cap="none" normalizeH="0" baseline="0" dirty="0">
              <a:ln>
                <a:noFill/>
              </a:ln>
              <a:solidFill>
                <a:schemeClr val="tx1"/>
              </a:solidFill>
              <a:effectLst/>
              <a:latin typeface="Optima LT" pitchFamily="2" charset="0"/>
              <a:cs typeface="Arial" pitchFamily="34" charset="0"/>
            </a:endParaRPr>
          </a:p>
        </p:txBody>
      </p:sp>
      <p:sp>
        <p:nvSpPr>
          <p:cNvPr id="2" name="מציין מיקום של מספר שקופית 1">
            <a:extLst>
              <a:ext uri="{FF2B5EF4-FFF2-40B4-BE49-F238E27FC236}">
                <a16:creationId xmlns:a16="http://schemas.microsoft.com/office/drawing/2014/main" id="{D3D10978-7379-4204-9ADB-7921F08308E7}"/>
              </a:ext>
            </a:extLst>
          </p:cNvPr>
          <p:cNvSpPr>
            <a:spLocks noGrp="1"/>
          </p:cNvSpPr>
          <p:nvPr>
            <p:ph type="sldNum" sz="quarter" idx="12"/>
          </p:nvPr>
        </p:nvSpPr>
        <p:spPr/>
        <p:txBody>
          <a:bodyPr/>
          <a:lstStyle/>
          <a:p>
            <a:fld id="{7954171D-2B99-46CF-AE5A-2F63FF51B8C7}" type="slidenum">
              <a:rPr lang="he-IL" smtClean="0"/>
              <a:pPr/>
              <a:t>5</a:t>
            </a:fld>
            <a:endParaRPr lang="he-IL"/>
          </a:p>
        </p:txBody>
      </p:sp>
    </p:spTree>
    <p:extLst>
      <p:ext uri="{BB962C8B-B14F-4D97-AF65-F5344CB8AC3E}">
        <p14:creationId xmlns:p14="http://schemas.microsoft.com/office/powerpoint/2010/main" val="74172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9" name="TextBox 18"/>
          <p:cNvSpPr txBox="1"/>
          <p:nvPr/>
        </p:nvSpPr>
        <p:spPr>
          <a:xfrm>
            <a:off x="1169622" y="1412776"/>
            <a:ext cx="6804757" cy="3323971"/>
          </a:xfrm>
          <a:prstGeom prst="rect">
            <a:avLst/>
          </a:prstGeom>
          <a:noFill/>
        </p:spPr>
        <p:txBody>
          <a:bodyPr wrap="square" lIns="91424" tIns="45712" rIns="91424" bIns="45712" rtlCol="1">
            <a:spAutoFit/>
          </a:bodyPr>
          <a:lstStyle/>
          <a:p>
            <a:pPr algn="ctr" rtl="0"/>
            <a:r>
              <a:rPr lang="en-GB" sz="2400" b="1" dirty="0">
                <a:solidFill>
                  <a:schemeClr val="tx2">
                    <a:lumMod val="75000"/>
                  </a:schemeClr>
                </a:solidFill>
                <a:latin typeface="Optima LT" pitchFamily="2" charset="0"/>
              </a:rPr>
              <a:t>Orientation in the Agenda</a:t>
            </a:r>
          </a:p>
          <a:p>
            <a:pPr algn="ctr" rtl="0"/>
            <a:endParaRPr lang="en-GB" sz="2400" b="1" dirty="0">
              <a:latin typeface="Optima LT" pitchFamily="2" charset="0"/>
            </a:endParaRPr>
          </a:p>
          <a:p>
            <a:pPr algn="ctr" rtl="0"/>
            <a:r>
              <a:rPr lang="en-GB" b="1" dirty="0">
                <a:latin typeface="Optima LT" pitchFamily="2" charset="0"/>
              </a:rPr>
              <a:t>Day 2</a:t>
            </a:r>
          </a:p>
          <a:p>
            <a:pPr algn="ctr" rtl="0"/>
            <a:endParaRPr lang="en-GB" b="1" dirty="0">
              <a:latin typeface="Optima LT" pitchFamily="2" charset="0"/>
            </a:endParaRPr>
          </a:p>
          <a:p>
            <a:pPr algn="l" rtl="0"/>
            <a:r>
              <a:rPr lang="en-US" dirty="0"/>
              <a:t>12:30-12:45  Our tools             Led by a 3</a:t>
            </a:r>
            <a:r>
              <a:rPr lang="en-US" baseline="30000" dirty="0"/>
              <a:t>rd</a:t>
            </a:r>
            <a:r>
              <a:rPr lang="en-US" dirty="0"/>
              <a:t> time Helper</a:t>
            </a:r>
            <a:br>
              <a:rPr lang="en-US" dirty="0"/>
            </a:br>
            <a:r>
              <a:rPr lang="en-US" dirty="0"/>
              <a:t>12:45-13:30  Our D.N.A.          Led by the lead Facilitator</a:t>
            </a:r>
            <a:br>
              <a:rPr lang="en-US" dirty="0"/>
            </a:br>
            <a:endParaRPr lang="en-US" dirty="0"/>
          </a:p>
          <a:p>
            <a:pPr algn="ctr" rtl="0"/>
            <a:r>
              <a:rPr lang="en-GB" b="1" dirty="0">
                <a:latin typeface="Optima LT" pitchFamily="2" charset="0"/>
              </a:rPr>
              <a:t>Day 3</a:t>
            </a:r>
            <a:br>
              <a:rPr lang="en-GB" b="1" dirty="0">
                <a:latin typeface="Optima LT" pitchFamily="2" charset="0"/>
              </a:rPr>
            </a:br>
            <a:endParaRPr lang="en-GB" b="1" dirty="0">
              <a:latin typeface="Optima LT" pitchFamily="2" charset="0"/>
            </a:endParaRPr>
          </a:p>
          <a:p>
            <a:pPr algn="l" rtl="0"/>
            <a:r>
              <a:rPr lang="en-US" dirty="0"/>
              <a:t>17:30 - 18:00 Our method       Led by the lead Facilitator</a:t>
            </a:r>
            <a:endParaRPr lang="en-GB" b="1" dirty="0">
              <a:latin typeface="Optima LT" pitchFamily="2" charset="0"/>
            </a:endParaRPr>
          </a:p>
          <a:p>
            <a:pPr algn="l" rtl="0"/>
            <a:endParaRPr lang="en-US" dirty="0"/>
          </a:p>
        </p:txBody>
      </p:sp>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6</a:t>
            </a:fld>
            <a:endParaRPr lang="he-IL"/>
          </a:p>
        </p:txBody>
      </p:sp>
      <p:pic>
        <p:nvPicPr>
          <p:cNvPr id="7" name="Google Shape;1416;p128" descr="LEVEL45.jpg">
            <a:extLst>
              <a:ext uri="{FF2B5EF4-FFF2-40B4-BE49-F238E27FC236}">
                <a16:creationId xmlns:a16="http://schemas.microsoft.com/office/drawing/2014/main" id="{B9EB421D-3BA1-41BF-B64A-8D13F067537B}"/>
              </a:ext>
            </a:extLst>
          </p:cNvPr>
          <p:cNvPicPr preferRelativeResize="0"/>
          <p:nvPr/>
        </p:nvPicPr>
        <p:blipFill rotWithShape="1">
          <a:blip r:embed="rId3">
            <a:alphaModFix/>
          </a:blip>
          <a:srcRect b="6488"/>
          <a:stretch/>
        </p:blipFill>
        <p:spPr>
          <a:xfrm>
            <a:off x="1" y="715833"/>
            <a:ext cx="9144000" cy="6142166"/>
          </a:xfrm>
          <a:prstGeom prst="rect">
            <a:avLst/>
          </a:prstGeom>
          <a:noFill/>
          <a:ln>
            <a:noFill/>
          </a:ln>
        </p:spPr>
      </p:pic>
    </p:spTree>
    <p:extLst>
      <p:ext uri="{BB962C8B-B14F-4D97-AF65-F5344CB8AC3E}">
        <p14:creationId xmlns:p14="http://schemas.microsoft.com/office/powerpoint/2010/main" val="254333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9" name="TextBox 18"/>
          <p:cNvSpPr txBox="1"/>
          <p:nvPr/>
        </p:nvSpPr>
        <p:spPr>
          <a:xfrm>
            <a:off x="1169621" y="1412776"/>
            <a:ext cx="6804757" cy="3877969"/>
          </a:xfrm>
          <a:prstGeom prst="rect">
            <a:avLst/>
          </a:prstGeom>
          <a:noFill/>
        </p:spPr>
        <p:txBody>
          <a:bodyPr wrap="square" lIns="91424" tIns="45712" rIns="91424" bIns="45712" rtlCol="1">
            <a:spAutoFit/>
          </a:bodyPr>
          <a:lstStyle/>
          <a:p>
            <a:pPr algn="ctr" rtl="0"/>
            <a:r>
              <a:rPr lang="en-GB" sz="2400" b="1" dirty="0">
                <a:solidFill>
                  <a:srgbClr val="0070C0"/>
                </a:solidFill>
                <a:latin typeface="Optima LT" pitchFamily="2" charset="0"/>
              </a:rPr>
              <a:t>Orientation in the Agenda</a:t>
            </a:r>
          </a:p>
          <a:p>
            <a:pPr algn="ctr" rtl="0"/>
            <a:endParaRPr lang="en-GB" sz="2400" b="1" dirty="0">
              <a:latin typeface="Optima LT" pitchFamily="2" charset="0"/>
            </a:endParaRPr>
          </a:p>
          <a:p>
            <a:pPr algn="ctr" rtl="0"/>
            <a:r>
              <a:rPr lang="en-GB" b="1" dirty="0">
                <a:latin typeface="Optima LT" pitchFamily="2" charset="0"/>
              </a:rPr>
              <a:t>Day 1</a:t>
            </a:r>
          </a:p>
          <a:p>
            <a:pPr algn="ctr" rtl="0"/>
            <a:endParaRPr lang="en-GB" b="1" dirty="0">
              <a:latin typeface="Optima LT" pitchFamily="2" charset="0"/>
            </a:endParaRPr>
          </a:p>
          <a:p>
            <a:pPr algn="l" rtl="0"/>
            <a:r>
              <a:rPr lang="en-US" dirty="0">
                <a:solidFill>
                  <a:srgbClr val="000000"/>
                </a:solidFill>
                <a:latin typeface="Arimo"/>
              </a:rPr>
              <a:t>Welcome                                           Led by Initiator/</a:t>
            </a:r>
            <a:r>
              <a:rPr lang="en-US" dirty="0"/>
              <a:t>the lead Facilitator</a:t>
            </a:r>
            <a:endParaRPr lang="en-US" dirty="0">
              <a:solidFill>
                <a:srgbClr val="000000"/>
              </a:solidFill>
              <a:latin typeface="Arimo"/>
            </a:endParaRPr>
          </a:p>
          <a:p>
            <a:pPr algn="l" rtl="0"/>
            <a:br>
              <a:rPr lang="en-US" dirty="0"/>
            </a:br>
            <a:r>
              <a:rPr lang="en-US" dirty="0">
                <a:solidFill>
                  <a:srgbClr val="000000"/>
                </a:solidFill>
                <a:latin typeface="Arimo"/>
              </a:rPr>
              <a:t>15:00-15:45</a:t>
            </a:r>
            <a:r>
              <a:rPr lang="en-US" dirty="0"/>
              <a:t> </a:t>
            </a:r>
            <a:r>
              <a:rPr lang="en-US" dirty="0">
                <a:solidFill>
                  <a:srgbClr val="000000"/>
                </a:solidFill>
                <a:latin typeface="Arimo"/>
              </a:rPr>
              <a:t> Opening                     </a:t>
            </a:r>
            <a:r>
              <a:rPr lang="en-US" dirty="0"/>
              <a:t>Led by the lead Facilitator</a:t>
            </a:r>
            <a:br>
              <a:rPr lang="en-US" dirty="0"/>
            </a:br>
            <a:r>
              <a:rPr lang="en-US" dirty="0">
                <a:solidFill>
                  <a:srgbClr val="000000"/>
                </a:solidFill>
                <a:latin typeface="Arimo"/>
              </a:rPr>
              <a:t>15:55-16:15</a:t>
            </a:r>
            <a:r>
              <a:rPr lang="en-US" dirty="0"/>
              <a:t>  </a:t>
            </a:r>
            <a:r>
              <a:rPr lang="en-US" dirty="0">
                <a:solidFill>
                  <a:srgbClr val="000000"/>
                </a:solidFill>
                <a:latin typeface="Arimo"/>
              </a:rPr>
              <a:t>Pause</a:t>
            </a:r>
            <a:r>
              <a:rPr lang="en-US" dirty="0"/>
              <a:t>                          Led by the lead Facilitator</a:t>
            </a:r>
            <a:br>
              <a:rPr lang="en-US" dirty="0"/>
            </a:br>
            <a:endParaRPr lang="en-US" dirty="0"/>
          </a:p>
          <a:p>
            <a:pPr algn="ctr" rtl="0"/>
            <a:r>
              <a:rPr lang="en-GB" b="1" dirty="0">
                <a:latin typeface="Optima LT" pitchFamily="2" charset="0"/>
              </a:rPr>
              <a:t>Day 4</a:t>
            </a:r>
            <a:br>
              <a:rPr lang="en-GB" b="1" dirty="0">
                <a:latin typeface="Optima LT" pitchFamily="2" charset="0"/>
              </a:rPr>
            </a:br>
            <a:endParaRPr lang="en-GB" b="1" dirty="0">
              <a:latin typeface="Optima LT" pitchFamily="2" charset="0"/>
            </a:endParaRPr>
          </a:p>
          <a:p>
            <a:pPr algn="l" rtl="0"/>
            <a:r>
              <a:rPr lang="en-US" dirty="0"/>
              <a:t>17:30 - 18:00 Our method              Led by the lead Facilitator</a:t>
            </a:r>
            <a:endParaRPr lang="en-US" b="1" dirty="0">
              <a:latin typeface="Optima LT" pitchFamily="2" charset="0"/>
            </a:endParaRPr>
          </a:p>
          <a:p>
            <a:pPr algn="l" rtl="0"/>
            <a:r>
              <a:rPr lang="en-US" dirty="0"/>
              <a:t>18:30-19:00  How to be part of our Tribe?           2nd time Helper</a:t>
            </a:r>
          </a:p>
        </p:txBody>
      </p:sp>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7</a:t>
            </a:fld>
            <a:endParaRPr lang="he-IL"/>
          </a:p>
        </p:txBody>
      </p:sp>
    </p:spTree>
    <p:extLst>
      <p:ext uri="{BB962C8B-B14F-4D97-AF65-F5344CB8AC3E}">
        <p14:creationId xmlns:p14="http://schemas.microsoft.com/office/powerpoint/2010/main" val="27654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4329246"/>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sym typeface="Belleza"/>
              </a:rPr>
              <a:t>Welcome</a:t>
            </a:r>
          </a:p>
          <a:p>
            <a:pPr lvl="0" algn="ctr" rtl="0">
              <a:lnSpc>
                <a:spcPct val="107000"/>
              </a:lnSpc>
            </a:pPr>
            <a:br>
              <a:rPr lang="en-US" b="1" dirty="0">
                <a:solidFill>
                  <a:srgbClr val="002060"/>
                </a:solidFill>
                <a:latin typeface="Optima LT" pitchFamily="2" charset="0"/>
                <a:ea typeface="Belleza"/>
                <a:cs typeface="Belleza"/>
                <a:sym typeface="Belleza"/>
              </a:rPr>
            </a:br>
            <a:endParaRPr lang="en-US" b="1" dirty="0">
              <a:solidFill>
                <a:srgbClr val="002060"/>
              </a:solidFill>
              <a:latin typeface="Optima LT" pitchFamily="2" charset="0"/>
              <a:ea typeface="Belleza"/>
              <a:cs typeface="Belleza"/>
              <a:sym typeface="Belleza"/>
            </a:endParaRPr>
          </a:p>
          <a:p>
            <a:pPr lvl="0" algn="ctr" rtl="0">
              <a:lnSpc>
                <a:spcPct val="107000"/>
              </a:lnSpc>
            </a:pPr>
            <a:r>
              <a:rPr lang="en-US" b="1" dirty="0">
                <a:solidFill>
                  <a:srgbClr val="002060"/>
                </a:solidFill>
                <a:latin typeface="Optima LT" pitchFamily="2" charset="0"/>
                <a:ea typeface="Belleza"/>
                <a:cs typeface="Belleza"/>
                <a:sym typeface="Belleza"/>
              </a:rPr>
              <a:t>Welcome and Hello TPP #______ (excitement!!!)</a:t>
            </a:r>
          </a:p>
          <a:p>
            <a:pPr lvl="0" algn="ctr" rtl="0">
              <a:lnSpc>
                <a:spcPct val="107000"/>
              </a:lnSpc>
            </a:pPr>
            <a:r>
              <a:rPr lang="en-US" b="1" dirty="0">
                <a:solidFill>
                  <a:srgbClr val="002060"/>
                </a:solidFill>
                <a:latin typeface="Optima LT" pitchFamily="2" charset="0"/>
                <a:ea typeface="Belleza"/>
                <a:cs typeface="Belleza"/>
                <a:sym typeface="Belleza"/>
              </a:rPr>
              <a:t>Devotion to the process</a:t>
            </a:r>
          </a:p>
          <a:p>
            <a:pPr lvl="0" algn="ctr" rtl="0">
              <a:lnSpc>
                <a:spcPct val="107000"/>
              </a:lnSpc>
            </a:pPr>
            <a:r>
              <a:rPr lang="en-US" b="1" dirty="0">
                <a:solidFill>
                  <a:srgbClr val="002060"/>
                </a:solidFill>
                <a:latin typeface="Optima LT" pitchFamily="2" charset="0"/>
                <a:ea typeface="Belleza"/>
                <a:cs typeface="Belleza"/>
                <a:sym typeface="Belleza"/>
              </a:rPr>
              <a:t>Clean destructions</a:t>
            </a:r>
          </a:p>
          <a:p>
            <a:pPr lvl="0" algn="ctr" rtl="0">
              <a:lnSpc>
                <a:spcPct val="107000"/>
              </a:lnSpc>
            </a:pPr>
            <a:r>
              <a:rPr lang="en-US" b="1" dirty="0">
                <a:solidFill>
                  <a:srgbClr val="002060"/>
                </a:solidFill>
                <a:latin typeface="Optima LT" pitchFamily="2" charset="0"/>
                <a:ea typeface="Belleza"/>
                <a:cs typeface="Belleza"/>
                <a:sym typeface="Belleza"/>
              </a:rPr>
              <a:t>Introduction: Initiator, Facilitator, Helpers (name and where from)</a:t>
            </a:r>
          </a:p>
          <a:p>
            <a:pPr lvl="0" algn="ctr" rtl="0">
              <a:lnSpc>
                <a:spcPct val="107000"/>
              </a:lnSpc>
            </a:pPr>
            <a:r>
              <a:rPr lang="en-US" b="1" dirty="0">
                <a:solidFill>
                  <a:srgbClr val="002060"/>
                </a:solidFill>
                <a:latin typeface="Optima LT" pitchFamily="2" charset="0"/>
                <a:ea typeface="Belleza"/>
                <a:cs typeface="Belleza"/>
                <a:sym typeface="Belleza"/>
              </a:rPr>
              <a:t>Logistics</a:t>
            </a:r>
          </a:p>
          <a:p>
            <a:pPr lvl="0" algn="ctr" rtl="0">
              <a:lnSpc>
                <a:spcPct val="107000"/>
              </a:lnSpc>
            </a:pPr>
            <a:r>
              <a:rPr lang="en-US" b="1" dirty="0">
                <a:solidFill>
                  <a:srgbClr val="002060"/>
                </a:solidFill>
                <a:latin typeface="Optima LT" pitchFamily="2" charset="0"/>
                <a:ea typeface="Belleza"/>
                <a:cs typeface="Belleza"/>
                <a:sym typeface="Belleza"/>
              </a:rPr>
              <a:t>14:45- Open doors</a:t>
            </a: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r>
              <a:rPr lang="en-US" b="1" dirty="0">
                <a:solidFill>
                  <a:srgbClr val="002060"/>
                </a:solidFill>
                <a:latin typeface="Optima LT" pitchFamily="2" charset="0"/>
                <a:ea typeface="Belleza"/>
                <a:cs typeface="Belleza"/>
                <a:sym typeface="Belleza"/>
              </a:rPr>
              <a:t>ENJOY! Welcome to Points of You ® family &lt;3</a:t>
            </a: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r>
              <a:rPr lang="en-US" dirty="0">
                <a:solidFill>
                  <a:srgbClr val="002060"/>
                </a:solidFill>
                <a:latin typeface="Optima LT" pitchFamily="2" charset="0"/>
                <a:ea typeface="Belleza"/>
                <a:cs typeface="Belleza"/>
                <a:sym typeface="Belleza"/>
                <a:hlinkClick r:id="rId4"/>
              </a:rPr>
              <a:t>Welcome opening</a:t>
            </a:r>
            <a:endParaRPr lang="en-US" dirty="0">
              <a:solidFill>
                <a:srgbClr val="002060"/>
              </a:solidFill>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8</a:t>
            </a:fld>
            <a:endParaRPr lang="he-IL"/>
          </a:p>
        </p:txBody>
      </p:sp>
    </p:spTree>
    <p:extLst>
      <p:ext uri="{BB962C8B-B14F-4D97-AF65-F5344CB8AC3E}">
        <p14:creationId xmlns:p14="http://schemas.microsoft.com/office/powerpoint/2010/main" val="59876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091891"/>
          </a:xfrm>
          <a:prstGeom prst="rect">
            <a:avLst/>
          </a:prstGeom>
          <a:noFill/>
        </p:spPr>
        <p:txBody>
          <a:bodyPr wrap="square" lIns="91424" tIns="45712" rIns="91424" bIns="45712" rtlCol="1">
            <a:spAutoFit/>
          </a:bodyPr>
          <a:lstStyle/>
          <a:p>
            <a:pPr lvl="0" algn="ctr" rtl="0">
              <a:lnSpc>
                <a:spcPct val="107000"/>
              </a:lnSpc>
            </a:pPr>
            <a:r>
              <a:rPr lang="en-US" sz="2800" b="1" dirty="0">
                <a:latin typeface="Optima LT" pitchFamily="2" charset="0"/>
                <a:ea typeface="Belleza"/>
                <a:cs typeface="Belleza"/>
                <a:sym typeface="Belleza"/>
              </a:rPr>
              <a:t>Opening</a:t>
            </a:r>
          </a:p>
          <a:p>
            <a:pPr lvl="0" algn="ctr" rtl="0">
              <a:lnSpc>
                <a:spcPct val="107000"/>
              </a:lnSpc>
            </a:pPr>
            <a:r>
              <a:rPr lang="en-US" sz="1600" b="1" dirty="0">
                <a:latin typeface="Optima LT" pitchFamily="2" charset="0"/>
                <a:ea typeface="Belleza"/>
                <a:cs typeface="Belleza"/>
                <a:sym typeface="Belleza"/>
              </a:rPr>
              <a:t>(45 minutes)</a:t>
            </a:r>
            <a:endParaRPr lang="en-US" sz="20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Music for the entrance (Playlist 1)  </a:t>
            </a:r>
            <a:br>
              <a:rPr lang="en-US" dirty="0">
                <a:latin typeface="Optima LT" pitchFamily="2" charset="0"/>
                <a:ea typeface="Belleza"/>
                <a:cs typeface="Belleza"/>
                <a:sym typeface="Belleza"/>
              </a:rPr>
            </a:br>
            <a:r>
              <a:rPr lang="en-US" dirty="0">
                <a:latin typeface="Optima LT" pitchFamily="2" charset="0"/>
                <a:ea typeface="Belleza"/>
                <a:cs typeface="Belleza"/>
                <a:sym typeface="Belleza"/>
              </a:rPr>
              <a:t>Music for the Pause (Playlist 2)</a:t>
            </a: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The</a:t>
            </a:r>
            <a:r>
              <a:rPr lang="en-US" b="1" dirty="0">
                <a:latin typeface="Optima LT" pitchFamily="2" charset="0"/>
                <a:ea typeface="Belleza"/>
                <a:cs typeface="Belleza"/>
                <a:sym typeface="Belleza"/>
              </a:rPr>
              <a:t> </a:t>
            </a:r>
            <a:r>
              <a:rPr lang="en-US" dirty="0">
                <a:latin typeface="Optima LT" pitchFamily="2" charset="0"/>
                <a:sym typeface="Belleza"/>
              </a:rPr>
              <a:t>chairs are organized in a circle, with the participant’s bags</a:t>
            </a:r>
          </a:p>
          <a:p>
            <a:pPr lvl="0" algn="ctr" rtl="0">
              <a:spcBef>
                <a:spcPts val="10"/>
              </a:spcBef>
              <a:buClr>
                <a:schemeClr val="dk1"/>
              </a:buClr>
              <a:buSzPts val="1100"/>
            </a:pPr>
            <a:r>
              <a:rPr lang="en-US" dirty="0">
                <a:latin typeface="Optima LT" pitchFamily="2" charset="0"/>
                <a:ea typeface="Belleza"/>
                <a:cs typeface="Belleza"/>
                <a:sym typeface="Belleza"/>
              </a:rPr>
              <a:t>Centerpiece with the Coaching Game cards &amp; Refresh, face down</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bullets of the opening </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(last version page </a:t>
            </a:r>
            <a:endParaRPr lang="en-US" dirty="0">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9</a:t>
            </a:fld>
            <a:endParaRPr lang="he-IL"/>
          </a:p>
        </p:txBody>
      </p:sp>
    </p:spTree>
    <p:extLst>
      <p:ext uri="{BB962C8B-B14F-4D97-AF65-F5344CB8AC3E}">
        <p14:creationId xmlns:p14="http://schemas.microsoft.com/office/powerpoint/2010/main" val="420679603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25097</TotalTime>
  <Words>1748</Words>
  <Application>Microsoft Office PowerPoint</Application>
  <PresentationFormat>On-screen Show (4:3)</PresentationFormat>
  <Paragraphs>560</Paragraphs>
  <Slides>44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Arimo</vt:lpstr>
      <vt:lpstr>Belleza</vt:lpstr>
      <vt:lpstr>Calibri</vt:lpstr>
      <vt:lpstr>Optima LT</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דף פותח - שער</dc:title>
  <dc:creator>osi</dc:creator>
  <cp:lastModifiedBy>efrat</cp:lastModifiedBy>
  <cp:revision>890</cp:revision>
  <cp:lastPrinted>2018-08-09T10:49:30Z</cp:lastPrinted>
  <dcterms:created xsi:type="dcterms:W3CDTF">2014-11-26T14:54:08Z</dcterms:created>
  <dcterms:modified xsi:type="dcterms:W3CDTF">2019-02-04T21:25:41Z</dcterms:modified>
</cp:coreProperties>
</file>