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4">
  <p:sldMasterIdLst>
    <p:sldMasterId id="2147483648" r:id="rId1"/>
  </p:sldMasterIdLst>
  <p:notesMasterIdLst>
    <p:notesMasterId r:id="rId23"/>
  </p:notesMasterIdLst>
  <p:sldIdLst>
    <p:sldId id="726" r:id="rId2"/>
    <p:sldId id="817" r:id="rId3"/>
    <p:sldId id="781" r:id="rId4"/>
    <p:sldId id="801" r:id="rId5"/>
    <p:sldId id="852" r:id="rId6"/>
    <p:sldId id="571" r:id="rId7"/>
    <p:sldId id="869" r:id="rId8"/>
    <p:sldId id="862" r:id="rId9"/>
    <p:sldId id="863" r:id="rId10"/>
    <p:sldId id="870" r:id="rId11"/>
    <p:sldId id="871" r:id="rId12"/>
    <p:sldId id="864" r:id="rId13"/>
    <p:sldId id="865" r:id="rId14"/>
    <p:sldId id="866" r:id="rId15"/>
    <p:sldId id="867" r:id="rId16"/>
    <p:sldId id="873" r:id="rId17"/>
    <p:sldId id="685" r:id="rId18"/>
    <p:sldId id="859" r:id="rId19"/>
    <p:sldId id="874" r:id="rId20"/>
    <p:sldId id="872" r:id="rId21"/>
    <p:sldId id="602" r:id="rId22"/>
  </p:sldIdLst>
  <p:sldSz cx="9144000" cy="6858000" type="screen4x3"/>
  <p:notesSz cx="6797675" cy="9926638"/>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6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user" initials="u" lastIdx="23" clrIdx="6">
    <p:extLst>
      <p:ext uri="{19B8F6BF-5375-455C-9EA6-DF929625EA0E}">
        <p15:presenceInfo xmlns:p15="http://schemas.microsoft.com/office/powerpoint/2012/main" userId="user" providerId="None"/>
      </p:ext>
    </p:extLst>
  </p:cmAuthor>
  <p:cmAuthor id="1" name="yaron" initials="y" lastIdx="25" clrIdx="0">
    <p:extLst>
      <p:ext uri="{19B8F6BF-5375-455C-9EA6-DF929625EA0E}">
        <p15:presenceInfo xmlns:p15="http://schemas.microsoft.com/office/powerpoint/2012/main" userId="yaron" providerId="None"/>
      </p:ext>
    </p:extLst>
  </p:cmAuthor>
  <p:cmAuthor id="2" name="Yaron Golan" initials="YG" lastIdx="4" clrIdx="1">
    <p:extLst>
      <p:ext uri="{19B8F6BF-5375-455C-9EA6-DF929625EA0E}">
        <p15:presenceInfo xmlns:p15="http://schemas.microsoft.com/office/powerpoint/2012/main" userId="5eb0ef2ec0d5a5eb" providerId="Windows Live"/>
      </p:ext>
    </p:extLst>
  </p:cmAuthor>
  <p:cmAuthor id="3" name="michal" initials="m" lastIdx="1" clrIdx="2"/>
  <p:cmAuthor id="4" name="efrat" initials="e" lastIdx="10" clrIdx="3">
    <p:extLst>
      <p:ext uri="{19B8F6BF-5375-455C-9EA6-DF929625EA0E}">
        <p15:presenceInfo xmlns:p15="http://schemas.microsoft.com/office/powerpoint/2012/main" userId="efrat" providerId="None"/>
      </p:ext>
    </p:extLst>
  </p:cmAuthor>
  <p:cmAuthor id="5" name="Dr. Jude Rathburn" initials="DJR" lastIdx="3" clrIdx="4">
    <p:extLst>
      <p:ext uri="{19B8F6BF-5375-455C-9EA6-DF929625EA0E}">
        <p15:presenceInfo xmlns:p15="http://schemas.microsoft.com/office/powerpoint/2012/main" userId="Dr. Jude Rathburn" providerId="None"/>
      </p:ext>
    </p:extLst>
  </p:cmAuthor>
  <p:cmAuthor id="6" name="Efrat Shani" initials="ES" lastIdx="4" clrIdx="5">
    <p:extLst>
      <p:ext uri="{19B8F6BF-5375-455C-9EA6-DF929625EA0E}">
        <p15:presenceInfo xmlns:p15="http://schemas.microsoft.com/office/powerpoint/2012/main" userId="1769f878dd20b2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8D78"/>
    <a:srgbClr val="BFB78F"/>
    <a:srgbClr val="A5A391"/>
    <a:srgbClr val="B4B2A2"/>
    <a:srgbClr val="E07F48"/>
    <a:srgbClr val="91B2C4"/>
    <a:srgbClr val="56956A"/>
    <a:srgbClr val="91BE8C"/>
    <a:srgbClr val="D3A9B0"/>
    <a:srgbClr val="D1E5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985" autoAdjust="0"/>
    <p:restoredTop sz="69074" autoAdjust="0"/>
  </p:normalViewPr>
  <p:slideViewPr>
    <p:cSldViewPr>
      <p:cViewPr varScale="1">
        <p:scale>
          <a:sx n="47" d="100"/>
          <a:sy n="47" d="100"/>
        </p:scale>
        <p:origin x="1944" y="48"/>
      </p:cViewPr>
      <p:guideLst>
        <p:guide orient="horz" pos="2160"/>
        <p:guide pos="2880"/>
        <p:guide orient="horz" pos="21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52017" y="0"/>
            <a:ext cx="2945659" cy="498056"/>
          </a:xfrm>
          <a:prstGeom prst="rect">
            <a:avLst/>
          </a:prstGeom>
        </p:spPr>
        <p:txBody>
          <a:bodyPr vert="horz" lIns="91432" tIns="45716" rIns="91432" bIns="45716" rtlCol="1"/>
          <a:lstStyle>
            <a:lvl1pPr algn="l">
              <a:defRPr sz="1200"/>
            </a:lvl1pPr>
          </a:lstStyle>
          <a:p>
            <a:endParaRPr lang="en-US"/>
          </a:p>
        </p:txBody>
      </p:sp>
      <p:sp>
        <p:nvSpPr>
          <p:cNvPr id="3" name="מציין מיקום של תאריך 2"/>
          <p:cNvSpPr>
            <a:spLocks noGrp="1"/>
          </p:cNvSpPr>
          <p:nvPr>
            <p:ph type="dt" idx="1"/>
          </p:nvPr>
        </p:nvSpPr>
        <p:spPr>
          <a:xfrm>
            <a:off x="1575" y="0"/>
            <a:ext cx="2945659" cy="498056"/>
          </a:xfrm>
          <a:prstGeom prst="rect">
            <a:avLst/>
          </a:prstGeom>
        </p:spPr>
        <p:txBody>
          <a:bodyPr vert="horz" lIns="91432" tIns="45716" rIns="91432" bIns="45716" rtlCol="1"/>
          <a:lstStyle>
            <a:lvl1pPr algn="r">
              <a:defRPr sz="1200"/>
            </a:lvl1pPr>
          </a:lstStyle>
          <a:p>
            <a:fld id="{E3AF151F-C8B0-4E83-BC0A-1625F61A24AD}" type="datetimeFigureOut">
              <a:rPr lang="en-US" smtClean="0"/>
              <a:pPr/>
              <a:t>3/20/2019</a:t>
            </a:fld>
            <a:endParaRPr lang="en-US"/>
          </a:p>
        </p:txBody>
      </p:sp>
      <p:sp>
        <p:nvSpPr>
          <p:cNvPr id="4" name="מציין מיקום של תמונת שקופית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32" tIns="45716" rIns="91432" bIns="45716" rtlCol="1" anchor="ctr"/>
          <a:lstStyle/>
          <a:p>
            <a:endParaRPr lang="en-US"/>
          </a:p>
        </p:txBody>
      </p:sp>
      <p:sp>
        <p:nvSpPr>
          <p:cNvPr id="5" name="מציין מיקום של הערות 4"/>
          <p:cNvSpPr>
            <a:spLocks noGrp="1"/>
          </p:cNvSpPr>
          <p:nvPr>
            <p:ph type="body" sz="quarter" idx="3"/>
          </p:nvPr>
        </p:nvSpPr>
        <p:spPr>
          <a:xfrm>
            <a:off x="679768" y="4777194"/>
            <a:ext cx="5438140" cy="3908614"/>
          </a:xfrm>
          <a:prstGeom prst="rect">
            <a:avLst/>
          </a:prstGeom>
        </p:spPr>
        <p:txBody>
          <a:bodyPr vert="horz" lIns="91432" tIns="45716" rIns="91432" bIns="45716"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52017" y="9428585"/>
            <a:ext cx="2945659" cy="498055"/>
          </a:xfrm>
          <a:prstGeom prst="rect">
            <a:avLst/>
          </a:prstGeom>
        </p:spPr>
        <p:txBody>
          <a:bodyPr vert="horz" lIns="91432" tIns="45716" rIns="91432" bIns="45716"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75" y="9428585"/>
            <a:ext cx="2945659" cy="498055"/>
          </a:xfrm>
          <a:prstGeom prst="rect">
            <a:avLst/>
          </a:prstGeom>
        </p:spPr>
        <p:txBody>
          <a:bodyPr vert="horz" lIns="91432" tIns="45716" rIns="91432" bIns="45716" rtlCol="1" anchor="b"/>
          <a:lstStyle>
            <a:lvl1pPr algn="r">
              <a:defRPr sz="1200"/>
            </a:lvl1pPr>
          </a:lstStyle>
          <a:p>
            <a:fld id="{4E4818ED-08AF-40E6-8CFB-EEF1FCFC4BC2}" type="slidenum">
              <a:rPr lang="en-US" smtClean="0"/>
              <a:pPr/>
              <a:t>‹#›</a:t>
            </a:fld>
            <a:endParaRPr lang="en-US"/>
          </a:p>
        </p:txBody>
      </p:sp>
    </p:spTree>
    <p:extLst>
      <p:ext uri="{BB962C8B-B14F-4D97-AF65-F5344CB8AC3E}">
        <p14:creationId xmlns:p14="http://schemas.microsoft.com/office/powerpoint/2010/main" val="4592673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a:t>
            </a:fld>
            <a:endParaRPr lang="en-US"/>
          </a:p>
        </p:txBody>
      </p:sp>
    </p:spTree>
    <p:extLst>
      <p:ext uri="{BB962C8B-B14F-4D97-AF65-F5344CB8AC3E}">
        <p14:creationId xmlns:p14="http://schemas.microsoft.com/office/powerpoint/2010/main" val="3980706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16</a:t>
            </a:fld>
            <a:endParaRPr lang="en-US"/>
          </a:p>
        </p:txBody>
      </p:sp>
    </p:spTree>
    <p:extLst>
      <p:ext uri="{BB962C8B-B14F-4D97-AF65-F5344CB8AC3E}">
        <p14:creationId xmlns:p14="http://schemas.microsoft.com/office/powerpoint/2010/main" val="1483595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In the Facilitator's booklet- for each process there is logistics instructions.</a:t>
            </a:r>
          </a:p>
          <a:p>
            <a:pPr algn="l" rtl="0"/>
            <a:r>
              <a:rPr lang="en-US" dirty="0"/>
              <a:t>Give </a:t>
            </a:r>
            <a:r>
              <a:rPr lang="en-US" b="1" dirty="0"/>
              <a:t>an example </a:t>
            </a:r>
            <a:r>
              <a:rPr lang="en-US" dirty="0"/>
              <a:t>of a process, like how to prepare logistically </a:t>
            </a:r>
            <a:r>
              <a:rPr lang="en-US" b="1" dirty="0"/>
              <a:t>for Zooming In</a:t>
            </a:r>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18</a:t>
            </a:fld>
            <a:endParaRPr lang="en-US"/>
          </a:p>
        </p:txBody>
      </p:sp>
    </p:spTree>
    <p:extLst>
      <p:ext uri="{BB962C8B-B14F-4D97-AF65-F5344CB8AC3E}">
        <p14:creationId xmlns:p14="http://schemas.microsoft.com/office/powerpoint/2010/main" val="301175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In the Facilitator's booklet- for each process there is logistics instructions.</a:t>
            </a:r>
          </a:p>
          <a:p>
            <a:pPr algn="l" rtl="0"/>
            <a:r>
              <a:rPr lang="en-US" dirty="0"/>
              <a:t>Give </a:t>
            </a:r>
            <a:r>
              <a:rPr lang="en-US" b="1" dirty="0"/>
              <a:t>an example </a:t>
            </a:r>
            <a:r>
              <a:rPr lang="en-US" dirty="0"/>
              <a:t>of a process, like how to prepare logistically </a:t>
            </a:r>
            <a:r>
              <a:rPr lang="en-US" b="1" dirty="0"/>
              <a:t>for Zooming In</a:t>
            </a:r>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19</a:t>
            </a:fld>
            <a:endParaRPr lang="en-US"/>
          </a:p>
        </p:txBody>
      </p:sp>
    </p:spTree>
    <p:extLst>
      <p:ext uri="{BB962C8B-B14F-4D97-AF65-F5344CB8AC3E}">
        <p14:creationId xmlns:p14="http://schemas.microsoft.com/office/powerpoint/2010/main" val="232011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Inventory count &amp; Documenting (for Production DP.)</a:t>
            </a:r>
            <a:endParaRPr lang="en-US" dirty="0"/>
          </a:p>
          <a:p>
            <a:pPr algn="l" rtl="0"/>
            <a:r>
              <a:rPr lang="en-US" dirty="0"/>
              <a:t>On the “mothership file”- the is a google sheet to write down the amounts of products.</a:t>
            </a:r>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20</a:t>
            </a:fld>
            <a:endParaRPr lang="en-US"/>
          </a:p>
        </p:txBody>
      </p:sp>
    </p:spTree>
    <p:extLst>
      <p:ext uri="{BB962C8B-B14F-4D97-AF65-F5344CB8AC3E}">
        <p14:creationId xmlns:p14="http://schemas.microsoft.com/office/powerpoint/2010/main" val="2610972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4E4818ED-08AF-40E6-8CFB-EEF1FCFC4BC2}" type="slidenum">
              <a:rPr lang="en-US" smtClean="0"/>
              <a:pPr/>
              <a:t>4</a:t>
            </a:fld>
            <a:endParaRPr lang="en-US"/>
          </a:p>
        </p:txBody>
      </p:sp>
    </p:spTree>
    <p:extLst>
      <p:ext uri="{BB962C8B-B14F-4D97-AF65-F5344CB8AC3E}">
        <p14:creationId xmlns:p14="http://schemas.microsoft.com/office/powerpoint/2010/main" val="49569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8</a:t>
            </a:fld>
            <a:endParaRPr lang="en-US"/>
          </a:p>
        </p:txBody>
      </p:sp>
    </p:spTree>
    <p:extLst>
      <p:ext uri="{BB962C8B-B14F-4D97-AF65-F5344CB8AC3E}">
        <p14:creationId xmlns:p14="http://schemas.microsoft.com/office/powerpoint/2010/main" val="380044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a:p>
            <a:pPr algn="l" rtl="0"/>
            <a:endParaRPr lang="en-US"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9</a:t>
            </a:fld>
            <a:endParaRPr lang="en-US"/>
          </a:p>
        </p:txBody>
      </p:sp>
    </p:spTree>
    <p:extLst>
      <p:ext uri="{BB962C8B-B14F-4D97-AF65-F5344CB8AC3E}">
        <p14:creationId xmlns:p14="http://schemas.microsoft.com/office/powerpoint/2010/main" val="182676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10</a:t>
            </a:fld>
            <a:endParaRPr lang="en-US"/>
          </a:p>
        </p:txBody>
      </p:sp>
    </p:spTree>
    <p:extLst>
      <p:ext uri="{BB962C8B-B14F-4D97-AF65-F5344CB8AC3E}">
        <p14:creationId xmlns:p14="http://schemas.microsoft.com/office/powerpoint/2010/main" val="401104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a:p>
            <a:pPr algn="l" rtl="0"/>
            <a:endParaRPr lang="en-US" dirty="0"/>
          </a:p>
          <a:p>
            <a:pPr algn="l" rtl="0"/>
            <a:endParaRPr lang="en-US" dirty="0"/>
          </a:p>
          <a:p>
            <a:pPr algn="l" rtl="0"/>
            <a:endParaRPr lang="en-US" dirty="0"/>
          </a:p>
          <a:p>
            <a:pPr algn="l" rtl="0"/>
            <a:endParaRPr lang="en-US"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11</a:t>
            </a:fld>
            <a:endParaRPr lang="en-US"/>
          </a:p>
        </p:txBody>
      </p:sp>
    </p:spTree>
    <p:extLst>
      <p:ext uri="{BB962C8B-B14F-4D97-AF65-F5344CB8AC3E}">
        <p14:creationId xmlns:p14="http://schemas.microsoft.com/office/powerpoint/2010/main" val="377702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12</a:t>
            </a:fld>
            <a:endParaRPr lang="en-US"/>
          </a:p>
        </p:txBody>
      </p:sp>
    </p:spTree>
    <p:extLst>
      <p:ext uri="{BB962C8B-B14F-4D97-AF65-F5344CB8AC3E}">
        <p14:creationId xmlns:p14="http://schemas.microsoft.com/office/powerpoint/2010/main" val="3710780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General arrangement</a:t>
            </a:r>
          </a:p>
          <a:p>
            <a:pPr algn="l" rtl="0"/>
            <a:r>
              <a:rPr lang="en-US" dirty="0"/>
              <a:t>1</a:t>
            </a:r>
            <a:r>
              <a:rPr lang="en-US" b="1" dirty="0"/>
              <a:t>. </a:t>
            </a:r>
            <a:r>
              <a:rPr lang="en-US" b="1" dirty="0">
                <a:latin typeface="Optima LT" pitchFamily="2" charset="0"/>
              </a:rPr>
              <a:t>A circle of chairs- </a:t>
            </a:r>
            <a:r>
              <a:rPr lang="en-US" dirty="0"/>
              <a:t>everyone are visible. The facilitator should be sitting at the ‘top’ of the circle and the helpers on both sides. Co-facilitators should sit next to each other. The chairs should be comfy and it is ideal if they are all of the same kind. You and your helpers should sit on the same chairs as everyone else (you are equal to all participants except for the fact that you will not be switching chairs throughout the workshop).</a:t>
            </a:r>
            <a:br>
              <a:rPr lang="en-US" dirty="0"/>
            </a:br>
            <a:endParaRPr lang="en-US" dirty="0"/>
          </a:p>
          <a:p>
            <a:pPr algn="l" rtl="0"/>
            <a:r>
              <a:rPr lang="en-US" dirty="0"/>
              <a:t>2. </a:t>
            </a:r>
            <a:r>
              <a:rPr lang="en-US" b="1" dirty="0"/>
              <a:t>In the center </a:t>
            </a:r>
            <a:r>
              <a:rPr lang="en-US" dirty="0"/>
              <a:t>- a spot for the centerpiece</a:t>
            </a:r>
            <a:br>
              <a:rPr lang="en-US" dirty="0"/>
            </a:br>
            <a:endParaRPr lang="en-US" dirty="0"/>
          </a:p>
          <a:p>
            <a:pPr algn="l" rtl="0"/>
            <a:r>
              <a:rPr lang="en-US" dirty="0"/>
              <a:t>3. </a:t>
            </a:r>
            <a:r>
              <a:rPr lang="en-US" b="1" dirty="0"/>
              <a:t>On each chair:</a:t>
            </a:r>
            <a:br>
              <a:rPr lang="en-US" b="1" dirty="0"/>
            </a:br>
            <a:r>
              <a:rPr lang="en-US" b="1" dirty="0"/>
              <a:t>-   </a:t>
            </a:r>
            <a:r>
              <a:rPr lang="en-US" dirty="0"/>
              <a:t>Participant’s bag </a:t>
            </a:r>
          </a:p>
          <a:p>
            <a:pPr marL="171450" indent="-171450" algn="l" rtl="0">
              <a:buFontTx/>
              <a:buChar char="-"/>
            </a:pPr>
            <a:r>
              <a:rPr lang="en-US" dirty="0"/>
              <a:t>Participant’s name tag attached, so he or she will know where they should sit.</a:t>
            </a:r>
          </a:p>
          <a:p>
            <a:pPr marL="171450" indent="-171450" algn="l" rtl="0">
              <a:buFontTx/>
              <a:buChar char="-"/>
            </a:pPr>
            <a:r>
              <a:rPr lang="en-US" dirty="0"/>
              <a:t>A notebook, and on it place a cut paper shape (from the welcome dot) +2 angels.</a:t>
            </a:r>
          </a:p>
          <a:p>
            <a:pPr marL="171450" indent="-171450" algn="l" rtl="0">
              <a:buFontTx/>
              <a:buChar char="-"/>
            </a:pPr>
            <a:endParaRPr lang="en-US" dirty="0"/>
          </a:p>
          <a:p>
            <a:pPr algn="l" rtl="0"/>
            <a:r>
              <a:rPr lang="en-US" dirty="0"/>
              <a:t>4. Spread out angles in different spots around the room (around the centerpiece, at the entrance, on</a:t>
            </a:r>
          </a:p>
          <a:p>
            <a:pPr algn="l" rtl="0"/>
            <a:r>
              <a:rPr lang="en-US" dirty="0"/>
              <a:t>furniture… Make it unexpected.)</a:t>
            </a:r>
          </a:p>
          <a:p>
            <a:pPr marL="171450" indent="-171450" algn="l" rtl="0">
              <a:buFontTx/>
              <a:buChar char="-"/>
            </a:pPr>
            <a:endParaRPr lang="en-US"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14</a:t>
            </a:fld>
            <a:endParaRPr lang="en-US"/>
          </a:p>
        </p:txBody>
      </p:sp>
    </p:spTree>
    <p:extLst>
      <p:ext uri="{BB962C8B-B14F-4D97-AF65-F5344CB8AC3E}">
        <p14:creationId xmlns:p14="http://schemas.microsoft.com/office/powerpoint/2010/main" val="222954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latin typeface="Optima LT" pitchFamily="2" charset="0"/>
              </a:rPr>
              <a:t>The Centerpiece:</a:t>
            </a:r>
          </a:p>
          <a:p>
            <a:pPr algn="l" rtl="0"/>
            <a:r>
              <a:rPr lang="en-US" dirty="0"/>
              <a:t>1. A large bowl in the middle of the room containing:</a:t>
            </a:r>
          </a:p>
          <a:p>
            <a:pPr algn="l" rtl="0"/>
            <a:r>
              <a:rPr lang="en-US" dirty="0"/>
              <a:t>- A white candle- large, odorless, make it neat and neutral - not artificial.</a:t>
            </a:r>
          </a:p>
          <a:p>
            <a:pPr algn="l" rtl="0"/>
            <a:r>
              <a:rPr lang="en-US" dirty="0"/>
              <a:t>- Flowers (real only!)- which reflects the location we’re in (for example: Efrat used stones for the</a:t>
            </a:r>
          </a:p>
          <a:p>
            <a:pPr algn="l" rtl="0"/>
            <a:r>
              <a:rPr lang="en-US" dirty="0"/>
              <a:t>centerpiece at the retreat in Israel desert rather than flowers.)</a:t>
            </a:r>
          </a:p>
          <a:p>
            <a:pPr algn="l" rtl="0"/>
            <a:r>
              <a:rPr lang="en-US" dirty="0"/>
              <a:t>- Water for the flowers in the bowl.</a:t>
            </a:r>
            <a:br>
              <a:rPr lang="en-US" dirty="0"/>
            </a:br>
            <a:endParaRPr lang="en-US" dirty="0"/>
          </a:p>
          <a:p>
            <a:pPr algn="l" rtl="0"/>
            <a:r>
              <a:rPr lang="en-US" dirty="0"/>
              <a:t>*Each morning the centerpiece must be refreshed - change the flowers and water if needed.</a:t>
            </a:r>
          </a:p>
          <a:p>
            <a:pPr algn="l" rtl="0"/>
            <a:r>
              <a:rPr lang="en-US" dirty="0"/>
              <a:t>*Each morning we will relight the candle, before the participants enter the room, and put it out at the</a:t>
            </a:r>
          </a:p>
          <a:p>
            <a:pPr algn="l" rtl="0"/>
            <a:r>
              <a:rPr lang="en-US" dirty="0"/>
              <a:t>end of the day.</a:t>
            </a:r>
          </a:p>
          <a:p>
            <a:pPr marL="342900" indent="-342900" algn="l" rtl="0">
              <a:buAutoNum type="arabicPeriod" startAt="2"/>
            </a:pPr>
            <a:r>
              <a:rPr lang="en-US" dirty="0">
                <a:latin typeface="Optima LT" pitchFamily="2" charset="0"/>
              </a:rPr>
              <a:t>Organize the TCG &amp; Refresh cards facing down around the centerpiece</a:t>
            </a:r>
          </a:p>
          <a:p>
            <a:pPr algn="l" rtl="0"/>
            <a:r>
              <a:rPr lang="en-US" dirty="0"/>
              <a:t>The cards will be used for the first process of “why am I here?”</a:t>
            </a:r>
          </a:p>
          <a:p>
            <a:pPr algn="l" rtl="0"/>
            <a:r>
              <a:rPr lang="en-US" dirty="0"/>
              <a:t>- The cards should be positive - take out of the deck: Death, Point of view and Fear.</a:t>
            </a:r>
          </a:p>
          <a:p>
            <a:pPr algn="l" rtl="0"/>
            <a:r>
              <a:rPr lang="en-US" dirty="0"/>
              <a:t>- The facilitator may decide to take out of the deck additional cards intuitively.</a:t>
            </a:r>
          </a:p>
          <a:p>
            <a:pPr marL="171450" indent="-171450" algn="l" rtl="0">
              <a:buFontTx/>
              <a:buChar char="-"/>
            </a:pPr>
            <a:r>
              <a:rPr lang="en-US" dirty="0"/>
              <a:t>The organization of the cards should be symmetrical, round, with no spaces and very aesthetic.</a:t>
            </a:r>
          </a:p>
          <a:p>
            <a:pPr marL="0" indent="0" algn="l" rtl="0">
              <a:buFontTx/>
              <a:buNone/>
            </a:pPr>
            <a:r>
              <a:rPr lang="en-US" dirty="0"/>
              <a:t>3. The facilitator may add additional items around the circle of cards. (Crystals etc.)</a:t>
            </a:r>
          </a:p>
          <a:p>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Smudging</a:t>
            </a:r>
            <a:r>
              <a:rPr lang="en-US" dirty="0"/>
              <a:t>-Or Purifying the room- Light the Sage and clear the energy in the room. Walk around and spread the smoke in all areas. Efrat spreads the smoke over the cards, chairs, windows etc. * The Smudging should be done with intention - maybe even a prayer - tune yourself in before the participant’s arrival. Then, do smudging for the team, spread the smoke over the bodies of the helpers and facilitators.</a:t>
            </a: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15</a:t>
            </a:fld>
            <a:endParaRPr lang="en-US"/>
          </a:p>
        </p:txBody>
      </p:sp>
    </p:spTree>
    <p:extLst>
      <p:ext uri="{BB962C8B-B14F-4D97-AF65-F5344CB8AC3E}">
        <p14:creationId xmlns:p14="http://schemas.microsoft.com/office/powerpoint/2010/main" val="117060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6"/>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3CE04BDA-0E73-4B42-BE82-35AB9BBD2CC8}" type="datetime8">
              <a:rPr lang="he-IL" smtClean="0"/>
              <a:t>20 מרץ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2AB6F37E-0E3B-4642-82AA-633D7C8AC700}" type="datetime8">
              <a:rPr lang="he-IL" smtClean="0"/>
              <a:t>20 מרץ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82738EBD-02BB-4F53-AC27-40AB3493DDC5}" type="datetime8">
              <a:rPr lang="he-IL" smtClean="0"/>
              <a:t>20 מרץ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135E8481-68E1-4CE1-9D83-615315B99E37}" type="datetime8">
              <a:rPr lang="he-IL" smtClean="0"/>
              <a:t>20 מרץ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1"/>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B80583EB-0E9C-4168-BB62-77285034C910}" type="datetime8">
              <a:rPr lang="he-IL" smtClean="0"/>
              <a:t>20 מרץ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AAD31ADC-076C-4002-AB46-0C637E57FEBF}" type="datetime8">
              <a:rPr lang="he-IL" smtClean="0"/>
              <a:t>20 מרץ 19</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6DABD41E-25AB-465D-8DE7-9CAB223EEA1E}" type="datetime8">
              <a:rPr lang="he-IL" smtClean="0"/>
              <a:t>20 מרץ 19</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05569FC8-B185-435C-82FF-BE5D48D2475B}" type="datetime8">
              <a:rPr lang="he-IL" smtClean="0"/>
              <a:t>20 מרץ 19</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41486D7-90DA-488F-9494-FCF30B435891}" type="datetime8">
              <a:rPr lang="he-IL" smtClean="0"/>
              <a:t>20 מרץ 19</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1" y="273051"/>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3B2A8FD-3C13-44C3-89E7-FCBDB3B0A88A}" type="datetime8">
              <a:rPr lang="he-IL" smtClean="0"/>
              <a:t>20 מרץ 19</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1"/>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8A0F481-ACD9-45A0-9372-80140F398A5B}" type="datetime8">
              <a:rPr lang="he-IL" smtClean="0"/>
              <a:t>20 מרץ 19</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1"/>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1"/>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B488715-3E3C-4E34-A1DE-C964FC9D8C5C}" type="datetime8">
              <a:rPr lang="he-IL" smtClean="0"/>
              <a:t>20 מרץ 19</a:t>
            </a:fld>
            <a:endParaRPr lang="he-IL"/>
          </a:p>
        </p:txBody>
      </p:sp>
      <p:sp>
        <p:nvSpPr>
          <p:cNvPr id="5" name="מציין מיקום של כותרת תחתונה 4"/>
          <p:cNvSpPr>
            <a:spLocks noGrp="1"/>
          </p:cNvSpPr>
          <p:nvPr>
            <p:ph type="ftr" sz="quarter" idx="3"/>
          </p:nvPr>
        </p:nvSpPr>
        <p:spPr>
          <a:xfrm>
            <a:off x="3124200" y="6356351"/>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1"/>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54171D-2B99-46CF-AE5A-2F63FF51B8C7}"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מלבן 17"/>
          <p:cNvSpPr/>
          <p:nvPr/>
        </p:nvSpPr>
        <p:spPr>
          <a:xfrm>
            <a:off x="5704652" y="-105299"/>
            <a:ext cx="3491880" cy="6857999"/>
          </a:xfrm>
          <a:prstGeom prst="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אליפסה 9">
            <a:extLst>
              <a:ext uri="{FF2B5EF4-FFF2-40B4-BE49-F238E27FC236}">
                <a16:creationId xmlns:a16="http://schemas.microsoft.com/office/drawing/2014/main" id="{3ADFE772-B83B-42C4-A09B-62B8A93DF6ED}"/>
              </a:ext>
            </a:extLst>
          </p:cNvPr>
          <p:cNvSpPr/>
          <p:nvPr/>
        </p:nvSpPr>
        <p:spPr>
          <a:xfrm>
            <a:off x="6737087" y="2048891"/>
            <a:ext cx="1399796" cy="14600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000" b="1" dirty="0">
              <a:latin typeface="Optima LT" pitchFamily="2" charset="0"/>
            </a:endParaRPr>
          </a:p>
          <a:p>
            <a:pPr algn="ctr"/>
            <a:r>
              <a:rPr lang="en-US" sz="2000" b="1" dirty="0">
                <a:latin typeface="Optima LT" pitchFamily="2" charset="0"/>
              </a:rPr>
              <a:t>Masters</a:t>
            </a:r>
            <a:br>
              <a:rPr lang="en-US" sz="2000" b="1" dirty="0">
                <a:latin typeface="Optima LT" pitchFamily="2" charset="0"/>
              </a:rPr>
            </a:br>
            <a:r>
              <a:rPr lang="en-US" sz="2000" b="1" dirty="0">
                <a:latin typeface="Optima LT" pitchFamily="2" charset="0"/>
              </a:rPr>
              <a:t>Preparations</a:t>
            </a:r>
            <a:br>
              <a:rPr lang="en-US" sz="2000" b="1" dirty="0">
                <a:latin typeface="Optima LT" pitchFamily="2" charset="0"/>
              </a:rPr>
            </a:br>
            <a:endParaRPr lang="en-US" sz="2000" b="1" dirty="0">
              <a:latin typeface="Optima LT" pitchFamily="2" charset="0"/>
            </a:endParaRPr>
          </a:p>
        </p:txBody>
      </p:sp>
      <p:pic>
        <p:nvPicPr>
          <p:cNvPr id="16" name="תמונה 15" descr="POINTS-OF-YOU_LOGO_ENGLISH.png"/>
          <p:cNvPicPr>
            <a:picLocks noChangeAspect="1"/>
          </p:cNvPicPr>
          <p:nvPr/>
        </p:nvPicPr>
        <p:blipFill>
          <a:blip r:embed="rId3" cstate="print"/>
          <a:stretch>
            <a:fillRect/>
          </a:stretch>
        </p:blipFill>
        <p:spPr>
          <a:xfrm>
            <a:off x="6282317" y="476670"/>
            <a:ext cx="2268000" cy="530494"/>
          </a:xfrm>
          <a:prstGeom prst="rect">
            <a:avLst/>
          </a:prstGeom>
        </p:spPr>
      </p:pic>
      <p:sp>
        <p:nvSpPr>
          <p:cNvPr id="20" name="אליפסה 19">
            <a:extLst>
              <a:ext uri="{FF2B5EF4-FFF2-40B4-BE49-F238E27FC236}">
                <a16:creationId xmlns:a16="http://schemas.microsoft.com/office/drawing/2014/main" id="{8012AAC4-8582-4B12-9963-63E89D8B7E15}"/>
              </a:ext>
            </a:extLst>
          </p:cNvPr>
          <p:cNvSpPr/>
          <p:nvPr/>
        </p:nvSpPr>
        <p:spPr>
          <a:xfrm flipH="1" flipV="1">
            <a:off x="6588224" y="2060848"/>
            <a:ext cx="144076" cy="144076"/>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1" name="אליפסה 20">
            <a:extLst>
              <a:ext uri="{FF2B5EF4-FFF2-40B4-BE49-F238E27FC236}">
                <a16:creationId xmlns:a16="http://schemas.microsoft.com/office/drawing/2014/main" id="{0351E71D-4169-4B7A-A566-A048EEF49F48}"/>
              </a:ext>
            </a:extLst>
          </p:cNvPr>
          <p:cNvSpPr/>
          <p:nvPr/>
        </p:nvSpPr>
        <p:spPr>
          <a:xfrm flipH="1" flipV="1">
            <a:off x="7812360" y="1844824"/>
            <a:ext cx="144076" cy="144076"/>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2" name="אליפסה 21">
            <a:extLst>
              <a:ext uri="{FF2B5EF4-FFF2-40B4-BE49-F238E27FC236}">
                <a16:creationId xmlns:a16="http://schemas.microsoft.com/office/drawing/2014/main" id="{F84C4D83-5393-4844-ACB9-5F76F25434A4}"/>
              </a:ext>
            </a:extLst>
          </p:cNvPr>
          <p:cNvSpPr/>
          <p:nvPr/>
        </p:nvSpPr>
        <p:spPr>
          <a:xfrm flipH="1" flipV="1">
            <a:off x="8172400" y="2348880"/>
            <a:ext cx="144076" cy="1440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3" name="אליפסה 22">
            <a:extLst>
              <a:ext uri="{FF2B5EF4-FFF2-40B4-BE49-F238E27FC236}">
                <a16:creationId xmlns:a16="http://schemas.microsoft.com/office/drawing/2014/main" id="{8012AAC4-8582-4B12-9963-63E89D8B7E15}"/>
              </a:ext>
            </a:extLst>
          </p:cNvPr>
          <p:cNvSpPr/>
          <p:nvPr/>
        </p:nvSpPr>
        <p:spPr>
          <a:xfrm flipH="1" flipV="1">
            <a:off x="6228184" y="2060848"/>
            <a:ext cx="144076" cy="1440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4" name="אליפסה 23">
            <a:extLst>
              <a:ext uri="{FF2B5EF4-FFF2-40B4-BE49-F238E27FC236}">
                <a16:creationId xmlns:a16="http://schemas.microsoft.com/office/drawing/2014/main" id="{F84C4D83-5393-4844-ACB9-5F76F25434A4}"/>
              </a:ext>
            </a:extLst>
          </p:cNvPr>
          <p:cNvSpPr/>
          <p:nvPr/>
        </p:nvSpPr>
        <p:spPr>
          <a:xfrm flipH="1" flipV="1">
            <a:off x="8676456" y="2564904"/>
            <a:ext cx="144076" cy="144076"/>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5" name="אליפסה 24">
            <a:extLst>
              <a:ext uri="{FF2B5EF4-FFF2-40B4-BE49-F238E27FC236}">
                <a16:creationId xmlns:a16="http://schemas.microsoft.com/office/drawing/2014/main" id="{F84C4D83-5393-4844-ACB9-5F76F25434A4}"/>
              </a:ext>
            </a:extLst>
          </p:cNvPr>
          <p:cNvSpPr/>
          <p:nvPr/>
        </p:nvSpPr>
        <p:spPr>
          <a:xfrm flipH="1" flipV="1">
            <a:off x="6372200" y="2420888"/>
            <a:ext cx="144076" cy="144076"/>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6" name="אליפסה 25">
            <a:extLst>
              <a:ext uri="{FF2B5EF4-FFF2-40B4-BE49-F238E27FC236}">
                <a16:creationId xmlns:a16="http://schemas.microsoft.com/office/drawing/2014/main" id="{8012AAC4-8582-4B12-9963-63E89D8B7E15}"/>
              </a:ext>
            </a:extLst>
          </p:cNvPr>
          <p:cNvSpPr/>
          <p:nvPr/>
        </p:nvSpPr>
        <p:spPr>
          <a:xfrm rot="17439001">
            <a:off x="8612093" y="2284516"/>
            <a:ext cx="53016" cy="53016"/>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7" name="אליפסה 26">
            <a:extLst>
              <a:ext uri="{FF2B5EF4-FFF2-40B4-BE49-F238E27FC236}">
                <a16:creationId xmlns:a16="http://schemas.microsoft.com/office/drawing/2014/main" id="{0351E71D-4169-4B7A-A566-A048EEF49F48}"/>
              </a:ext>
            </a:extLst>
          </p:cNvPr>
          <p:cNvSpPr/>
          <p:nvPr/>
        </p:nvSpPr>
        <p:spPr>
          <a:xfrm rot="17439001">
            <a:off x="8036031" y="1852469"/>
            <a:ext cx="53016" cy="53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8" name="אליפסה 27">
            <a:extLst>
              <a:ext uri="{FF2B5EF4-FFF2-40B4-BE49-F238E27FC236}">
                <a16:creationId xmlns:a16="http://schemas.microsoft.com/office/drawing/2014/main" id="{F84C4D83-5393-4844-ACB9-5F76F25434A4}"/>
              </a:ext>
            </a:extLst>
          </p:cNvPr>
          <p:cNvSpPr/>
          <p:nvPr/>
        </p:nvSpPr>
        <p:spPr>
          <a:xfrm rot="17439001">
            <a:off x="6379844" y="2788574"/>
            <a:ext cx="53016" cy="5301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9" name="אליפסה 28">
            <a:extLst>
              <a:ext uri="{FF2B5EF4-FFF2-40B4-BE49-F238E27FC236}">
                <a16:creationId xmlns:a16="http://schemas.microsoft.com/office/drawing/2014/main" id="{8012AAC4-8582-4B12-9963-63E89D8B7E15}"/>
              </a:ext>
            </a:extLst>
          </p:cNvPr>
          <p:cNvSpPr/>
          <p:nvPr/>
        </p:nvSpPr>
        <p:spPr>
          <a:xfrm rot="17439001">
            <a:off x="8396068" y="2068493"/>
            <a:ext cx="53016" cy="53016"/>
          </a:xfrm>
          <a:prstGeom prst="ellipse">
            <a:avLst/>
          </a:prstGeom>
          <a:solidFill>
            <a:srgbClr val="908D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0" name="אליפסה 29">
            <a:extLst>
              <a:ext uri="{FF2B5EF4-FFF2-40B4-BE49-F238E27FC236}">
                <a16:creationId xmlns:a16="http://schemas.microsoft.com/office/drawing/2014/main" id="{F84C4D83-5393-4844-ACB9-5F76F25434A4}"/>
              </a:ext>
            </a:extLst>
          </p:cNvPr>
          <p:cNvSpPr/>
          <p:nvPr/>
        </p:nvSpPr>
        <p:spPr>
          <a:xfrm rot="17439001">
            <a:off x="7964021" y="2068494"/>
            <a:ext cx="53016" cy="53016"/>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1" name="אליפסה 30">
            <a:extLst>
              <a:ext uri="{FF2B5EF4-FFF2-40B4-BE49-F238E27FC236}">
                <a16:creationId xmlns:a16="http://schemas.microsoft.com/office/drawing/2014/main" id="{F84C4D83-5393-4844-ACB9-5F76F25434A4}"/>
              </a:ext>
            </a:extLst>
          </p:cNvPr>
          <p:cNvSpPr/>
          <p:nvPr/>
        </p:nvSpPr>
        <p:spPr>
          <a:xfrm rot="17439001">
            <a:off x="8324061" y="2716565"/>
            <a:ext cx="53016" cy="53016"/>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2" name="אליפסה 31">
            <a:extLst>
              <a:ext uri="{FF2B5EF4-FFF2-40B4-BE49-F238E27FC236}">
                <a16:creationId xmlns:a16="http://schemas.microsoft.com/office/drawing/2014/main" id="{F84C4D83-5393-4844-ACB9-5F76F25434A4}"/>
              </a:ext>
            </a:extLst>
          </p:cNvPr>
          <p:cNvSpPr/>
          <p:nvPr/>
        </p:nvSpPr>
        <p:spPr>
          <a:xfrm rot="17439001">
            <a:off x="8476461" y="1860854"/>
            <a:ext cx="53016" cy="5301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3" name="אליפסה 32">
            <a:extLst>
              <a:ext uri="{FF2B5EF4-FFF2-40B4-BE49-F238E27FC236}">
                <a16:creationId xmlns:a16="http://schemas.microsoft.com/office/drawing/2014/main" id="{F84C4D83-5393-4844-ACB9-5F76F25434A4}"/>
              </a:ext>
            </a:extLst>
          </p:cNvPr>
          <p:cNvSpPr/>
          <p:nvPr/>
        </p:nvSpPr>
        <p:spPr>
          <a:xfrm rot="17439001">
            <a:off x="6163822" y="2356526"/>
            <a:ext cx="53016" cy="53016"/>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4" name="אליפסה 33">
            <a:extLst>
              <a:ext uri="{FF2B5EF4-FFF2-40B4-BE49-F238E27FC236}">
                <a16:creationId xmlns:a16="http://schemas.microsoft.com/office/drawing/2014/main" id="{F84C4D83-5393-4844-ACB9-5F76F25434A4}"/>
              </a:ext>
            </a:extLst>
          </p:cNvPr>
          <p:cNvSpPr/>
          <p:nvPr/>
        </p:nvSpPr>
        <p:spPr>
          <a:xfrm rot="17439001">
            <a:off x="6163821" y="1852468"/>
            <a:ext cx="53016" cy="53016"/>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5" name="אליפסה 34">
            <a:extLst>
              <a:ext uri="{FF2B5EF4-FFF2-40B4-BE49-F238E27FC236}">
                <a16:creationId xmlns:a16="http://schemas.microsoft.com/office/drawing/2014/main" id="{F84C4D83-5393-4844-ACB9-5F76F25434A4}"/>
              </a:ext>
            </a:extLst>
          </p:cNvPr>
          <p:cNvSpPr/>
          <p:nvPr/>
        </p:nvSpPr>
        <p:spPr>
          <a:xfrm rot="17439001">
            <a:off x="6379845" y="2212510"/>
            <a:ext cx="53016" cy="53016"/>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6" name="אליפסה 35">
            <a:extLst>
              <a:ext uri="{FF2B5EF4-FFF2-40B4-BE49-F238E27FC236}">
                <a16:creationId xmlns:a16="http://schemas.microsoft.com/office/drawing/2014/main" id="{F84C4D83-5393-4844-ACB9-5F76F25434A4}"/>
              </a:ext>
            </a:extLst>
          </p:cNvPr>
          <p:cNvSpPr/>
          <p:nvPr/>
        </p:nvSpPr>
        <p:spPr>
          <a:xfrm rot="17439001">
            <a:off x="5947797" y="2644557"/>
            <a:ext cx="53016" cy="53016"/>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7" name="אליפסה 36">
            <a:extLst>
              <a:ext uri="{FF2B5EF4-FFF2-40B4-BE49-F238E27FC236}">
                <a16:creationId xmlns:a16="http://schemas.microsoft.com/office/drawing/2014/main" id="{F84C4D83-5393-4844-ACB9-5F76F25434A4}"/>
              </a:ext>
            </a:extLst>
          </p:cNvPr>
          <p:cNvSpPr/>
          <p:nvPr/>
        </p:nvSpPr>
        <p:spPr>
          <a:xfrm rot="17439001">
            <a:off x="6595869" y="1852469"/>
            <a:ext cx="53016" cy="53016"/>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8" name="אליפסה 37">
            <a:extLst>
              <a:ext uri="{FF2B5EF4-FFF2-40B4-BE49-F238E27FC236}">
                <a16:creationId xmlns:a16="http://schemas.microsoft.com/office/drawing/2014/main" id="{F84C4D83-5393-4844-ACB9-5F76F25434A4}"/>
              </a:ext>
            </a:extLst>
          </p:cNvPr>
          <p:cNvSpPr/>
          <p:nvPr/>
        </p:nvSpPr>
        <p:spPr>
          <a:xfrm rot="17439001">
            <a:off x="8180046" y="1996485"/>
            <a:ext cx="53016" cy="53016"/>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9" name="אליפסה 38">
            <a:extLst>
              <a:ext uri="{FF2B5EF4-FFF2-40B4-BE49-F238E27FC236}">
                <a16:creationId xmlns:a16="http://schemas.microsoft.com/office/drawing/2014/main" id="{F84C4D83-5393-4844-ACB9-5F76F25434A4}"/>
              </a:ext>
            </a:extLst>
          </p:cNvPr>
          <p:cNvSpPr/>
          <p:nvPr/>
        </p:nvSpPr>
        <p:spPr>
          <a:xfrm rot="17439001">
            <a:off x="8396069" y="2284518"/>
            <a:ext cx="53016" cy="53016"/>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0" name="אליפסה 39">
            <a:extLst>
              <a:ext uri="{FF2B5EF4-FFF2-40B4-BE49-F238E27FC236}">
                <a16:creationId xmlns:a16="http://schemas.microsoft.com/office/drawing/2014/main" id="{0351E71D-4169-4B7A-A566-A048EEF49F48}"/>
              </a:ext>
            </a:extLst>
          </p:cNvPr>
          <p:cNvSpPr/>
          <p:nvPr/>
        </p:nvSpPr>
        <p:spPr>
          <a:xfrm rot="17439001">
            <a:off x="6595870" y="2932589"/>
            <a:ext cx="53016" cy="53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1" name="אליפסה 40">
            <a:extLst>
              <a:ext uri="{FF2B5EF4-FFF2-40B4-BE49-F238E27FC236}">
                <a16:creationId xmlns:a16="http://schemas.microsoft.com/office/drawing/2014/main" id="{8012AAC4-8582-4B12-9963-63E89D8B7E15}"/>
              </a:ext>
            </a:extLst>
          </p:cNvPr>
          <p:cNvSpPr/>
          <p:nvPr/>
        </p:nvSpPr>
        <p:spPr>
          <a:xfrm rot="17439001">
            <a:off x="6955909" y="1852469"/>
            <a:ext cx="53016" cy="53016"/>
          </a:xfrm>
          <a:prstGeom prst="ellipse">
            <a:avLst/>
          </a:prstGeom>
          <a:solidFill>
            <a:srgbClr val="908D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2" name="אליפסה 41">
            <a:extLst>
              <a:ext uri="{FF2B5EF4-FFF2-40B4-BE49-F238E27FC236}">
                <a16:creationId xmlns:a16="http://schemas.microsoft.com/office/drawing/2014/main" id="{8012AAC4-8582-4B12-9963-63E89D8B7E15}"/>
              </a:ext>
            </a:extLst>
          </p:cNvPr>
          <p:cNvSpPr/>
          <p:nvPr/>
        </p:nvSpPr>
        <p:spPr>
          <a:xfrm rot="17439001">
            <a:off x="6523862" y="2644558"/>
            <a:ext cx="53016" cy="53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3" name="אליפסה 42">
            <a:extLst>
              <a:ext uri="{FF2B5EF4-FFF2-40B4-BE49-F238E27FC236}">
                <a16:creationId xmlns:a16="http://schemas.microsoft.com/office/drawing/2014/main" id="{8012AAC4-8582-4B12-9963-63E89D8B7E15}"/>
              </a:ext>
            </a:extLst>
          </p:cNvPr>
          <p:cNvSpPr/>
          <p:nvPr/>
        </p:nvSpPr>
        <p:spPr>
          <a:xfrm rot="17439001">
            <a:off x="7820005" y="1708455"/>
            <a:ext cx="53016" cy="53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4" name="אליפסה 43">
            <a:extLst>
              <a:ext uri="{FF2B5EF4-FFF2-40B4-BE49-F238E27FC236}">
                <a16:creationId xmlns:a16="http://schemas.microsoft.com/office/drawing/2014/main" id="{8012AAC4-8582-4B12-9963-63E89D8B7E15}"/>
              </a:ext>
            </a:extLst>
          </p:cNvPr>
          <p:cNvSpPr/>
          <p:nvPr/>
        </p:nvSpPr>
        <p:spPr>
          <a:xfrm rot="17439001">
            <a:off x="6883902" y="1564438"/>
            <a:ext cx="53016" cy="53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5" name="אליפסה 44">
            <a:extLst>
              <a:ext uri="{FF2B5EF4-FFF2-40B4-BE49-F238E27FC236}">
                <a16:creationId xmlns:a16="http://schemas.microsoft.com/office/drawing/2014/main" id="{8012AAC4-8582-4B12-9963-63E89D8B7E15}"/>
              </a:ext>
            </a:extLst>
          </p:cNvPr>
          <p:cNvSpPr/>
          <p:nvPr/>
        </p:nvSpPr>
        <p:spPr>
          <a:xfrm rot="17439001">
            <a:off x="8180045" y="3004598"/>
            <a:ext cx="53016" cy="53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7" name="TextBox 46"/>
          <p:cNvSpPr txBox="1"/>
          <p:nvPr/>
        </p:nvSpPr>
        <p:spPr>
          <a:xfrm>
            <a:off x="5652120" y="3638577"/>
            <a:ext cx="3528394" cy="828672"/>
          </a:xfrm>
          <a:prstGeom prst="rect">
            <a:avLst/>
          </a:prstGeom>
          <a:noFill/>
        </p:spPr>
        <p:txBody>
          <a:bodyPr wrap="square" lIns="91424" tIns="45712" rIns="91424" bIns="45712" rtlCol="1">
            <a:spAutoFit/>
          </a:bodyPr>
          <a:lstStyle/>
          <a:p>
            <a:pPr algn="ctr" rtl="0">
              <a:lnSpc>
                <a:spcPts val="3000"/>
              </a:lnSpc>
            </a:pPr>
            <a:r>
              <a:rPr lang="en-US" sz="3000" b="1" dirty="0">
                <a:solidFill>
                  <a:srgbClr val="908D78"/>
                </a:solidFill>
                <a:latin typeface="Optima LT" pitchFamily="2" charset="0"/>
              </a:rPr>
              <a:t>Top View</a:t>
            </a:r>
          </a:p>
          <a:p>
            <a:pPr algn="ctr" rtl="0">
              <a:lnSpc>
                <a:spcPts val="3000"/>
              </a:lnSpc>
            </a:pPr>
            <a:r>
              <a:rPr lang="en-US" dirty="0">
                <a:latin typeface="Optima LT" pitchFamily="2" charset="0"/>
              </a:rPr>
              <a:t>- April, 2019- </a:t>
            </a:r>
          </a:p>
        </p:txBody>
      </p:sp>
      <p:sp>
        <p:nvSpPr>
          <p:cNvPr id="48" name="מלבן 47"/>
          <p:cNvSpPr/>
          <p:nvPr/>
        </p:nvSpPr>
        <p:spPr>
          <a:xfrm>
            <a:off x="5724128" y="4941168"/>
            <a:ext cx="3419872" cy="1200329"/>
          </a:xfrm>
          <a:prstGeom prst="rect">
            <a:avLst/>
          </a:prstGeom>
        </p:spPr>
        <p:txBody>
          <a:bodyPr wrap="square">
            <a:spAutoFit/>
          </a:bodyPr>
          <a:lstStyle/>
          <a:p>
            <a:pPr algn="ctr"/>
            <a:r>
              <a:rPr lang="en-US" dirty="0">
                <a:latin typeface="Optima LT" pitchFamily="2" charset="0"/>
              </a:rPr>
              <a:t>Master, L.4</a:t>
            </a:r>
          </a:p>
          <a:p>
            <a:pPr algn="ctr"/>
            <a:endParaRPr lang="en-US" b="1" dirty="0">
              <a:latin typeface="Optima LT" pitchFamily="2" charset="0"/>
            </a:endParaRPr>
          </a:p>
          <a:p>
            <a:pPr algn="ctr"/>
            <a:r>
              <a:rPr lang="en-US" b="1" dirty="0">
                <a:latin typeface="Optima LT" pitchFamily="2" charset="0"/>
              </a:rPr>
              <a:t>Top View Program</a:t>
            </a:r>
            <a:endParaRPr lang="he-IL" b="1" dirty="0"/>
          </a:p>
          <a:p>
            <a:pPr algn="ctr"/>
            <a:endParaRPr lang="en-US" dirty="0">
              <a:latin typeface="Optima LT" pitchFamily="2" charset="0"/>
            </a:endParaRPr>
          </a:p>
        </p:txBody>
      </p:sp>
      <p:sp>
        <p:nvSpPr>
          <p:cNvPr id="2" name="מציין מיקום של מספר שקופית 1">
            <a:extLst>
              <a:ext uri="{FF2B5EF4-FFF2-40B4-BE49-F238E27FC236}">
                <a16:creationId xmlns:a16="http://schemas.microsoft.com/office/drawing/2014/main" id="{0203979E-A890-4E47-A4A7-E52CE4FDDAD9}"/>
              </a:ext>
            </a:extLst>
          </p:cNvPr>
          <p:cNvSpPr>
            <a:spLocks noGrp="1"/>
          </p:cNvSpPr>
          <p:nvPr>
            <p:ph type="sldNum" sz="quarter" idx="12"/>
          </p:nvPr>
        </p:nvSpPr>
        <p:spPr/>
        <p:txBody>
          <a:bodyPr/>
          <a:lstStyle/>
          <a:p>
            <a:fld id="{7954171D-2B99-46CF-AE5A-2F63FF51B8C7}" type="slidenum">
              <a:rPr lang="he-IL" smtClean="0"/>
              <a:pPr/>
              <a:t>1</a:t>
            </a:fld>
            <a:endParaRPr lang="he-IL"/>
          </a:p>
        </p:txBody>
      </p:sp>
      <p:sp>
        <p:nvSpPr>
          <p:cNvPr id="3" name="TextBox 2">
            <a:extLst>
              <a:ext uri="{FF2B5EF4-FFF2-40B4-BE49-F238E27FC236}">
                <a16:creationId xmlns:a16="http://schemas.microsoft.com/office/drawing/2014/main" id="{9A0A0D04-8A7E-4803-A6A2-7469CACFA211}"/>
              </a:ext>
            </a:extLst>
          </p:cNvPr>
          <p:cNvSpPr txBox="1"/>
          <p:nvPr/>
        </p:nvSpPr>
        <p:spPr>
          <a:xfrm>
            <a:off x="755576" y="4221088"/>
            <a:ext cx="4392488" cy="1569660"/>
          </a:xfrm>
          <a:prstGeom prst="rect">
            <a:avLst/>
          </a:prstGeom>
          <a:noFill/>
        </p:spPr>
        <p:txBody>
          <a:bodyPr wrap="square" rtlCol="1">
            <a:spAutoFit/>
          </a:bodyPr>
          <a:lstStyle/>
          <a:p>
            <a:pPr algn="l" rtl="0"/>
            <a:br>
              <a:rPr lang="en-US" sz="3200" dirty="0"/>
            </a:br>
            <a:r>
              <a:rPr lang="en-US" sz="3200" dirty="0"/>
              <a:t>Turning Point Program-</a:t>
            </a:r>
          </a:p>
          <a:p>
            <a:pPr algn="l" rtl="0"/>
            <a:r>
              <a:rPr lang="en-US" sz="3200" dirty="0"/>
              <a:t>Logistics &amp; Preparations  </a:t>
            </a:r>
            <a:endParaRPr lang="he-IL" sz="3200" dirty="0"/>
          </a:p>
        </p:txBody>
      </p:sp>
      <p:pic>
        <p:nvPicPr>
          <p:cNvPr id="50" name="Google Shape;1408;p127" descr="LEVEL4.jpg">
            <a:extLst>
              <a:ext uri="{FF2B5EF4-FFF2-40B4-BE49-F238E27FC236}">
                <a16:creationId xmlns:a16="http://schemas.microsoft.com/office/drawing/2014/main" id="{1CB48A91-674C-4B51-A0DF-D20C0DAAAAE2}"/>
              </a:ext>
            </a:extLst>
          </p:cNvPr>
          <p:cNvPicPr preferRelativeResize="0"/>
          <p:nvPr/>
        </p:nvPicPr>
        <p:blipFill rotWithShape="1">
          <a:blip r:embed="rId4">
            <a:alphaModFix/>
          </a:blip>
          <a:srcRect b="5664"/>
          <a:stretch/>
        </p:blipFill>
        <p:spPr>
          <a:xfrm>
            <a:off x="1" y="553767"/>
            <a:ext cx="5652120" cy="3667321"/>
          </a:xfrm>
          <a:prstGeom prst="rect">
            <a:avLst/>
          </a:prstGeom>
          <a:noFill/>
          <a:ln>
            <a:noFill/>
          </a:ln>
        </p:spPr>
      </p:pic>
    </p:spTree>
    <p:extLst>
      <p:ext uri="{BB962C8B-B14F-4D97-AF65-F5344CB8AC3E}">
        <p14:creationId xmlns:p14="http://schemas.microsoft.com/office/powerpoint/2010/main" val="190743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Days before the workshop</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10</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8860" y="196026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solidFill>
                <a:schemeClr val="tx1"/>
              </a:solidFill>
            </a:endParaRPr>
          </a:p>
        </p:txBody>
      </p:sp>
      <p:sp>
        <p:nvSpPr>
          <p:cNvPr id="3" name="מלבן 2">
            <a:extLst>
              <a:ext uri="{FF2B5EF4-FFF2-40B4-BE49-F238E27FC236}">
                <a16:creationId xmlns:a16="http://schemas.microsoft.com/office/drawing/2014/main" id="{55276F5D-764F-4A01-98BF-92A24F1AAE12}"/>
              </a:ext>
            </a:extLst>
          </p:cNvPr>
          <p:cNvSpPr/>
          <p:nvPr/>
        </p:nvSpPr>
        <p:spPr>
          <a:xfrm>
            <a:off x="1259632" y="1020754"/>
            <a:ext cx="6336704" cy="1107996"/>
          </a:xfrm>
          <a:prstGeom prst="rect">
            <a:avLst/>
          </a:prstGeom>
        </p:spPr>
        <p:txBody>
          <a:bodyPr wrap="square">
            <a:spAutoFit/>
          </a:bodyPr>
          <a:lstStyle/>
          <a:p>
            <a:pPr algn="ctr" rtl="0"/>
            <a:r>
              <a:rPr lang="en-US" dirty="0">
                <a:latin typeface="Optima LT" pitchFamily="2" charset="0"/>
              </a:rPr>
              <a:t>2. Before Turning Point Program starts- 3 days</a:t>
            </a:r>
            <a:br>
              <a:rPr lang="en-US" dirty="0">
                <a:latin typeface="Optima LT" pitchFamily="2" charset="0"/>
              </a:rPr>
            </a:br>
            <a:endParaRPr lang="en-US" sz="4800" dirty="0">
              <a:latin typeface="Optima LT" pitchFamily="2" charset="0"/>
            </a:endParaRPr>
          </a:p>
        </p:txBody>
      </p:sp>
      <p:sp>
        <p:nvSpPr>
          <p:cNvPr id="10" name="TextBox 9">
            <a:extLst>
              <a:ext uri="{FF2B5EF4-FFF2-40B4-BE49-F238E27FC236}">
                <a16:creationId xmlns:a16="http://schemas.microsoft.com/office/drawing/2014/main" id="{EFC91EFC-24A7-4D3A-A6C0-20FA0EF08CB7}"/>
              </a:ext>
            </a:extLst>
          </p:cNvPr>
          <p:cNvSpPr txBox="1"/>
          <p:nvPr/>
        </p:nvSpPr>
        <p:spPr>
          <a:xfrm>
            <a:off x="241285" y="2080236"/>
            <a:ext cx="5194920" cy="3139321"/>
          </a:xfrm>
          <a:prstGeom prst="rect">
            <a:avLst/>
          </a:prstGeom>
          <a:noFill/>
        </p:spPr>
        <p:txBody>
          <a:bodyPr wrap="square" rtlCol="1">
            <a:spAutoFit/>
          </a:bodyPr>
          <a:lstStyle/>
          <a:p>
            <a:pPr algn="l" rtl="0"/>
            <a:r>
              <a:rPr lang="en-US" b="1" dirty="0"/>
              <a:t>Participant’s bag:</a:t>
            </a:r>
          </a:p>
          <a:p>
            <a:pPr algn="l" rtl="0"/>
            <a:endParaRPr lang="he-IL" dirty="0"/>
          </a:p>
          <a:p>
            <a:pPr algn="l" rtl="0"/>
            <a:r>
              <a:rPr lang="en-US" dirty="0"/>
              <a:t>Canvas Bag &amp; 2 Badges</a:t>
            </a:r>
          </a:p>
          <a:p>
            <a:pPr algn="l" rtl="0"/>
            <a:r>
              <a:rPr lang="en-US" dirty="0"/>
              <a:t>Workshop Booklet</a:t>
            </a:r>
          </a:p>
          <a:p>
            <a:pPr algn="l" rtl="0"/>
            <a:r>
              <a:rPr lang="en-US" dirty="0"/>
              <a:t>Notebook</a:t>
            </a:r>
          </a:p>
          <a:p>
            <a:pPr algn="l" rtl="0"/>
            <a:r>
              <a:rPr lang="en-US" dirty="0"/>
              <a:t>L3 Exclusive set of cards</a:t>
            </a:r>
          </a:p>
          <a:p>
            <a:pPr algn="l" rtl="0"/>
            <a:r>
              <a:rPr lang="en-US" dirty="0"/>
              <a:t>Name Tag</a:t>
            </a:r>
          </a:p>
          <a:p>
            <a:pPr algn="l" rtl="0"/>
            <a:r>
              <a:rPr lang="en-US" dirty="0"/>
              <a:t>3 large dots (L3 colors) </a:t>
            </a:r>
          </a:p>
          <a:p>
            <a:pPr algn="l" rtl="0"/>
            <a:r>
              <a:rPr lang="en-US" dirty="0"/>
              <a:t>3 small dots (L3 colors) </a:t>
            </a:r>
          </a:p>
          <a:p>
            <a:pPr algn="l" rtl="0"/>
            <a:r>
              <a:rPr lang="en-US" dirty="0"/>
              <a:t>2 POY Angels</a:t>
            </a:r>
          </a:p>
          <a:p>
            <a:pPr algn="l" rtl="0"/>
            <a:endParaRPr lang="he-IL" dirty="0"/>
          </a:p>
        </p:txBody>
      </p:sp>
      <p:pic>
        <p:nvPicPr>
          <p:cNvPr id="11" name="תמונה 10">
            <a:extLst>
              <a:ext uri="{FF2B5EF4-FFF2-40B4-BE49-F238E27FC236}">
                <a16:creationId xmlns:a16="http://schemas.microsoft.com/office/drawing/2014/main" id="{FA21089D-8EAF-4B78-906E-9F9D04AADA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8742" y="1991092"/>
            <a:ext cx="4605509" cy="3454132"/>
          </a:xfrm>
          <a:prstGeom prst="rect">
            <a:avLst/>
          </a:prstGeom>
        </p:spPr>
      </p:pic>
    </p:spTree>
    <p:extLst>
      <p:ext uri="{BB962C8B-B14F-4D97-AF65-F5344CB8AC3E}">
        <p14:creationId xmlns:p14="http://schemas.microsoft.com/office/powerpoint/2010/main" val="336833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Days before the workshop</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11</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8860" y="196026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solidFill>
                <a:schemeClr val="tx1"/>
              </a:solidFill>
            </a:endParaRPr>
          </a:p>
        </p:txBody>
      </p:sp>
      <p:sp>
        <p:nvSpPr>
          <p:cNvPr id="3" name="מלבן 2">
            <a:extLst>
              <a:ext uri="{FF2B5EF4-FFF2-40B4-BE49-F238E27FC236}">
                <a16:creationId xmlns:a16="http://schemas.microsoft.com/office/drawing/2014/main" id="{55276F5D-764F-4A01-98BF-92A24F1AAE12}"/>
              </a:ext>
            </a:extLst>
          </p:cNvPr>
          <p:cNvSpPr/>
          <p:nvPr/>
        </p:nvSpPr>
        <p:spPr>
          <a:xfrm>
            <a:off x="1259632" y="1020754"/>
            <a:ext cx="6336704" cy="1107996"/>
          </a:xfrm>
          <a:prstGeom prst="rect">
            <a:avLst/>
          </a:prstGeom>
        </p:spPr>
        <p:txBody>
          <a:bodyPr wrap="square">
            <a:spAutoFit/>
          </a:bodyPr>
          <a:lstStyle/>
          <a:p>
            <a:pPr algn="ctr" rtl="0"/>
            <a:r>
              <a:rPr lang="en-US" dirty="0">
                <a:latin typeface="Optima LT" pitchFamily="2" charset="0"/>
              </a:rPr>
              <a:t>2. Before Turning Point Program starts- 3 days</a:t>
            </a:r>
            <a:br>
              <a:rPr lang="en-US" dirty="0">
                <a:latin typeface="Optima LT" pitchFamily="2" charset="0"/>
              </a:rPr>
            </a:br>
            <a:endParaRPr lang="en-US" sz="4800" dirty="0">
              <a:latin typeface="Optima LT" pitchFamily="2" charset="0"/>
            </a:endParaRPr>
          </a:p>
        </p:txBody>
      </p:sp>
      <p:sp>
        <p:nvSpPr>
          <p:cNvPr id="10" name="TextBox 9">
            <a:extLst>
              <a:ext uri="{FF2B5EF4-FFF2-40B4-BE49-F238E27FC236}">
                <a16:creationId xmlns:a16="http://schemas.microsoft.com/office/drawing/2014/main" id="{EFC91EFC-24A7-4D3A-A6C0-20FA0EF08CB7}"/>
              </a:ext>
            </a:extLst>
          </p:cNvPr>
          <p:cNvSpPr txBox="1"/>
          <p:nvPr/>
        </p:nvSpPr>
        <p:spPr>
          <a:xfrm>
            <a:off x="241285" y="2080236"/>
            <a:ext cx="5194920" cy="4524315"/>
          </a:xfrm>
          <a:prstGeom prst="rect">
            <a:avLst/>
          </a:prstGeom>
          <a:noFill/>
        </p:spPr>
        <p:txBody>
          <a:bodyPr wrap="square" rtlCol="1">
            <a:spAutoFit/>
          </a:bodyPr>
          <a:lstStyle/>
          <a:p>
            <a:pPr algn="l" rtl="0"/>
            <a:r>
              <a:rPr lang="en-US" b="1" dirty="0"/>
              <a:t>Goodies bag:</a:t>
            </a:r>
          </a:p>
          <a:p>
            <a:pPr algn="l" rtl="0"/>
            <a:endParaRPr lang="he-IL" dirty="0"/>
          </a:p>
          <a:p>
            <a:pPr algn="l" rtl="0"/>
            <a:r>
              <a:rPr lang="en-US" dirty="0"/>
              <a:t>Canvas Bag </a:t>
            </a:r>
          </a:p>
          <a:p>
            <a:pPr algn="l" rtl="0"/>
            <a:r>
              <a:rPr lang="en-US" dirty="0"/>
              <a:t>1 Small Badge</a:t>
            </a:r>
          </a:p>
          <a:p>
            <a:pPr algn="l" rtl="0"/>
            <a:r>
              <a:rPr lang="en-US" dirty="0"/>
              <a:t>1 small dots  “Welcome (</a:t>
            </a:r>
            <a:r>
              <a:rPr lang="en-US" u="sng" dirty="0"/>
              <a:t>first name</a:t>
            </a:r>
            <a:r>
              <a:rPr lang="en-US" dirty="0"/>
              <a:t>)”</a:t>
            </a:r>
            <a:br>
              <a:rPr lang="en-US" dirty="0"/>
            </a:br>
            <a:r>
              <a:rPr lang="en-US" dirty="0"/>
              <a:t>(punch a shaped hole on top  to attach the bag)  </a:t>
            </a:r>
          </a:p>
          <a:p>
            <a:pPr algn="l" rtl="0"/>
            <a:r>
              <a:rPr lang="en-US" dirty="0"/>
              <a:t>2 Angels</a:t>
            </a:r>
          </a:p>
          <a:p>
            <a:pPr algn="l" rtl="0"/>
            <a:r>
              <a:rPr lang="en-US" dirty="0"/>
              <a:t>3 different sweets</a:t>
            </a:r>
          </a:p>
          <a:p>
            <a:pPr algn="l" rtl="0"/>
            <a:r>
              <a:rPr lang="en-US" dirty="0"/>
              <a:t>1 Question card</a:t>
            </a:r>
          </a:p>
          <a:p>
            <a:pPr algn="l" rtl="0"/>
            <a:r>
              <a:rPr lang="en-US" dirty="0"/>
              <a:t> A personal greeting- If the HQ sent those</a:t>
            </a:r>
            <a:br>
              <a:rPr lang="en-US" dirty="0"/>
            </a:br>
            <a:r>
              <a:rPr lang="en-US" dirty="0"/>
              <a:t>(usually it is written on a large dot) </a:t>
            </a:r>
          </a:p>
          <a:p>
            <a:pPr algn="l" rtl="0"/>
            <a:endParaRPr lang="en-US" dirty="0"/>
          </a:p>
          <a:p>
            <a:pPr algn="l" rtl="0"/>
            <a:endParaRPr lang="en-US" dirty="0"/>
          </a:p>
          <a:p>
            <a:pPr algn="l" rtl="0"/>
            <a:r>
              <a:rPr lang="en-US" dirty="0"/>
              <a:t>This bag will be a welcome gift we put on the participant's bed.</a:t>
            </a:r>
          </a:p>
          <a:p>
            <a:pPr algn="l" rtl="0"/>
            <a:endParaRPr lang="he-IL" dirty="0"/>
          </a:p>
        </p:txBody>
      </p:sp>
      <p:pic>
        <p:nvPicPr>
          <p:cNvPr id="5" name="תמונה 4">
            <a:extLst>
              <a:ext uri="{FF2B5EF4-FFF2-40B4-BE49-F238E27FC236}">
                <a16:creationId xmlns:a16="http://schemas.microsoft.com/office/drawing/2014/main" id="{78D6E9EB-8B73-4773-AF6C-F6046BB2B3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8698" y="2080237"/>
            <a:ext cx="2817757" cy="3757010"/>
          </a:xfrm>
          <a:prstGeom prst="rect">
            <a:avLst/>
          </a:prstGeom>
        </p:spPr>
      </p:pic>
    </p:spTree>
    <p:extLst>
      <p:ext uri="{BB962C8B-B14F-4D97-AF65-F5344CB8AC3E}">
        <p14:creationId xmlns:p14="http://schemas.microsoft.com/office/powerpoint/2010/main" val="275047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Days before the workshop</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12</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8860" y="196026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a:extLst>
              <a:ext uri="{FF2B5EF4-FFF2-40B4-BE49-F238E27FC236}">
                <a16:creationId xmlns:a16="http://schemas.microsoft.com/office/drawing/2014/main" id="{55276F5D-764F-4A01-98BF-92A24F1AAE12}"/>
              </a:ext>
            </a:extLst>
          </p:cNvPr>
          <p:cNvSpPr/>
          <p:nvPr/>
        </p:nvSpPr>
        <p:spPr>
          <a:xfrm>
            <a:off x="1259632" y="1020754"/>
            <a:ext cx="6336704" cy="646331"/>
          </a:xfrm>
          <a:prstGeom prst="rect">
            <a:avLst/>
          </a:prstGeom>
        </p:spPr>
        <p:txBody>
          <a:bodyPr wrap="square">
            <a:spAutoFit/>
          </a:bodyPr>
          <a:lstStyle/>
          <a:p>
            <a:pPr algn="ctr" rtl="0"/>
            <a:r>
              <a:rPr lang="en-US" dirty="0">
                <a:latin typeface="Optima LT" pitchFamily="2" charset="0"/>
              </a:rPr>
              <a:t>2. Before Turning Point Program starts- 3 days</a:t>
            </a:r>
            <a:br>
              <a:rPr lang="en-US" dirty="0">
                <a:latin typeface="Optima LT" pitchFamily="2" charset="0"/>
              </a:rPr>
            </a:br>
            <a:r>
              <a:rPr lang="en-US" dirty="0">
                <a:latin typeface="Optima LT" pitchFamily="2" charset="0"/>
              </a:rPr>
              <a:t>&amp; Logistics roles</a:t>
            </a:r>
            <a:endParaRPr lang="en-US" sz="4800" dirty="0">
              <a:latin typeface="Optima LT" pitchFamily="2" charset="0"/>
            </a:endParaRPr>
          </a:p>
        </p:txBody>
      </p:sp>
      <p:pic>
        <p:nvPicPr>
          <p:cNvPr id="5" name="תמונה 4">
            <a:extLst>
              <a:ext uri="{FF2B5EF4-FFF2-40B4-BE49-F238E27FC236}">
                <a16:creationId xmlns:a16="http://schemas.microsoft.com/office/drawing/2014/main" id="{1736348B-3F04-45C8-9C92-7247B7324B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130" y="3700660"/>
            <a:ext cx="2322255" cy="3096340"/>
          </a:xfrm>
          <a:prstGeom prst="rect">
            <a:avLst/>
          </a:prstGeom>
        </p:spPr>
      </p:pic>
      <p:pic>
        <p:nvPicPr>
          <p:cNvPr id="12" name="תמונה 11">
            <a:extLst>
              <a:ext uri="{FF2B5EF4-FFF2-40B4-BE49-F238E27FC236}">
                <a16:creationId xmlns:a16="http://schemas.microsoft.com/office/drawing/2014/main" id="{418308A2-0129-49BD-A14A-4F4F705043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58261" y="1968450"/>
            <a:ext cx="2322255" cy="3096340"/>
          </a:xfrm>
          <a:prstGeom prst="rect">
            <a:avLst/>
          </a:prstGeom>
        </p:spPr>
      </p:pic>
      <p:sp>
        <p:nvSpPr>
          <p:cNvPr id="13" name="TextBox 12">
            <a:extLst>
              <a:ext uri="{FF2B5EF4-FFF2-40B4-BE49-F238E27FC236}">
                <a16:creationId xmlns:a16="http://schemas.microsoft.com/office/drawing/2014/main" id="{2DDE610D-A47F-43C5-82AF-AF60E85BA2F8}"/>
              </a:ext>
            </a:extLst>
          </p:cNvPr>
          <p:cNvSpPr txBox="1"/>
          <p:nvPr/>
        </p:nvSpPr>
        <p:spPr>
          <a:xfrm>
            <a:off x="181064" y="1960260"/>
            <a:ext cx="5633070" cy="1477328"/>
          </a:xfrm>
          <a:prstGeom prst="rect">
            <a:avLst/>
          </a:prstGeom>
          <a:noFill/>
        </p:spPr>
        <p:txBody>
          <a:bodyPr wrap="square" rtlCol="1">
            <a:spAutoFit/>
          </a:bodyPr>
          <a:lstStyle/>
          <a:p>
            <a:pPr algn="l" rtl="0"/>
            <a:r>
              <a:rPr lang="en-US" b="1" dirty="0"/>
              <a:t>L3 Certificate of Attendance </a:t>
            </a:r>
            <a:r>
              <a:rPr lang="en-US" dirty="0"/>
              <a:t>&amp; an </a:t>
            </a:r>
            <a:r>
              <a:rPr lang="en-US" b="1" dirty="0"/>
              <a:t>Expert Badge</a:t>
            </a:r>
            <a:br>
              <a:rPr lang="en-US" dirty="0"/>
            </a:br>
            <a:r>
              <a:rPr lang="en-US" dirty="0"/>
              <a:t>Make sure that all the Certificates arrived with full participant's names.</a:t>
            </a:r>
          </a:p>
          <a:p>
            <a:pPr algn="l" rtl="0"/>
            <a:endParaRPr lang="en-US" dirty="0"/>
          </a:p>
          <a:p>
            <a:pPr algn="l" rtl="0"/>
            <a:r>
              <a:rPr lang="en-US" dirty="0"/>
              <a:t>We will hand the Certificate &amp; Badge at the Completion.</a:t>
            </a:r>
          </a:p>
        </p:txBody>
      </p:sp>
      <p:sp>
        <p:nvSpPr>
          <p:cNvPr id="15" name="TextBox 14">
            <a:extLst>
              <a:ext uri="{FF2B5EF4-FFF2-40B4-BE49-F238E27FC236}">
                <a16:creationId xmlns:a16="http://schemas.microsoft.com/office/drawing/2014/main" id="{67D36B8D-3C8D-420A-860B-041E684FCF22}"/>
              </a:ext>
            </a:extLst>
          </p:cNvPr>
          <p:cNvSpPr txBox="1"/>
          <p:nvPr/>
        </p:nvSpPr>
        <p:spPr>
          <a:xfrm>
            <a:off x="5814134" y="4922588"/>
            <a:ext cx="4819471" cy="1446550"/>
          </a:xfrm>
          <a:prstGeom prst="rect">
            <a:avLst/>
          </a:prstGeom>
          <a:noFill/>
        </p:spPr>
        <p:txBody>
          <a:bodyPr wrap="square" rtlCol="1">
            <a:spAutoFit/>
          </a:bodyPr>
          <a:lstStyle/>
          <a:p>
            <a:pPr algn="l" rtl="0"/>
            <a:br>
              <a:rPr lang="en-US" dirty="0"/>
            </a:br>
            <a:r>
              <a:rPr lang="en-US" dirty="0"/>
              <a:t>L3 Certificate of completion</a:t>
            </a:r>
            <a:br>
              <a:rPr lang="en-US" dirty="0"/>
            </a:br>
            <a:r>
              <a:rPr lang="en-US" dirty="0"/>
              <a:t>*</a:t>
            </a:r>
            <a:r>
              <a:rPr lang="en-US" sz="1600" dirty="0"/>
              <a:t>Only after completing requirements. </a:t>
            </a:r>
            <a:br>
              <a:rPr lang="en-US" sz="1600" dirty="0"/>
            </a:br>
            <a:r>
              <a:rPr lang="en-US" sz="1600" dirty="0"/>
              <a:t>It will </a:t>
            </a:r>
            <a:r>
              <a:rPr lang="en-US" sz="1600" b="1" dirty="0"/>
              <a:t>not</a:t>
            </a:r>
            <a:r>
              <a:rPr lang="en-US" sz="1600" dirty="0"/>
              <a:t> be including in the boxes </a:t>
            </a:r>
            <a:br>
              <a:rPr lang="en-US" dirty="0"/>
            </a:br>
            <a:r>
              <a:rPr lang="en-US" dirty="0"/>
              <a:t> </a:t>
            </a:r>
          </a:p>
        </p:txBody>
      </p:sp>
    </p:spTree>
    <p:extLst>
      <p:ext uri="{BB962C8B-B14F-4D97-AF65-F5344CB8AC3E}">
        <p14:creationId xmlns:p14="http://schemas.microsoft.com/office/powerpoint/2010/main" val="120145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Days before the workshop</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13</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8860" y="196026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a:extLst>
              <a:ext uri="{FF2B5EF4-FFF2-40B4-BE49-F238E27FC236}">
                <a16:creationId xmlns:a16="http://schemas.microsoft.com/office/drawing/2014/main" id="{55276F5D-764F-4A01-98BF-92A24F1AAE12}"/>
              </a:ext>
            </a:extLst>
          </p:cNvPr>
          <p:cNvSpPr/>
          <p:nvPr/>
        </p:nvSpPr>
        <p:spPr>
          <a:xfrm>
            <a:off x="1259632" y="1020754"/>
            <a:ext cx="6336704" cy="646331"/>
          </a:xfrm>
          <a:prstGeom prst="rect">
            <a:avLst/>
          </a:prstGeom>
        </p:spPr>
        <p:txBody>
          <a:bodyPr wrap="square">
            <a:spAutoFit/>
          </a:bodyPr>
          <a:lstStyle/>
          <a:p>
            <a:pPr algn="ctr" rtl="0"/>
            <a:r>
              <a:rPr lang="en-US" dirty="0">
                <a:latin typeface="Optima LT" pitchFamily="2" charset="0"/>
              </a:rPr>
              <a:t>2. Before Turning Point Program starts- 3 days</a:t>
            </a:r>
            <a:br>
              <a:rPr lang="en-US" dirty="0">
                <a:latin typeface="Optima LT" pitchFamily="2" charset="0"/>
              </a:rPr>
            </a:br>
            <a:r>
              <a:rPr lang="en-US" dirty="0">
                <a:latin typeface="Optima LT" pitchFamily="2" charset="0"/>
              </a:rPr>
              <a:t>&amp; Logistics roles</a:t>
            </a:r>
            <a:endParaRPr lang="en-US" sz="4800" dirty="0">
              <a:latin typeface="Optima LT" pitchFamily="2" charset="0"/>
            </a:endParaRPr>
          </a:p>
        </p:txBody>
      </p:sp>
      <p:pic>
        <p:nvPicPr>
          <p:cNvPr id="5" name="תמונה 4">
            <a:extLst>
              <a:ext uri="{FF2B5EF4-FFF2-40B4-BE49-F238E27FC236}">
                <a16:creationId xmlns:a16="http://schemas.microsoft.com/office/drawing/2014/main" id="{48848663-EBEE-4FEA-94B6-FE34CE5629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6671" y="2499986"/>
            <a:ext cx="3087811" cy="4117081"/>
          </a:xfrm>
          <a:prstGeom prst="rect">
            <a:avLst/>
          </a:prstGeom>
        </p:spPr>
      </p:pic>
      <p:sp>
        <p:nvSpPr>
          <p:cNvPr id="10" name="TextBox 9">
            <a:extLst>
              <a:ext uri="{FF2B5EF4-FFF2-40B4-BE49-F238E27FC236}">
                <a16:creationId xmlns:a16="http://schemas.microsoft.com/office/drawing/2014/main" id="{66214F83-9F97-43D6-8C90-6C201FD09024}"/>
              </a:ext>
            </a:extLst>
          </p:cNvPr>
          <p:cNvSpPr txBox="1"/>
          <p:nvPr/>
        </p:nvSpPr>
        <p:spPr>
          <a:xfrm>
            <a:off x="457200" y="2499986"/>
            <a:ext cx="4819471" cy="2862322"/>
          </a:xfrm>
          <a:prstGeom prst="rect">
            <a:avLst/>
          </a:prstGeom>
          <a:noFill/>
        </p:spPr>
        <p:txBody>
          <a:bodyPr wrap="square" rtlCol="1">
            <a:spAutoFit/>
          </a:bodyPr>
          <a:lstStyle/>
          <a:p>
            <a:pPr algn="l" rtl="0"/>
            <a:r>
              <a:rPr lang="en-US" b="1" dirty="0"/>
              <a:t>Facilitation Materials: </a:t>
            </a:r>
          </a:p>
          <a:p>
            <a:pPr algn="l" rtl="0"/>
            <a:endParaRPr lang="en-US" b="1" dirty="0"/>
          </a:p>
          <a:p>
            <a:pPr algn="l" rtl="0"/>
            <a:r>
              <a:rPr lang="en-US" b="1" dirty="0"/>
              <a:t>L.3 Facilitator’s booklet</a:t>
            </a:r>
            <a:br>
              <a:rPr lang="en-US" dirty="0"/>
            </a:br>
            <a:r>
              <a:rPr lang="en-US" dirty="0"/>
              <a:t>This is the booklet your get on Top View</a:t>
            </a:r>
            <a:br>
              <a:rPr lang="en-US" dirty="0"/>
            </a:br>
            <a:r>
              <a:rPr lang="en-US" dirty="0"/>
              <a:t>You will bring it with you to your TPP</a:t>
            </a:r>
            <a:br>
              <a:rPr lang="en-US" dirty="0"/>
            </a:br>
            <a:endParaRPr lang="en-US" dirty="0"/>
          </a:p>
          <a:p>
            <a:pPr algn="l" rtl="0"/>
            <a:r>
              <a:rPr lang="en-US" b="1" dirty="0"/>
              <a:t>Facilitator’s notebook  </a:t>
            </a:r>
            <a:br>
              <a:rPr lang="en-US" b="1" dirty="0"/>
            </a:br>
            <a:r>
              <a:rPr lang="en-US" dirty="0"/>
              <a:t>This is  a notebook that helps organizing information about our participants.</a:t>
            </a:r>
            <a:br>
              <a:rPr lang="en-US" dirty="0"/>
            </a:br>
            <a:r>
              <a:rPr lang="en-US" dirty="0"/>
              <a:t>You will receive it in the boxes.</a:t>
            </a:r>
            <a:endParaRPr lang="en-US" b="1" dirty="0"/>
          </a:p>
        </p:txBody>
      </p:sp>
    </p:spTree>
    <p:extLst>
      <p:ext uri="{BB962C8B-B14F-4D97-AF65-F5344CB8AC3E}">
        <p14:creationId xmlns:p14="http://schemas.microsoft.com/office/powerpoint/2010/main" val="56077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Days before the workshop</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14</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8860" y="196026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a:extLst>
              <a:ext uri="{FF2B5EF4-FFF2-40B4-BE49-F238E27FC236}">
                <a16:creationId xmlns:a16="http://schemas.microsoft.com/office/drawing/2014/main" id="{55276F5D-764F-4A01-98BF-92A24F1AAE12}"/>
              </a:ext>
            </a:extLst>
          </p:cNvPr>
          <p:cNvSpPr/>
          <p:nvPr/>
        </p:nvSpPr>
        <p:spPr>
          <a:xfrm>
            <a:off x="1259632" y="1020754"/>
            <a:ext cx="6336704" cy="646331"/>
          </a:xfrm>
          <a:prstGeom prst="rect">
            <a:avLst/>
          </a:prstGeom>
        </p:spPr>
        <p:txBody>
          <a:bodyPr wrap="square">
            <a:spAutoFit/>
          </a:bodyPr>
          <a:lstStyle/>
          <a:p>
            <a:pPr algn="ctr" rtl="0"/>
            <a:r>
              <a:rPr lang="en-US" dirty="0">
                <a:latin typeface="Optima LT" pitchFamily="2" charset="0"/>
              </a:rPr>
              <a:t>2. Before Turning Point Program starts- 3 days</a:t>
            </a:r>
            <a:br>
              <a:rPr lang="en-US" dirty="0">
                <a:latin typeface="Optima LT" pitchFamily="2" charset="0"/>
              </a:rPr>
            </a:br>
            <a:r>
              <a:rPr lang="en-US" dirty="0">
                <a:latin typeface="Optima LT" pitchFamily="2" charset="0"/>
              </a:rPr>
              <a:t>&amp; Logistics roles</a:t>
            </a:r>
            <a:endParaRPr lang="en-US" sz="4800" dirty="0">
              <a:latin typeface="Optima LT" pitchFamily="2" charset="0"/>
            </a:endParaRPr>
          </a:p>
        </p:txBody>
      </p:sp>
      <p:pic>
        <p:nvPicPr>
          <p:cNvPr id="11" name="תמונה 10">
            <a:extLst>
              <a:ext uri="{FF2B5EF4-FFF2-40B4-BE49-F238E27FC236}">
                <a16:creationId xmlns:a16="http://schemas.microsoft.com/office/drawing/2014/main" id="{80AB59FB-DD85-4EFD-83E8-CEA5304E22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8986" y="2090613"/>
            <a:ext cx="2301720" cy="3068960"/>
          </a:xfrm>
          <a:prstGeom prst="rect">
            <a:avLst/>
          </a:prstGeom>
        </p:spPr>
      </p:pic>
      <p:sp>
        <p:nvSpPr>
          <p:cNvPr id="12" name="TextBox 11">
            <a:extLst>
              <a:ext uri="{FF2B5EF4-FFF2-40B4-BE49-F238E27FC236}">
                <a16:creationId xmlns:a16="http://schemas.microsoft.com/office/drawing/2014/main" id="{BECC03CC-3826-4960-815C-A461C6EDAA26}"/>
              </a:ext>
            </a:extLst>
          </p:cNvPr>
          <p:cNvSpPr txBox="1"/>
          <p:nvPr/>
        </p:nvSpPr>
        <p:spPr>
          <a:xfrm>
            <a:off x="163295" y="2090612"/>
            <a:ext cx="3922228" cy="4524315"/>
          </a:xfrm>
          <a:prstGeom prst="rect">
            <a:avLst/>
          </a:prstGeom>
          <a:noFill/>
        </p:spPr>
        <p:txBody>
          <a:bodyPr wrap="square" rtlCol="1">
            <a:spAutoFit/>
          </a:bodyPr>
          <a:lstStyle/>
          <a:p>
            <a:pPr algn="l" rtl="0"/>
            <a:r>
              <a:rPr lang="en-US" b="1" dirty="0">
                <a:latin typeface="Optima LT" pitchFamily="2" charset="0"/>
              </a:rPr>
              <a:t>Room Setting:</a:t>
            </a:r>
          </a:p>
          <a:p>
            <a:pPr marL="342900" indent="-342900" algn="l" rtl="0">
              <a:buAutoNum type="arabicPeriod"/>
            </a:pPr>
            <a:r>
              <a:rPr lang="en-US" dirty="0">
                <a:latin typeface="Optima LT" pitchFamily="2" charset="0"/>
              </a:rPr>
              <a:t>A circle of chairs- symmetric and equal, all chairs are the same and visible.</a:t>
            </a:r>
            <a:br>
              <a:rPr lang="en-US" dirty="0">
                <a:latin typeface="Optima LT" pitchFamily="2" charset="0"/>
              </a:rPr>
            </a:br>
            <a:endParaRPr lang="en-US" dirty="0">
              <a:latin typeface="Optima LT" pitchFamily="2" charset="0"/>
            </a:endParaRPr>
          </a:p>
          <a:p>
            <a:pPr marL="342900" indent="-342900" algn="l" rtl="0">
              <a:buAutoNum type="arabicPeriod" startAt="2"/>
            </a:pPr>
            <a:r>
              <a:rPr lang="en-US" dirty="0">
                <a:latin typeface="Optima LT" pitchFamily="2" charset="0"/>
              </a:rPr>
              <a:t>In the Center- a spot for the Centerpiece.</a:t>
            </a:r>
          </a:p>
          <a:p>
            <a:pPr marL="342900" indent="-342900" algn="l" rtl="0">
              <a:buAutoNum type="arabicPeriod" startAt="2"/>
            </a:pPr>
            <a:endParaRPr lang="en-US" dirty="0">
              <a:latin typeface="Optima LT" pitchFamily="2" charset="0"/>
            </a:endParaRPr>
          </a:p>
          <a:p>
            <a:pPr marL="342900" indent="-342900" algn="l" rtl="0">
              <a:buAutoNum type="arabicPeriod" startAt="2"/>
            </a:pPr>
            <a:r>
              <a:rPr lang="en-US" dirty="0">
                <a:latin typeface="Optima LT" pitchFamily="2" charset="0"/>
              </a:rPr>
              <a:t>On each chair- a Participant’s bag, visible name tag, a Notebook, 2 angels, ‘cut paper shape’.</a:t>
            </a:r>
            <a:br>
              <a:rPr lang="en-US" dirty="0">
                <a:latin typeface="Optima LT" pitchFamily="2" charset="0"/>
              </a:rPr>
            </a:br>
            <a:endParaRPr lang="en-US" dirty="0">
              <a:latin typeface="Optima LT" pitchFamily="2" charset="0"/>
            </a:endParaRPr>
          </a:p>
          <a:p>
            <a:pPr marL="342900" indent="-342900" algn="l" rtl="0">
              <a:buAutoNum type="arabicPeriod" startAt="2"/>
            </a:pPr>
            <a:r>
              <a:rPr lang="en-US" dirty="0">
                <a:latin typeface="Optima LT" pitchFamily="2" charset="0"/>
              </a:rPr>
              <a:t>Angels- in different and unexpected places in the room</a:t>
            </a:r>
          </a:p>
          <a:p>
            <a:pPr marL="342900" indent="-342900" algn="l" rtl="0">
              <a:buAutoNum type="arabicPeriod" startAt="2"/>
            </a:pPr>
            <a:endParaRPr lang="en-US" dirty="0">
              <a:latin typeface="Optima LT" pitchFamily="2" charset="0"/>
            </a:endParaRPr>
          </a:p>
          <a:p>
            <a:pPr marL="342900" indent="-342900" algn="l" rtl="0">
              <a:buAutoNum type="arabicPeriod" startAt="2"/>
            </a:pPr>
            <a:endParaRPr lang="he-IL" dirty="0"/>
          </a:p>
        </p:txBody>
      </p:sp>
      <p:pic>
        <p:nvPicPr>
          <p:cNvPr id="24" name="Picture 8">
            <a:extLst>
              <a:ext uri="{FF2B5EF4-FFF2-40B4-BE49-F238E27FC236}">
                <a16:creationId xmlns:a16="http://schemas.microsoft.com/office/drawing/2014/main" id="{E414B8E2-6B0F-451C-A12E-BC9FA4A83A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957" y="2147178"/>
            <a:ext cx="2284595" cy="171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174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Days before the workshop</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15</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0" y="1995686"/>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a:extLst>
              <a:ext uri="{FF2B5EF4-FFF2-40B4-BE49-F238E27FC236}">
                <a16:creationId xmlns:a16="http://schemas.microsoft.com/office/drawing/2014/main" id="{55276F5D-764F-4A01-98BF-92A24F1AAE12}"/>
              </a:ext>
            </a:extLst>
          </p:cNvPr>
          <p:cNvSpPr/>
          <p:nvPr/>
        </p:nvSpPr>
        <p:spPr>
          <a:xfrm>
            <a:off x="1259632" y="1020754"/>
            <a:ext cx="6336704" cy="646331"/>
          </a:xfrm>
          <a:prstGeom prst="rect">
            <a:avLst/>
          </a:prstGeom>
        </p:spPr>
        <p:txBody>
          <a:bodyPr wrap="square">
            <a:spAutoFit/>
          </a:bodyPr>
          <a:lstStyle/>
          <a:p>
            <a:pPr algn="ctr" rtl="0"/>
            <a:r>
              <a:rPr lang="en-US" dirty="0">
                <a:latin typeface="Optima LT" pitchFamily="2" charset="0"/>
              </a:rPr>
              <a:t>2. Before Turning Point Program starts- 3 days</a:t>
            </a:r>
            <a:br>
              <a:rPr lang="en-US" dirty="0">
                <a:latin typeface="Optima LT" pitchFamily="2" charset="0"/>
              </a:rPr>
            </a:br>
            <a:r>
              <a:rPr lang="en-US" dirty="0">
                <a:latin typeface="Optima LT" pitchFamily="2" charset="0"/>
              </a:rPr>
              <a:t>&amp; Logistics roles</a:t>
            </a:r>
            <a:endParaRPr lang="en-US" sz="4800" dirty="0">
              <a:latin typeface="Optima LT" pitchFamily="2" charset="0"/>
            </a:endParaRPr>
          </a:p>
        </p:txBody>
      </p:sp>
      <p:pic>
        <p:nvPicPr>
          <p:cNvPr id="10" name="תמונה 9">
            <a:extLst>
              <a:ext uri="{FF2B5EF4-FFF2-40B4-BE49-F238E27FC236}">
                <a16:creationId xmlns:a16="http://schemas.microsoft.com/office/drawing/2014/main" id="{612D0B71-942F-4B4E-823D-500E33074D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6316" y="1960260"/>
            <a:ext cx="2993668" cy="2245251"/>
          </a:xfrm>
          <a:prstGeom prst="rect">
            <a:avLst/>
          </a:prstGeom>
        </p:spPr>
      </p:pic>
      <p:pic>
        <p:nvPicPr>
          <p:cNvPr id="11" name="Picture 4">
            <a:extLst>
              <a:ext uri="{FF2B5EF4-FFF2-40B4-BE49-F238E27FC236}">
                <a16:creationId xmlns:a16="http://schemas.microsoft.com/office/drawing/2014/main" id="{7336E2B0-2749-49F9-991A-981E4255F0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4579464"/>
            <a:ext cx="2368597" cy="17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B7B63927-E2E5-4357-99E9-A159B0D45A4F}"/>
              </a:ext>
            </a:extLst>
          </p:cNvPr>
          <p:cNvSpPr txBox="1"/>
          <p:nvPr/>
        </p:nvSpPr>
        <p:spPr>
          <a:xfrm>
            <a:off x="152467" y="1960260"/>
            <a:ext cx="5200794" cy="5078313"/>
          </a:xfrm>
          <a:prstGeom prst="rect">
            <a:avLst/>
          </a:prstGeom>
          <a:noFill/>
        </p:spPr>
        <p:txBody>
          <a:bodyPr wrap="square" rtlCol="1">
            <a:spAutoFit/>
          </a:bodyPr>
          <a:lstStyle/>
          <a:p>
            <a:pPr algn="l" rtl="0"/>
            <a:r>
              <a:rPr lang="en-US" b="1" dirty="0">
                <a:latin typeface="Optima LT" pitchFamily="2" charset="0"/>
              </a:rPr>
              <a:t>The Centerpiece:</a:t>
            </a:r>
          </a:p>
          <a:p>
            <a:pPr marL="342900" indent="-342900" algn="l" rtl="0">
              <a:buAutoNum type="arabicPeriod"/>
            </a:pPr>
            <a:r>
              <a:rPr lang="en-US" dirty="0">
                <a:latin typeface="Optima LT" pitchFamily="2" charset="0"/>
              </a:rPr>
              <a:t>A large bowl in the middle: inside:</a:t>
            </a:r>
            <a:br>
              <a:rPr lang="en-US" dirty="0">
                <a:latin typeface="Optima LT" pitchFamily="2" charset="0"/>
              </a:rPr>
            </a:br>
            <a:r>
              <a:rPr lang="en-US" dirty="0">
                <a:latin typeface="Optima LT" pitchFamily="2" charset="0"/>
              </a:rPr>
              <a:t>-  </a:t>
            </a:r>
            <a:r>
              <a:rPr lang="en-US" dirty="0"/>
              <a:t>A white candle</a:t>
            </a:r>
            <a:br>
              <a:rPr lang="en-US" dirty="0"/>
            </a:br>
            <a:r>
              <a:rPr lang="en-US" dirty="0"/>
              <a:t>-  Flowers (real only!)- which reflects the </a:t>
            </a:r>
            <a:br>
              <a:rPr lang="en-US" dirty="0"/>
            </a:br>
            <a:r>
              <a:rPr lang="en-US" dirty="0"/>
              <a:t>   location’s nature</a:t>
            </a:r>
            <a:br>
              <a:rPr lang="en-US" dirty="0"/>
            </a:br>
            <a:r>
              <a:rPr lang="en-US" dirty="0"/>
              <a:t>- Water for the flowers in the bowl</a:t>
            </a:r>
            <a:br>
              <a:rPr lang="en-US" dirty="0">
                <a:latin typeface="Optima LT" pitchFamily="2" charset="0"/>
              </a:rPr>
            </a:br>
            <a:endParaRPr lang="en-US" dirty="0">
              <a:latin typeface="Optima LT" pitchFamily="2" charset="0"/>
            </a:endParaRPr>
          </a:p>
          <a:p>
            <a:pPr algn="l" rtl="0"/>
            <a:r>
              <a:rPr lang="en-US" dirty="0">
                <a:latin typeface="Optima LT" pitchFamily="2" charset="0"/>
              </a:rPr>
              <a:t>*</a:t>
            </a:r>
            <a:r>
              <a:rPr lang="en-US" dirty="0"/>
              <a:t>Each morning the centerpiece must be refreshed </a:t>
            </a:r>
          </a:p>
          <a:p>
            <a:pPr algn="l" rtl="0"/>
            <a:r>
              <a:rPr lang="en-US" dirty="0">
                <a:latin typeface="Optima LT" pitchFamily="2" charset="0"/>
              </a:rPr>
              <a:t>*E</a:t>
            </a:r>
            <a:r>
              <a:rPr lang="en-US" dirty="0"/>
              <a:t>ach morning we will relight the candle, before the participants enter the room</a:t>
            </a:r>
            <a:endParaRPr lang="en-US" dirty="0">
              <a:latin typeface="Optima LT" pitchFamily="2" charset="0"/>
            </a:endParaRPr>
          </a:p>
          <a:p>
            <a:pPr marL="342900" indent="-342900" algn="l" rtl="0">
              <a:buAutoNum type="arabicPeriod" startAt="2"/>
            </a:pPr>
            <a:endParaRPr lang="en-US" dirty="0">
              <a:latin typeface="Optima LT" pitchFamily="2" charset="0"/>
            </a:endParaRPr>
          </a:p>
          <a:p>
            <a:pPr marL="342900" indent="-342900" algn="l" rtl="0">
              <a:buAutoNum type="arabicPeriod" startAt="2"/>
            </a:pPr>
            <a:r>
              <a:rPr lang="en-US" dirty="0">
                <a:latin typeface="Optima LT" pitchFamily="2" charset="0"/>
              </a:rPr>
              <a:t>Organize the TCG &amp; Refresh cards facing down around the centerpiece</a:t>
            </a:r>
            <a:br>
              <a:rPr lang="en-US" dirty="0">
                <a:latin typeface="Optima LT" pitchFamily="2" charset="0"/>
              </a:rPr>
            </a:br>
            <a:endParaRPr lang="en-US" dirty="0">
              <a:latin typeface="Optima LT" pitchFamily="2" charset="0"/>
            </a:endParaRPr>
          </a:p>
          <a:p>
            <a:pPr marL="342900" indent="-342900" algn="l" rtl="0">
              <a:buAutoNum type="arabicPeriod" startAt="2"/>
            </a:pPr>
            <a:r>
              <a:rPr lang="en-US" dirty="0">
                <a:latin typeface="Optima LT" pitchFamily="2" charset="0"/>
              </a:rPr>
              <a:t>Additional Items the Facilitator wants</a:t>
            </a:r>
            <a:br>
              <a:rPr lang="en-US" dirty="0">
                <a:latin typeface="Optima LT" pitchFamily="2" charset="0"/>
              </a:rPr>
            </a:br>
            <a:br>
              <a:rPr lang="en-US" dirty="0">
                <a:latin typeface="Optima LT" pitchFamily="2" charset="0"/>
              </a:rPr>
            </a:br>
            <a:r>
              <a:rPr lang="en-US" dirty="0">
                <a:latin typeface="Optima LT" pitchFamily="2" charset="0"/>
              </a:rPr>
              <a:t>Once the room is ready– we are Smudging</a:t>
            </a:r>
          </a:p>
          <a:p>
            <a:pPr marL="342900" indent="-342900" algn="l" rtl="0">
              <a:buAutoNum type="arabicPeriod" startAt="2"/>
            </a:pPr>
            <a:endParaRPr lang="he-IL" dirty="0"/>
          </a:p>
        </p:txBody>
      </p:sp>
    </p:spTree>
    <p:extLst>
      <p:ext uri="{BB962C8B-B14F-4D97-AF65-F5344CB8AC3E}">
        <p14:creationId xmlns:p14="http://schemas.microsoft.com/office/powerpoint/2010/main" val="326632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Days before the workshop</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16</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0" y="1995686"/>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a:extLst>
              <a:ext uri="{FF2B5EF4-FFF2-40B4-BE49-F238E27FC236}">
                <a16:creationId xmlns:a16="http://schemas.microsoft.com/office/drawing/2014/main" id="{55276F5D-764F-4A01-98BF-92A24F1AAE12}"/>
              </a:ext>
            </a:extLst>
          </p:cNvPr>
          <p:cNvSpPr/>
          <p:nvPr/>
        </p:nvSpPr>
        <p:spPr>
          <a:xfrm>
            <a:off x="1259632" y="1020754"/>
            <a:ext cx="6336704" cy="646331"/>
          </a:xfrm>
          <a:prstGeom prst="rect">
            <a:avLst/>
          </a:prstGeom>
        </p:spPr>
        <p:txBody>
          <a:bodyPr wrap="square">
            <a:spAutoFit/>
          </a:bodyPr>
          <a:lstStyle/>
          <a:p>
            <a:pPr algn="ctr" rtl="0"/>
            <a:r>
              <a:rPr lang="en-US" dirty="0">
                <a:latin typeface="Optima LT" pitchFamily="2" charset="0"/>
              </a:rPr>
              <a:t>2. Before Turning Point Program starts- 3 days</a:t>
            </a:r>
            <a:br>
              <a:rPr lang="en-US" dirty="0">
                <a:latin typeface="Optima LT" pitchFamily="2" charset="0"/>
              </a:rPr>
            </a:br>
            <a:r>
              <a:rPr lang="en-US" dirty="0">
                <a:latin typeface="Optima LT" pitchFamily="2" charset="0"/>
              </a:rPr>
              <a:t>&amp; Logistics roles</a:t>
            </a:r>
            <a:endParaRPr lang="en-US" sz="4800" dirty="0">
              <a:latin typeface="Optima LT" pitchFamily="2" charset="0"/>
            </a:endParaRPr>
          </a:p>
        </p:txBody>
      </p:sp>
      <p:sp>
        <p:nvSpPr>
          <p:cNvPr id="13" name="TextBox 12">
            <a:extLst>
              <a:ext uri="{FF2B5EF4-FFF2-40B4-BE49-F238E27FC236}">
                <a16:creationId xmlns:a16="http://schemas.microsoft.com/office/drawing/2014/main" id="{B7B63927-E2E5-4357-99E9-A159B0D45A4F}"/>
              </a:ext>
            </a:extLst>
          </p:cNvPr>
          <p:cNvSpPr txBox="1"/>
          <p:nvPr/>
        </p:nvSpPr>
        <p:spPr>
          <a:xfrm>
            <a:off x="152467" y="1960260"/>
            <a:ext cx="5200794" cy="6463308"/>
          </a:xfrm>
          <a:prstGeom prst="rect">
            <a:avLst/>
          </a:prstGeom>
          <a:noFill/>
        </p:spPr>
        <p:txBody>
          <a:bodyPr wrap="square" rtlCol="1">
            <a:spAutoFit/>
          </a:bodyPr>
          <a:lstStyle/>
          <a:p>
            <a:pPr algn="l" rtl="0"/>
            <a:r>
              <a:rPr lang="en-US" b="1" dirty="0">
                <a:latin typeface="Optima LT" pitchFamily="2" charset="0"/>
              </a:rPr>
              <a:t>Rooms &amp; Roommates :</a:t>
            </a:r>
          </a:p>
          <a:p>
            <a:pPr algn="l" rtl="0"/>
            <a:r>
              <a:rPr lang="en-US" dirty="0">
                <a:latin typeface="Optima LT" pitchFamily="2" charset="0"/>
              </a:rPr>
              <a:t>After reading all the participant’s profiles we divide the to roommates and assign them to the rooms</a:t>
            </a:r>
          </a:p>
          <a:p>
            <a:pPr marL="342900" indent="-342900" algn="l" rtl="0">
              <a:buAutoNum type="arabicPeriod"/>
            </a:pPr>
            <a:endParaRPr lang="en-US" dirty="0">
              <a:latin typeface="Optima LT" pitchFamily="2" charset="0"/>
            </a:endParaRPr>
          </a:p>
          <a:p>
            <a:pPr algn="l" rtl="0"/>
            <a:r>
              <a:rPr lang="en-US" b="1" dirty="0">
                <a:latin typeface="Optima LT" pitchFamily="2" charset="0"/>
              </a:rPr>
              <a:t>Food &amp; coffee breaks</a:t>
            </a:r>
          </a:p>
          <a:p>
            <a:pPr marL="342900" indent="-342900" algn="l" rtl="0">
              <a:buAutoNum type="arabicPeriod"/>
            </a:pPr>
            <a:r>
              <a:rPr lang="en-US" dirty="0">
                <a:latin typeface="Optima LT" pitchFamily="2" charset="0"/>
              </a:rPr>
              <a:t>Make sure we get what was agreed from the hotel for each meal</a:t>
            </a:r>
          </a:p>
          <a:p>
            <a:pPr marL="342900" indent="-342900" algn="l" rtl="0">
              <a:buAutoNum type="arabicPeriod"/>
            </a:pPr>
            <a:r>
              <a:rPr lang="en-US" dirty="0">
                <a:latin typeface="Optima LT" pitchFamily="2" charset="0"/>
              </a:rPr>
              <a:t>Find the best spot to place the table for the coffee breaks</a:t>
            </a:r>
            <a:br>
              <a:rPr lang="en-US" dirty="0">
                <a:latin typeface="Optima LT" pitchFamily="2" charset="0"/>
              </a:rPr>
            </a:br>
            <a:r>
              <a:rPr lang="en-US" dirty="0">
                <a:latin typeface="Optima LT" pitchFamily="2" charset="0"/>
              </a:rPr>
              <a:t>Make sure it is refreshed and full towards each break</a:t>
            </a:r>
          </a:p>
          <a:p>
            <a:pPr marL="342900" indent="-342900" algn="l" rtl="0">
              <a:buAutoNum type="arabicPeriod"/>
            </a:pPr>
            <a:r>
              <a:rPr lang="en-US" dirty="0">
                <a:latin typeface="Optima LT" pitchFamily="2" charset="0"/>
              </a:rPr>
              <a:t>Water supply hot/cold – all day.</a:t>
            </a:r>
          </a:p>
          <a:p>
            <a:pPr marL="342900" indent="-342900" algn="l" rtl="0">
              <a:buAutoNum type="arabicPeriod"/>
            </a:pPr>
            <a:r>
              <a:rPr lang="en-US" dirty="0">
                <a:latin typeface="Optima LT" pitchFamily="2" charset="0"/>
              </a:rPr>
              <a:t>Special requests we have from participants.</a:t>
            </a:r>
          </a:p>
          <a:p>
            <a:pPr marL="342900" indent="-342900" algn="l" rtl="0">
              <a:buAutoNum type="arabicPeriod"/>
            </a:pPr>
            <a:endParaRPr lang="en-US" dirty="0">
              <a:latin typeface="Optima LT" pitchFamily="2" charset="0"/>
            </a:endParaRPr>
          </a:p>
          <a:p>
            <a:pPr algn="l" rtl="0"/>
            <a:r>
              <a:rPr lang="en-US" b="1" dirty="0">
                <a:latin typeface="Optima LT" pitchFamily="2" charset="0"/>
              </a:rPr>
              <a:t>“What do I leave behind” trail</a:t>
            </a:r>
            <a:br>
              <a:rPr lang="en-US" dirty="0">
                <a:latin typeface="Optima LT" pitchFamily="2" charset="0"/>
              </a:rPr>
            </a:br>
            <a:r>
              <a:rPr lang="en-US" dirty="0">
                <a:latin typeface="Optima LT" pitchFamily="2" charset="0"/>
              </a:rPr>
              <a:t>Make sure all team of facilitators &amp; Helpers are familiar with the path.</a:t>
            </a:r>
          </a:p>
          <a:p>
            <a:pPr marL="342900" indent="-342900" algn="l" rtl="0">
              <a:buAutoNum type="arabicPeriod"/>
            </a:pPr>
            <a:endParaRPr lang="en-US" dirty="0">
              <a:latin typeface="Optima LT" pitchFamily="2" charset="0"/>
            </a:endParaRPr>
          </a:p>
          <a:p>
            <a:pPr marL="342900" indent="-342900" algn="l" rtl="0">
              <a:buAutoNum type="arabicPeriod"/>
            </a:pPr>
            <a:endParaRPr lang="en-US" dirty="0">
              <a:latin typeface="Optima LT" pitchFamily="2" charset="0"/>
            </a:endParaRPr>
          </a:p>
          <a:p>
            <a:pPr algn="l" rtl="0"/>
            <a:endParaRPr lang="en-US" dirty="0">
              <a:latin typeface="Optima LT" pitchFamily="2" charset="0"/>
            </a:endParaRPr>
          </a:p>
          <a:p>
            <a:pPr algn="l" rtl="0"/>
            <a:endParaRPr lang="en-US" dirty="0">
              <a:latin typeface="Optima LT" pitchFamily="2" charset="0"/>
            </a:endParaRPr>
          </a:p>
          <a:p>
            <a:pPr algn="l" rtl="0"/>
            <a:endParaRPr lang="en-US" dirty="0">
              <a:latin typeface="Optima LT" pitchFamily="2" charset="0"/>
            </a:endParaRPr>
          </a:p>
          <a:p>
            <a:pPr marL="342900" indent="-342900" algn="l" rtl="0">
              <a:buAutoNum type="arabicPeriod"/>
            </a:pPr>
            <a:endParaRPr lang="he-IL" dirty="0"/>
          </a:p>
        </p:txBody>
      </p:sp>
    </p:spTree>
    <p:extLst>
      <p:ext uri="{BB962C8B-B14F-4D97-AF65-F5344CB8AC3E}">
        <p14:creationId xmlns:p14="http://schemas.microsoft.com/office/powerpoint/2010/main" val="103394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8467" y="0"/>
            <a:ext cx="9144000" cy="7579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8703" y="282166"/>
            <a:ext cx="1559692" cy="193572"/>
          </a:xfrm>
          <a:prstGeom prst="rect">
            <a:avLst/>
          </a:prstGeom>
        </p:spPr>
      </p:pic>
      <p:sp>
        <p:nvSpPr>
          <p:cNvPr id="10" name="מלבן 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Turning Point Program</a:t>
            </a:r>
          </a:p>
        </p:txBody>
      </p:sp>
      <p:sp>
        <p:nvSpPr>
          <p:cNvPr id="2" name="מציין מיקום של מספר שקופית 1">
            <a:extLst>
              <a:ext uri="{FF2B5EF4-FFF2-40B4-BE49-F238E27FC236}">
                <a16:creationId xmlns:a16="http://schemas.microsoft.com/office/drawing/2014/main" id="{5193B9E5-8447-489B-9304-10216FB86A96}"/>
              </a:ext>
            </a:extLst>
          </p:cNvPr>
          <p:cNvSpPr>
            <a:spLocks noGrp="1"/>
          </p:cNvSpPr>
          <p:nvPr>
            <p:ph type="sldNum" sz="quarter" idx="12"/>
          </p:nvPr>
        </p:nvSpPr>
        <p:spPr/>
        <p:txBody>
          <a:bodyPr/>
          <a:lstStyle/>
          <a:p>
            <a:fld id="{7954171D-2B99-46CF-AE5A-2F63FF51B8C7}" type="slidenum">
              <a:rPr lang="he-IL" smtClean="0"/>
              <a:pPr/>
              <a:t>17</a:t>
            </a:fld>
            <a:endParaRPr lang="he-IL"/>
          </a:p>
        </p:txBody>
      </p:sp>
      <p:pic>
        <p:nvPicPr>
          <p:cNvPr id="7" name="Google Shape;1456;p133" descr="LEVEL47.jpg">
            <a:extLst>
              <a:ext uri="{FF2B5EF4-FFF2-40B4-BE49-F238E27FC236}">
                <a16:creationId xmlns:a16="http://schemas.microsoft.com/office/drawing/2014/main" id="{D6E76934-FFCA-41EA-A161-3FA7FFF101D8}"/>
              </a:ext>
            </a:extLst>
          </p:cNvPr>
          <p:cNvPicPr preferRelativeResize="0"/>
          <p:nvPr/>
        </p:nvPicPr>
        <p:blipFill rotWithShape="1">
          <a:blip r:embed="rId3">
            <a:alphaModFix/>
          </a:blip>
          <a:srcRect l="7433" t="9191" r="6938" b="51900"/>
          <a:stretch/>
        </p:blipFill>
        <p:spPr>
          <a:xfrm>
            <a:off x="827584" y="1191667"/>
            <a:ext cx="7861111" cy="2511189"/>
          </a:xfrm>
          <a:prstGeom prst="rect">
            <a:avLst/>
          </a:prstGeom>
          <a:noFill/>
          <a:ln>
            <a:noFill/>
          </a:ln>
        </p:spPr>
      </p:pic>
      <p:pic>
        <p:nvPicPr>
          <p:cNvPr id="9" name="Google Shape;1456;p133" descr="LEVEL47.jpg">
            <a:extLst>
              <a:ext uri="{FF2B5EF4-FFF2-40B4-BE49-F238E27FC236}">
                <a16:creationId xmlns:a16="http://schemas.microsoft.com/office/drawing/2014/main" id="{7E0D214C-65B1-4D0B-BCE2-1D6BF67CDECE}"/>
              </a:ext>
            </a:extLst>
          </p:cNvPr>
          <p:cNvPicPr preferRelativeResize="0"/>
          <p:nvPr/>
        </p:nvPicPr>
        <p:blipFill rotWithShape="1">
          <a:blip r:embed="rId3">
            <a:alphaModFix/>
          </a:blip>
          <a:srcRect l="51139" t="51483" r="6938" b="6944"/>
          <a:stretch/>
        </p:blipFill>
        <p:spPr>
          <a:xfrm>
            <a:off x="4788024" y="3875963"/>
            <a:ext cx="3848669" cy="2683127"/>
          </a:xfrm>
          <a:prstGeom prst="rect">
            <a:avLst/>
          </a:prstGeom>
          <a:noFill/>
          <a:ln>
            <a:noFill/>
          </a:ln>
        </p:spPr>
      </p:pic>
      <p:pic>
        <p:nvPicPr>
          <p:cNvPr id="11" name="Google Shape;1456;p133" descr="LEVEL47.jpg">
            <a:extLst>
              <a:ext uri="{FF2B5EF4-FFF2-40B4-BE49-F238E27FC236}">
                <a16:creationId xmlns:a16="http://schemas.microsoft.com/office/drawing/2014/main" id="{FD11568B-7A44-43A0-9E80-8AFDDF400A3C}"/>
              </a:ext>
            </a:extLst>
          </p:cNvPr>
          <p:cNvPicPr preferRelativeResize="0"/>
          <p:nvPr/>
        </p:nvPicPr>
        <p:blipFill rotWithShape="1">
          <a:blip r:embed="rId3">
            <a:alphaModFix/>
          </a:blip>
          <a:srcRect l="6094" t="51483" r="50000" b="6944"/>
          <a:stretch/>
        </p:blipFill>
        <p:spPr>
          <a:xfrm>
            <a:off x="559559" y="3875963"/>
            <a:ext cx="4030698" cy="2683127"/>
          </a:xfrm>
          <a:prstGeom prst="rect">
            <a:avLst/>
          </a:prstGeom>
          <a:noFill/>
          <a:ln>
            <a:noFill/>
          </a:ln>
        </p:spPr>
      </p:pic>
    </p:spTree>
    <p:extLst>
      <p:ext uri="{BB962C8B-B14F-4D97-AF65-F5344CB8AC3E}">
        <p14:creationId xmlns:p14="http://schemas.microsoft.com/office/powerpoint/2010/main" val="43688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4070906"/>
          </a:xfrm>
          <a:prstGeom prst="rect">
            <a:avLst/>
          </a:prstGeom>
          <a:noFill/>
        </p:spPr>
        <p:txBody>
          <a:bodyPr wrap="square" lIns="91424" tIns="45712" rIns="91424" bIns="45712" rtlCol="1">
            <a:spAutoFit/>
          </a:bodyPr>
          <a:lstStyle/>
          <a:p>
            <a:pPr algn="ctr" rtl="0"/>
            <a:r>
              <a:rPr lang="en-US" dirty="0">
                <a:latin typeface="Optima LT" pitchFamily="2" charset="0"/>
              </a:rPr>
              <a:t>3. During Turning Point Program – 5 days</a:t>
            </a:r>
            <a:endParaRPr lang="en-US" sz="4800" dirty="0">
              <a:latin typeface="Optima LT" pitchFamily="2" charset="0"/>
            </a:endParaRPr>
          </a:p>
          <a:p>
            <a:pPr lvl="0" algn="ctr" rtl="0"/>
            <a:endParaRPr lang="en-US" sz="2400" b="1" dirty="0">
              <a:latin typeface="Optima LT" pitchFamily="2" charset="0"/>
              <a:ea typeface="Belleza"/>
              <a:cs typeface="Belleza"/>
              <a:sym typeface="Belleza"/>
            </a:endParaRPr>
          </a:p>
          <a:p>
            <a:pPr lvl="0" algn="ctr" rtl="0">
              <a:spcBef>
                <a:spcPts val="10"/>
              </a:spcBef>
            </a:pPr>
            <a:r>
              <a:rPr lang="en-US" b="1" dirty="0">
                <a:solidFill>
                  <a:srgbClr val="C00000"/>
                </a:solidFill>
                <a:latin typeface="Optima LT" pitchFamily="2" charset="0"/>
                <a:ea typeface="Belleza"/>
                <a:cs typeface="Belleza"/>
                <a:sym typeface="Belleza"/>
              </a:rPr>
              <a:t>Preparation</a:t>
            </a:r>
            <a:endParaRPr lang="en-US" b="1" dirty="0">
              <a:solidFill>
                <a:srgbClr val="C00000"/>
              </a:solidFill>
              <a:latin typeface="Optima LT" pitchFamily="2" charset="0"/>
              <a:sym typeface="Belleza"/>
            </a:endParaRPr>
          </a:p>
          <a:p>
            <a:pPr lvl="0" algn="ctr" rtl="0">
              <a:spcBef>
                <a:spcPts val="10"/>
              </a:spcBef>
            </a:pPr>
            <a:endParaRPr lang="en-US" dirty="0">
              <a:latin typeface="Optima LT" pitchFamily="2" charset="0"/>
              <a:ea typeface="Belleza"/>
              <a:cs typeface="Belleza"/>
              <a:sym typeface="Belleza"/>
            </a:endParaRPr>
          </a:p>
          <a:p>
            <a:pPr lvl="0" algn="ctr" rtl="0">
              <a:spcBef>
                <a:spcPts val="10"/>
              </a:spcBef>
            </a:pPr>
            <a:r>
              <a:rPr lang="en-US" dirty="0">
                <a:latin typeface="Optima LT" pitchFamily="2" charset="0"/>
                <a:ea typeface="Belleza"/>
                <a:cs typeface="Belleza"/>
                <a:sym typeface="Belleza"/>
              </a:rPr>
              <a:t>For each process during the Turning Point Program</a:t>
            </a:r>
            <a:br>
              <a:rPr lang="en-US" dirty="0">
                <a:latin typeface="Optima LT" pitchFamily="2" charset="0"/>
                <a:ea typeface="Belleza"/>
                <a:cs typeface="Belleza"/>
                <a:sym typeface="Belleza"/>
              </a:rPr>
            </a:br>
            <a:r>
              <a:rPr lang="en-US" dirty="0">
                <a:latin typeface="Optima LT" pitchFamily="2" charset="0"/>
                <a:ea typeface="Belleza"/>
                <a:cs typeface="Belleza"/>
                <a:sym typeface="Belleza"/>
              </a:rPr>
              <a:t>you will have 4 kind of preparations to make:</a:t>
            </a:r>
          </a:p>
          <a:p>
            <a:pPr lvl="0" algn="ctr" rtl="0">
              <a:spcBef>
                <a:spcPts val="10"/>
              </a:spcBef>
            </a:pPr>
            <a:endParaRPr lang="en-US"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Music </a:t>
            </a:r>
          </a:p>
          <a:p>
            <a:pPr lvl="0" algn="ctr" rtl="0">
              <a:spcBef>
                <a:spcPts val="10"/>
              </a:spcBef>
              <a:buClr>
                <a:schemeClr val="dk1"/>
              </a:buClr>
              <a:buSzPts val="1100"/>
            </a:pPr>
            <a:r>
              <a:rPr lang="en-US" dirty="0">
                <a:latin typeface="Optima LT" pitchFamily="2" charset="0"/>
                <a:ea typeface="Belleza"/>
                <a:cs typeface="Belleza"/>
                <a:sym typeface="Belleza"/>
              </a:rPr>
              <a:t> </a:t>
            </a:r>
            <a:endParaRPr lang="en-US" b="1"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Room setting </a:t>
            </a:r>
            <a:br>
              <a:rPr lang="en-US" b="1" dirty="0">
                <a:latin typeface="Optima LT" pitchFamily="2" charset="0"/>
                <a:ea typeface="Belleza"/>
                <a:cs typeface="Belleza"/>
                <a:sym typeface="Belleza"/>
              </a:rPr>
            </a:br>
            <a:br>
              <a:rPr lang="en-US" dirty="0">
                <a:latin typeface="Optima LT" pitchFamily="2" charset="0"/>
                <a:ea typeface="Belleza"/>
                <a:cs typeface="Belleza"/>
                <a:sym typeface="Belleza"/>
              </a:rPr>
            </a:br>
            <a:r>
              <a:rPr lang="en-US" b="1" dirty="0">
                <a:latin typeface="Optima LT" pitchFamily="2" charset="0"/>
                <a:ea typeface="Belleza"/>
                <a:cs typeface="Belleza"/>
                <a:sym typeface="Belleza"/>
              </a:rPr>
              <a:t>Tools &amp; Facilities</a:t>
            </a:r>
            <a:br>
              <a:rPr lang="en-US" dirty="0">
                <a:solidFill>
                  <a:schemeClr val="dk1"/>
                </a:solidFill>
                <a:latin typeface="Optima LT" pitchFamily="2" charset="0"/>
                <a:ea typeface="Belleza"/>
                <a:cs typeface="Belleza"/>
                <a:sym typeface="Belleza"/>
              </a:rPr>
            </a:br>
            <a:endParaRPr lang="en-US" b="1" dirty="0">
              <a:latin typeface="Optima LT" pitchFamily="2" charset="0"/>
              <a:ea typeface="Belleza"/>
              <a:cs typeface="Belleza"/>
              <a:sym typeface="Belleza"/>
            </a:endParaRPr>
          </a:p>
          <a:p>
            <a:pPr lvl="0" algn="ctr" rtl="0">
              <a:lnSpc>
                <a:spcPct val="107000"/>
              </a:lnSpc>
              <a:spcBef>
                <a:spcPts val="10"/>
              </a:spcBef>
            </a:pPr>
            <a:r>
              <a:rPr lang="en-US" b="1" dirty="0">
                <a:solidFill>
                  <a:schemeClr val="dk1"/>
                </a:solidFill>
                <a:latin typeface="Optima LT" pitchFamily="2" charset="0"/>
                <a:ea typeface="Belleza"/>
                <a:cs typeface="Belleza"/>
                <a:sym typeface="Belleza"/>
              </a:rPr>
              <a:t>Participant’s booklet</a:t>
            </a:r>
          </a:p>
        </p:txBody>
      </p:sp>
      <p:sp>
        <p:nvSpPr>
          <p:cNvPr id="7" name="מלבן 6"/>
          <p:cNvSpPr/>
          <p:nvPr/>
        </p:nvSpPr>
        <p:spPr>
          <a:xfrm>
            <a:off x="0" y="188640"/>
            <a:ext cx="9135533" cy="584775"/>
          </a:xfrm>
          <a:prstGeom prst="rect">
            <a:avLst/>
          </a:prstGeom>
        </p:spPr>
        <p:txBody>
          <a:bodyPr wrap="square">
            <a:spAutoFit/>
          </a:bodyPr>
          <a:lstStyle/>
          <a:p>
            <a:pPr algn="ctr" rtl="0"/>
            <a:r>
              <a:rPr lang="en-GB" sz="1600" b="1" dirty="0">
                <a:latin typeface="Optima LT" pitchFamily="2" charset="0"/>
              </a:rPr>
              <a:t>Turning Point Program</a:t>
            </a:r>
          </a:p>
          <a:p>
            <a:pPr algn="ctr" rtl="0"/>
            <a:endParaRPr lang="en-GB" sz="1600"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18</a:t>
            </a:fld>
            <a:endParaRPr lang="he-IL"/>
          </a:p>
        </p:txBody>
      </p:sp>
    </p:spTree>
    <p:extLst>
      <p:ext uri="{BB962C8B-B14F-4D97-AF65-F5344CB8AC3E}">
        <p14:creationId xmlns:p14="http://schemas.microsoft.com/office/powerpoint/2010/main" val="179977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4616632"/>
          </a:xfrm>
          <a:prstGeom prst="rect">
            <a:avLst/>
          </a:prstGeom>
          <a:noFill/>
        </p:spPr>
        <p:txBody>
          <a:bodyPr wrap="square" lIns="91424" tIns="45712" rIns="91424" bIns="45712" rtlCol="1">
            <a:spAutoFit/>
          </a:bodyPr>
          <a:lstStyle/>
          <a:p>
            <a:pPr algn="ctr" rtl="0"/>
            <a:r>
              <a:rPr lang="en-US" dirty="0">
                <a:latin typeface="Optima LT" pitchFamily="2" charset="0"/>
              </a:rPr>
              <a:t>3. During Turning Point Program – 5 days</a:t>
            </a:r>
            <a:endParaRPr lang="en-US" sz="4800" dirty="0">
              <a:latin typeface="Optima LT" pitchFamily="2" charset="0"/>
            </a:endParaRPr>
          </a:p>
          <a:p>
            <a:pPr lvl="0" algn="ctr" rtl="0"/>
            <a:endParaRPr lang="en-US" sz="2400" b="1" dirty="0">
              <a:latin typeface="Optima LT" pitchFamily="2" charset="0"/>
              <a:ea typeface="Belleza"/>
              <a:cs typeface="Belleza"/>
              <a:sym typeface="Belleza"/>
            </a:endParaRPr>
          </a:p>
          <a:p>
            <a:pPr lvl="0" algn="ctr" rtl="0">
              <a:spcBef>
                <a:spcPts val="10"/>
              </a:spcBef>
            </a:pPr>
            <a:endParaRPr lang="en-US" dirty="0">
              <a:latin typeface="Optima LT" pitchFamily="2" charset="0"/>
              <a:ea typeface="Belleza"/>
              <a:cs typeface="Belleza"/>
              <a:sym typeface="Belleza"/>
            </a:endParaRPr>
          </a:p>
          <a:p>
            <a:pPr algn="ctr" rtl="0">
              <a:spcBef>
                <a:spcPts val="10"/>
              </a:spcBef>
            </a:pPr>
            <a:r>
              <a:rPr lang="en-US" b="1" dirty="0">
                <a:solidFill>
                  <a:srgbClr val="C00000"/>
                </a:solidFill>
                <a:latin typeface="Optima LT" pitchFamily="2" charset="0"/>
                <a:sym typeface="Belleza"/>
              </a:rPr>
              <a:t>Throughout the day during all 5 days:</a:t>
            </a:r>
          </a:p>
          <a:p>
            <a:pPr lvl="0" algn="ctr" rtl="0">
              <a:spcBef>
                <a:spcPts val="10"/>
              </a:spcBef>
            </a:pPr>
            <a:endParaRPr lang="en-US" dirty="0">
              <a:latin typeface="Optima LT" pitchFamily="2" charset="0"/>
              <a:ea typeface="Belleza"/>
              <a:cs typeface="Belleza"/>
              <a:sym typeface="Belleza"/>
            </a:endParaRPr>
          </a:p>
          <a:p>
            <a:pPr lvl="0" algn="ctr" rtl="0">
              <a:spcBef>
                <a:spcPts val="10"/>
              </a:spcBef>
            </a:pPr>
            <a:r>
              <a:rPr lang="en-US" dirty="0">
                <a:latin typeface="Optima LT" pitchFamily="2" charset="0"/>
                <a:ea typeface="Belleza"/>
                <a:cs typeface="Belleza"/>
                <a:sym typeface="Belleza"/>
              </a:rPr>
              <a:t>we are keeping the room clean</a:t>
            </a:r>
          </a:p>
          <a:p>
            <a:pPr lvl="0" algn="ctr" rtl="0">
              <a:spcBef>
                <a:spcPts val="10"/>
              </a:spcBef>
            </a:pPr>
            <a:r>
              <a:rPr lang="en-US" dirty="0">
                <a:solidFill>
                  <a:schemeClr val="dk1"/>
                </a:solidFill>
                <a:latin typeface="Optima LT" pitchFamily="2" charset="0"/>
                <a:ea typeface="Belleza"/>
                <a:cs typeface="Belleza"/>
                <a:sym typeface="Belleza"/>
              </a:rPr>
              <a:t>Organized </a:t>
            </a:r>
          </a:p>
          <a:p>
            <a:pPr lvl="0" algn="ctr" rtl="0">
              <a:spcBef>
                <a:spcPts val="10"/>
              </a:spcBef>
            </a:pPr>
            <a:r>
              <a:rPr lang="en-US" dirty="0">
                <a:solidFill>
                  <a:schemeClr val="dk1"/>
                </a:solidFill>
                <a:latin typeface="Optima LT" pitchFamily="2" charset="0"/>
                <a:ea typeface="Belleza"/>
                <a:cs typeface="Belleza"/>
                <a:sym typeface="Belleza"/>
              </a:rPr>
              <a:t>Without trash</a:t>
            </a:r>
          </a:p>
          <a:p>
            <a:pPr lvl="0" algn="ctr" rtl="0">
              <a:spcBef>
                <a:spcPts val="10"/>
              </a:spcBef>
            </a:pPr>
            <a:r>
              <a:rPr lang="en-US" dirty="0">
                <a:solidFill>
                  <a:schemeClr val="dk1"/>
                </a:solidFill>
                <a:latin typeface="Optima LT" pitchFamily="2" charset="0"/>
                <a:ea typeface="Belleza"/>
                <a:cs typeface="Belleza"/>
                <a:sym typeface="Belleza"/>
              </a:rPr>
              <a:t>Removing cups &amp; bottles</a:t>
            </a:r>
          </a:p>
          <a:p>
            <a:pPr lvl="0" algn="ctr" rtl="0">
              <a:spcBef>
                <a:spcPts val="10"/>
              </a:spcBef>
            </a:pPr>
            <a:r>
              <a:rPr lang="en-US" dirty="0">
                <a:solidFill>
                  <a:schemeClr val="dk1"/>
                </a:solidFill>
                <a:latin typeface="Optima LT" pitchFamily="2" charset="0"/>
                <a:ea typeface="Belleza"/>
                <a:cs typeface="Belleza"/>
                <a:sym typeface="Belleza"/>
              </a:rPr>
              <a:t>Organizing the chairs</a:t>
            </a:r>
          </a:p>
          <a:p>
            <a:pPr lvl="0" algn="ctr" rtl="0">
              <a:spcBef>
                <a:spcPts val="10"/>
              </a:spcBef>
            </a:pPr>
            <a:endParaRPr lang="en-US">
              <a:solidFill>
                <a:schemeClr val="dk1"/>
              </a:solidFill>
              <a:latin typeface="Optima LT" pitchFamily="2" charset="0"/>
              <a:ea typeface="Belleza"/>
              <a:cs typeface="Belleza"/>
              <a:sym typeface="Belleza"/>
            </a:endParaRPr>
          </a:p>
          <a:p>
            <a:pPr lvl="0" algn="ctr" rtl="0">
              <a:spcBef>
                <a:spcPts val="10"/>
              </a:spcBef>
            </a:pPr>
            <a:endParaRPr lang="en-US" dirty="0">
              <a:solidFill>
                <a:schemeClr val="dk1"/>
              </a:solidFill>
              <a:latin typeface="Optima LT" pitchFamily="2" charset="0"/>
              <a:ea typeface="Belleza"/>
              <a:cs typeface="Belleza"/>
              <a:sym typeface="Belleza"/>
            </a:endParaRPr>
          </a:p>
          <a:p>
            <a:pPr lvl="0" algn="ctr" rtl="0">
              <a:spcBef>
                <a:spcPts val="10"/>
              </a:spcBef>
            </a:pPr>
            <a:endParaRPr lang="en-US" dirty="0">
              <a:solidFill>
                <a:schemeClr val="dk1"/>
              </a:solidFill>
              <a:latin typeface="Optima LT" pitchFamily="2" charset="0"/>
              <a:ea typeface="Belleza"/>
              <a:cs typeface="Belleza"/>
              <a:sym typeface="Belleza"/>
            </a:endParaRPr>
          </a:p>
          <a:p>
            <a:pPr lvl="0" algn="ctr" rtl="0">
              <a:spcBef>
                <a:spcPts val="10"/>
              </a:spcBef>
            </a:pPr>
            <a:r>
              <a:rPr lang="en-US" dirty="0">
                <a:solidFill>
                  <a:schemeClr val="dk1"/>
                </a:solidFill>
                <a:latin typeface="Optima LT" pitchFamily="2" charset="0"/>
                <a:ea typeface="Belleza"/>
                <a:cs typeface="Belleza"/>
                <a:sym typeface="Belleza"/>
              </a:rPr>
              <a:t>A clean environment  supports in cleansing the inside</a:t>
            </a:r>
          </a:p>
          <a:p>
            <a:pPr lvl="0" algn="ctr" rtl="0">
              <a:spcBef>
                <a:spcPts val="10"/>
              </a:spcBef>
            </a:pPr>
            <a:endParaRPr lang="en-US" dirty="0">
              <a:solidFill>
                <a:schemeClr val="dk1"/>
              </a:solidFill>
              <a:latin typeface="Optima LT" pitchFamily="2" charset="0"/>
              <a:ea typeface="Belleza"/>
              <a:cs typeface="Belleza"/>
              <a:sym typeface="Belleza"/>
            </a:endParaRPr>
          </a:p>
          <a:p>
            <a:pPr lvl="0" algn="ctr" rtl="0">
              <a:spcBef>
                <a:spcPts val="10"/>
              </a:spcBef>
            </a:pPr>
            <a:endParaRPr lang="en-US" b="1" dirty="0">
              <a:solidFill>
                <a:schemeClr val="dk1"/>
              </a:solidFill>
              <a:latin typeface="Optima LT" pitchFamily="2" charset="0"/>
              <a:ea typeface="Belleza"/>
              <a:cs typeface="Belleza"/>
              <a:sym typeface="Belleza"/>
            </a:endParaRPr>
          </a:p>
        </p:txBody>
      </p:sp>
      <p:sp>
        <p:nvSpPr>
          <p:cNvPr id="7" name="מלבן 6"/>
          <p:cNvSpPr/>
          <p:nvPr/>
        </p:nvSpPr>
        <p:spPr>
          <a:xfrm>
            <a:off x="0" y="188640"/>
            <a:ext cx="9135533" cy="584775"/>
          </a:xfrm>
          <a:prstGeom prst="rect">
            <a:avLst/>
          </a:prstGeom>
        </p:spPr>
        <p:txBody>
          <a:bodyPr wrap="square">
            <a:spAutoFit/>
          </a:bodyPr>
          <a:lstStyle/>
          <a:p>
            <a:pPr algn="ctr" rtl="0"/>
            <a:r>
              <a:rPr lang="en-GB" sz="1600" b="1" dirty="0">
                <a:latin typeface="Optima LT" pitchFamily="2" charset="0"/>
              </a:rPr>
              <a:t>Turning Point Program</a:t>
            </a:r>
          </a:p>
          <a:p>
            <a:pPr algn="ctr" rtl="0"/>
            <a:endParaRPr lang="en-GB" sz="1600"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19</a:t>
            </a:fld>
            <a:endParaRPr lang="he-IL"/>
          </a:p>
        </p:txBody>
      </p:sp>
    </p:spTree>
    <p:extLst>
      <p:ext uri="{BB962C8B-B14F-4D97-AF65-F5344CB8AC3E}">
        <p14:creationId xmlns:p14="http://schemas.microsoft.com/office/powerpoint/2010/main" val="221688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מלבן 17"/>
          <p:cNvSpPr/>
          <p:nvPr/>
        </p:nvSpPr>
        <p:spPr>
          <a:xfrm>
            <a:off x="20956" y="3041113"/>
            <a:ext cx="9144000" cy="1512168"/>
          </a:xfrm>
          <a:prstGeom prst="rect">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grpSp>
        <p:nvGrpSpPr>
          <p:cNvPr id="2" name="קבוצה 27"/>
          <p:cNvGrpSpPr/>
          <p:nvPr/>
        </p:nvGrpSpPr>
        <p:grpSpPr>
          <a:xfrm>
            <a:off x="3923928" y="5589240"/>
            <a:ext cx="1345458" cy="468112"/>
            <a:chOff x="3154534" y="2420888"/>
            <a:chExt cx="2690916" cy="936224"/>
          </a:xfrm>
        </p:grpSpPr>
        <p:sp>
          <p:nvSpPr>
            <p:cNvPr id="29" name="אליפסה 28">
              <a:extLst>
                <a:ext uri="{FF2B5EF4-FFF2-40B4-BE49-F238E27FC236}">
                  <a16:creationId xmlns:a16="http://schemas.microsoft.com/office/drawing/2014/main" id="{8012AAC4-8582-4B12-9963-63E89D8B7E15}"/>
                </a:ext>
              </a:extLst>
            </p:cNvPr>
            <p:cNvSpPr/>
            <p:nvPr/>
          </p:nvSpPr>
          <p:spPr>
            <a:xfrm flipH="1" flipV="1">
              <a:off x="4499992" y="2924944"/>
              <a:ext cx="288152" cy="288152"/>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0" name="אליפסה 29">
              <a:extLst>
                <a:ext uri="{FF2B5EF4-FFF2-40B4-BE49-F238E27FC236}">
                  <a16:creationId xmlns:a16="http://schemas.microsoft.com/office/drawing/2014/main" id="{0351E71D-4169-4B7A-A566-A048EEF49F48}"/>
                </a:ext>
              </a:extLst>
            </p:cNvPr>
            <p:cNvSpPr/>
            <p:nvPr/>
          </p:nvSpPr>
          <p:spPr>
            <a:xfrm flipH="1" flipV="1">
              <a:off x="5076056" y="3068960"/>
              <a:ext cx="288152" cy="288152"/>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1" name="אליפסה 30">
              <a:extLst>
                <a:ext uri="{FF2B5EF4-FFF2-40B4-BE49-F238E27FC236}">
                  <a16:creationId xmlns:a16="http://schemas.microsoft.com/office/drawing/2014/main" id="{F84C4D83-5393-4844-ACB9-5F76F25434A4}"/>
                </a:ext>
              </a:extLst>
            </p:cNvPr>
            <p:cNvSpPr/>
            <p:nvPr/>
          </p:nvSpPr>
          <p:spPr>
            <a:xfrm flipH="1" flipV="1">
              <a:off x="3419752" y="2492896"/>
              <a:ext cx="288152" cy="2881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2" name="אליפסה 31">
              <a:extLst>
                <a:ext uri="{FF2B5EF4-FFF2-40B4-BE49-F238E27FC236}">
                  <a16:creationId xmlns:a16="http://schemas.microsoft.com/office/drawing/2014/main" id="{8012AAC4-8582-4B12-9963-63E89D8B7E15}"/>
                </a:ext>
              </a:extLst>
            </p:cNvPr>
            <p:cNvSpPr/>
            <p:nvPr/>
          </p:nvSpPr>
          <p:spPr>
            <a:xfrm flipH="1" flipV="1">
              <a:off x="3635896" y="2996952"/>
              <a:ext cx="288152" cy="28815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3" name="אליפסה 32">
              <a:extLst>
                <a:ext uri="{FF2B5EF4-FFF2-40B4-BE49-F238E27FC236}">
                  <a16:creationId xmlns:a16="http://schemas.microsoft.com/office/drawing/2014/main" id="{F84C4D83-5393-4844-ACB9-5F76F25434A4}"/>
                </a:ext>
              </a:extLst>
            </p:cNvPr>
            <p:cNvSpPr/>
            <p:nvPr/>
          </p:nvSpPr>
          <p:spPr>
            <a:xfrm flipH="1" flipV="1">
              <a:off x="5148064" y="2420888"/>
              <a:ext cx="288152" cy="288152"/>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4" name="אליפסה 33">
              <a:extLst>
                <a:ext uri="{FF2B5EF4-FFF2-40B4-BE49-F238E27FC236}">
                  <a16:creationId xmlns:a16="http://schemas.microsoft.com/office/drawing/2014/main" id="{F84C4D83-5393-4844-ACB9-5F76F25434A4}"/>
                </a:ext>
              </a:extLst>
            </p:cNvPr>
            <p:cNvSpPr/>
            <p:nvPr/>
          </p:nvSpPr>
          <p:spPr>
            <a:xfrm flipH="1" flipV="1">
              <a:off x="4139952" y="2636912"/>
              <a:ext cx="288152" cy="288152"/>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5" name="אליפסה 34">
              <a:extLst>
                <a:ext uri="{FF2B5EF4-FFF2-40B4-BE49-F238E27FC236}">
                  <a16:creationId xmlns:a16="http://schemas.microsoft.com/office/drawing/2014/main" id="{8012AAC4-8582-4B12-9963-63E89D8B7E15}"/>
                </a:ext>
              </a:extLst>
            </p:cNvPr>
            <p:cNvSpPr/>
            <p:nvPr/>
          </p:nvSpPr>
          <p:spPr>
            <a:xfrm rot="17439001">
              <a:off x="3154534" y="2868226"/>
              <a:ext cx="106031" cy="106031"/>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6" name="אליפסה 35">
              <a:extLst>
                <a:ext uri="{FF2B5EF4-FFF2-40B4-BE49-F238E27FC236}">
                  <a16:creationId xmlns:a16="http://schemas.microsoft.com/office/drawing/2014/main" id="{0351E71D-4169-4B7A-A566-A048EEF49F48}"/>
                </a:ext>
              </a:extLst>
            </p:cNvPr>
            <p:cNvSpPr/>
            <p:nvPr/>
          </p:nvSpPr>
          <p:spPr>
            <a:xfrm rot="17439001">
              <a:off x="4371266" y="2436178"/>
              <a:ext cx="106031" cy="106031"/>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7" name="אליפסה 36">
              <a:extLst>
                <a:ext uri="{FF2B5EF4-FFF2-40B4-BE49-F238E27FC236}">
                  <a16:creationId xmlns:a16="http://schemas.microsoft.com/office/drawing/2014/main" id="{F84C4D83-5393-4844-ACB9-5F76F25434A4}"/>
                </a:ext>
              </a:extLst>
            </p:cNvPr>
            <p:cNvSpPr/>
            <p:nvPr/>
          </p:nvSpPr>
          <p:spPr>
            <a:xfrm rot="17439001">
              <a:off x="4947331" y="2796218"/>
              <a:ext cx="106031" cy="1060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8" name="אליפסה 37">
              <a:extLst>
                <a:ext uri="{FF2B5EF4-FFF2-40B4-BE49-F238E27FC236}">
                  <a16:creationId xmlns:a16="http://schemas.microsoft.com/office/drawing/2014/main" id="{8012AAC4-8582-4B12-9963-63E89D8B7E15}"/>
                </a:ext>
              </a:extLst>
            </p:cNvPr>
            <p:cNvSpPr/>
            <p:nvPr/>
          </p:nvSpPr>
          <p:spPr>
            <a:xfrm rot="17439001">
              <a:off x="5739419" y="2940235"/>
              <a:ext cx="106031" cy="10603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9" name="אליפסה 38">
              <a:extLst>
                <a:ext uri="{FF2B5EF4-FFF2-40B4-BE49-F238E27FC236}">
                  <a16:creationId xmlns:a16="http://schemas.microsoft.com/office/drawing/2014/main" id="{F84C4D83-5393-4844-ACB9-5F76F25434A4}"/>
                </a:ext>
              </a:extLst>
            </p:cNvPr>
            <p:cNvSpPr/>
            <p:nvPr/>
          </p:nvSpPr>
          <p:spPr>
            <a:xfrm rot="17439001">
              <a:off x="4011226" y="3012242"/>
              <a:ext cx="106031" cy="106031"/>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0" name="אליפסה 39">
              <a:extLst>
                <a:ext uri="{FF2B5EF4-FFF2-40B4-BE49-F238E27FC236}">
                  <a16:creationId xmlns:a16="http://schemas.microsoft.com/office/drawing/2014/main" id="{F84C4D83-5393-4844-ACB9-5F76F25434A4}"/>
                </a:ext>
              </a:extLst>
            </p:cNvPr>
            <p:cNvSpPr/>
            <p:nvPr/>
          </p:nvSpPr>
          <p:spPr>
            <a:xfrm rot="17439001">
              <a:off x="5523395" y="2652203"/>
              <a:ext cx="106031" cy="106031"/>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grpSp>
      <p:sp>
        <p:nvSpPr>
          <p:cNvPr id="19" name="מלבן 1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Logistics</a:t>
            </a:r>
          </a:p>
        </p:txBody>
      </p:sp>
      <p:sp>
        <p:nvSpPr>
          <p:cNvPr id="3" name="מציין מיקום של מספר שקופית 2">
            <a:extLst>
              <a:ext uri="{FF2B5EF4-FFF2-40B4-BE49-F238E27FC236}">
                <a16:creationId xmlns:a16="http://schemas.microsoft.com/office/drawing/2014/main" id="{F1900235-38FB-4655-BEA6-6C8250C9D411}"/>
              </a:ext>
            </a:extLst>
          </p:cNvPr>
          <p:cNvSpPr>
            <a:spLocks noGrp="1"/>
          </p:cNvSpPr>
          <p:nvPr>
            <p:ph type="sldNum" sz="quarter" idx="12"/>
          </p:nvPr>
        </p:nvSpPr>
        <p:spPr/>
        <p:txBody>
          <a:bodyPr/>
          <a:lstStyle/>
          <a:p>
            <a:fld id="{7954171D-2B99-46CF-AE5A-2F63FF51B8C7}" type="slidenum">
              <a:rPr lang="he-IL" smtClean="0"/>
              <a:pPr/>
              <a:t>2</a:t>
            </a:fld>
            <a:endParaRPr lang="he-IL"/>
          </a:p>
        </p:txBody>
      </p:sp>
      <p:sp>
        <p:nvSpPr>
          <p:cNvPr id="22" name="TextBox 21">
            <a:extLst>
              <a:ext uri="{FF2B5EF4-FFF2-40B4-BE49-F238E27FC236}">
                <a16:creationId xmlns:a16="http://schemas.microsoft.com/office/drawing/2014/main" id="{913AF1FF-D41E-40D6-8A23-26DE13B99928}"/>
              </a:ext>
            </a:extLst>
          </p:cNvPr>
          <p:cNvSpPr txBox="1"/>
          <p:nvPr/>
        </p:nvSpPr>
        <p:spPr>
          <a:xfrm>
            <a:off x="668519" y="1546490"/>
            <a:ext cx="7848874" cy="4137270"/>
          </a:xfrm>
          <a:prstGeom prst="rect">
            <a:avLst/>
          </a:prstGeom>
          <a:noFill/>
        </p:spPr>
        <p:txBody>
          <a:bodyPr wrap="square" lIns="91424" tIns="45712" rIns="91424" bIns="45712" rtlCol="1">
            <a:spAutoFit/>
          </a:bodyPr>
          <a:lstStyle/>
          <a:p>
            <a:pPr algn="ctr" rtl="0"/>
            <a:r>
              <a:rPr lang="en-GB" sz="2400" b="1" dirty="0">
                <a:latin typeface="Optima LT" pitchFamily="2" charset="0"/>
              </a:rPr>
              <a:t>Logistics Session</a:t>
            </a:r>
            <a:endParaRPr lang="en-GB" b="1" dirty="0">
              <a:latin typeface="Optima LT" pitchFamily="2" charset="0"/>
            </a:endParaRPr>
          </a:p>
          <a:p>
            <a:pPr algn="l" rtl="0"/>
            <a:endParaRPr lang="en-GB" b="1" dirty="0">
              <a:latin typeface="Optima LT" pitchFamily="2" charset="0"/>
            </a:endParaRPr>
          </a:p>
          <a:p>
            <a:pPr marL="228600" indent="-228600" algn="l" rtl="0">
              <a:lnSpc>
                <a:spcPct val="90000"/>
              </a:lnSpc>
              <a:spcBef>
                <a:spcPts val="1000"/>
              </a:spcBef>
              <a:buClr>
                <a:schemeClr val="dk1"/>
              </a:buClr>
              <a:buSzPts val="2800"/>
            </a:pPr>
            <a:r>
              <a:rPr lang="en-US" dirty="0">
                <a:latin typeface="Optima LT" pitchFamily="2" charset="0"/>
                <a:ea typeface="Belleza"/>
                <a:cs typeface="Belleza"/>
                <a:sym typeface="Belleza"/>
              </a:rPr>
              <a:t>	                            	               </a:t>
            </a:r>
          </a:p>
          <a:p>
            <a:pPr marL="228600" indent="-228600" algn="l" rtl="0">
              <a:lnSpc>
                <a:spcPct val="90000"/>
              </a:lnSpc>
              <a:spcBef>
                <a:spcPts val="1000"/>
              </a:spcBef>
              <a:buClr>
                <a:schemeClr val="dk1"/>
              </a:buClr>
              <a:buSzPts val="2800"/>
            </a:pPr>
            <a:r>
              <a:rPr lang="en-US" dirty="0">
                <a:latin typeface="Optima LT" pitchFamily="2" charset="0"/>
                <a:sym typeface="Belleza"/>
              </a:rPr>
              <a:t>Introduction to TPP Logistics</a:t>
            </a:r>
            <a:r>
              <a:rPr lang="en-US" dirty="0">
                <a:latin typeface="Optima LT" pitchFamily="2" charset="0"/>
                <a:ea typeface="Belleza"/>
                <a:cs typeface="Belleza"/>
                <a:sym typeface="Belleza"/>
              </a:rPr>
              <a:t>                                                         (5 min.)</a:t>
            </a:r>
          </a:p>
          <a:p>
            <a:pPr marL="228600" indent="-228600" algn="l" rtl="0">
              <a:lnSpc>
                <a:spcPct val="90000"/>
              </a:lnSpc>
              <a:spcBef>
                <a:spcPts val="1000"/>
              </a:spcBef>
              <a:buClr>
                <a:schemeClr val="dk1"/>
              </a:buClr>
              <a:buSzPts val="2800"/>
            </a:pPr>
            <a:r>
              <a:rPr lang="en-US" b="1" dirty="0">
                <a:solidFill>
                  <a:schemeClr val="tx2">
                    <a:lumMod val="75000"/>
                  </a:schemeClr>
                </a:solidFill>
                <a:latin typeface="Optima LT" pitchFamily="2" charset="0"/>
                <a:sym typeface="Belleza"/>
              </a:rPr>
              <a:t>How to prepare for Turning Point Program?</a:t>
            </a:r>
          </a:p>
          <a:p>
            <a:pPr marL="228600" indent="-228600" algn="l" rtl="0">
              <a:lnSpc>
                <a:spcPct val="90000"/>
              </a:lnSpc>
              <a:spcBef>
                <a:spcPts val="1000"/>
              </a:spcBef>
              <a:buClr>
                <a:schemeClr val="dk1"/>
              </a:buClr>
              <a:buSzPts val="2800"/>
            </a:pPr>
            <a:r>
              <a:rPr lang="en-US" dirty="0">
                <a:latin typeface="Optima LT" pitchFamily="2" charset="0"/>
                <a:sym typeface="Belleza"/>
              </a:rPr>
              <a:t>Before</a:t>
            </a:r>
          </a:p>
          <a:p>
            <a:pPr marL="228600" indent="-228600" algn="l" rtl="0">
              <a:lnSpc>
                <a:spcPct val="90000"/>
              </a:lnSpc>
              <a:spcBef>
                <a:spcPts val="1000"/>
              </a:spcBef>
              <a:buClr>
                <a:schemeClr val="dk1"/>
              </a:buClr>
              <a:buSzPts val="2800"/>
            </a:pPr>
            <a:r>
              <a:rPr lang="en-US" dirty="0">
                <a:latin typeface="Optima LT" pitchFamily="2" charset="0"/>
                <a:sym typeface="Belleza"/>
              </a:rPr>
              <a:t>During </a:t>
            </a:r>
          </a:p>
          <a:p>
            <a:pPr marL="228600" indent="-228600" algn="l" rtl="0">
              <a:lnSpc>
                <a:spcPct val="90000"/>
              </a:lnSpc>
              <a:spcBef>
                <a:spcPts val="1000"/>
              </a:spcBef>
              <a:buClr>
                <a:schemeClr val="dk1"/>
              </a:buClr>
              <a:buSzPts val="2800"/>
            </a:pPr>
            <a:r>
              <a:rPr lang="en-US" dirty="0">
                <a:latin typeface="Optima LT" pitchFamily="2" charset="0"/>
                <a:sym typeface="Belleza"/>
              </a:rPr>
              <a:t>After</a:t>
            </a:r>
          </a:p>
          <a:p>
            <a:pPr marL="228600" indent="-228600" algn="l" rtl="0">
              <a:lnSpc>
                <a:spcPct val="90000"/>
              </a:lnSpc>
              <a:spcBef>
                <a:spcPts val="1000"/>
              </a:spcBef>
              <a:buClr>
                <a:schemeClr val="dk1"/>
              </a:buClr>
              <a:buSzPts val="2800"/>
            </a:pPr>
            <a:endParaRPr lang="en-US" dirty="0">
              <a:latin typeface="Optima LT" pitchFamily="2" charset="0"/>
              <a:ea typeface="Belleza"/>
              <a:cs typeface="Belleza"/>
              <a:sym typeface="Belleza"/>
            </a:endParaRPr>
          </a:p>
          <a:p>
            <a:pPr marL="228600" lvl="0" indent="-228600" algn="l" rtl="0">
              <a:lnSpc>
                <a:spcPct val="90000"/>
              </a:lnSpc>
              <a:spcBef>
                <a:spcPts val="1000"/>
              </a:spcBef>
              <a:spcAft>
                <a:spcPts val="0"/>
              </a:spcAft>
              <a:buClr>
                <a:schemeClr val="dk1"/>
              </a:buClr>
              <a:buSzPts val="2800"/>
            </a:pPr>
            <a:r>
              <a:rPr lang="en-US" dirty="0">
                <a:latin typeface="Optima LT" pitchFamily="2" charset="0"/>
                <a:ea typeface="Belleza"/>
                <a:cs typeface="Belleza"/>
                <a:sym typeface="Belleza"/>
              </a:rPr>
              <a:t>Questions						(30 min.)</a:t>
            </a:r>
            <a:endParaRPr lang="en-US" dirty="0">
              <a:latin typeface="Optima LT" pitchFamily="2" charset="0"/>
            </a:endParaRPr>
          </a:p>
          <a:p>
            <a:pPr marL="228600" lvl="0" indent="-228600" algn="l" rtl="0">
              <a:lnSpc>
                <a:spcPct val="90000"/>
              </a:lnSpc>
              <a:spcBef>
                <a:spcPts val="1000"/>
              </a:spcBef>
              <a:spcAft>
                <a:spcPts val="0"/>
              </a:spcAft>
              <a:buClr>
                <a:schemeClr val="dk1"/>
              </a:buClr>
              <a:buSzPts val="2800"/>
            </a:pPr>
            <a:r>
              <a:rPr lang="en-US" dirty="0">
                <a:latin typeface="Optima LT" pitchFamily="2" charset="0"/>
                <a:ea typeface="Belleza"/>
                <a:cs typeface="Belleza"/>
                <a:sym typeface="Belleza"/>
              </a:rPr>
              <a:t>Closure							(10 min.)</a:t>
            </a:r>
            <a:endParaRPr lang="en-US" dirty="0">
              <a:latin typeface="Optima LT" pitchFamily="2" charset="0"/>
            </a:endParaRPr>
          </a:p>
        </p:txBody>
      </p:sp>
    </p:spTree>
    <p:extLst>
      <p:ext uri="{BB962C8B-B14F-4D97-AF65-F5344CB8AC3E}">
        <p14:creationId xmlns:p14="http://schemas.microsoft.com/office/powerpoint/2010/main" val="262191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1015647"/>
          </a:xfrm>
          <a:prstGeom prst="rect">
            <a:avLst/>
          </a:prstGeom>
          <a:noFill/>
        </p:spPr>
        <p:txBody>
          <a:bodyPr wrap="square" lIns="91424" tIns="45712" rIns="91424" bIns="45712" rtlCol="1">
            <a:spAutoFit/>
          </a:bodyPr>
          <a:lstStyle/>
          <a:p>
            <a:pPr algn="ctr" rtl="0"/>
            <a:r>
              <a:rPr lang="he-IL" dirty="0">
                <a:latin typeface="Optima LT" pitchFamily="2" charset="0"/>
              </a:rPr>
              <a:t> </a:t>
            </a:r>
            <a:r>
              <a:rPr lang="en-US" dirty="0">
                <a:latin typeface="Optima LT" pitchFamily="2" charset="0"/>
              </a:rPr>
              <a:t>4. After Turning Point Program – 1 day</a:t>
            </a:r>
            <a:endParaRPr lang="en-US" sz="4800" dirty="0">
              <a:latin typeface="Optima LT" pitchFamily="2" charset="0"/>
            </a:endParaRPr>
          </a:p>
          <a:p>
            <a:pPr lvl="0" algn="ctr" rtl="0"/>
            <a:endParaRPr lang="en-US" sz="2400" b="1" dirty="0">
              <a:latin typeface="Optima LT" pitchFamily="2" charset="0"/>
              <a:ea typeface="Belleza"/>
              <a:cs typeface="Belleza"/>
              <a:sym typeface="Belleza"/>
            </a:endParaRPr>
          </a:p>
          <a:p>
            <a:pPr lvl="0" algn="ctr" rtl="0">
              <a:spcBef>
                <a:spcPts val="10"/>
              </a:spcBef>
            </a:pPr>
            <a:endParaRPr lang="en-US" b="1" dirty="0">
              <a:solidFill>
                <a:srgbClr val="C00000"/>
              </a:solidFill>
              <a:latin typeface="Optima LT" pitchFamily="2" charset="0"/>
              <a:ea typeface="Belleza"/>
              <a:cs typeface="Belleza"/>
              <a:sym typeface="Belleza"/>
            </a:endParaRPr>
          </a:p>
        </p:txBody>
      </p:sp>
      <p:sp>
        <p:nvSpPr>
          <p:cNvPr id="7" name="מלבן 6"/>
          <p:cNvSpPr/>
          <p:nvPr/>
        </p:nvSpPr>
        <p:spPr>
          <a:xfrm>
            <a:off x="0" y="188640"/>
            <a:ext cx="9135533" cy="584775"/>
          </a:xfrm>
          <a:prstGeom prst="rect">
            <a:avLst/>
          </a:prstGeom>
        </p:spPr>
        <p:txBody>
          <a:bodyPr wrap="square">
            <a:spAutoFit/>
          </a:bodyPr>
          <a:lstStyle/>
          <a:p>
            <a:pPr algn="ctr" rtl="0"/>
            <a:r>
              <a:rPr lang="en-GB" sz="1600" b="1" dirty="0">
                <a:latin typeface="Optima LT" pitchFamily="2" charset="0"/>
              </a:rPr>
              <a:t>A day after Turning Point Program</a:t>
            </a:r>
          </a:p>
          <a:p>
            <a:pPr algn="ctr" rtl="0"/>
            <a:endParaRPr lang="en-GB" sz="1600"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20</a:t>
            </a:fld>
            <a:endParaRPr lang="he-IL"/>
          </a:p>
        </p:txBody>
      </p:sp>
      <p:sp>
        <p:nvSpPr>
          <p:cNvPr id="10" name="TextBox 9">
            <a:extLst>
              <a:ext uri="{FF2B5EF4-FFF2-40B4-BE49-F238E27FC236}">
                <a16:creationId xmlns:a16="http://schemas.microsoft.com/office/drawing/2014/main" id="{00711FA6-14D9-4402-A0BE-E63DA45EE3D4}"/>
              </a:ext>
            </a:extLst>
          </p:cNvPr>
          <p:cNvSpPr txBox="1"/>
          <p:nvPr/>
        </p:nvSpPr>
        <p:spPr>
          <a:xfrm>
            <a:off x="152466" y="1960260"/>
            <a:ext cx="6435757" cy="3693319"/>
          </a:xfrm>
          <a:prstGeom prst="rect">
            <a:avLst/>
          </a:prstGeom>
          <a:noFill/>
        </p:spPr>
        <p:txBody>
          <a:bodyPr wrap="square" rtlCol="1">
            <a:spAutoFit/>
          </a:bodyPr>
          <a:lstStyle/>
          <a:p>
            <a:pPr algn="l" rtl="0"/>
            <a:r>
              <a:rPr lang="en-US" b="1" dirty="0">
                <a:latin typeface="Optima LT" pitchFamily="2" charset="0"/>
              </a:rPr>
              <a:t>Logistic Closure:</a:t>
            </a:r>
          </a:p>
          <a:p>
            <a:pPr algn="l" rtl="0"/>
            <a:endParaRPr lang="en-US" dirty="0"/>
          </a:p>
          <a:p>
            <a:pPr marL="342900" indent="-342900" algn="l" rtl="0">
              <a:buFontTx/>
              <a:buAutoNum type="arabicPeriod"/>
            </a:pPr>
            <a:r>
              <a:rPr lang="en-US" dirty="0"/>
              <a:t>Inventory count &amp;</a:t>
            </a:r>
            <a:br>
              <a:rPr lang="en-US" dirty="0"/>
            </a:br>
            <a:r>
              <a:rPr lang="en-US" dirty="0"/>
              <a:t>Documenting (for Production DP.)</a:t>
            </a:r>
          </a:p>
          <a:p>
            <a:pPr marL="342900" indent="-342900" algn="l" rtl="0">
              <a:buAutoNum type="arabicPeriod"/>
            </a:pPr>
            <a:endParaRPr lang="en-US" dirty="0"/>
          </a:p>
          <a:p>
            <a:pPr marL="342900" indent="-342900" algn="l" rtl="0">
              <a:buAutoNum type="arabicPeriod"/>
            </a:pPr>
            <a:r>
              <a:rPr lang="en-US" dirty="0"/>
              <a:t>Packing</a:t>
            </a:r>
            <a:br>
              <a:rPr lang="en-US" dirty="0"/>
            </a:br>
            <a:br>
              <a:rPr lang="en-US" dirty="0"/>
            </a:br>
            <a:endParaRPr lang="en-US" dirty="0"/>
          </a:p>
          <a:p>
            <a:pPr marL="342900" indent="-342900" algn="l" rtl="0">
              <a:buAutoNum type="arabicPeriod"/>
            </a:pPr>
            <a:r>
              <a:rPr lang="en-US" dirty="0"/>
              <a:t>Documenting “I statements” and send to Production DP.</a:t>
            </a:r>
          </a:p>
          <a:p>
            <a:pPr marL="342900" indent="-342900" algn="l" rtl="0">
              <a:buAutoNum type="arabicPeriod"/>
            </a:pPr>
            <a:endParaRPr lang="en-US" dirty="0"/>
          </a:p>
          <a:p>
            <a:pPr algn="l" rtl="0"/>
            <a:br>
              <a:rPr lang="en-US" dirty="0"/>
            </a:br>
            <a:endParaRPr lang="en-US" dirty="0"/>
          </a:p>
          <a:p>
            <a:pPr marL="342900" indent="-342900" algn="l" rtl="0">
              <a:buAutoNum type="arabicPeriod"/>
            </a:pPr>
            <a:endParaRPr lang="en-US" dirty="0"/>
          </a:p>
        </p:txBody>
      </p:sp>
    </p:spTree>
    <p:extLst>
      <p:ext uri="{BB962C8B-B14F-4D97-AF65-F5344CB8AC3E}">
        <p14:creationId xmlns:p14="http://schemas.microsoft.com/office/powerpoint/2010/main" val="145073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לבן 16"/>
          <p:cNvSpPr/>
          <p:nvPr/>
        </p:nvSpPr>
        <p:spPr>
          <a:xfrm>
            <a:off x="0" y="0"/>
            <a:ext cx="9144000" cy="7579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descr="logo.png"/>
          <p:cNvPicPr>
            <a:picLocks noChangeAspect="1"/>
          </p:cNvPicPr>
          <p:nvPr/>
        </p:nvPicPr>
        <p:blipFill>
          <a:blip r:embed="rId2" cstate="print"/>
          <a:stretch>
            <a:fillRect/>
          </a:stretch>
        </p:blipFill>
        <p:spPr>
          <a:xfrm>
            <a:off x="268703" y="282166"/>
            <a:ext cx="1559692" cy="193572"/>
          </a:xfrm>
          <a:prstGeom prst="rect">
            <a:avLst/>
          </a:prstGeom>
        </p:spPr>
      </p:pic>
      <p:sp>
        <p:nvSpPr>
          <p:cNvPr id="11" name="מלבן 10"/>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Closure</a:t>
            </a:r>
          </a:p>
        </p:txBody>
      </p:sp>
      <p:sp>
        <p:nvSpPr>
          <p:cNvPr id="2" name="מציין מיקום של מספר שקופית 1">
            <a:extLst>
              <a:ext uri="{FF2B5EF4-FFF2-40B4-BE49-F238E27FC236}">
                <a16:creationId xmlns:a16="http://schemas.microsoft.com/office/drawing/2014/main" id="{1AF5C523-C917-4FCE-B05A-C0700AA71A8E}"/>
              </a:ext>
            </a:extLst>
          </p:cNvPr>
          <p:cNvSpPr>
            <a:spLocks noGrp="1"/>
          </p:cNvSpPr>
          <p:nvPr>
            <p:ph type="sldNum" sz="quarter" idx="12"/>
          </p:nvPr>
        </p:nvSpPr>
        <p:spPr/>
        <p:txBody>
          <a:bodyPr/>
          <a:lstStyle/>
          <a:p>
            <a:fld id="{7954171D-2B99-46CF-AE5A-2F63FF51B8C7}" type="slidenum">
              <a:rPr lang="he-IL" smtClean="0"/>
              <a:pPr/>
              <a:t>21</a:t>
            </a:fld>
            <a:endParaRPr lang="he-IL"/>
          </a:p>
        </p:txBody>
      </p:sp>
      <p:pic>
        <p:nvPicPr>
          <p:cNvPr id="5123" name="Picture 3">
            <a:extLst>
              <a:ext uri="{FF2B5EF4-FFF2-40B4-BE49-F238E27FC236}">
                <a16:creationId xmlns:a16="http://schemas.microsoft.com/office/drawing/2014/main" id="{B00A4DC1-C768-49F5-9A84-4C3FA99A4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941" y="1706940"/>
            <a:ext cx="5327650" cy="374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88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4234" y="-468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TextBox 6"/>
          <p:cNvSpPr txBox="1"/>
          <p:nvPr/>
        </p:nvSpPr>
        <p:spPr>
          <a:xfrm>
            <a:off x="300866" y="896324"/>
            <a:ext cx="8568952" cy="3262432"/>
          </a:xfrm>
          <a:prstGeom prst="rect">
            <a:avLst/>
          </a:prstGeom>
          <a:noFill/>
        </p:spPr>
        <p:txBody>
          <a:bodyPr wrap="square" rtlCol="1">
            <a:spAutoFit/>
          </a:bodyPr>
          <a:lstStyle/>
          <a:p>
            <a:pPr algn="l" rtl="0" fontAlgn="t"/>
            <a:endParaRPr lang="en-US" b="1" dirty="0">
              <a:solidFill>
                <a:schemeClr val="tx2">
                  <a:lumMod val="75000"/>
                </a:schemeClr>
              </a:solidFill>
              <a:latin typeface="Optima LT" pitchFamily="2" charset="0"/>
            </a:endParaRPr>
          </a:p>
          <a:p>
            <a:pPr algn="l" rtl="0" fontAlgn="t"/>
            <a:r>
              <a:rPr lang="en-US" b="1" dirty="0">
                <a:solidFill>
                  <a:schemeClr val="tx2">
                    <a:lumMod val="75000"/>
                  </a:schemeClr>
                </a:solidFill>
                <a:latin typeface="Optima LT" pitchFamily="2" charset="0"/>
              </a:rPr>
              <a:t>Why does the logistics &amp; preparations are so important for us?</a:t>
            </a:r>
          </a:p>
          <a:p>
            <a:pPr algn="l" rtl="0" fontAlgn="t"/>
            <a:endParaRPr lang="en-US" dirty="0">
              <a:latin typeface="Optima LT" pitchFamily="2" charset="0"/>
            </a:endParaRPr>
          </a:p>
          <a:p>
            <a:pPr algn="l" rtl="0" fontAlgn="t"/>
            <a:endParaRPr lang="en-US" dirty="0">
              <a:latin typeface="Optima LT" pitchFamily="2" charset="0"/>
            </a:endParaRPr>
          </a:p>
          <a:p>
            <a:pPr algn="l" rtl="0" fontAlgn="t"/>
            <a:endParaRPr lang="en-US" dirty="0">
              <a:latin typeface="Optima LT" pitchFamily="2" charset="0"/>
            </a:endParaRPr>
          </a:p>
          <a:p>
            <a:pPr algn="ctr" rtl="0" fontAlgn="t"/>
            <a:endParaRPr lang="en-US" dirty="0">
              <a:latin typeface="Optima LT" pitchFamily="2" charset="0"/>
            </a:endParaRPr>
          </a:p>
          <a:p>
            <a:pPr algn="ctr" rtl="0" fontAlgn="t"/>
            <a:r>
              <a:rPr lang="en-US" dirty="0">
                <a:latin typeface="Optima LT" pitchFamily="2" charset="0"/>
              </a:rPr>
              <a:t>In POY, the logistics supports the emotional process of our participants.</a:t>
            </a:r>
          </a:p>
          <a:p>
            <a:pPr algn="ctr" rtl="0" fontAlgn="t"/>
            <a:endParaRPr lang="en-US" dirty="0">
              <a:latin typeface="Optima LT" pitchFamily="2" charset="0"/>
            </a:endParaRPr>
          </a:p>
          <a:p>
            <a:pPr algn="ctr" rtl="0" fontAlgn="t"/>
            <a:r>
              <a:rPr lang="en-US" dirty="0">
                <a:latin typeface="Optima LT" pitchFamily="2" charset="0"/>
              </a:rPr>
              <a:t>We are looking at the big picture and we are into the smallest details</a:t>
            </a:r>
          </a:p>
          <a:p>
            <a:pPr algn="ctr" rtl="0" fontAlgn="t"/>
            <a:endParaRPr lang="en-US" dirty="0">
              <a:latin typeface="Optima LT" pitchFamily="2" charset="0"/>
            </a:endParaRPr>
          </a:p>
          <a:p>
            <a:pPr algn="ctr" rtl="0" fontAlgn="t"/>
            <a:r>
              <a:rPr lang="en-US" dirty="0">
                <a:latin typeface="Optima LT" pitchFamily="2" charset="0"/>
              </a:rPr>
              <a:t>The important ‘Unexpected but Precise’ value appears also through the logistics  </a:t>
            </a:r>
            <a:br>
              <a:rPr lang="en-US" dirty="0">
                <a:latin typeface="Optima LT" pitchFamily="2" charset="0"/>
              </a:rPr>
            </a:br>
            <a:endParaRPr lang="en-US" sz="800" dirty="0">
              <a:latin typeface="Optima LT" pitchFamily="2" charset="0"/>
            </a:endParaRPr>
          </a:p>
        </p:txBody>
      </p:sp>
      <p:sp>
        <p:nvSpPr>
          <p:cNvPr id="9" name="מלבן 8"/>
          <p:cNvSpPr/>
          <p:nvPr/>
        </p:nvSpPr>
        <p:spPr>
          <a:xfrm>
            <a:off x="0" y="188640"/>
            <a:ext cx="9135533" cy="369332"/>
          </a:xfrm>
          <a:prstGeom prst="rect">
            <a:avLst/>
          </a:prstGeom>
        </p:spPr>
        <p:txBody>
          <a:bodyPr wrap="square">
            <a:spAutoFit/>
          </a:bodyPr>
          <a:lstStyle/>
          <a:p>
            <a:pPr algn="ctr" rtl="0"/>
            <a:r>
              <a:rPr lang="en-US" dirty="0">
                <a:latin typeface="Optima LT" pitchFamily="2" charset="0"/>
                <a:sym typeface="Belleza"/>
              </a:rPr>
              <a:t>Introduction to TPP Logistics</a:t>
            </a:r>
            <a:endParaRPr lang="en-GB"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12B00C1D-2864-430C-B7FC-E7A8664C2D78}"/>
              </a:ext>
            </a:extLst>
          </p:cNvPr>
          <p:cNvSpPr>
            <a:spLocks noGrp="1"/>
          </p:cNvSpPr>
          <p:nvPr>
            <p:ph type="sldNum" sz="quarter" idx="12"/>
          </p:nvPr>
        </p:nvSpPr>
        <p:spPr/>
        <p:txBody>
          <a:bodyPr/>
          <a:lstStyle/>
          <a:p>
            <a:fld id="{7954171D-2B99-46CF-AE5A-2F63FF51B8C7}" type="slidenum">
              <a:rPr lang="he-IL" smtClean="0"/>
              <a:pPr/>
              <a:t>3</a:t>
            </a:fld>
            <a:endParaRPr lang="he-IL"/>
          </a:p>
        </p:txBody>
      </p:sp>
    </p:spTree>
    <p:extLst>
      <p:ext uri="{BB962C8B-B14F-4D97-AF65-F5344CB8AC3E}">
        <p14:creationId xmlns:p14="http://schemas.microsoft.com/office/powerpoint/2010/main" val="40168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p:cNvSpPr/>
          <p:nvPr/>
        </p:nvSpPr>
        <p:spPr>
          <a:xfrm>
            <a:off x="0" y="2283162"/>
            <a:ext cx="9144000" cy="8578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About this guide</a:t>
            </a:r>
          </a:p>
        </p:txBody>
      </p:sp>
      <p:sp>
        <p:nvSpPr>
          <p:cNvPr id="7" name="TextBox 6"/>
          <p:cNvSpPr txBox="1"/>
          <p:nvPr/>
        </p:nvSpPr>
        <p:spPr>
          <a:xfrm>
            <a:off x="607326" y="704275"/>
            <a:ext cx="7920880" cy="1877437"/>
          </a:xfrm>
          <a:prstGeom prst="rect">
            <a:avLst/>
          </a:prstGeom>
          <a:noFill/>
        </p:spPr>
        <p:txBody>
          <a:bodyPr wrap="square" rtlCol="1">
            <a:spAutoFit/>
          </a:bodyPr>
          <a:lstStyle/>
          <a:p>
            <a:pPr algn="ctr" rtl="0"/>
            <a:r>
              <a:rPr lang="en-US" b="1" dirty="0">
                <a:solidFill>
                  <a:srgbClr val="C00000"/>
                </a:solidFill>
                <a:latin typeface="Optima LT" pitchFamily="2" charset="0"/>
              </a:rPr>
              <a:t>- Red -</a:t>
            </a:r>
            <a:endParaRPr lang="en-US" b="1" dirty="0">
              <a:latin typeface="Optima LT" pitchFamily="2" charset="0"/>
            </a:endParaRPr>
          </a:p>
          <a:p>
            <a:pPr algn="ctr" rtl="0"/>
            <a:r>
              <a:rPr lang="en-US" b="1" dirty="0">
                <a:latin typeface="Optima LT" pitchFamily="2" charset="0"/>
              </a:rPr>
              <a:t>Preparation</a:t>
            </a:r>
            <a:endParaRPr lang="en-US" sz="800" b="1" dirty="0">
              <a:latin typeface="Optima LT" pitchFamily="2" charset="0"/>
            </a:endParaRPr>
          </a:p>
          <a:p>
            <a:pPr algn="ctr" rtl="0"/>
            <a:r>
              <a:rPr lang="he-IL" sz="800" dirty="0">
                <a:latin typeface="Optima LT" pitchFamily="2" charset="0"/>
              </a:rPr>
              <a:t> </a:t>
            </a:r>
            <a:endParaRPr lang="en-US" sz="800" dirty="0">
              <a:latin typeface="Optima LT" pitchFamily="2" charset="0"/>
            </a:endParaRPr>
          </a:p>
          <a:p>
            <a:pPr algn="ctr" rtl="0"/>
            <a:r>
              <a:rPr lang="en-US" dirty="0">
                <a:latin typeface="Optima LT" pitchFamily="2" charset="0"/>
              </a:rPr>
              <a:t>Everything you will need to prepare</a:t>
            </a:r>
          </a:p>
          <a:p>
            <a:pPr algn="ctr" rtl="0"/>
            <a:r>
              <a:rPr lang="en-US" dirty="0">
                <a:latin typeface="Optima LT" pitchFamily="2" charset="0"/>
              </a:rPr>
              <a:t>for the workshop</a:t>
            </a:r>
          </a:p>
          <a:p>
            <a:pPr algn="ctr" rtl="0"/>
            <a:br>
              <a:rPr lang="en-US" dirty="0">
                <a:latin typeface="Optima LT" pitchFamily="2" charset="0"/>
              </a:rPr>
            </a:br>
            <a:endParaRPr lang="en-US" dirty="0">
              <a:latin typeface="Optima LT" pitchFamily="2" charset="0"/>
            </a:endParaRPr>
          </a:p>
        </p:txBody>
      </p:sp>
      <p:sp>
        <p:nvSpPr>
          <p:cNvPr id="2" name="מציין מיקום של מספר שקופית 1">
            <a:extLst>
              <a:ext uri="{FF2B5EF4-FFF2-40B4-BE49-F238E27FC236}">
                <a16:creationId xmlns:a16="http://schemas.microsoft.com/office/drawing/2014/main" id="{D3D10978-7379-4204-9ADB-7921F08308E7}"/>
              </a:ext>
            </a:extLst>
          </p:cNvPr>
          <p:cNvSpPr>
            <a:spLocks noGrp="1"/>
          </p:cNvSpPr>
          <p:nvPr>
            <p:ph type="sldNum" sz="quarter" idx="12"/>
          </p:nvPr>
        </p:nvSpPr>
        <p:spPr/>
        <p:txBody>
          <a:bodyPr/>
          <a:lstStyle/>
          <a:p>
            <a:fld id="{7954171D-2B99-46CF-AE5A-2F63FF51B8C7}" type="slidenum">
              <a:rPr lang="he-IL" smtClean="0"/>
              <a:pPr/>
              <a:t>4</a:t>
            </a:fld>
            <a:endParaRPr lang="he-IL"/>
          </a:p>
        </p:txBody>
      </p:sp>
      <p:sp>
        <p:nvSpPr>
          <p:cNvPr id="14" name="מלבן 13">
            <a:extLst>
              <a:ext uri="{FF2B5EF4-FFF2-40B4-BE49-F238E27FC236}">
                <a16:creationId xmlns:a16="http://schemas.microsoft.com/office/drawing/2014/main" id="{01FA6815-D973-4E49-B92D-7D191BBF36B7}"/>
              </a:ext>
            </a:extLst>
          </p:cNvPr>
          <p:cNvSpPr/>
          <p:nvPr/>
        </p:nvSpPr>
        <p:spPr>
          <a:xfrm>
            <a:off x="1592" y="4602613"/>
            <a:ext cx="9144000" cy="83265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a:extLst>
              <a:ext uri="{FF2B5EF4-FFF2-40B4-BE49-F238E27FC236}">
                <a16:creationId xmlns:a16="http://schemas.microsoft.com/office/drawing/2014/main" id="{C46C9B79-D43D-471E-9B78-1D70738A2C2E}"/>
              </a:ext>
            </a:extLst>
          </p:cNvPr>
          <p:cNvSpPr/>
          <p:nvPr/>
        </p:nvSpPr>
        <p:spPr>
          <a:xfrm>
            <a:off x="0" y="5640116"/>
            <a:ext cx="9144000" cy="81609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2BA1486C-24EF-45B0-9CCE-B4C31DB4371B}"/>
              </a:ext>
            </a:extLst>
          </p:cNvPr>
          <p:cNvSpPr txBox="1"/>
          <p:nvPr/>
        </p:nvSpPr>
        <p:spPr>
          <a:xfrm>
            <a:off x="483840" y="4042288"/>
            <a:ext cx="7920880" cy="1077218"/>
          </a:xfrm>
          <a:prstGeom prst="rect">
            <a:avLst/>
          </a:prstGeom>
          <a:noFill/>
        </p:spPr>
        <p:txBody>
          <a:bodyPr wrap="square" rtlCol="1">
            <a:spAutoFit/>
          </a:bodyPr>
          <a:lstStyle/>
          <a:p>
            <a:pPr algn="ctr" rtl="0"/>
            <a:endParaRPr lang="he-IL" sz="1600" dirty="0">
              <a:latin typeface="Optima LT" pitchFamily="2" charset="0"/>
            </a:endParaRPr>
          </a:p>
          <a:p>
            <a:pPr algn="ctr" rtl="0"/>
            <a:endParaRPr lang="he-IL" sz="1600" dirty="0">
              <a:latin typeface="Optima LT" pitchFamily="2" charset="0"/>
            </a:endParaRPr>
          </a:p>
          <a:p>
            <a:pPr algn="ctr" rtl="0"/>
            <a:endParaRPr lang="he-IL" sz="1600" dirty="0">
              <a:latin typeface="Optima LT" pitchFamily="2" charset="0"/>
            </a:endParaRPr>
          </a:p>
          <a:p>
            <a:pPr algn="ctr" rtl="0"/>
            <a:r>
              <a:rPr lang="en-US" sz="1600" dirty="0">
                <a:latin typeface="Optima LT" pitchFamily="2" charset="0"/>
              </a:rPr>
              <a:t>3. During Turning Point Program – 5 days</a:t>
            </a:r>
            <a:endParaRPr lang="en-US" sz="4400" dirty="0">
              <a:latin typeface="Optima LT" pitchFamily="2" charset="0"/>
            </a:endParaRPr>
          </a:p>
        </p:txBody>
      </p:sp>
      <p:sp>
        <p:nvSpPr>
          <p:cNvPr id="18" name="TextBox 17">
            <a:extLst>
              <a:ext uri="{FF2B5EF4-FFF2-40B4-BE49-F238E27FC236}">
                <a16:creationId xmlns:a16="http://schemas.microsoft.com/office/drawing/2014/main" id="{39CE9316-473F-4A56-85D1-40C8717B25FE}"/>
              </a:ext>
            </a:extLst>
          </p:cNvPr>
          <p:cNvSpPr txBox="1"/>
          <p:nvPr/>
        </p:nvSpPr>
        <p:spPr>
          <a:xfrm>
            <a:off x="457200" y="5711143"/>
            <a:ext cx="7920880" cy="369332"/>
          </a:xfrm>
          <a:prstGeom prst="rect">
            <a:avLst/>
          </a:prstGeom>
          <a:noFill/>
        </p:spPr>
        <p:txBody>
          <a:bodyPr wrap="square" rtlCol="1">
            <a:spAutoFit/>
          </a:bodyPr>
          <a:lstStyle/>
          <a:p>
            <a:pPr algn="ctr" rtl="0"/>
            <a:r>
              <a:rPr lang="he-IL" dirty="0">
                <a:latin typeface="Optima LT" pitchFamily="2" charset="0"/>
              </a:rPr>
              <a:t> </a:t>
            </a:r>
            <a:r>
              <a:rPr lang="en-US" dirty="0">
                <a:latin typeface="Optima LT" pitchFamily="2" charset="0"/>
              </a:rPr>
              <a:t>4. After Turning Point Program – 1 day</a:t>
            </a:r>
            <a:endParaRPr lang="en-US" sz="4800" dirty="0">
              <a:latin typeface="Optima LT" pitchFamily="2" charset="0"/>
            </a:endParaRPr>
          </a:p>
        </p:txBody>
      </p:sp>
      <p:sp>
        <p:nvSpPr>
          <p:cNvPr id="19" name="מלבן 18">
            <a:extLst>
              <a:ext uri="{FF2B5EF4-FFF2-40B4-BE49-F238E27FC236}">
                <a16:creationId xmlns:a16="http://schemas.microsoft.com/office/drawing/2014/main" id="{BCA68B06-4B57-4EE1-B1AB-B713BBB8D1D1}"/>
              </a:ext>
            </a:extLst>
          </p:cNvPr>
          <p:cNvSpPr/>
          <p:nvPr/>
        </p:nvSpPr>
        <p:spPr>
          <a:xfrm>
            <a:off x="0" y="3429000"/>
            <a:ext cx="9144000" cy="8578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1" name="TextBox 20">
            <a:extLst>
              <a:ext uri="{FF2B5EF4-FFF2-40B4-BE49-F238E27FC236}">
                <a16:creationId xmlns:a16="http://schemas.microsoft.com/office/drawing/2014/main" id="{7C17C1DD-9642-4EC5-81A6-937B16702EF8}"/>
              </a:ext>
            </a:extLst>
          </p:cNvPr>
          <p:cNvSpPr txBox="1"/>
          <p:nvPr/>
        </p:nvSpPr>
        <p:spPr>
          <a:xfrm>
            <a:off x="607326" y="3217039"/>
            <a:ext cx="7920880" cy="1508105"/>
          </a:xfrm>
          <a:prstGeom prst="rect">
            <a:avLst/>
          </a:prstGeom>
          <a:noFill/>
        </p:spPr>
        <p:txBody>
          <a:bodyPr wrap="square" rtlCol="1">
            <a:spAutoFit/>
          </a:bodyPr>
          <a:lstStyle/>
          <a:p>
            <a:pPr algn="ctr" rtl="0"/>
            <a:endParaRPr lang="he-IL" sz="1600" dirty="0">
              <a:latin typeface="Optima LT" pitchFamily="2" charset="0"/>
            </a:endParaRPr>
          </a:p>
          <a:p>
            <a:pPr algn="ctr" rtl="0"/>
            <a:endParaRPr lang="he-IL" sz="1600" dirty="0">
              <a:latin typeface="Optima LT" pitchFamily="2" charset="0"/>
            </a:endParaRPr>
          </a:p>
          <a:p>
            <a:pPr algn="ctr" rtl="0"/>
            <a:r>
              <a:rPr lang="en-US" sz="1600" dirty="0">
                <a:latin typeface="Optima LT" pitchFamily="2" charset="0"/>
              </a:rPr>
              <a:t>2. Before Turning Point Program starts- 3 days</a:t>
            </a:r>
            <a:br>
              <a:rPr lang="en-US" sz="1600" dirty="0">
                <a:latin typeface="Optima LT" pitchFamily="2" charset="0"/>
              </a:rPr>
            </a:br>
            <a:endParaRPr lang="en-US" sz="4400" dirty="0">
              <a:latin typeface="Optima LT" pitchFamily="2" charset="0"/>
            </a:endParaRPr>
          </a:p>
        </p:txBody>
      </p:sp>
      <p:sp>
        <p:nvSpPr>
          <p:cNvPr id="22" name="TextBox 21">
            <a:extLst>
              <a:ext uri="{FF2B5EF4-FFF2-40B4-BE49-F238E27FC236}">
                <a16:creationId xmlns:a16="http://schemas.microsoft.com/office/drawing/2014/main" id="{4BB02451-C294-48C8-BABB-5F3BCEC65F28}"/>
              </a:ext>
            </a:extLst>
          </p:cNvPr>
          <p:cNvSpPr txBox="1"/>
          <p:nvPr/>
        </p:nvSpPr>
        <p:spPr>
          <a:xfrm>
            <a:off x="615794" y="2093947"/>
            <a:ext cx="7920880" cy="830997"/>
          </a:xfrm>
          <a:prstGeom prst="rect">
            <a:avLst/>
          </a:prstGeom>
          <a:noFill/>
        </p:spPr>
        <p:txBody>
          <a:bodyPr wrap="square" rtlCol="1">
            <a:spAutoFit/>
          </a:bodyPr>
          <a:lstStyle/>
          <a:p>
            <a:pPr algn="ctr" rtl="0"/>
            <a:endParaRPr lang="he-IL" sz="1600" dirty="0">
              <a:latin typeface="Optima LT" pitchFamily="2" charset="0"/>
            </a:endParaRPr>
          </a:p>
          <a:p>
            <a:pPr algn="ctr" rtl="0"/>
            <a:endParaRPr lang="he-IL" sz="1600" dirty="0">
              <a:latin typeface="Optima LT" pitchFamily="2" charset="0"/>
            </a:endParaRPr>
          </a:p>
          <a:p>
            <a:pPr algn="ctr" rtl="0"/>
            <a:r>
              <a:rPr lang="en-US" sz="1600" dirty="0">
                <a:latin typeface="Optima LT" pitchFamily="2" charset="0"/>
              </a:rPr>
              <a:t>1. Pre Turning Point Program- An online meeting with the team</a:t>
            </a:r>
            <a:endParaRPr lang="en-US" sz="4400" dirty="0">
              <a:latin typeface="Optima LT" pitchFamily="2" charset="0"/>
            </a:endParaRPr>
          </a:p>
        </p:txBody>
      </p:sp>
    </p:spTree>
    <p:extLst>
      <p:ext uri="{BB962C8B-B14F-4D97-AF65-F5344CB8AC3E}">
        <p14:creationId xmlns:p14="http://schemas.microsoft.com/office/powerpoint/2010/main" val="74172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19" name="TextBox 18"/>
          <p:cNvSpPr txBox="1"/>
          <p:nvPr/>
        </p:nvSpPr>
        <p:spPr>
          <a:xfrm>
            <a:off x="1169622" y="1412776"/>
            <a:ext cx="6804757" cy="3323971"/>
          </a:xfrm>
          <a:prstGeom prst="rect">
            <a:avLst/>
          </a:prstGeom>
          <a:noFill/>
        </p:spPr>
        <p:txBody>
          <a:bodyPr wrap="square" lIns="91424" tIns="45712" rIns="91424" bIns="45712" rtlCol="1">
            <a:spAutoFit/>
          </a:bodyPr>
          <a:lstStyle/>
          <a:p>
            <a:pPr algn="ctr" rtl="0"/>
            <a:r>
              <a:rPr lang="en-GB" sz="2400" b="1" dirty="0">
                <a:solidFill>
                  <a:schemeClr val="tx2">
                    <a:lumMod val="75000"/>
                  </a:schemeClr>
                </a:solidFill>
                <a:latin typeface="Optima LT" pitchFamily="2" charset="0"/>
              </a:rPr>
              <a:t>Orientation in the Agenda</a:t>
            </a:r>
          </a:p>
          <a:p>
            <a:pPr algn="ctr" rtl="0"/>
            <a:endParaRPr lang="en-GB" sz="2400" b="1" dirty="0">
              <a:latin typeface="Optima LT" pitchFamily="2" charset="0"/>
            </a:endParaRPr>
          </a:p>
          <a:p>
            <a:pPr algn="ctr" rtl="0"/>
            <a:r>
              <a:rPr lang="en-GB" b="1" dirty="0">
                <a:latin typeface="Optima LT" pitchFamily="2" charset="0"/>
              </a:rPr>
              <a:t>Day 2</a:t>
            </a:r>
          </a:p>
          <a:p>
            <a:pPr algn="ctr" rtl="0"/>
            <a:endParaRPr lang="en-GB" b="1" dirty="0">
              <a:latin typeface="Optima LT" pitchFamily="2" charset="0"/>
            </a:endParaRPr>
          </a:p>
          <a:p>
            <a:pPr algn="l" rtl="0"/>
            <a:r>
              <a:rPr lang="en-US" dirty="0"/>
              <a:t>12:30-12:45  Our tools             Led by a 3</a:t>
            </a:r>
            <a:r>
              <a:rPr lang="en-US" baseline="30000" dirty="0"/>
              <a:t>rd</a:t>
            </a:r>
            <a:r>
              <a:rPr lang="en-US" dirty="0"/>
              <a:t> time Helper</a:t>
            </a:r>
            <a:br>
              <a:rPr lang="en-US" dirty="0"/>
            </a:br>
            <a:r>
              <a:rPr lang="en-US" dirty="0"/>
              <a:t>12:45-13:30  Our D.N.A.          Led by the lead Facilitator</a:t>
            </a:r>
            <a:br>
              <a:rPr lang="en-US" dirty="0"/>
            </a:br>
            <a:endParaRPr lang="en-US" dirty="0"/>
          </a:p>
          <a:p>
            <a:pPr algn="ctr" rtl="0"/>
            <a:r>
              <a:rPr lang="en-GB" b="1" dirty="0">
                <a:latin typeface="Optima LT" pitchFamily="2" charset="0"/>
              </a:rPr>
              <a:t>Day 3</a:t>
            </a:r>
            <a:br>
              <a:rPr lang="en-GB" b="1" dirty="0">
                <a:latin typeface="Optima LT" pitchFamily="2" charset="0"/>
              </a:rPr>
            </a:br>
            <a:endParaRPr lang="en-GB" b="1" dirty="0">
              <a:latin typeface="Optima LT" pitchFamily="2" charset="0"/>
            </a:endParaRPr>
          </a:p>
          <a:p>
            <a:pPr algn="l" rtl="0"/>
            <a:r>
              <a:rPr lang="en-US" dirty="0"/>
              <a:t>17:30 - 18:00 Our method       Led by the lead Facilitator</a:t>
            </a:r>
            <a:endParaRPr lang="en-GB" b="1" dirty="0">
              <a:latin typeface="Optima LT" pitchFamily="2" charset="0"/>
            </a:endParaRPr>
          </a:p>
          <a:p>
            <a:pPr algn="l" rtl="0"/>
            <a:endParaRPr lang="en-US" dirty="0"/>
          </a:p>
        </p:txBody>
      </p:sp>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5</a:t>
            </a:fld>
            <a:endParaRPr lang="he-IL"/>
          </a:p>
        </p:txBody>
      </p:sp>
      <p:pic>
        <p:nvPicPr>
          <p:cNvPr id="7" name="Google Shape;1416;p128" descr="LEVEL45.jpg">
            <a:extLst>
              <a:ext uri="{FF2B5EF4-FFF2-40B4-BE49-F238E27FC236}">
                <a16:creationId xmlns:a16="http://schemas.microsoft.com/office/drawing/2014/main" id="{B9EB421D-3BA1-41BF-B64A-8D13F067537B}"/>
              </a:ext>
            </a:extLst>
          </p:cNvPr>
          <p:cNvPicPr preferRelativeResize="0"/>
          <p:nvPr/>
        </p:nvPicPr>
        <p:blipFill rotWithShape="1">
          <a:blip r:embed="rId3">
            <a:alphaModFix/>
          </a:blip>
          <a:srcRect b="6488"/>
          <a:stretch/>
        </p:blipFill>
        <p:spPr>
          <a:xfrm>
            <a:off x="1" y="715833"/>
            <a:ext cx="9144000" cy="6142166"/>
          </a:xfrm>
          <a:prstGeom prst="rect">
            <a:avLst/>
          </a:prstGeom>
          <a:noFill/>
          <a:ln>
            <a:noFill/>
          </a:ln>
        </p:spPr>
      </p:pic>
    </p:spTree>
    <p:extLst>
      <p:ext uri="{BB962C8B-B14F-4D97-AF65-F5344CB8AC3E}">
        <p14:creationId xmlns:p14="http://schemas.microsoft.com/office/powerpoint/2010/main" val="254333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Online Meeting</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6</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8860" y="196026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TextBox 8">
            <a:extLst>
              <a:ext uri="{FF2B5EF4-FFF2-40B4-BE49-F238E27FC236}">
                <a16:creationId xmlns:a16="http://schemas.microsoft.com/office/drawing/2014/main" id="{5F043920-8F80-4BEF-A8BE-1E3825FBC36B}"/>
              </a:ext>
            </a:extLst>
          </p:cNvPr>
          <p:cNvSpPr txBox="1"/>
          <p:nvPr/>
        </p:nvSpPr>
        <p:spPr>
          <a:xfrm>
            <a:off x="460360" y="695528"/>
            <a:ext cx="7920880" cy="830997"/>
          </a:xfrm>
          <a:prstGeom prst="rect">
            <a:avLst/>
          </a:prstGeom>
          <a:noFill/>
        </p:spPr>
        <p:txBody>
          <a:bodyPr wrap="square" rtlCol="1">
            <a:spAutoFit/>
          </a:bodyPr>
          <a:lstStyle/>
          <a:p>
            <a:pPr algn="ctr" rtl="0"/>
            <a:endParaRPr lang="he-IL" sz="1600" dirty="0">
              <a:latin typeface="Optima LT" pitchFamily="2" charset="0"/>
            </a:endParaRPr>
          </a:p>
          <a:p>
            <a:pPr algn="ctr" rtl="0"/>
            <a:endParaRPr lang="he-IL" sz="1600" dirty="0">
              <a:latin typeface="Optima LT" pitchFamily="2" charset="0"/>
            </a:endParaRPr>
          </a:p>
          <a:p>
            <a:pPr algn="ctr" rtl="0"/>
            <a:r>
              <a:rPr lang="en-US" sz="1600" dirty="0">
                <a:latin typeface="Optima LT" pitchFamily="2" charset="0"/>
              </a:rPr>
              <a:t>1. Pre Turning Point Program- An online meeting with the team</a:t>
            </a:r>
            <a:endParaRPr lang="en-US" sz="4400" dirty="0">
              <a:latin typeface="Optima LT" pitchFamily="2" charset="0"/>
            </a:endParaRPr>
          </a:p>
        </p:txBody>
      </p:sp>
      <p:sp>
        <p:nvSpPr>
          <p:cNvPr id="10" name="TextBox 9">
            <a:extLst>
              <a:ext uri="{FF2B5EF4-FFF2-40B4-BE49-F238E27FC236}">
                <a16:creationId xmlns:a16="http://schemas.microsoft.com/office/drawing/2014/main" id="{CB16B09E-375B-4DBF-994A-0D0EA53B89A8}"/>
              </a:ext>
            </a:extLst>
          </p:cNvPr>
          <p:cNvSpPr txBox="1"/>
          <p:nvPr/>
        </p:nvSpPr>
        <p:spPr>
          <a:xfrm>
            <a:off x="494094" y="2521059"/>
            <a:ext cx="7920880" cy="2769989"/>
          </a:xfrm>
          <a:prstGeom prst="rect">
            <a:avLst/>
          </a:prstGeom>
          <a:noFill/>
        </p:spPr>
        <p:txBody>
          <a:bodyPr wrap="square" rtlCol="1">
            <a:spAutoFit/>
          </a:bodyPr>
          <a:lstStyle/>
          <a:p>
            <a:pPr algn="ctr" rtl="0"/>
            <a:r>
              <a:rPr lang="en-US" b="1" dirty="0">
                <a:latin typeface="Optima LT" pitchFamily="2" charset="0"/>
              </a:rPr>
              <a:t>Meeting Agenda:</a:t>
            </a:r>
          </a:p>
          <a:p>
            <a:pPr algn="ctr" rtl="0"/>
            <a:endParaRPr lang="en-US" sz="1600" b="1" dirty="0">
              <a:latin typeface="Optima LT" pitchFamily="2" charset="0"/>
            </a:endParaRPr>
          </a:p>
          <a:p>
            <a:pPr algn="ctr" rtl="0"/>
            <a:endParaRPr lang="en-US" sz="1600" b="1" dirty="0">
              <a:latin typeface="Optima LT" pitchFamily="2" charset="0"/>
            </a:endParaRPr>
          </a:p>
          <a:p>
            <a:pPr algn="ctr" rtl="0"/>
            <a:r>
              <a:rPr lang="en-US" dirty="0">
                <a:latin typeface="Optima LT" pitchFamily="2" charset="0"/>
              </a:rPr>
              <a:t>Facilitator’s &amp; Helper’s: Arrival to return</a:t>
            </a:r>
          </a:p>
          <a:p>
            <a:pPr algn="ctr" rtl="0"/>
            <a:r>
              <a:rPr lang="en-US" dirty="0">
                <a:latin typeface="Optima LT" pitchFamily="2" charset="0"/>
              </a:rPr>
              <a:t>Payments: allowance pee, invoices</a:t>
            </a:r>
          </a:p>
          <a:p>
            <a:pPr algn="ctr" rtl="0"/>
            <a:r>
              <a:rPr lang="en-US" dirty="0">
                <a:latin typeface="Optima LT" pitchFamily="2" charset="0"/>
              </a:rPr>
              <a:t>Logistics: about the location, facilities, rooms etc.</a:t>
            </a:r>
          </a:p>
          <a:p>
            <a:pPr algn="ctr" rtl="0"/>
            <a:r>
              <a:rPr lang="en-US" dirty="0">
                <a:latin typeface="Optima LT" pitchFamily="2" charset="0"/>
              </a:rPr>
              <a:t>Participants: how to prepare towards your group</a:t>
            </a:r>
          </a:p>
          <a:p>
            <a:pPr algn="ctr" rtl="0"/>
            <a:r>
              <a:rPr lang="en-US" dirty="0">
                <a:latin typeface="Optima LT" pitchFamily="2" charset="0"/>
              </a:rPr>
              <a:t>Facilitation: Who is doing What?</a:t>
            </a:r>
          </a:p>
          <a:p>
            <a:pPr algn="ctr" rtl="0"/>
            <a:r>
              <a:rPr lang="en-US" dirty="0">
                <a:latin typeface="Optima LT" pitchFamily="2" charset="0"/>
              </a:rPr>
              <a:t>Translation: yes/no</a:t>
            </a:r>
          </a:p>
          <a:p>
            <a:pPr algn="ctr" rtl="0"/>
            <a:r>
              <a:rPr lang="en-US" sz="1600" dirty="0">
                <a:latin typeface="Optima LT" pitchFamily="2" charset="0"/>
              </a:rPr>
              <a:t> </a:t>
            </a:r>
          </a:p>
        </p:txBody>
      </p:sp>
    </p:spTree>
    <p:extLst>
      <p:ext uri="{BB962C8B-B14F-4D97-AF65-F5344CB8AC3E}">
        <p14:creationId xmlns:p14="http://schemas.microsoft.com/office/powerpoint/2010/main" val="27654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Online Meeting</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7</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8860" y="196026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TextBox 8">
            <a:extLst>
              <a:ext uri="{FF2B5EF4-FFF2-40B4-BE49-F238E27FC236}">
                <a16:creationId xmlns:a16="http://schemas.microsoft.com/office/drawing/2014/main" id="{5F043920-8F80-4BEF-A8BE-1E3825FBC36B}"/>
              </a:ext>
            </a:extLst>
          </p:cNvPr>
          <p:cNvSpPr txBox="1"/>
          <p:nvPr/>
        </p:nvSpPr>
        <p:spPr>
          <a:xfrm>
            <a:off x="460360" y="695528"/>
            <a:ext cx="7920880" cy="830997"/>
          </a:xfrm>
          <a:prstGeom prst="rect">
            <a:avLst/>
          </a:prstGeom>
          <a:noFill/>
        </p:spPr>
        <p:txBody>
          <a:bodyPr wrap="square" rtlCol="1">
            <a:spAutoFit/>
          </a:bodyPr>
          <a:lstStyle/>
          <a:p>
            <a:pPr algn="ctr" rtl="0"/>
            <a:endParaRPr lang="he-IL" sz="1600" dirty="0">
              <a:latin typeface="Optima LT" pitchFamily="2" charset="0"/>
            </a:endParaRPr>
          </a:p>
          <a:p>
            <a:pPr algn="ctr" rtl="0"/>
            <a:endParaRPr lang="he-IL" sz="1600" dirty="0">
              <a:latin typeface="Optima LT" pitchFamily="2" charset="0"/>
            </a:endParaRPr>
          </a:p>
          <a:p>
            <a:pPr algn="ctr" rtl="0"/>
            <a:r>
              <a:rPr lang="en-US" sz="1600" dirty="0">
                <a:latin typeface="Optima LT" pitchFamily="2" charset="0"/>
              </a:rPr>
              <a:t>1. Pre Turning Point Program- An online meeting with the team</a:t>
            </a:r>
            <a:endParaRPr lang="en-US" sz="4400" dirty="0">
              <a:latin typeface="Optima LT" pitchFamily="2" charset="0"/>
            </a:endParaRPr>
          </a:p>
        </p:txBody>
      </p:sp>
      <p:sp>
        <p:nvSpPr>
          <p:cNvPr id="10" name="TextBox 9">
            <a:extLst>
              <a:ext uri="{FF2B5EF4-FFF2-40B4-BE49-F238E27FC236}">
                <a16:creationId xmlns:a16="http://schemas.microsoft.com/office/drawing/2014/main" id="{CB16B09E-375B-4DBF-994A-0D0EA53B89A8}"/>
              </a:ext>
            </a:extLst>
          </p:cNvPr>
          <p:cNvSpPr txBox="1"/>
          <p:nvPr/>
        </p:nvSpPr>
        <p:spPr>
          <a:xfrm>
            <a:off x="278954" y="1960260"/>
            <a:ext cx="7920880" cy="1323439"/>
          </a:xfrm>
          <a:prstGeom prst="rect">
            <a:avLst/>
          </a:prstGeom>
          <a:noFill/>
        </p:spPr>
        <p:txBody>
          <a:bodyPr wrap="square" rtlCol="1">
            <a:spAutoFit/>
          </a:bodyPr>
          <a:lstStyle/>
          <a:p>
            <a:pPr algn="ctr" rtl="0"/>
            <a:endParaRPr lang="en-US" sz="1600" b="1" dirty="0">
              <a:latin typeface="Optima LT" pitchFamily="2" charset="0"/>
            </a:endParaRPr>
          </a:p>
          <a:p>
            <a:pPr algn="ctr" rtl="0"/>
            <a:r>
              <a:rPr lang="en-US" sz="1600" b="1" dirty="0">
                <a:latin typeface="Optima LT" pitchFamily="2" charset="0"/>
              </a:rPr>
              <a:t>Meeting Materials:</a:t>
            </a:r>
          </a:p>
          <a:p>
            <a:pPr algn="ctr" rtl="0"/>
            <a:br>
              <a:rPr lang="en-US" sz="1600" b="1" dirty="0">
                <a:latin typeface="Optima LT" pitchFamily="2" charset="0"/>
              </a:rPr>
            </a:br>
            <a:r>
              <a:rPr lang="en-US" sz="1600" dirty="0">
                <a:latin typeface="Optima LT" pitchFamily="2" charset="0"/>
              </a:rPr>
              <a:t>“Mothership file”- will be sent prior to the meeting </a:t>
            </a:r>
          </a:p>
          <a:p>
            <a:pPr algn="ctr" rtl="0"/>
            <a:r>
              <a:rPr lang="en-US" sz="1600" dirty="0">
                <a:latin typeface="Optima LT" pitchFamily="2" charset="0"/>
              </a:rPr>
              <a:t> </a:t>
            </a:r>
          </a:p>
        </p:txBody>
      </p:sp>
      <p:graphicFrame>
        <p:nvGraphicFramePr>
          <p:cNvPr id="3" name="טבלה 2">
            <a:extLst>
              <a:ext uri="{FF2B5EF4-FFF2-40B4-BE49-F238E27FC236}">
                <a16:creationId xmlns:a16="http://schemas.microsoft.com/office/drawing/2014/main" id="{3E584A7A-693D-4C1D-AE1D-63F3BCC2540D}"/>
              </a:ext>
            </a:extLst>
          </p:cNvPr>
          <p:cNvGraphicFramePr>
            <a:graphicFrameLocks noGrp="1"/>
          </p:cNvGraphicFramePr>
          <p:nvPr>
            <p:extLst>
              <p:ext uri="{D42A27DB-BD31-4B8C-83A1-F6EECF244321}">
                <p14:modId xmlns:p14="http://schemas.microsoft.com/office/powerpoint/2010/main" val="1718259100"/>
              </p:ext>
            </p:extLst>
          </p:nvPr>
        </p:nvGraphicFramePr>
        <p:xfrm>
          <a:off x="827582" y="3132119"/>
          <a:ext cx="7553658" cy="3406794"/>
        </p:xfrm>
        <a:graphic>
          <a:graphicData uri="http://schemas.openxmlformats.org/drawingml/2006/table">
            <a:tbl>
              <a:tblPr rtl="1" firstRow="1" bandRow="1">
                <a:tableStyleId>{5C22544A-7EE6-4342-B048-85BDC9FD1C3A}</a:tableStyleId>
              </a:tblPr>
              <a:tblGrid>
                <a:gridCol w="2517886">
                  <a:extLst>
                    <a:ext uri="{9D8B030D-6E8A-4147-A177-3AD203B41FA5}">
                      <a16:colId xmlns:a16="http://schemas.microsoft.com/office/drawing/2014/main" val="3823222972"/>
                    </a:ext>
                  </a:extLst>
                </a:gridCol>
                <a:gridCol w="2517886">
                  <a:extLst>
                    <a:ext uri="{9D8B030D-6E8A-4147-A177-3AD203B41FA5}">
                      <a16:colId xmlns:a16="http://schemas.microsoft.com/office/drawing/2014/main" val="1925300534"/>
                    </a:ext>
                  </a:extLst>
                </a:gridCol>
                <a:gridCol w="2517886">
                  <a:extLst>
                    <a:ext uri="{9D8B030D-6E8A-4147-A177-3AD203B41FA5}">
                      <a16:colId xmlns:a16="http://schemas.microsoft.com/office/drawing/2014/main" val="1398314851"/>
                    </a:ext>
                  </a:extLst>
                </a:gridCol>
              </a:tblGrid>
              <a:tr h="677711">
                <a:tc>
                  <a:txBody>
                    <a:bodyPr/>
                    <a:lstStyle/>
                    <a:p>
                      <a:pPr algn="l" rtl="0"/>
                      <a:r>
                        <a:rPr lang="en-US" dirty="0">
                          <a:solidFill>
                            <a:schemeClr val="tx1"/>
                          </a:solidFill>
                        </a:rPr>
                        <a:t>Facilitation</a:t>
                      </a:r>
                      <a:endParaRPr lang="he-IL" dirty="0">
                        <a:solidFill>
                          <a:schemeClr val="tx1"/>
                        </a:solidFill>
                      </a:endParaRPr>
                    </a:p>
                  </a:txBody>
                  <a:tcPr>
                    <a:noFill/>
                  </a:tcPr>
                </a:tc>
                <a:tc>
                  <a:txBody>
                    <a:bodyPr/>
                    <a:lstStyle/>
                    <a:p>
                      <a:pPr algn="l" rtl="0"/>
                      <a:r>
                        <a:rPr lang="en-US" dirty="0">
                          <a:solidFill>
                            <a:schemeClr val="tx1"/>
                          </a:solidFill>
                        </a:rPr>
                        <a:t>Final logistics</a:t>
                      </a:r>
                      <a:endParaRPr lang="he-IL" dirty="0">
                        <a:solidFill>
                          <a:schemeClr val="tx1"/>
                        </a:solidFill>
                      </a:endParaRPr>
                    </a:p>
                  </a:txBody>
                  <a:tcPr>
                    <a:noFill/>
                  </a:tcPr>
                </a:tc>
                <a:tc>
                  <a:txBody>
                    <a:bodyPr/>
                    <a:lstStyle/>
                    <a:p>
                      <a:pPr algn="l" rtl="0"/>
                      <a:r>
                        <a:rPr lang="en-US" dirty="0">
                          <a:solidFill>
                            <a:schemeClr val="tx1"/>
                          </a:solidFill>
                        </a:rPr>
                        <a:t>Personal Profiles</a:t>
                      </a:r>
                      <a:endParaRPr lang="he-IL" dirty="0">
                        <a:solidFill>
                          <a:schemeClr val="tx1"/>
                        </a:solidFill>
                      </a:endParaRPr>
                    </a:p>
                  </a:txBody>
                  <a:tcPr>
                    <a:noFill/>
                  </a:tcPr>
                </a:tc>
                <a:extLst>
                  <a:ext uri="{0D108BD9-81ED-4DB2-BD59-A6C34878D82A}">
                    <a16:rowId xmlns:a16="http://schemas.microsoft.com/office/drawing/2014/main" val="3651996638"/>
                  </a:ext>
                </a:extLst>
              </a:tr>
              <a:tr h="733581">
                <a:tc>
                  <a:txBody>
                    <a:bodyPr/>
                    <a:lstStyle/>
                    <a:p>
                      <a:pPr algn="l" rtl="0"/>
                      <a:r>
                        <a:rPr lang="en-US" dirty="0">
                          <a:solidFill>
                            <a:schemeClr val="tx1"/>
                          </a:solidFill>
                        </a:rPr>
                        <a:t>Facilitation table- Who is doing What?</a:t>
                      </a:r>
                      <a:endParaRPr lang="he-IL" dirty="0">
                        <a:solidFill>
                          <a:schemeClr val="tx1"/>
                        </a:solidFill>
                      </a:endParaRPr>
                    </a:p>
                  </a:txBody>
                  <a:tcPr>
                    <a:noFill/>
                  </a:tcPr>
                </a:tc>
                <a:tc>
                  <a:txBody>
                    <a:bodyPr/>
                    <a:lstStyle/>
                    <a:p>
                      <a:pPr algn="l" rtl="0"/>
                      <a:r>
                        <a:rPr lang="en-US" dirty="0">
                          <a:solidFill>
                            <a:schemeClr val="tx1"/>
                          </a:solidFill>
                        </a:rPr>
                        <a:t>Shipping list - TPP Materials</a:t>
                      </a:r>
                      <a:endParaRPr lang="he-IL" dirty="0">
                        <a:solidFill>
                          <a:schemeClr val="tx1"/>
                        </a:solidFill>
                      </a:endParaRPr>
                    </a:p>
                  </a:txBody>
                  <a:tcPr>
                    <a:noFill/>
                  </a:tcPr>
                </a:tc>
                <a:tc>
                  <a:txBody>
                    <a:bodyPr/>
                    <a:lstStyle/>
                    <a:p>
                      <a:pPr algn="l" rtl="0"/>
                      <a:r>
                        <a:rPr lang="en-US" dirty="0">
                          <a:solidFill>
                            <a:schemeClr val="tx1"/>
                          </a:solidFill>
                        </a:rPr>
                        <a:t>Full participant’s list</a:t>
                      </a:r>
                      <a:endParaRPr lang="he-IL" dirty="0">
                        <a:solidFill>
                          <a:schemeClr val="tx1"/>
                        </a:solidFill>
                      </a:endParaRPr>
                    </a:p>
                  </a:txBody>
                  <a:tcPr>
                    <a:noFill/>
                  </a:tcPr>
                </a:tc>
                <a:extLst>
                  <a:ext uri="{0D108BD9-81ED-4DB2-BD59-A6C34878D82A}">
                    <a16:rowId xmlns:a16="http://schemas.microsoft.com/office/drawing/2014/main" val="1723357662"/>
                  </a:ext>
                </a:extLst>
              </a:tr>
              <a:tr h="483391">
                <a:tc>
                  <a:txBody>
                    <a:bodyPr/>
                    <a:lstStyle/>
                    <a:p>
                      <a:pPr algn="l" rtl="0"/>
                      <a:r>
                        <a:rPr lang="en-US" dirty="0">
                          <a:solidFill>
                            <a:schemeClr val="tx1"/>
                          </a:solidFill>
                        </a:rPr>
                        <a:t>Team’s Agenda </a:t>
                      </a:r>
                      <a:endParaRPr lang="he-IL" dirty="0">
                        <a:solidFill>
                          <a:schemeClr val="tx1"/>
                        </a:solidFill>
                      </a:endParaRPr>
                    </a:p>
                  </a:txBody>
                  <a:tcPr>
                    <a:noFill/>
                  </a:tcPr>
                </a:tc>
                <a:tc>
                  <a:txBody>
                    <a:bodyPr/>
                    <a:lstStyle/>
                    <a:p>
                      <a:pPr algn="l" rtl="0"/>
                      <a:r>
                        <a:rPr lang="en-US" dirty="0">
                          <a:solidFill>
                            <a:schemeClr val="tx1"/>
                          </a:solidFill>
                        </a:rPr>
                        <a:t>Participant’s Room List </a:t>
                      </a:r>
                      <a:endParaRPr lang="he-IL" dirty="0">
                        <a:solidFill>
                          <a:schemeClr val="tx1"/>
                        </a:solidFill>
                      </a:endParaRPr>
                    </a:p>
                  </a:txBody>
                  <a:tcPr>
                    <a:noFill/>
                  </a:tcPr>
                </a:tc>
                <a:tc>
                  <a:txBody>
                    <a:bodyPr/>
                    <a:lstStyle/>
                    <a:p>
                      <a:pPr algn="l" rtl="0"/>
                      <a:r>
                        <a:rPr lang="en-US" dirty="0">
                          <a:solidFill>
                            <a:schemeClr val="tx1"/>
                          </a:solidFill>
                        </a:rPr>
                        <a:t>Participant’s profile</a:t>
                      </a:r>
                      <a:br>
                        <a:rPr lang="en-US" dirty="0">
                          <a:solidFill>
                            <a:schemeClr val="tx1"/>
                          </a:solidFill>
                        </a:rPr>
                      </a:br>
                      <a:r>
                        <a:rPr lang="en-US" dirty="0">
                          <a:solidFill>
                            <a:schemeClr val="tx1"/>
                          </a:solidFill>
                        </a:rPr>
                        <a:t>X number of participants</a:t>
                      </a:r>
                      <a:endParaRPr lang="he-IL" dirty="0">
                        <a:solidFill>
                          <a:schemeClr val="tx1"/>
                        </a:solidFill>
                      </a:endParaRPr>
                    </a:p>
                  </a:txBody>
                  <a:tcPr>
                    <a:noFill/>
                  </a:tcPr>
                </a:tc>
                <a:extLst>
                  <a:ext uri="{0D108BD9-81ED-4DB2-BD59-A6C34878D82A}">
                    <a16:rowId xmlns:a16="http://schemas.microsoft.com/office/drawing/2014/main" val="4136488177"/>
                  </a:ext>
                </a:extLst>
              </a:tr>
              <a:tr h="677711">
                <a:tc>
                  <a:txBody>
                    <a:bodyPr/>
                    <a:lstStyle/>
                    <a:p>
                      <a:pPr algn="l" rtl="0"/>
                      <a:r>
                        <a:rPr lang="en-US" dirty="0">
                          <a:solidFill>
                            <a:schemeClr val="tx1"/>
                          </a:solidFill>
                        </a:rPr>
                        <a:t>Team's Sensitivity - Respect</a:t>
                      </a:r>
                      <a:endParaRPr lang="he-IL"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Equipment left in the hotel</a:t>
                      </a:r>
                      <a:endParaRPr lang="he-IL" dirty="0">
                        <a:solidFill>
                          <a:schemeClr val="tx1"/>
                        </a:solidFill>
                      </a:endParaRPr>
                    </a:p>
                  </a:txBody>
                  <a:tcPr>
                    <a:noFill/>
                  </a:tcPr>
                </a:tc>
                <a:tc>
                  <a:txBody>
                    <a:bodyPr/>
                    <a:lstStyle/>
                    <a:p>
                      <a:pPr algn="l" rtl="0"/>
                      <a:r>
                        <a:rPr lang="en-US" dirty="0">
                          <a:solidFill>
                            <a:schemeClr val="tx1"/>
                          </a:solidFill>
                        </a:rPr>
                        <a:t>Bus list </a:t>
                      </a:r>
                    </a:p>
                  </a:txBody>
                  <a:tcPr>
                    <a:noFill/>
                  </a:tcPr>
                </a:tc>
                <a:extLst>
                  <a:ext uri="{0D108BD9-81ED-4DB2-BD59-A6C34878D82A}">
                    <a16:rowId xmlns:a16="http://schemas.microsoft.com/office/drawing/2014/main" val="909148422"/>
                  </a:ext>
                </a:extLst>
              </a:tr>
              <a:tr h="677711">
                <a:tc>
                  <a:txBody>
                    <a:bodyPr/>
                    <a:lstStyle/>
                    <a:p>
                      <a:pPr algn="l" rtl="0"/>
                      <a:r>
                        <a:rPr lang="en-US" dirty="0">
                          <a:solidFill>
                            <a:schemeClr val="tx1"/>
                          </a:solidFill>
                        </a:rPr>
                        <a:t>Welcome opening (from TCP Nov 18)</a:t>
                      </a:r>
                      <a:endParaRPr lang="he-IL" dirty="0">
                        <a:solidFill>
                          <a:schemeClr val="tx1"/>
                        </a:solidFill>
                      </a:endParaRPr>
                    </a:p>
                  </a:txBody>
                  <a:tcPr>
                    <a:noFill/>
                  </a:tcPr>
                </a:tc>
                <a:tc>
                  <a:txBody>
                    <a:bodyPr/>
                    <a:lstStyle/>
                    <a:p>
                      <a:pPr algn="l" rtl="0"/>
                      <a:endParaRPr lang="he-IL" dirty="0">
                        <a:solidFill>
                          <a:schemeClr val="tx1"/>
                        </a:solidFill>
                      </a:endParaRPr>
                    </a:p>
                  </a:txBody>
                  <a:tcPr>
                    <a:noFill/>
                  </a:tcPr>
                </a:tc>
                <a:tc>
                  <a:txBody>
                    <a:bodyPr/>
                    <a:lstStyle/>
                    <a:p>
                      <a:pPr algn="l" rtl="0"/>
                      <a:endParaRPr lang="en-US" dirty="0">
                        <a:solidFill>
                          <a:schemeClr val="tx1"/>
                        </a:solidFill>
                      </a:endParaRPr>
                    </a:p>
                    <a:p>
                      <a:pPr algn="l" rtl="0"/>
                      <a:endParaRPr lang="en-US" dirty="0">
                        <a:solidFill>
                          <a:schemeClr val="tx1"/>
                        </a:solidFill>
                      </a:endParaRPr>
                    </a:p>
                  </a:txBody>
                  <a:tcPr>
                    <a:noFill/>
                  </a:tcPr>
                </a:tc>
                <a:extLst>
                  <a:ext uri="{0D108BD9-81ED-4DB2-BD59-A6C34878D82A}">
                    <a16:rowId xmlns:a16="http://schemas.microsoft.com/office/drawing/2014/main" val="4011097325"/>
                  </a:ext>
                </a:extLst>
              </a:tr>
            </a:tbl>
          </a:graphicData>
        </a:graphic>
      </p:graphicFrame>
    </p:spTree>
    <p:extLst>
      <p:ext uri="{BB962C8B-B14F-4D97-AF65-F5344CB8AC3E}">
        <p14:creationId xmlns:p14="http://schemas.microsoft.com/office/powerpoint/2010/main" val="426924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908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5290728"/>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Our Method</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lvl="0" algn="ctr" rtl="0"/>
            <a:endParaRPr lang="en-US" sz="2400" b="1" dirty="0">
              <a:latin typeface="Optima LT" pitchFamily="2" charset="0"/>
              <a:ea typeface="Belleza"/>
              <a:cs typeface="Belleza"/>
              <a:sym typeface="Belleza"/>
            </a:endParaRPr>
          </a:p>
          <a:p>
            <a:pPr lvl="0" algn="ctr" rtl="0">
              <a:spcBef>
                <a:spcPts val="10"/>
              </a:spcBef>
            </a:pPr>
            <a:r>
              <a:rPr lang="en-US" b="1" dirty="0">
                <a:solidFill>
                  <a:srgbClr val="C00000"/>
                </a:solidFill>
                <a:latin typeface="Optima LT" pitchFamily="2" charset="0"/>
                <a:ea typeface="Belleza"/>
                <a:cs typeface="Belleza"/>
                <a:sym typeface="Belleza"/>
              </a:rPr>
              <a:t>Preparation</a:t>
            </a:r>
            <a:endParaRPr lang="en-US" b="1" dirty="0">
              <a:solidFill>
                <a:srgbClr val="C00000"/>
              </a:solidFill>
              <a:latin typeface="Optima LT" pitchFamily="2" charset="0"/>
              <a:sym typeface="Belleza"/>
            </a:endParaRPr>
          </a:p>
          <a:p>
            <a:pPr lvl="0" algn="ctr" rtl="0">
              <a:spcBef>
                <a:spcPts val="10"/>
              </a:spcBef>
            </a:pPr>
            <a:endParaRPr lang="en-US"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Music </a:t>
            </a:r>
          </a:p>
          <a:p>
            <a:pPr lvl="0" algn="ctr" rtl="0">
              <a:spcBef>
                <a:spcPts val="10"/>
              </a:spcBef>
              <a:buClr>
                <a:schemeClr val="dk1"/>
              </a:buClr>
              <a:buSzPts val="1100"/>
            </a:pPr>
            <a:r>
              <a:rPr lang="en-US" dirty="0">
                <a:latin typeface="Optima LT" pitchFamily="2" charset="0"/>
                <a:ea typeface="Belleza"/>
                <a:cs typeface="Belleza"/>
                <a:sym typeface="Belleza"/>
              </a:rPr>
              <a:t>None </a:t>
            </a:r>
          </a:p>
          <a:p>
            <a:pPr lvl="0" algn="ctr" rtl="0">
              <a:spcBef>
                <a:spcPts val="10"/>
              </a:spcBef>
              <a:buClr>
                <a:schemeClr val="dk1"/>
              </a:buClr>
              <a:buSzPts val="1100"/>
            </a:pPr>
            <a:endParaRPr lang="en-US" b="1"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Room setting </a:t>
            </a:r>
            <a:br>
              <a:rPr lang="en-US" b="1" dirty="0">
                <a:latin typeface="Optima LT" pitchFamily="2" charset="0"/>
                <a:ea typeface="Belleza"/>
                <a:cs typeface="Belleza"/>
                <a:sym typeface="Belleza"/>
              </a:rPr>
            </a:br>
            <a:r>
              <a:rPr lang="en-US" dirty="0">
                <a:latin typeface="Optima LT" pitchFamily="2" charset="0"/>
                <a:sym typeface="Belleza"/>
              </a:rPr>
              <a:t>This is after ‘on the stages’ process and we will organize the chairs back to a circle</a:t>
            </a:r>
          </a:p>
          <a:p>
            <a:pPr lvl="0" algn="ctr" rtl="0">
              <a:spcBef>
                <a:spcPts val="10"/>
              </a:spcBef>
              <a:buClr>
                <a:schemeClr val="dk1"/>
              </a:buClr>
              <a:buSzPts val="1100"/>
            </a:pPr>
            <a:r>
              <a:rPr lang="en-US" dirty="0">
                <a:latin typeface="Optima LT" pitchFamily="2" charset="0"/>
                <a:ea typeface="Belleza"/>
                <a:cs typeface="Belleza"/>
                <a:sym typeface="Belleza"/>
              </a:rPr>
              <a:t>Centerpiece with the ‘workshop cards’ (Why am I here)</a:t>
            </a:r>
          </a:p>
          <a:p>
            <a:pPr lvl="0" algn="ctr" rtl="0">
              <a:spcBef>
                <a:spcPts val="10"/>
              </a:spcBef>
              <a:buClr>
                <a:schemeClr val="dk1"/>
              </a:buClr>
              <a:buSzPts val="1100"/>
            </a:pPr>
            <a:br>
              <a:rPr lang="en-US" dirty="0">
                <a:latin typeface="Optima LT" pitchFamily="2" charset="0"/>
                <a:ea typeface="Belleza"/>
                <a:cs typeface="Belleza"/>
                <a:sym typeface="Belleza"/>
              </a:rPr>
            </a:br>
            <a:r>
              <a:rPr lang="en-US" b="1" dirty="0">
                <a:latin typeface="Optima LT" pitchFamily="2" charset="0"/>
                <a:ea typeface="Belleza"/>
                <a:cs typeface="Belleza"/>
                <a:sym typeface="Belleza"/>
              </a:rPr>
              <a:t>Tools &amp; Facilities</a:t>
            </a:r>
            <a:br>
              <a:rPr lang="en-US" b="1" dirty="0">
                <a:latin typeface="Optima LT" pitchFamily="2" charset="0"/>
                <a:ea typeface="Belleza"/>
                <a:cs typeface="Belleza"/>
                <a:sym typeface="Belleza"/>
              </a:rPr>
            </a:br>
            <a:r>
              <a:rPr lang="en-US" dirty="0">
                <a:solidFill>
                  <a:schemeClr val="dk1"/>
                </a:solidFill>
                <a:latin typeface="Optima LT" pitchFamily="2" charset="0"/>
                <a:sym typeface="Belleza"/>
              </a:rPr>
              <a:t>4 Method cards- which we hand to the participants</a:t>
            </a:r>
            <a:br>
              <a:rPr lang="en-US" b="1"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Facilitators booklet- to read the 4 stages of our Method</a:t>
            </a:r>
            <a:br>
              <a:rPr lang="en-US" dirty="0">
                <a:solidFill>
                  <a:schemeClr val="dk1"/>
                </a:solidFill>
                <a:latin typeface="Optima LT" pitchFamily="2" charset="0"/>
                <a:ea typeface="Belleza"/>
                <a:cs typeface="Belleza"/>
                <a:sym typeface="Belleza"/>
              </a:rPr>
            </a:br>
            <a:endParaRPr lang="en-US" b="1" dirty="0">
              <a:latin typeface="Optima LT" pitchFamily="2" charset="0"/>
              <a:ea typeface="Belleza"/>
              <a:cs typeface="Belleza"/>
              <a:sym typeface="Belleza"/>
            </a:endParaRPr>
          </a:p>
          <a:p>
            <a:pPr lvl="0" algn="ctr" rtl="0">
              <a:lnSpc>
                <a:spcPct val="107000"/>
              </a:lnSpc>
              <a:spcBef>
                <a:spcPts val="10"/>
              </a:spcBef>
            </a:pPr>
            <a:r>
              <a:rPr lang="en-US" b="1" dirty="0">
                <a:solidFill>
                  <a:schemeClr val="dk1"/>
                </a:solidFill>
                <a:latin typeface="Optima LT" pitchFamily="2" charset="0"/>
                <a:ea typeface="Belleza"/>
                <a:cs typeface="Belleza"/>
                <a:sym typeface="Belleza"/>
              </a:rPr>
              <a:t>Participant’s booklet</a:t>
            </a:r>
          </a:p>
          <a:p>
            <a:pPr lvl="0" algn="ctr" rtl="0">
              <a:lnSpc>
                <a:spcPct val="107000"/>
              </a:lnSpc>
              <a:spcBef>
                <a:spcPts val="10"/>
              </a:spcBef>
            </a:pPr>
            <a:r>
              <a:rPr lang="en-US" dirty="0">
                <a:solidFill>
                  <a:schemeClr val="dk1"/>
                </a:solidFill>
                <a:latin typeface="Optima LT" pitchFamily="2" charset="0"/>
                <a:ea typeface="Belleza"/>
                <a:cs typeface="Belleza"/>
                <a:sym typeface="Belleza"/>
              </a:rPr>
              <a:t>Our Method (page 72-73) </a:t>
            </a:r>
            <a:endParaRPr lang="en-US" dirty="0">
              <a:latin typeface="Optima LT" pitchFamily="2" charset="0"/>
              <a:ea typeface="Belleza"/>
              <a:cs typeface="Belleza"/>
              <a:sym typeface="Belleza"/>
            </a:endParaRPr>
          </a:p>
        </p:txBody>
      </p:sp>
      <p:sp>
        <p:nvSpPr>
          <p:cNvPr id="7" name="מלבן 6"/>
          <p:cNvSpPr/>
          <p:nvPr/>
        </p:nvSpPr>
        <p:spPr>
          <a:xfrm>
            <a:off x="0" y="210126"/>
            <a:ext cx="9135533" cy="338554"/>
          </a:xfrm>
          <a:prstGeom prst="rect">
            <a:avLst/>
          </a:prstGeom>
        </p:spPr>
        <p:txBody>
          <a:bodyPr wrap="square">
            <a:spAutoFit/>
          </a:bodyPr>
          <a:lstStyle/>
          <a:p>
            <a:pPr algn="ctr" rtl="0"/>
            <a:r>
              <a:rPr lang="en-GB" sz="1600" b="1" dirty="0">
                <a:latin typeface="Optima LT" pitchFamily="2" charset="0"/>
              </a:rPr>
              <a:t>Logistics</a:t>
            </a: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8</a:t>
            </a:fld>
            <a:endParaRPr lang="he-IL"/>
          </a:p>
        </p:txBody>
      </p:sp>
      <p:pic>
        <p:nvPicPr>
          <p:cNvPr id="10" name="Google Shape;1440;p131" descr="LEVEL44.jpg">
            <a:extLst>
              <a:ext uri="{FF2B5EF4-FFF2-40B4-BE49-F238E27FC236}">
                <a16:creationId xmlns:a16="http://schemas.microsoft.com/office/drawing/2014/main" id="{CF3216C2-E178-414F-BA0C-7A5D6A75DEB6}"/>
              </a:ext>
            </a:extLst>
          </p:cNvPr>
          <p:cNvPicPr preferRelativeResize="0"/>
          <p:nvPr/>
        </p:nvPicPr>
        <p:blipFill rotWithShape="1">
          <a:blip r:embed="rId4">
            <a:alphaModFix/>
          </a:blip>
          <a:srcRect b="6488"/>
          <a:stretch/>
        </p:blipFill>
        <p:spPr>
          <a:xfrm>
            <a:off x="0" y="727477"/>
            <a:ext cx="9144000" cy="6035399"/>
          </a:xfrm>
          <a:prstGeom prst="rect">
            <a:avLst/>
          </a:prstGeom>
          <a:noFill/>
          <a:ln>
            <a:noFill/>
          </a:ln>
        </p:spPr>
      </p:pic>
    </p:spTree>
    <p:extLst>
      <p:ext uri="{BB962C8B-B14F-4D97-AF65-F5344CB8AC3E}">
        <p14:creationId xmlns:p14="http://schemas.microsoft.com/office/powerpoint/2010/main" val="65846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Days before the workshop</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9</a:t>
            </a:fld>
            <a:endParaRPr lang="he-IL"/>
          </a:p>
        </p:txBody>
      </p:sp>
      <p:sp>
        <p:nvSpPr>
          <p:cNvPr id="7" name="מלבן 6">
            <a:extLst>
              <a:ext uri="{FF2B5EF4-FFF2-40B4-BE49-F238E27FC236}">
                <a16:creationId xmlns:a16="http://schemas.microsoft.com/office/drawing/2014/main" id="{72F94173-F891-4BA9-BFF1-04016FA59024}"/>
              </a:ext>
            </a:extLst>
          </p:cNvPr>
          <p:cNvSpPr/>
          <p:nvPr/>
        </p:nvSpPr>
        <p:spPr>
          <a:xfrm>
            <a:off x="-8860" y="196026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solidFill>
                <a:schemeClr val="tx1"/>
              </a:solidFill>
            </a:endParaRPr>
          </a:p>
        </p:txBody>
      </p:sp>
      <p:sp>
        <p:nvSpPr>
          <p:cNvPr id="3" name="מלבן 2">
            <a:extLst>
              <a:ext uri="{FF2B5EF4-FFF2-40B4-BE49-F238E27FC236}">
                <a16:creationId xmlns:a16="http://schemas.microsoft.com/office/drawing/2014/main" id="{55276F5D-764F-4A01-98BF-92A24F1AAE12}"/>
              </a:ext>
            </a:extLst>
          </p:cNvPr>
          <p:cNvSpPr/>
          <p:nvPr/>
        </p:nvSpPr>
        <p:spPr>
          <a:xfrm>
            <a:off x="1259632" y="1020754"/>
            <a:ext cx="6336704" cy="646331"/>
          </a:xfrm>
          <a:prstGeom prst="rect">
            <a:avLst/>
          </a:prstGeom>
        </p:spPr>
        <p:txBody>
          <a:bodyPr wrap="square">
            <a:spAutoFit/>
          </a:bodyPr>
          <a:lstStyle/>
          <a:p>
            <a:pPr algn="ctr" rtl="0"/>
            <a:r>
              <a:rPr lang="en-US" dirty="0">
                <a:latin typeface="Optima LT" pitchFamily="2" charset="0"/>
              </a:rPr>
              <a:t>2. Before Turning Point Program starts- 3 days</a:t>
            </a:r>
            <a:br>
              <a:rPr lang="en-US" dirty="0">
                <a:latin typeface="Optima LT" pitchFamily="2" charset="0"/>
              </a:rPr>
            </a:br>
            <a:r>
              <a:rPr lang="en-US" dirty="0">
                <a:latin typeface="Optima LT" pitchFamily="2" charset="0"/>
              </a:rPr>
              <a:t>&amp; Logistics roles</a:t>
            </a:r>
            <a:endParaRPr lang="en-US" sz="4800" dirty="0">
              <a:latin typeface="Optima LT" pitchFamily="2" charset="0"/>
            </a:endParaRPr>
          </a:p>
        </p:txBody>
      </p:sp>
      <p:sp>
        <p:nvSpPr>
          <p:cNvPr id="10" name="TextBox 9">
            <a:extLst>
              <a:ext uri="{FF2B5EF4-FFF2-40B4-BE49-F238E27FC236}">
                <a16:creationId xmlns:a16="http://schemas.microsoft.com/office/drawing/2014/main" id="{EFC91EFC-24A7-4D3A-A6C0-20FA0EF08CB7}"/>
              </a:ext>
            </a:extLst>
          </p:cNvPr>
          <p:cNvSpPr txBox="1"/>
          <p:nvPr/>
        </p:nvSpPr>
        <p:spPr>
          <a:xfrm>
            <a:off x="457200" y="2276872"/>
            <a:ext cx="5554960" cy="3693319"/>
          </a:xfrm>
          <a:prstGeom prst="rect">
            <a:avLst/>
          </a:prstGeom>
          <a:noFill/>
        </p:spPr>
        <p:txBody>
          <a:bodyPr wrap="square" rtlCol="1">
            <a:spAutoFit/>
          </a:bodyPr>
          <a:lstStyle/>
          <a:p>
            <a:pPr algn="ctr"/>
            <a:r>
              <a:rPr lang="en-US" b="1" dirty="0"/>
              <a:t>Turning Point Program Pack:</a:t>
            </a:r>
          </a:p>
          <a:p>
            <a:pPr algn="ctr"/>
            <a:endParaRPr lang="en-US" dirty="0"/>
          </a:p>
          <a:p>
            <a:pPr algn="ctr"/>
            <a:r>
              <a:rPr lang="en-US" dirty="0"/>
              <a:t>Workshop Booklet</a:t>
            </a:r>
          </a:p>
          <a:p>
            <a:pPr algn="ctr"/>
            <a:r>
              <a:rPr lang="en-US" dirty="0"/>
              <a:t>Notebook</a:t>
            </a:r>
          </a:p>
          <a:p>
            <a:pPr algn="ctr"/>
            <a:r>
              <a:rPr lang="en-US" dirty="0"/>
              <a:t>L3 Exclusive set of cards</a:t>
            </a:r>
          </a:p>
          <a:p>
            <a:pPr algn="ctr"/>
            <a:r>
              <a:rPr lang="en-US" dirty="0"/>
              <a:t>Goodies bag</a:t>
            </a:r>
          </a:p>
          <a:p>
            <a:pPr algn="ctr"/>
            <a:r>
              <a:rPr lang="en-US" dirty="0"/>
              <a:t>Canvas Bag &amp; 2 Badges</a:t>
            </a:r>
            <a:br>
              <a:rPr lang="en-US" dirty="0"/>
            </a:br>
            <a:r>
              <a:rPr lang="en-US" dirty="0"/>
              <a:t>Name Tag </a:t>
            </a:r>
          </a:p>
          <a:p>
            <a:pPr algn="ctr"/>
            <a:r>
              <a:rPr lang="en-US" dirty="0"/>
              <a:t>L3 Certificate of Attendance &amp; Expert Badge</a:t>
            </a:r>
            <a:endParaRPr lang="he-IL" dirty="0"/>
          </a:p>
          <a:p>
            <a:pPr algn="ctr"/>
            <a:endParaRPr lang="he-IL" dirty="0"/>
          </a:p>
          <a:p>
            <a:pPr algn="ctr"/>
            <a:r>
              <a:rPr lang="en-US" b="1" dirty="0"/>
              <a:t>Branding: </a:t>
            </a:r>
          </a:p>
          <a:p>
            <a:pPr algn="ctr"/>
            <a:r>
              <a:rPr lang="en-US" dirty="0"/>
              <a:t>2 Turning Point Program Rollups</a:t>
            </a:r>
          </a:p>
          <a:p>
            <a:pPr algn="l" rtl="0"/>
            <a:endParaRPr lang="he-IL" dirty="0"/>
          </a:p>
        </p:txBody>
      </p:sp>
      <p:pic>
        <p:nvPicPr>
          <p:cNvPr id="12" name="Google Shape;1363;p122" descr="items1_4.jpg">
            <a:extLst>
              <a:ext uri="{FF2B5EF4-FFF2-40B4-BE49-F238E27FC236}">
                <a16:creationId xmlns:a16="http://schemas.microsoft.com/office/drawing/2014/main" id="{BB2D0D64-9026-417F-8365-E2208FB560B2}"/>
              </a:ext>
            </a:extLst>
          </p:cNvPr>
          <p:cNvPicPr preferRelativeResize="0"/>
          <p:nvPr/>
        </p:nvPicPr>
        <p:blipFill rotWithShape="1">
          <a:blip r:embed="rId4">
            <a:alphaModFix/>
          </a:blip>
          <a:srcRect l="13312" r="13854" b="3447"/>
          <a:stretch/>
        </p:blipFill>
        <p:spPr>
          <a:xfrm>
            <a:off x="5512981" y="2736030"/>
            <a:ext cx="3449597" cy="3427241"/>
          </a:xfrm>
          <a:prstGeom prst="rect">
            <a:avLst/>
          </a:prstGeom>
          <a:noFill/>
          <a:ln>
            <a:noFill/>
          </a:ln>
        </p:spPr>
      </p:pic>
      <p:sp>
        <p:nvSpPr>
          <p:cNvPr id="11" name="TextBox 10">
            <a:extLst>
              <a:ext uri="{FF2B5EF4-FFF2-40B4-BE49-F238E27FC236}">
                <a16:creationId xmlns:a16="http://schemas.microsoft.com/office/drawing/2014/main" id="{AA197B7F-8DC4-47FD-8064-AB1116B15261}"/>
              </a:ext>
            </a:extLst>
          </p:cNvPr>
          <p:cNvSpPr txBox="1"/>
          <p:nvPr/>
        </p:nvSpPr>
        <p:spPr>
          <a:xfrm>
            <a:off x="6248202" y="6217851"/>
            <a:ext cx="2674640" cy="276999"/>
          </a:xfrm>
          <a:prstGeom prst="rect">
            <a:avLst/>
          </a:prstGeom>
          <a:noFill/>
        </p:spPr>
        <p:txBody>
          <a:bodyPr wrap="square" rtlCol="1">
            <a:spAutoFit/>
          </a:bodyPr>
          <a:lstStyle/>
          <a:p>
            <a:pPr algn="l" rtl="0"/>
            <a:r>
              <a:rPr lang="en-US" sz="1200" dirty="0"/>
              <a:t>Turning Point Program Rollups</a:t>
            </a:r>
            <a:endParaRPr lang="he-IL" sz="1200" dirty="0"/>
          </a:p>
        </p:txBody>
      </p:sp>
    </p:spTree>
    <p:extLst>
      <p:ext uri="{BB962C8B-B14F-4D97-AF65-F5344CB8AC3E}">
        <p14:creationId xmlns:p14="http://schemas.microsoft.com/office/powerpoint/2010/main" val="221212284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38166</TotalTime>
  <Words>905</Words>
  <Application>Microsoft Office PowerPoint</Application>
  <PresentationFormat>‫הצגה על המסך (4:3)</PresentationFormat>
  <Paragraphs>301</Paragraphs>
  <Slides>21</Slides>
  <Notes>13</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21</vt:i4>
      </vt:variant>
    </vt:vector>
  </HeadingPairs>
  <TitlesOfParts>
    <vt:vector size="25" baseType="lpstr">
      <vt:lpstr>Arial</vt:lpstr>
      <vt:lpstr>Calibri</vt:lpstr>
      <vt:lpstr>Optima LT</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דף פותח - שער</dc:title>
  <dc:creator>osi</dc:creator>
  <cp:lastModifiedBy>user</cp:lastModifiedBy>
  <cp:revision>969</cp:revision>
  <cp:lastPrinted>2018-08-09T10:49:30Z</cp:lastPrinted>
  <dcterms:created xsi:type="dcterms:W3CDTF">2014-11-26T14:54:08Z</dcterms:created>
  <dcterms:modified xsi:type="dcterms:W3CDTF">2019-03-26T15:28:27Z</dcterms:modified>
</cp:coreProperties>
</file>