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8" r:id="rId3"/>
    <p:sldId id="264" r:id="rId4"/>
    <p:sldId id="259" r:id="rId5"/>
    <p:sldId id="260" r:id="rId6"/>
    <p:sldId id="261" r:id="rId7"/>
    <p:sldId id="268" r:id="rId8"/>
    <p:sldId id="267" r:id="rId9"/>
    <p:sldId id="269" r:id="rId10"/>
    <p:sldId id="270" r:id="rId11"/>
    <p:sldId id="271" r:id="rId12"/>
    <p:sldId id="272" r:id="rId13"/>
    <p:sldId id="262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D7E7D9-2A8E-4006-9C9C-2F1B7031F0AE}" v="174" dt="2025-03-12T07:56:29.4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6D71-1B2C-411B-8953-A2EEE6DC67B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FB30-B0EC-4368-9D10-55DEBA523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11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6D71-1B2C-411B-8953-A2EEE6DC67B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FB30-B0EC-4368-9D10-55DEBA523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57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6D71-1B2C-411B-8953-A2EEE6DC67B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FB30-B0EC-4368-9D10-55DEBA523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427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6D71-1B2C-411B-8953-A2EEE6DC67B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FB30-B0EC-4368-9D10-55DEBA5237D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741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6D71-1B2C-411B-8953-A2EEE6DC67B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FB30-B0EC-4368-9D10-55DEBA523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181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6D71-1B2C-411B-8953-A2EEE6DC67B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FB30-B0EC-4368-9D10-55DEBA523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894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6D71-1B2C-411B-8953-A2EEE6DC67B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FB30-B0EC-4368-9D10-55DEBA523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09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6D71-1B2C-411B-8953-A2EEE6DC67B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FB30-B0EC-4368-9D10-55DEBA523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079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6D71-1B2C-411B-8953-A2EEE6DC67B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FB30-B0EC-4368-9D10-55DEBA523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053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41099-E6B5-2534-73C4-C3BAFBC4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FB9B6-64E1-20F4-EACF-19EA26D1B8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070C6-1958-FBFA-056F-E1E9FEE9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3573-25CC-4D83-BA91-E5406883080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78B87-61FE-CB20-6D12-E7E9AE38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CE5F5-FF4E-29EB-C1AF-24D668A3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9C76-FCDF-4757-ACC9-4C16077EA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89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6D71-1B2C-411B-8953-A2EEE6DC67B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FB30-B0EC-4368-9D10-55DEBA523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58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6D71-1B2C-411B-8953-A2EEE6DC67B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FB30-B0EC-4368-9D10-55DEBA523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28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6D71-1B2C-411B-8953-A2EEE6DC67B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FB30-B0EC-4368-9D10-55DEBA523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52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6D71-1B2C-411B-8953-A2EEE6DC67B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FB30-B0EC-4368-9D10-55DEBA523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42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6D71-1B2C-411B-8953-A2EEE6DC67B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FB30-B0EC-4368-9D10-55DEBA523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60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6D71-1B2C-411B-8953-A2EEE6DC67B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FB30-B0EC-4368-9D10-55DEBA523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97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6D71-1B2C-411B-8953-A2EEE6DC67B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FB30-B0EC-4368-9D10-55DEBA523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4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6D71-1B2C-411B-8953-A2EEE6DC67B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5FB30-B0EC-4368-9D10-55DEBA523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15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346D71-1B2C-411B-8953-A2EEE6DC67B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5FB30-B0EC-4368-9D10-55DEBA523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857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8.jp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18.xml"/><Relationship Id="rId4" Type="http://schemas.openxmlformats.org/officeDocument/2006/relationships/video" Target="../media/media2.mp4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0771-A68E-191E-1CBC-7F18AC5C1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30059"/>
            <a:ext cx="8825658" cy="2696761"/>
          </a:xfrm>
        </p:spPr>
        <p:txBody>
          <a:bodyPr>
            <a:noAutofit/>
          </a:bodyPr>
          <a:lstStyle/>
          <a:p>
            <a:r>
              <a:rPr lang="en-US" sz="5400" dirty="0"/>
              <a:t>Stellar Spectral Classification with Active Learning Approach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38244-E19D-D22E-C747-55BF41B1F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663440"/>
            <a:ext cx="2837925" cy="1940560"/>
          </a:xfrm>
        </p:spPr>
        <p:txBody>
          <a:bodyPr>
            <a:normAutofit/>
          </a:bodyPr>
          <a:lstStyle/>
          <a:p>
            <a:r>
              <a:rPr lang="en-IN" dirty="0"/>
              <a:t>By,</a:t>
            </a:r>
          </a:p>
          <a:p>
            <a:r>
              <a:rPr lang="en-IN" dirty="0"/>
              <a:t>P</a:t>
            </a:r>
            <a:r>
              <a:rPr lang="en-IN" cap="none" dirty="0"/>
              <a:t>h</a:t>
            </a:r>
            <a:r>
              <a:rPr lang="en-IN" dirty="0"/>
              <a:t>D physics group</a:t>
            </a:r>
          </a:p>
          <a:p>
            <a:r>
              <a:rPr lang="en-IN" sz="1200" dirty="0"/>
              <a:t>Kishan Malaviya (AU2329011)</a:t>
            </a:r>
          </a:p>
          <a:p>
            <a:r>
              <a:rPr lang="en-IN" sz="1200" dirty="0"/>
              <a:t>Yogesh Patel (AU2329012)</a:t>
            </a:r>
          </a:p>
          <a:p>
            <a:r>
              <a:rPr lang="en-IN" sz="1200" dirty="0"/>
              <a:t>Riya Mahendra (AU2329014)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C69737-13BF-7D71-4D5D-71C80AD33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240" y="3347720"/>
            <a:ext cx="3164840" cy="3164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4DA0B4-7A58-71B9-5C44-4E04567D862A}"/>
              </a:ext>
            </a:extLst>
          </p:cNvPr>
          <p:cNvSpPr txBox="1"/>
          <p:nvPr/>
        </p:nvSpPr>
        <p:spPr>
          <a:xfrm>
            <a:off x="9980613" y="6560681"/>
            <a:ext cx="257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i="1" dirty="0"/>
              <a:t>*Generated by DALL-E</a:t>
            </a:r>
          </a:p>
        </p:txBody>
      </p:sp>
    </p:spTree>
    <p:extLst>
      <p:ext uri="{BB962C8B-B14F-4D97-AF65-F5344CB8AC3E}">
        <p14:creationId xmlns:p14="http://schemas.microsoft.com/office/powerpoint/2010/main" val="1144841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8ED0A2-D6F6-69F5-3B30-1F43CB05A4EE}"/>
                  </a:ext>
                </a:extLst>
              </p:cNvPr>
              <p:cNvSpPr txBox="1"/>
              <p:nvPr/>
            </p:nvSpPr>
            <p:spPr>
              <a:xfrm>
                <a:off x="837432" y="623114"/>
                <a:ext cx="9204960" cy="624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/>
                  <a:t>Splitting the dataset</a:t>
                </a:r>
              </a:p>
              <a:p>
                <a:endParaRPr lang="en-IN" sz="2400" b="1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IN" dirty="0"/>
                  <a:t>Training: 90%, Testing: 10%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IN" dirty="0"/>
                  <a:t>Data is highly imbalanced, so we do stratification during data splitting.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IN" dirty="0"/>
                  <a:t>Total 59085 spectra -&gt; Training: 53176, Testing: 5909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IN" dirty="0"/>
              </a:p>
              <a:p>
                <a:r>
                  <a:rPr lang="en-IN" sz="2400" b="1" dirty="0"/>
                  <a:t>Min-Max Scaling of features</a:t>
                </a:r>
              </a:p>
              <a:p>
                <a:endParaRPr lang="en-IN" sz="2400" b="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𝒔𝒄𝒂𝒍𝒆𝒅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sz="2400" b="1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𝒎𝒊𝒏</m:t>
                            </m:r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𝒎𝒊𝒏</m:t>
                            </m:r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400" b="1" dirty="0"/>
                  <a:t> 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sz="2400" b="1" dirty="0"/>
                  <a:t>PCA (Principle Component Analysis)</a:t>
                </a:r>
              </a:p>
              <a:p>
                <a:endParaRPr lang="en-IN" sz="2400" b="1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IN" dirty="0"/>
                  <a:t>Before PCA =&gt;  features = 170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IN" dirty="0"/>
                  <a:t>After PCA    =&gt; features = 9</a:t>
                </a:r>
              </a:p>
              <a:p>
                <a:r>
                  <a:rPr lang="en-IN" dirty="0"/>
                  <a:t>i.e. 99.95% of the variance in the data is explained by 9 PCA components.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8ED0A2-D6F6-69F5-3B30-1F43CB05A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32" y="623114"/>
                <a:ext cx="9204960" cy="6248955"/>
              </a:xfrm>
              <a:prstGeom prst="rect">
                <a:avLst/>
              </a:prstGeom>
              <a:blipFill>
                <a:blip r:embed="rId2"/>
                <a:stretch>
                  <a:fillRect l="-993" t="-7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040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C683-3FCC-D8C6-8512-088D0329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K-NN Algorithm: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561B28-43E5-172C-E694-8416AD38D673}"/>
                  </a:ext>
                </a:extLst>
              </p:cNvPr>
              <p:cNvSpPr txBox="1"/>
              <p:nvPr/>
            </p:nvSpPr>
            <p:spPr>
              <a:xfrm>
                <a:off x="646110" y="1407424"/>
                <a:ext cx="5690681" cy="672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K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IN" dirty="0"/>
                  <a:t>, where N is the training samples</a:t>
                </a:r>
                <a:r>
                  <a:rPr lang="en-IN"/>
                  <a:t> </a:t>
                </a:r>
                <a:r>
                  <a:rPr lang="en-IN" dirty="0"/>
                  <a:t>(53176)</a:t>
                </a:r>
              </a:p>
              <a:p>
                <a:r>
                  <a:rPr lang="en-IN" dirty="0"/>
                  <a:t>K = 230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561B28-43E5-172C-E694-8416AD38D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1407424"/>
                <a:ext cx="5690681" cy="672428"/>
              </a:xfrm>
              <a:prstGeom prst="rect">
                <a:avLst/>
              </a:prstGeom>
              <a:blipFill>
                <a:blip r:embed="rId2"/>
                <a:stretch>
                  <a:fillRect l="-965" t="-1818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DBCF7FD-066E-1DE7-0052-256895A31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197" y="3642065"/>
            <a:ext cx="3424373" cy="31290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C6D6B4-41C6-9AB3-F1AA-BAB0405F1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85" y="3642360"/>
            <a:ext cx="3424373" cy="31571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E7D4A7-7D09-A0BC-B13E-9B1C128E8671}"/>
              </a:ext>
            </a:extLst>
          </p:cNvPr>
          <p:cNvSpPr txBox="1"/>
          <p:nvPr/>
        </p:nvSpPr>
        <p:spPr>
          <a:xfrm>
            <a:off x="1180591" y="3034558"/>
            <a:ext cx="1356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log(g)</a:t>
            </a:r>
            <a:endParaRPr lang="en-IN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12E238-9D52-99D6-E8FE-53C7F410F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1351" y="3642360"/>
            <a:ext cx="3504453" cy="31287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3CCE00-4E09-EC61-A217-ECE0256F48A2}"/>
                  </a:ext>
                </a:extLst>
              </p:cNvPr>
              <p:cNvSpPr txBox="1"/>
              <p:nvPr/>
            </p:nvSpPr>
            <p:spPr>
              <a:xfrm>
                <a:off x="8742005" y="3034557"/>
                <a:ext cx="1705069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3CCE00-4E09-EC61-A217-ECE0256F4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005" y="3034557"/>
                <a:ext cx="1705069" cy="496674"/>
              </a:xfrm>
              <a:prstGeom prst="rect">
                <a:avLst/>
              </a:prstGeom>
              <a:blipFill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E008780-1764-CE9F-6FFE-2083E464A142}"/>
              </a:ext>
            </a:extLst>
          </p:cNvPr>
          <p:cNvSpPr txBox="1"/>
          <p:nvPr/>
        </p:nvSpPr>
        <p:spPr>
          <a:xfrm>
            <a:off x="5095397" y="3034557"/>
            <a:ext cx="1356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[Fe/H]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95026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0531A-9A06-807D-ABCE-390747B99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3B8A-CCA2-195C-3AC8-4B551E23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K-NN Algorithm with weights: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54C983-CED0-D208-6775-E7272FB91A8C}"/>
                  </a:ext>
                </a:extLst>
              </p:cNvPr>
              <p:cNvSpPr txBox="1"/>
              <p:nvPr/>
            </p:nvSpPr>
            <p:spPr>
              <a:xfrm>
                <a:off x="646110" y="1407424"/>
                <a:ext cx="5690681" cy="949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K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IN" dirty="0"/>
                  <a:t>, where N is the training samples (53176)</a:t>
                </a:r>
              </a:p>
              <a:p>
                <a:r>
                  <a:rPr lang="en-IN" dirty="0"/>
                  <a:t>K = 230</a:t>
                </a:r>
              </a:p>
              <a:p>
                <a:r>
                  <a:rPr lang="en-IN" b="1" i="1" u="sng" dirty="0"/>
                  <a:t>Added distance from the data point as weights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54C983-CED0-D208-6775-E7272FB91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1407424"/>
                <a:ext cx="5690681" cy="949427"/>
              </a:xfrm>
              <a:prstGeom prst="rect">
                <a:avLst/>
              </a:prstGeom>
              <a:blipFill>
                <a:blip r:embed="rId2"/>
                <a:stretch>
                  <a:fillRect l="-965" t="-1282" b="-89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844E6A-6CE0-9857-F5C0-01BD793A5AC8}"/>
                  </a:ext>
                </a:extLst>
              </p:cNvPr>
              <p:cNvSpPr txBox="1"/>
              <p:nvPr/>
            </p:nvSpPr>
            <p:spPr>
              <a:xfrm>
                <a:off x="8782645" y="2919619"/>
                <a:ext cx="1705069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844E6A-6CE0-9857-F5C0-01BD793A5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645" y="2919619"/>
                <a:ext cx="1705069" cy="496674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7F4B1B3-97E5-6250-BD8D-DE598AAC50BB}"/>
              </a:ext>
            </a:extLst>
          </p:cNvPr>
          <p:cNvSpPr txBox="1"/>
          <p:nvPr/>
        </p:nvSpPr>
        <p:spPr>
          <a:xfrm>
            <a:off x="1467091" y="2979946"/>
            <a:ext cx="1356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log(g)</a:t>
            </a:r>
            <a:endParaRPr lang="en-IN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889CA-F830-32D8-9A85-A3C4E79B9D13}"/>
              </a:ext>
            </a:extLst>
          </p:cNvPr>
          <p:cNvSpPr txBox="1"/>
          <p:nvPr/>
        </p:nvSpPr>
        <p:spPr>
          <a:xfrm>
            <a:off x="5101271" y="2937124"/>
            <a:ext cx="1356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[Fe/H]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A281C6-D573-9789-BE82-E06D8E3C8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640" y="3429000"/>
            <a:ext cx="3214858" cy="33886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906D3B-BF96-359E-581D-754E12C874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603" y="3440727"/>
            <a:ext cx="3230375" cy="33769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BFABFF-947D-738C-4404-261B459E0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74" y="3445828"/>
            <a:ext cx="3126525" cy="334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83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879F-73D2-80BC-F9C2-CCD648FB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Our Approach &amp; Future Work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E2EE332-7ACB-3266-0457-7E138B41E590}"/>
              </a:ext>
            </a:extLst>
          </p:cNvPr>
          <p:cNvSpPr txBox="1">
            <a:spLocks/>
          </p:cNvSpPr>
          <p:nvPr/>
        </p:nvSpPr>
        <p:spPr>
          <a:xfrm>
            <a:off x="1052512" y="1584960"/>
            <a:ext cx="8457248" cy="1564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/>
              <a:t>L</a:t>
            </a:r>
            <a:r>
              <a:rPr lang="en-IN" sz="2400" dirty="0"/>
              <a:t>earn to implement Active Learning Algorithm for an imbalanced dataset</a:t>
            </a:r>
          </a:p>
          <a:p>
            <a:r>
              <a:rPr lang="en-IN" sz="2400" dirty="0"/>
              <a:t>Drawing comparison between Active Learning and Traditional ML approach for different classification algorithms like K-NN, Random forest, SVM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FC7CA-6598-0467-0412-7D18939EB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005" y="3094178"/>
            <a:ext cx="5486971" cy="33111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3D223A-0E42-7C07-E2AC-D57D87A6562D}"/>
              </a:ext>
            </a:extLst>
          </p:cNvPr>
          <p:cNvSpPr txBox="1"/>
          <p:nvPr/>
        </p:nvSpPr>
        <p:spPr>
          <a:xfrm>
            <a:off x="4493312" y="6550223"/>
            <a:ext cx="4504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Credit - El-Kholy, R. I., &amp; Hayman, Z. M. (2025)</a:t>
            </a:r>
            <a:endParaRPr lang="en-IN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B3C1A7-EC73-F5B6-76F8-BB040FF356C2}"/>
              </a:ext>
            </a:extLst>
          </p:cNvPr>
          <p:cNvSpPr txBox="1"/>
          <p:nvPr/>
        </p:nvSpPr>
        <p:spPr>
          <a:xfrm>
            <a:off x="1052512" y="4349710"/>
            <a:ext cx="2220685" cy="92333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pool-based Active Learning Approach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65215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26EF7-FFAE-2930-DAE2-F74F53D33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C557-F804-B94B-D4A3-0ECCA395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F58E2-F8B6-4F39-D2B5-6474079AA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3945" y="1578356"/>
            <a:ext cx="10100982" cy="4195481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El-Kholy, R. I., &amp; Hayman, Z. M. (2025). Optimised sampling of SDSS-IV MaStar spectra for stellar classification using supervised models. Astronomy &amp; Astrophysics, 693, A300.</a:t>
            </a:r>
          </a:p>
          <a:p>
            <a:pPr lvl="0"/>
            <a:r>
              <a:rPr lang="en-US" dirty="0"/>
              <a:t>Gray, R. O. 2009, Stellar Spectral Classification, eds. C. J. Corbally, &amp; A. J. Burgasser, Princeton series in astrophysics (Princeton: Princeton University Press)</a:t>
            </a:r>
          </a:p>
          <a:p>
            <a:pPr lvl="0"/>
            <a:r>
              <a:rPr lang="en-US" dirty="0"/>
              <a:t>Brice, M. J., &amp; Andonie, R. (2019). Automated Morgan Keenan Classification of Observed Stellar Spectra Collected by the Sloan Digital Sky Survey Using a Single Classifier∗. The Astronomical Journal, 158(5), 188.</a:t>
            </a:r>
          </a:p>
          <a:p>
            <a:pPr lvl="0"/>
            <a:r>
              <a:rPr lang="en-US" dirty="0"/>
              <a:t>Gray, R. O., &amp; Corbally, C. J. (2014). An expert computer program for classifying stars on the MK spectral classification system. The Astronomical Journal, 147(4), 80.</a:t>
            </a:r>
          </a:p>
          <a:p>
            <a:pPr lvl="0"/>
            <a:r>
              <a:rPr lang="en-US" dirty="0"/>
              <a:t>Santos, N. C., Israelian, G., &amp; Mayor, M. (2004). Spectroscopic [Fe/H] for 98 extra-solar planet-host stars-Exploring the probability of planet formation. Astronomy &amp; Astrophysics, 415(3), 1153-1166.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7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4886-D54D-77D8-255F-76A09878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pic>
        <p:nvPicPr>
          <p:cNvPr id="6" name="NGC2808">
            <a:hlinkClick r:id="" action="ppaction://media"/>
            <a:extLst>
              <a:ext uri="{FF2B5EF4-FFF2-40B4-BE49-F238E27FC236}">
                <a16:creationId xmlns:a16="http://schemas.microsoft.com/office/drawing/2014/main" id="{7C4B6986-F2EA-9B15-6BD7-0773365FA48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057400" y="3707096"/>
            <a:ext cx="4622800" cy="2598422"/>
          </a:xfrm>
          <a:prstGeom prst="rect">
            <a:avLst/>
          </a:prstGeom>
        </p:spPr>
      </p:pic>
      <p:pic>
        <p:nvPicPr>
          <p:cNvPr id="7" name="NGC3590">
            <a:hlinkClick r:id="" action="ppaction://media"/>
            <a:extLst>
              <a:ext uri="{FF2B5EF4-FFF2-40B4-BE49-F238E27FC236}">
                <a16:creationId xmlns:a16="http://schemas.microsoft.com/office/drawing/2014/main" id="{D74819BC-2BD2-400A-1683-2AEA41AEFD42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338695" y="3707096"/>
            <a:ext cx="4622800" cy="25984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9C3BC0-4D6B-A4F6-5DD5-26BD0A82051E}"/>
              </a:ext>
            </a:extLst>
          </p:cNvPr>
          <p:cNvSpPr txBox="1"/>
          <p:nvPr/>
        </p:nvSpPr>
        <p:spPr>
          <a:xfrm>
            <a:off x="2702560" y="6410960"/>
            <a:ext cx="436880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globular cluster (NGC2808)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9A3D7C-E1B8-8891-DC39-914197E863D7}"/>
              </a:ext>
            </a:extLst>
          </p:cNvPr>
          <p:cNvSpPr txBox="1"/>
          <p:nvPr/>
        </p:nvSpPr>
        <p:spPr>
          <a:xfrm>
            <a:off x="7592695" y="6399604"/>
            <a:ext cx="436880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 Open cluster (NGC3590)</a:t>
            </a:r>
          </a:p>
        </p:txBody>
      </p:sp>
      <p:sp>
        <p:nvSpPr>
          <p:cNvPr id="11" name="Arrow: Left-Up 10">
            <a:extLst>
              <a:ext uri="{FF2B5EF4-FFF2-40B4-BE49-F238E27FC236}">
                <a16:creationId xmlns:a16="http://schemas.microsoft.com/office/drawing/2014/main" id="{6AF59A6C-98A9-976A-84AB-6706B6AC3B83}"/>
              </a:ext>
            </a:extLst>
          </p:cNvPr>
          <p:cNvSpPr/>
          <p:nvPr/>
        </p:nvSpPr>
        <p:spPr>
          <a:xfrm>
            <a:off x="647517" y="4628308"/>
            <a:ext cx="996942" cy="967849"/>
          </a:xfrm>
          <a:prstGeom prst="leftUpArrow">
            <a:avLst>
              <a:gd name="adj1" fmla="val 5682"/>
              <a:gd name="adj2" fmla="val 7102"/>
              <a:gd name="adj3" fmla="val 1875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B30FD-9B98-D9F9-5D06-A4367C67F1EC}"/>
              </a:ext>
            </a:extLst>
          </p:cNvPr>
          <p:cNvSpPr txBox="1"/>
          <p:nvPr/>
        </p:nvSpPr>
        <p:spPr>
          <a:xfrm>
            <a:off x="715643" y="4320531"/>
            <a:ext cx="1181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Luminosity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214383-E67D-9FD0-9328-6CBA093F18FD}"/>
              </a:ext>
            </a:extLst>
          </p:cNvPr>
          <p:cNvSpPr txBox="1"/>
          <p:nvPr/>
        </p:nvSpPr>
        <p:spPr>
          <a:xfrm>
            <a:off x="530054" y="5616463"/>
            <a:ext cx="1367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Temperature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12EA30-58AB-680A-D6B2-090A6443C7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" t="5125" r="1962" b="9636"/>
          <a:stretch/>
        </p:blipFill>
        <p:spPr>
          <a:xfrm>
            <a:off x="6176840" y="722355"/>
            <a:ext cx="4196960" cy="2879299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D6ACF97-A254-2BEE-CEE2-D27C72CD4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1492" y="1344088"/>
            <a:ext cx="5013669" cy="2171271"/>
          </a:xfrm>
        </p:spPr>
        <p:txBody>
          <a:bodyPr>
            <a:normAutofit/>
          </a:bodyPr>
          <a:lstStyle/>
          <a:p>
            <a:pPr lvl="0" algn="just"/>
            <a:r>
              <a:rPr lang="en-US" sz="1800" dirty="0"/>
              <a:t>Numerous stars with different </a:t>
            </a:r>
            <a:r>
              <a:rPr lang="en-US" sz="1800" b="1" u="sng" dirty="0"/>
              <a:t>luminosity (L)</a:t>
            </a:r>
            <a:r>
              <a:rPr lang="en-US" sz="1800" dirty="0"/>
              <a:t> and </a:t>
            </a:r>
            <a:r>
              <a:rPr lang="en-US" sz="1800" b="1" u="sng" dirty="0"/>
              <a:t>temperature (T)</a:t>
            </a:r>
          </a:p>
          <a:p>
            <a:pPr lvl="0" algn="just"/>
            <a:r>
              <a:rPr lang="en-US" sz="1800" i="1" dirty="0"/>
              <a:t>Arranging them in terms of L and T yields information related to the region in which these stars are </a:t>
            </a:r>
            <a:r>
              <a:rPr lang="en-US" sz="1600" i="1" dirty="0"/>
              <a:t>found</a:t>
            </a:r>
            <a:endParaRPr lang="en-US" sz="1800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0B7F62-5654-E01F-14B6-AB704153584C}"/>
              </a:ext>
            </a:extLst>
          </p:cNvPr>
          <p:cNvSpPr txBox="1"/>
          <p:nvPr/>
        </p:nvSpPr>
        <p:spPr>
          <a:xfrm>
            <a:off x="-38823" y="6550223"/>
            <a:ext cx="2690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/>
              <a:t>*Data from Gaia/ESO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88C7A9-F835-5B6D-300A-A8DB5F95BAE8}"/>
              </a:ext>
            </a:extLst>
          </p:cNvPr>
          <p:cNvSpPr txBox="1"/>
          <p:nvPr/>
        </p:nvSpPr>
        <p:spPr>
          <a:xfrm>
            <a:off x="10373800" y="1767840"/>
            <a:ext cx="15876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A schematic of Milky Way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(Credit – Pearson Education Inc.) </a:t>
            </a:r>
          </a:p>
        </p:txBody>
      </p:sp>
    </p:spTree>
    <p:extLst>
      <p:ext uri="{BB962C8B-B14F-4D97-AF65-F5344CB8AC3E}">
        <p14:creationId xmlns:p14="http://schemas.microsoft.com/office/powerpoint/2010/main" val="150162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9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4A8B5-0A8B-460C-23CA-F80257D6A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8551-F077-48CA-FB78-4FC53F67E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5F0291-29F8-51C5-B242-F8F413323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311" y="1362910"/>
            <a:ext cx="7573329" cy="48753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3D19A0-61F7-4AB2-14F7-F1E67DD02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98" y="1362909"/>
            <a:ext cx="3475642" cy="4880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A7DB30-79F0-CB41-A91D-FC6A64594A46}"/>
              </a:ext>
            </a:extLst>
          </p:cNvPr>
          <p:cNvSpPr txBox="1"/>
          <p:nvPr/>
        </p:nvSpPr>
        <p:spPr>
          <a:xfrm>
            <a:off x="9895840" y="6488668"/>
            <a:ext cx="242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*Source - Wikipedia</a:t>
            </a:r>
          </a:p>
        </p:txBody>
      </p:sp>
    </p:spTree>
    <p:extLst>
      <p:ext uri="{BB962C8B-B14F-4D97-AF65-F5344CB8AC3E}">
        <p14:creationId xmlns:p14="http://schemas.microsoft.com/office/powerpoint/2010/main" val="381424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A2F2-F18F-2B9A-C41F-FD563500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AF12D-1629-A9E6-18FE-B515B6718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2844800"/>
            <a:ext cx="9404723" cy="356048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Classify the star based on : </a:t>
            </a:r>
          </a:p>
          <a:p>
            <a:pPr lvl="1"/>
            <a:r>
              <a:rPr lang="en-US" dirty="0"/>
              <a:t>Based on surface temperature – Teff </a:t>
            </a:r>
          </a:p>
          <a:p>
            <a:pPr lvl="1"/>
            <a:r>
              <a:rPr lang="en-US" dirty="0"/>
              <a:t>Based on surface gravity – log(g)</a:t>
            </a:r>
          </a:p>
          <a:p>
            <a:pPr lvl="1"/>
            <a:r>
              <a:rPr lang="en-US" dirty="0"/>
              <a:t>Based on metallicity - [Fe/H] </a:t>
            </a:r>
          </a:p>
          <a:p>
            <a:pPr lvl="0"/>
            <a:r>
              <a:rPr lang="en-IN" dirty="0"/>
              <a:t>Comparison : traditional ML vs Active learning </a:t>
            </a:r>
            <a:endParaRPr lang="en-US" dirty="0"/>
          </a:p>
          <a:p>
            <a:pPr lvl="0"/>
            <a:r>
              <a:rPr lang="en-US" dirty="0"/>
              <a:t>How active learning enhances efficiency in spectral classification.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C2D756-C8FB-1D7A-6F52-ABF189A4DEF3}"/>
              </a:ext>
            </a:extLst>
          </p:cNvPr>
          <p:cNvSpPr txBox="1"/>
          <p:nvPr/>
        </p:nvSpPr>
        <p:spPr>
          <a:xfrm>
            <a:off x="1625600" y="1610360"/>
            <a:ext cx="8696960" cy="7386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The classification goal</a:t>
            </a:r>
            <a:endParaRPr lang="en-IN" dirty="0"/>
          </a:p>
          <a:p>
            <a:pPr algn="ctr"/>
            <a:r>
              <a:rPr lang="en-IN" dirty="0"/>
              <a:t>Given an observed spectra =&gt; predict the class for the star</a:t>
            </a:r>
          </a:p>
        </p:txBody>
      </p:sp>
    </p:spTree>
    <p:extLst>
      <p:ext uri="{BB962C8B-B14F-4D97-AF65-F5344CB8AC3E}">
        <p14:creationId xmlns:p14="http://schemas.microsoft.com/office/powerpoint/2010/main" val="18630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041B-A098-42A4-2F8F-C218EC91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Literature Survey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97BF09-C12C-33F2-EB16-AF865FE22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126267"/>
              </p:ext>
            </p:extLst>
          </p:nvPr>
        </p:nvGraphicFramePr>
        <p:xfrm>
          <a:off x="802640" y="1945640"/>
          <a:ext cx="10078719" cy="3763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573">
                  <a:extLst>
                    <a:ext uri="{9D8B030D-6E8A-4147-A177-3AD203B41FA5}">
                      <a16:colId xmlns:a16="http://schemas.microsoft.com/office/drawing/2014/main" val="2778365577"/>
                    </a:ext>
                  </a:extLst>
                </a:gridCol>
                <a:gridCol w="3359573">
                  <a:extLst>
                    <a:ext uri="{9D8B030D-6E8A-4147-A177-3AD203B41FA5}">
                      <a16:colId xmlns:a16="http://schemas.microsoft.com/office/drawing/2014/main" val="1160911318"/>
                    </a:ext>
                  </a:extLst>
                </a:gridCol>
                <a:gridCol w="3359573">
                  <a:extLst>
                    <a:ext uri="{9D8B030D-6E8A-4147-A177-3AD203B41FA5}">
                      <a16:colId xmlns:a16="http://schemas.microsoft.com/office/drawing/2014/main" val="812108575"/>
                    </a:ext>
                  </a:extLst>
                </a:gridCol>
              </a:tblGrid>
              <a:tr h="1019810"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Key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Relevance to our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584540"/>
                  </a:ext>
                </a:extLst>
              </a:tr>
              <a:tr h="1019810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Optimised sampling of SDSS-IV MaStar spectra for stellar classification using supervised models </a:t>
                      </a:r>
                    </a:p>
                    <a:p>
                      <a:pPr algn="just"/>
                      <a:r>
                        <a:rPr lang="en-US" sz="1400" dirty="0"/>
                        <a:t>(</a:t>
                      </a:r>
                      <a:r>
                        <a:rPr lang="es-E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El-</a:t>
                      </a:r>
                      <a:r>
                        <a:rPr lang="es-E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Kholy</a:t>
                      </a:r>
                      <a:r>
                        <a:rPr lang="es-E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R. I., &amp; </a:t>
                      </a:r>
                      <a:r>
                        <a:rPr lang="es-E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Hayman</a:t>
                      </a:r>
                      <a:r>
                        <a:rPr lang="es-E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Z. M. (2025)</a:t>
                      </a:r>
                      <a:r>
                        <a:rPr lang="en-US" sz="1400" dirty="0"/>
                        <a:t>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The efficiency of AL algorithms in selecting samples that yield superior performance metrics compared to random and stratified sampling, while requiring fewer training instances.</a:t>
                      </a:r>
                    </a:p>
                    <a:p>
                      <a:pPr algn="just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Method of data preprocessing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Method of feature selection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AL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311490"/>
                  </a:ext>
                </a:extLst>
              </a:tr>
              <a:tr h="1019810"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Machine learning in astronomy (</a:t>
                      </a:r>
                      <a:r>
                        <a:rPr lang="en-I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Kembhavi</a:t>
                      </a: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A., &amp; </a:t>
                      </a:r>
                      <a:r>
                        <a:rPr lang="en-I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Pattnaik</a:t>
                      </a: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R. (2022)</a:t>
                      </a:r>
                      <a:r>
                        <a:rPr lang="en-IN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Offers a concise introduction to various ML and DL methodologies, highlighting their relevance and adaptability to astronomical data analysis.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Foundational understanding of how ML techniques are applied in various astronomical contexts, which is essential for developing effective spectral classification models.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660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48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8BD7F-B77B-3BCE-F973-C724B6D9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Discussion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E1F043B-BE45-C254-F466-4C95B891D01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46111" y="1565239"/>
                <a:ext cx="6620963" cy="2108403"/>
              </a:xfrm>
            </p:spPr>
            <p:txBody>
              <a:bodyPr>
                <a:normAutofit/>
              </a:bodyPr>
              <a:lstStyle/>
              <a:p>
                <a:pPr lvl="0" algn="just"/>
                <a:r>
                  <a:rPr lang="en-IN" dirty="0"/>
                  <a:t>Overview of </a:t>
                </a:r>
                <a:r>
                  <a:rPr lang="en-IN" dirty="0" err="1"/>
                  <a:t>MaStar</a:t>
                </a:r>
                <a:r>
                  <a:rPr lang="en-IN" dirty="0"/>
                  <a:t> Dataset:</a:t>
                </a:r>
              </a:p>
              <a:p>
                <a:pPr lvl="1" algn="just"/>
                <a:r>
                  <a:rPr lang="en-US" dirty="0"/>
                  <a:t>Wavelength range covered : 3622 – 10354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 algn="just"/>
                <a:r>
                  <a:rPr lang="en-US" dirty="0"/>
                  <a:t>Spectral Resolution : R ~ 1800</a:t>
                </a:r>
              </a:p>
              <a:p>
                <a:pPr lvl="1" algn="just"/>
                <a:r>
                  <a:rPr lang="en-US" dirty="0"/>
                  <a:t>Flux calibration accuracy : </a:t>
                </a:r>
                <a:r>
                  <a:rPr lang="en-US" dirty="0" err="1"/>
                  <a:t>upto</a:t>
                </a:r>
                <a:r>
                  <a:rPr lang="en-US" dirty="0"/>
                  <a:t> 4 %  </a:t>
                </a:r>
              </a:p>
              <a:p>
                <a:pPr marL="0" lv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E1F043B-BE45-C254-F466-4C95B891D0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6111" y="1565239"/>
                <a:ext cx="6620963" cy="2108403"/>
              </a:xfrm>
              <a:blipFill>
                <a:blip r:embed="rId2"/>
                <a:stretch>
                  <a:fillRect l="-460" t="-17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EA6A3F6-68A3-77DA-874B-C668B2F06DDA}"/>
              </a:ext>
            </a:extLst>
          </p:cNvPr>
          <p:cNvSpPr txBox="1"/>
          <p:nvPr/>
        </p:nvSpPr>
        <p:spPr>
          <a:xfrm>
            <a:off x="3345849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b="1" i="1" u="sng" dirty="0"/>
              <a:t>Classes of stars based their physical properties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C65CC3-9A9A-CEB2-4EB7-AE968CAF1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442" y="3818923"/>
            <a:ext cx="5759116" cy="294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0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65FDA19-AE8E-8302-0F71-2FE62A7E5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4482629"/>
            <a:ext cx="11898739" cy="14773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555B9A-EDBD-6A21-B1AE-5688AC3A341C}"/>
              </a:ext>
            </a:extLst>
          </p:cNvPr>
          <p:cNvSpPr txBox="1"/>
          <p:nvPr/>
        </p:nvSpPr>
        <p:spPr>
          <a:xfrm>
            <a:off x="2677160" y="6158200"/>
            <a:ext cx="6532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i="1" u="sng" dirty="0"/>
              <a:t>Head of the final pandas </a:t>
            </a:r>
            <a:r>
              <a:rPr lang="en-IN" sz="1400" i="1" u="sng" dirty="0" err="1"/>
              <a:t>dataframe</a:t>
            </a:r>
            <a:endParaRPr lang="en-IN" sz="1400" i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3AD8A-50D8-F893-AB86-C7FCECB7D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67" y="814431"/>
            <a:ext cx="4004310" cy="31218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30E28E-ADBD-A290-351C-818DE7402B08}"/>
                  </a:ext>
                </a:extLst>
              </p:cNvPr>
              <p:cNvSpPr txBox="1"/>
              <p:nvPr/>
            </p:nvSpPr>
            <p:spPr>
              <a:xfrm>
                <a:off x="1031507" y="1636706"/>
                <a:ext cx="5460733" cy="2722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IN" dirty="0"/>
                  <a:t>Total 59085 spectra (visits) of 24162 unique stars.</a:t>
                </a:r>
              </a:p>
              <a:p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IN" dirty="0"/>
                  <a:t>85 % have signal-to-noise ratio &gt; 50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IN" dirty="0"/>
                  <a:t>Range of stellar parameters :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28000 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≤31000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− 0 .25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≤5.25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𝑑𝑒𝑥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− 2.75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𝐹𝑒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𝑑𝑒𝑥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30E28E-ADBD-A290-351C-818DE7402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507" y="1636706"/>
                <a:ext cx="5460733" cy="2722412"/>
              </a:xfrm>
              <a:prstGeom prst="rect">
                <a:avLst/>
              </a:prstGeom>
              <a:blipFill>
                <a:blip r:embed="rId4"/>
                <a:stretch>
                  <a:fillRect l="-670" t="-1119" b="-4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C4A94F5-62FB-3E89-2739-B771ACB7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IN" dirty="0"/>
              <a:t>Dataset Discussion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4B9D77-A3E6-FFAB-0606-1910CC88A5E0}"/>
              </a:ext>
            </a:extLst>
          </p:cNvPr>
          <p:cNvSpPr txBox="1"/>
          <p:nvPr/>
        </p:nvSpPr>
        <p:spPr>
          <a:xfrm>
            <a:off x="6492240" y="3973178"/>
            <a:ext cx="5081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u="sng" dirty="0"/>
              <a:t>Parameter space covered by </a:t>
            </a:r>
            <a:r>
              <a:rPr lang="en-US" sz="1600" b="1" i="1" u="sng" dirty="0" err="1"/>
              <a:t>MaStar</a:t>
            </a:r>
            <a:r>
              <a:rPr lang="en-US" sz="1600" b="1" i="1" u="sng" dirty="0"/>
              <a:t> Data</a:t>
            </a:r>
            <a:endParaRPr lang="en-IN" sz="1600" b="1" i="1" u="sng" dirty="0"/>
          </a:p>
        </p:txBody>
      </p:sp>
    </p:spTree>
    <p:extLst>
      <p:ext uri="{BB962C8B-B14F-4D97-AF65-F5344CB8AC3E}">
        <p14:creationId xmlns:p14="http://schemas.microsoft.com/office/powerpoint/2010/main" val="204520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BE24-4214-83D3-1F99-339BA5A2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D2C1A8E-521A-7478-6A60-9663D1E283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2922068"/>
                  </p:ext>
                </p:extLst>
              </p:nvPr>
            </p:nvGraphicFramePr>
            <p:xfrm>
              <a:off x="688816" y="1396402"/>
              <a:ext cx="10814368" cy="5051298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2703592">
                      <a:extLst>
                        <a:ext uri="{9D8B030D-6E8A-4147-A177-3AD203B41FA5}">
                          <a16:colId xmlns:a16="http://schemas.microsoft.com/office/drawing/2014/main" val="1314899309"/>
                        </a:ext>
                      </a:extLst>
                    </a:gridCol>
                    <a:gridCol w="2703592">
                      <a:extLst>
                        <a:ext uri="{9D8B030D-6E8A-4147-A177-3AD203B41FA5}">
                          <a16:colId xmlns:a16="http://schemas.microsoft.com/office/drawing/2014/main" val="1906767300"/>
                        </a:ext>
                      </a:extLst>
                    </a:gridCol>
                    <a:gridCol w="2703592">
                      <a:extLst>
                        <a:ext uri="{9D8B030D-6E8A-4147-A177-3AD203B41FA5}">
                          <a16:colId xmlns:a16="http://schemas.microsoft.com/office/drawing/2014/main" val="363572267"/>
                        </a:ext>
                      </a:extLst>
                    </a:gridCol>
                    <a:gridCol w="2703592">
                      <a:extLst>
                        <a:ext uri="{9D8B030D-6E8A-4147-A177-3AD203B41FA5}">
                          <a16:colId xmlns:a16="http://schemas.microsoft.com/office/drawing/2014/main" val="37972893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Spectral Line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Importance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Related Star Type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References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610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Ca II K (3934 </a:t>
                          </a:r>
                          <a14:m>
                            <m:oMath xmlns:m="http://schemas.openxmlformats.org/officeDocument/2006/math"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Å</m:t>
                              </m:r>
                            </m:oMath>
                          </a14:m>
                          <a:r>
                            <a:rPr lang="en-IN" sz="1400" dirty="0"/>
                            <a:t>) &amp; </a:t>
                          </a:r>
                        </a:p>
                        <a:p>
                          <a:r>
                            <a:rPr lang="en-IN" sz="1400" dirty="0"/>
                            <a:t>Ca II H (3968 </a:t>
                          </a:r>
                          <a14:m>
                            <m:oMath xmlns:m="http://schemas.openxmlformats.org/officeDocument/2006/math"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Å</m:t>
                              </m:r>
                            </m:oMath>
                          </a14:m>
                          <a:r>
                            <a:rPr lang="en-IN" sz="14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Indicators of T and L variations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Gray (2009)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1788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Fe I (4046 </a:t>
                          </a:r>
                          <a14:m>
                            <m:oMath xmlns:m="http://schemas.openxmlformats.org/officeDocument/2006/math"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Å</m:t>
                              </m:r>
                            </m:oMath>
                          </a14:m>
                          <a:r>
                            <a:rPr lang="en-IN" sz="14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Temperature classification with H</a:t>
                          </a:r>
                          <a:r>
                            <a:rPr lang="el-GR" sz="1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δ</a:t>
                          </a:r>
                          <a:r>
                            <a:rPr lang="en-IN" sz="1400" dirty="0"/>
                            <a:t>, especially in F- type and later stars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F and later types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Gray (2009)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2664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H</a:t>
                          </a:r>
                          <a:r>
                            <a:rPr lang="el-GR" sz="1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δ</a:t>
                          </a:r>
                          <a:r>
                            <a:rPr lang="en-IN" sz="1400" dirty="0"/>
                            <a:t> (4102 </a:t>
                          </a:r>
                          <a14:m>
                            <m:oMath xmlns:m="http://schemas.openxmlformats.org/officeDocument/2006/math"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Å</m:t>
                              </m:r>
                            </m:oMath>
                          </a14:m>
                          <a:r>
                            <a:rPr lang="en-IN" sz="14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Present in B,A,F, and G – type stars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B, A, F, 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Brice &amp; </a:t>
                          </a:r>
                          <a:r>
                            <a:rPr lang="en-IN" sz="1400" dirty="0" err="1"/>
                            <a:t>Andonie</a:t>
                          </a:r>
                          <a:r>
                            <a:rPr lang="en-IN" sz="1400" dirty="0"/>
                            <a:t> (2019)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4079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Ca I (4227 </a:t>
                          </a:r>
                          <a14:m>
                            <m:oMath xmlns:m="http://schemas.openxmlformats.org/officeDocument/2006/math"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Å</m:t>
                              </m:r>
                            </m:oMath>
                          </a14:m>
                          <a:r>
                            <a:rPr lang="en-IN" sz="14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Present in F,G,K and M – type stars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F, G, K,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Brice &amp; </a:t>
                          </a:r>
                          <a:r>
                            <a:rPr lang="en-IN" sz="1400" dirty="0" err="1"/>
                            <a:t>Andonie</a:t>
                          </a:r>
                          <a:r>
                            <a:rPr lang="en-IN" sz="1400" dirty="0"/>
                            <a:t> (2019)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8535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G – band CH (4300 </a:t>
                          </a:r>
                          <a14:m>
                            <m:oMath xmlns:m="http://schemas.openxmlformats.org/officeDocument/2006/math"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Å</m:t>
                              </m:r>
                            </m:oMath>
                          </a14:m>
                          <a:r>
                            <a:rPr lang="en-IN" sz="14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Prominent in late – G to K – type stars; sensitive to surface gravity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Late – G to K –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Gray (2009)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6493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He II (4686 </a:t>
                          </a:r>
                          <a14:m>
                            <m:oMath xmlns:m="http://schemas.openxmlformats.org/officeDocument/2006/math"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Å</m:t>
                              </m:r>
                            </m:oMath>
                          </a14:m>
                          <a:r>
                            <a:rPr lang="en-IN" sz="14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Dominates in O – type stars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Gray (2009)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92123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400" dirty="0" err="1"/>
                            <a:t>TiO</a:t>
                          </a:r>
                          <a:r>
                            <a:rPr lang="en-IN" sz="1400" dirty="0"/>
                            <a:t> band (4955 </a:t>
                          </a:r>
                          <a14:m>
                            <m:oMath xmlns:m="http://schemas.openxmlformats.org/officeDocument/2006/math"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Å</m:t>
                              </m:r>
                            </m:oMath>
                          </a14:m>
                          <a:r>
                            <a:rPr lang="en-IN" sz="14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At least one </a:t>
                          </a:r>
                          <a:r>
                            <a:rPr lang="en-IN" sz="1400" dirty="0" err="1"/>
                            <a:t>TiO</a:t>
                          </a:r>
                          <a:r>
                            <a:rPr lang="en-IN" sz="1400" dirty="0"/>
                            <a:t> band is needed for M – type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Gray &amp; Corbally (2014)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4987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Fe I (5269 </a:t>
                          </a:r>
                          <a14:m>
                            <m:oMath xmlns:m="http://schemas.openxmlformats.org/officeDocument/2006/math"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Å</m:t>
                              </m:r>
                            </m:oMath>
                          </a14:m>
                          <a:r>
                            <a:rPr lang="en-IN" sz="1400" dirty="0"/>
                            <a:t>) &amp;</a:t>
                          </a:r>
                        </a:p>
                        <a:p>
                          <a:r>
                            <a:rPr lang="en-IN" sz="1400" dirty="0"/>
                            <a:t>Fe II (5018 </a:t>
                          </a:r>
                          <a14:m>
                            <m:oMath xmlns:m="http://schemas.openxmlformats.org/officeDocument/2006/math"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Å</m:t>
                              </m:r>
                            </m:oMath>
                          </a14:m>
                          <a:r>
                            <a:rPr lang="en-IN" sz="14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Used for metallicity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Various stars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Santos et al. (2004)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36735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D2C1A8E-521A-7478-6A60-9663D1E283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2922068"/>
                  </p:ext>
                </p:extLst>
              </p:nvPr>
            </p:nvGraphicFramePr>
            <p:xfrm>
              <a:off x="688816" y="1396402"/>
              <a:ext cx="10814368" cy="5051298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2703592">
                      <a:extLst>
                        <a:ext uri="{9D8B030D-6E8A-4147-A177-3AD203B41FA5}">
                          <a16:colId xmlns:a16="http://schemas.microsoft.com/office/drawing/2014/main" val="1314899309"/>
                        </a:ext>
                      </a:extLst>
                    </a:gridCol>
                    <a:gridCol w="2703592">
                      <a:extLst>
                        <a:ext uri="{9D8B030D-6E8A-4147-A177-3AD203B41FA5}">
                          <a16:colId xmlns:a16="http://schemas.microsoft.com/office/drawing/2014/main" val="1906767300"/>
                        </a:ext>
                      </a:extLst>
                    </a:gridCol>
                    <a:gridCol w="2703592">
                      <a:extLst>
                        <a:ext uri="{9D8B030D-6E8A-4147-A177-3AD203B41FA5}">
                          <a16:colId xmlns:a16="http://schemas.microsoft.com/office/drawing/2014/main" val="363572267"/>
                        </a:ext>
                      </a:extLst>
                    </a:gridCol>
                    <a:gridCol w="2703592">
                      <a:extLst>
                        <a:ext uri="{9D8B030D-6E8A-4147-A177-3AD203B41FA5}">
                          <a16:colId xmlns:a16="http://schemas.microsoft.com/office/drawing/2014/main" val="37972893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Spectral Line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Importance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Related Star Type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References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610045"/>
                      </a:ext>
                    </a:extLst>
                  </a:tr>
                  <a:tr h="5393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1591" r="-300225" b="-784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Indicators of T and L variations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Gray (2009)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178809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25833" r="-300225" b="-4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Temperature classification with H</a:t>
                          </a:r>
                          <a:r>
                            <a:rPr lang="el-GR" sz="1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δ</a:t>
                          </a:r>
                          <a:r>
                            <a:rPr lang="en-IN" sz="1400" dirty="0"/>
                            <a:t>, especially in F- type and later stars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F and later types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Gray (2009)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266457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18824" r="-300225" b="-57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Present in B,A,F, and G – type stars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B, A, F, 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Brice &amp; </a:t>
                          </a:r>
                          <a:r>
                            <a:rPr lang="en-IN" sz="1400" dirty="0" err="1"/>
                            <a:t>Andonie</a:t>
                          </a:r>
                          <a:r>
                            <a:rPr lang="en-IN" sz="1400" dirty="0"/>
                            <a:t> (2019)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407966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13953" r="-300225" b="-46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Present in F,G,K and M – type stars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F, G, K,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Brice &amp; </a:t>
                          </a:r>
                          <a:r>
                            <a:rPr lang="en-IN" sz="1400" dirty="0" err="1"/>
                            <a:t>Andonie</a:t>
                          </a:r>
                          <a:r>
                            <a:rPr lang="en-IN" sz="1400" dirty="0"/>
                            <a:t> (2019)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8535964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68333" r="-300225" b="-2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Prominent in late – G to K – type stars; sensitive to surface gravity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Late – G to K –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Gray (2009)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6493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936667" r="-300225" b="-3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Dominates in O – type stars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Gray (2009)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9212362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518333" r="-300225" b="-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At least one </a:t>
                          </a:r>
                          <a:r>
                            <a:rPr lang="en-IN" sz="1400" dirty="0" err="1"/>
                            <a:t>TiO</a:t>
                          </a:r>
                          <a:r>
                            <a:rPr lang="en-IN" sz="1400" dirty="0"/>
                            <a:t> band is needed for M – type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Gray &amp; Corbally (2014)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4987965"/>
                      </a:ext>
                    </a:extLst>
                  </a:tr>
                  <a:tr h="5393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833708" r="-300225" b="-112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Used for metallicity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Various stars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Santos et al. (2004)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36735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4363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617DB6-95B0-DE7A-FBE9-DB7CCACA4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146" y="1984614"/>
            <a:ext cx="6047620" cy="3379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E45BC1-B658-AFA6-FFC6-E8451E68B941}"/>
              </a:ext>
            </a:extLst>
          </p:cNvPr>
          <p:cNvSpPr txBox="1"/>
          <p:nvPr/>
        </p:nvSpPr>
        <p:spPr>
          <a:xfrm>
            <a:off x="518160" y="1984614"/>
            <a:ext cx="4754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Each wavelength range has </a:t>
            </a:r>
            <a:r>
              <a:rPr lang="el-GR" dirty="0"/>
              <a:t>λ</a:t>
            </a:r>
            <a:r>
              <a:rPr lang="en-IN" dirty="0"/>
              <a:t>-</a:t>
            </a:r>
            <a:r>
              <a:rPr lang="en-IN" sz="1800" dirty="0"/>
              <a:t>values with fixed spacing of 0.83 Å.</a:t>
            </a:r>
          </a:p>
          <a:p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Each wavelength bin has 17 </a:t>
            </a:r>
            <a:r>
              <a:rPr lang="el-GR" dirty="0"/>
              <a:t>λ</a:t>
            </a:r>
            <a:r>
              <a:rPr lang="en-IN" dirty="0"/>
              <a:t>-values.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Dimensionality reduction: Earlier </a:t>
            </a:r>
            <a:r>
              <a:rPr lang="el-GR" dirty="0"/>
              <a:t>λ</a:t>
            </a:r>
            <a:r>
              <a:rPr lang="en-IN" dirty="0"/>
              <a:t>-</a:t>
            </a:r>
            <a:r>
              <a:rPr lang="en-IN" sz="1800" dirty="0"/>
              <a:t>values is 4563 and now it reduces to 170. 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3D8CC-6CEC-D359-B018-97C542EC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IN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1197254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748</TotalTime>
  <Words>1070</Words>
  <Application>Microsoft Office PowerPoint</Application>
  <PresentationFormat>Widescreen</PresentationFormat>
  <Paragraphs>145</Paragraphs>
  <Slides>14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Cambria</vt:lpstr>
      <vt:lpstr>Cambria Math</vt:lpstr>
      <vt:lpstr>Century Gothic</vt:lpstr>
      <vt:lpstr>Wingdings</vt:lpstr>
      <vt:lpstr>Wingdings 3</vt:lpstr>
      <vt:lpstr>Ion</vt:lpstr>
      <vt:lpstr>Stellar Spectral Classification with Active Learning Approach</vt:lpstr>
      <vt:lpstr>Introduction</vt:lpstr>
      <vt:lpstr>Introduction</vt:lpstr>
      <vt:lpstr>Problem Statement</vt:lpstr>
      <vt:lpstr>Literature Survey</vt:lpstr>
      <vt:lpstr>Dataset Discussion</vt:lpstr>
      <vt:lpstr>Dataset Discussion</vt:lpstr>
      <vt:lpstr>Feature selection</vt:lpstr>
      <vt:lpstr>Feature selection</vt:lpstr>
      <vt:lpstr>PowerPoint Presentation</vt:lpstr>
      <vt:lpstr>K-NN Algorithm:</vt:lpstr>
      <vt:lpstr>K-NN Algorithm with weights:</vt:lpstr>
      <vt:lpstr>Our Approach &amp; 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Kishan Malaviya</dc:creator>
  <cp:lastModifiedBy>Kishan Malaviya</cp:lastModifiedBy>
  <cp:revision>29</cp:revision>
  <dcterms:created xsi:type="dcterms:W3CDTF">2025-03-10T04:58:04Z</dcterms:created>
  <dcterms:modified xsi:type="dcterms:W3CDTF">2025-03-13T04:48:30Z</dcterms:modified>
</cp:coreProperties>
</file>