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Thin"/>
      <p:regular r:id="rId39"/>
      <p:bold r:id="rId40"/>
      <p:italic r:id="rId41"/>
      <p:boldItalic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29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Thin-bold.fntdata"/><Relationship Id="rId20" Type="http://schemas.openxmlformats.org/officeDocument/2006/relationships/slide" Target="slides/slide15.xml"/><Relationship Id="rId42" Type="http://schemas.openxmlformats.org/officeDocument/2006/relationships/font" Target="fonts/RobotoThin-boldItalic.fntdata"/><Relationship Id="rId41" Type="http://schemas.openxmlformats.org/officeDocument/2006/relationships/font" Target="fonts/RobotoThin-italic.fntdata"/><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Thin-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c64a45c7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64a45c7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c5bac403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c5bac403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Satisfaction rates: 7</a:t>
            </a:r>
            <a:r>
              <a:rPr lang="en" sz="1800"/>
              <a:t>8.7</a:t>
            </a:r>
            <a:r>
              <a:rPr lang="en" sz="1800"/>
              <a:t>% to </a:t>
            </a:r>
            <a:r>
              <a:rPr lang="en" sz="1800"/>
              <a:t>89.9</a:t>
            </a:r>
            <a:r>
              <a:rPr lang="en" sz="1800"/>
              <a:t>% resulting to 11.2% INCREASE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t>
            </a:r>
            <a:r>
              <a:rPr lang="en" sz="1800"/>
              <a:t>With interference whereby 15 students where allocated to projects split post allocation, the algorithm achieves 81.65%  which is Model 3 at TPS = 3 i.e the lecture-optimal solution.)</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b778be4e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b778be4e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TPS = 3</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Student Satisfaction : 81.65%</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Max Rank: 7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TPS = 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Student Satisfaction : 89.91%</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Max Rank: 5</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b778be4e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b778be4e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778be4ee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778be4e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TPS = 3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Lecturer Satisfaction: 100%</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TPS = 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Lecturer Satisfaction: 85.96%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b778be4e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b778be4e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b778be4e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b778be4e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9b4a85c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9b4a85c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2 is the same as </a:t>
            </a:r>
            <a:r>
              <a:rPr lang="en"/>
              <a:t>Model 3 at T</a:t>
            </a:r>
            <a:r>
              <a:rPr baseline="-25000" lang="en"/>
              <a:t>PS</a:t>
            </a:r>
            <a:r>
              <a:rPr lang="en"/>
              <a:t>= 3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b791e5b2d_1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b791e5b2d_1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c56660f39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c56660f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Generally:</a:t>
            </a:r>
            <a:endParaRPr sz="1400"/>
          </a:p>
          <a:p>
            <a:pPr indent="0" lvl="0" marL="0" rtl="0" algn="l">
              <a:spcBef>
                <a:spcPts val="0"/>
              </a:spcBef>
              <a:spcAft>
                <a:spcPts val="0"/>
              </a:spcAft>
              <a:buNone/>
            </a:pPr>
            <a:r>
              <a:t/>
            </a:r>
            <a:endParaRPr sz="1400"/>
          </a:p>
          <a:p>
            <a:pPr indent="-317500" lvl="0" marL="457200" rtl="0" algn="l">
              <a:spcBef>
                <a:spcPts val="0"/>
              </a:spcBef>
              <a:spcAft>
                <a:spcPts val="0"/>
              </a:spcAft>
              <a:buClr>
                <a:srgbClr val="000000"/>
              </a:buClr>
              <a:buSzPts val="1400"/>
              <a:buFont typeface="Arial"/>
              <a:buAutoNum type="arabicPeriod"/>
            </a:pPr>
            <a:r>
              <a:rPr lang="en" sz="1400"/>
              <a:t>How does amazon optimize positioning of fulfilment centers to demand points?</a:t>
            </a:r>
            <a:endParaRPr sz="1400"/>
          </a:p>
          <a:p>
            <a:pPr indent="-317500" lvl="0" marL="457200" rtl="0" algn="l">
              <a:spcBef>
                <a:spcPts val="0"/>
              </a:spcBef>
              <a:spcAft>
                <a:spcPts val="0"/>
              </a:spcAft>
              <a:buClr>
                <a:srgbClr val="000000"/>
              </a:buClr>
              <a:buSzPts val="1400"/>
              <a:buFont typeface="Arial"/>
              <a:buAutoNum type="arabicPeriod"/>
            </a:pPr>
            <a:r>
              <a:rPr lang="en" sz="1400"/>
              <a:t>Production manufacturing,  how do we assign tasks to machines or worker to machines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EEE:</a:t>
            </a:r>
            <a:endParaRPr sz="1400"/>
          </a:p>
          <a:p>
            <a:pPr indent="0" lvl="0" marL="0" rtl="0" algn="l">
              <a:spcBef>
                <a:spcPts val="0"/>
              </a:spcBef>
              <a:spcAft>
                <a:spcPts val="0"/>
              </a:spcAft>
              <a:buNone/>
            </a:pPr>
            <a:r>
              <a:rPr b="1" lang="en" sz="1800">
                <a:solidFill>
                  <a:srgbClr val="222222"/>
                </a:solidFill>
                <a:highlight>
                  <a:srgbClr val="FFFFFF"/>
                </a:highlight>
              </a:rPr>
              <a:t>resource allocation</a:t>
            </a:r>
            <a:r>
              <a:rPr lang="en" sz="1800">
                <a:solidFill>
                  <a:srgbClr val="222222"/>
                </a:solidFill>
                <a:highlight>
                  <a:srgbClr val="FFFFFF"/>
                </a:highlight>
              </a:rPr>
              <a:t> is necessary for any application to be run on the system. When the user opens any program this will be counted as a process, and therefore requires the </a:t>
            </a:r>
            <a:r>
              <a:rPr b="1" lang="en" sz="1800">
                <a:solidFill>
                  <a:srgbClr val="222222"/>
                </a:solidFill>
                <a:highlight>
                  <a:srgbClr val="FFFFFF"/>
                </a:highlight>
              </a:rPr>
              <a:t>computer</a:t>
            </a:r>
            <a:r>
              <a:rPr lang="en" sz="1800">
                <a:solidFill>
                  <a:srgbClr val="222222"/>
                </a:solidFill>
                <a:highlight>
                  <a:srgbClr val="FFFFFF"/>
                </a:highlight>
              </a:rPr>
              <a:t> to </a:t>
            </a:r>
            <a:r>
              <a:rPr b="1" lang="en" sz="1800">
                <a:solidFill>
                  <a:srgbClr val="222222"/>
                </a:solidFill>
                <a:highlight>
                  <a:srgbClr val="FFFFFF"/>
                </a:highlight>
              </a:rPr>
              <a:t>allocate</a:t>
            </a:r>
            <a:r>
              <a:rPr lang="en" sz="1800">
                <a:solidFill>
                  <a:srgbClr val="222222"/>
                </a:solidFill>
                <a:highlight>
                  <a:srgbClr val="FFFFFF"/>
                </a:highlight>
              </a:rPr>
              <a:t> certain </a:t>
            </a:r>
            <a:r>
              <a:rPr b="1" lang="en" sz="1800">
                <a:solidFill>
                  <a:srgbClr val="222222"/>
                </a:solidFill>
                <a:highlight>
                  <a:srgbClr val="FFFFFF"/>
                </a:highlight>
              </a:rPr>
              <a:t>resources</a:t>
            </a:r>
            <a:r>
              <a:rPr lang="en" sz="1800">
                <a:solidFill>
                  <a:srgbClr val="222222"/>
                </a:solidFill>
                <a:highlight>
                  <a:srgbClr val="FFFFFF"/>
                </a:highlight>
              </a:rPr>
              <a:t> for it to be able to run.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In Education:</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Allocating students to public high school in New York</a:t>
            </a:r>
            <a:endParaRPr sz="1400"/>
          </a:p>
          <a:p>
            <a:pPr indent="-317500" lvl="0" marL="457200" rtl="0" algn="l">
              <a:spcBef>
                <a:spcPts val="0"/>
              </a:spcBef>
              <a:spcAft>
                <a:spcPts val="0"/>
              </a:spcAft>
              <a:buSzPts val="1400"/>
              <a:buAutoNum type="arabicPeriod"/>
            </a:pPr>
            <a:r>
              <a:rPr lang="en" sz="1400"/>
              <a:t>Allocating students to public universities in France/Turkey</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University: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1.</a:t>
            </a:r>
            <a:endParaRPr sz="1400"/>
          </a:p>
          <a:p>
            <a:pPr indent="0" lvl="0" marL="0" rtl="0" algn="l">
              <a:spcBef>
                <a:spcPts val="0"/>
              </a:spcBef>
              <a:spcAft>
                <a:spcPts val="0"/>
              </a:spcAft>
              <a:buNone/>
            </a:pPr>
            <a:r>
              <a:rPr lang="en" sz="1400"/>
              <a:t>2.</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b791e5b2d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b791e5b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b791e5b2d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b791e5b2d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 </a:t>
            </a:r>
            <a:r>
              <a:rPr lang="en" sz="1800"/>
              <a:t> However, it is vital to consider existing literature and research on the SPA problem has shown that the majority of the existing algorithms for the SPA problem that use linear programming will only produce an approximate solution Whereas, the BIP approach is capable of producing optimal solutions to a range of optimization problems, even those that are NP-hard (</a:t>
            </a:r>
            <a:r>
              <a:rPr lang="en" sz="1400">
                <a:solidFill>
                  <a:srgbClr val="222222"/>
                </a:solidFill>
                <a:highlight>
                  <a:srgbClr val="FFFFFF"/>
                </a:highlight>
              </a:rPr>
              <a:t> </a:t>
            </a:r>
            <a:r>
              <a:rPr lang="en" sz="1800">
                <a:solidFill>
                  <a:srgbClr val="222222"/>
                </a:solidFill>
                <a:highlight>
                  <a:srgbClr val="FFFFFF"/>
                </a:highlight>
              </a:rPr>
              <a:t>"at least as hard as the hardest problems in NP")</a:t>
            </a:r>
            <a:endParaRPr sz="1800">
              <a:solidFill>
                <a:srgbClr val="222222"/>
              </a:solidFill>
              <a:highlight>
                <a:srgbClr val="FFFFFF"/>
              </a:highlight>
            </a:endParaRPr>
          </a:p>
          <a:p>
            <a:pPr indent="0" lvl="0" marL="0" rtl="0" algn="l">
              <a:spcBef>
                <a:spcPts val="0"/>
              </a:spcBef>
              <a:spcAft>
                <a:spcPts val="0"/>
              </a:spcAft>
              <a:buNone/>
            </a:pPr>
            <a:r>
              <a:t/>
            </a:r>
            <a:endParaRPr sz="1800">
              <a:solidFill>
                <a:srgbClr val="222222"/>
              </a:solidFill>
              <a:highlight>
                <a:srgbClr val="FFFFFF"/>
              </a:highlight>
            </a:endParaRPr>
          </a:p>
          <a:p>
            <a:pPr indent="0" lvl="0" marL="0" rtl="0" algn="l">
              <a:spcBef>
                <a:spcPts val="0"/>
              </a:spcBef>
              <a:spcAft>
                <a:spcPts val="0"/>
              </a:spcAft>
              <a:buNone/>
            </a:pPr>
            <a:r>
              <a:rPr lang="en" sz="1800">
                <a:solidFill>
                  <a:srgbClr val="222222"/>
                </a:solidFill>
                <a:highlight>
                  <a:srgbClr val="FFFFFF"/>
                </a:highlight>
              </a:rPr>
              <a:t>NP - </a:t>
            </a:r>
            <a:r>
              <a:rPr i="1" lang="en" sz="1800">
                <a:solidFill>
                  <a:srgbClr val="222222"/>
                </a:solidFill>
                <a:highlight>
                  <a:srgbClr val="FFFFFF"/>
                </a:highlight>
              </a:rPr>
              <a:t>solvable</a:t>
            </a:r>
            <a:r>
              <a:rPr lang="en" sz="1800">
                <a:solidFill>
                  <a:srgbClr val="222222"/>
                </a:solidFill>
                <a:highlight>
                  <a:srgbClr val="FFFFFF"/>
                </a:highlight>
              </a:rPr>
              <a:t> by a </a:t>
            </a:r>
            <a:r>
              <a:rPr i="1" lang="en" sz="1800">
                <a:solidFill>
                  <a:srgbClr val="222222"/>
                </a:solidFill>
                <a:highlight>
                  <a:srgbClr val="FFFFFF"/>
                </a:highlight>
              </a:rPr>
              <a:t>non-deterministic </a:t>
            </a:r>
            <a:r>
              <a:rPr lang="en" sz="1800">
                <a:solidFill>
                  <a:srgbClr val="222222"/>
                </a:solidFill>
                <a:highlight>
                  <a:srgbClr val="FFFFFF"/>
                </a:highlight>
              </a:rPr>
              <a:t>Turing machine in polynomial time</a:t>
            </a:r>
            <a:endParaRPr sz="1800">
              <a:solidFill>
                <a:srgbClr val="222222"/>
              </a:solidFill>
              <a:highlight>
                <a:srgbClr val="FFFFFF"/>
              </a:highlight>
            </a:endParaRPr>
          </a:p>
          <a:p>
            <a:pPr indent="0" lvl="0" marL="0" rtl="0" algn="l">
              <a:spcBef>
                <a:spcPts val="0"/>
              </a:spcBef>
              <a:spcAft>
                <a:spcPts val="0"/>
              </a:spcAft>
              <a:buNone/>
            </a:pPr>
            <a:r>
              <a:t/>
            </a:r>
            <a:endParaRPr sz="1800">
              <a:solidFill>
                <a:srgbClr val="222222"/>
              </a:solidFill>
              <a:highlight>
                <a:srgbClr val="FFFFFF"/>
              </a:highlight>
            </a:endParaRPr>
          </a:p>
          <a:p>
            <a:pPr indent="0" lvl="0" marL="0" rtl="0" algn="l">
              <a:spcBef>
                <a:spcPts val="0"/>
              </a:spcBef>
              <a:spcAft>
                <a:spcPts val="0"/>
              </a:spcAft>
              <a:buNone/>
            </a:pPr>
            <a:r>
              <a:t/>
            </a:r>
            <a:endParaRPr sz="1800">
              <a:solidFill>
                <a:srgbClr val="222222"/>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c64a45c7c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c64a45c7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c5bac403c_1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c5bac403c_1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c5bac403c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c5bac403c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c5bac403c_1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c5bac403c_1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c5bac40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c5bac40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b791e5b2d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b791e5b2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b778be4ee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b778be4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b778be4ee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b778be4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c56660f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c56660f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b778be4e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b778be4e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Tradeoff is the lecturer satisfaction rates: 87.72% to 85.96% resulting to 1.76% DECREASE not much generally but translates to 2 more lecturers supervising 5 projects in this case which is negatively impactful to them </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b791e5b2d_0_36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b791e5b2d_0_3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b778be4e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b778be4e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c56660f3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c56660f3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c5bac403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c5bac403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EEE Algo.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Hungarian</a:t>
            </a:r>
            <a:r>
              <a:rPr lang="en" sz="1800"/>
              <a:t> </a:t>
            </a:r>
            <a:endParaRPr sz="1800"/>
          </a:p>
          <a:p>
            <a:pPr indent="-330200" lvl="0" marL="457200" rtl="0" algn="l">
              <a:spcBef>
                <a:spcPts val="0"/>
              </a:spcBef>
              <a:spcAft>
                <a:spcPts val="0"/>
              </a:spcAft>
              <a:buSzPts val="1600"/>
              <a:buFont typeface="Roboto"/>
              <a:buChar char="●"/>
            </a:pPr>
            <a:r>
              <a:rPr lang="en" sz="1600">
                <a:latin typeface="Roboto"/>
                <a:ea typeface="Roboto"/>
                <a:cs typeface="Roboto"/>
                <a:sym typeface="Roboto"/>
              </a:rPr>
              <a:t>Simple - doesn’t enable multi-objectives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Naive objective function - doesn’t enable any constraints</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x14 slower than M2 with equivalent objective function</a:t>
            </a:r>
            <a:endParaRPr sz="1600">
              <a:latin typeface="Roboto"/>
              <a:ea typeface="Roboto"/>
              <a:cs typeface="Roboto"/>
              <a:sym typeface="Roboto"/>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Enumeration</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b791e5b2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b791e5b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c5bac403c_1_4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c5bac403c_1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c5bac403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c5bac403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b791e5b2d_1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b791e5b2d_1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inequality </a:t>
            </a:r>
            <a:endParaRPr/>
          </a:p>
          <a:p>
            <a:pPr indent="0" lvl="0" marL="0" rtl="0" algn="l">
              <a:spcBef>
                <a:spcPts val="0"/>
              </a:spcBef>
              <a:spcAft>
                <a:spcPts val="0"/>
              </a:spcAft>
              <a:buNone/>
            </a:pPr>
            <a:r>
              <a:rPr lang="en"/>
              <a:t>Use equality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c5bac403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5bac403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073763"/>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lstStyle>
            <a:lvl1pPr lvl="0" rtl="0" algn="ctr">
              <a:spcBef>
                <a:spcPts val="0"/>
              </a:spcBef>
              <a:spcAft>
                <a:spcPts val="0"/>
              </a:spcAft>
              <a:buClr>
                <a:srgbClr val="FFFFFF"/>
              </a:buClr>
              <a:buSzPts val="12000"/>
              <a:buNone/>
              <a:defRPr sz="12000">
                <a:solidFill>
                  <a:srgbClr val="FFFFFF"/>
                </a:solidFill>
              </a:defRPr>
            </a:lvl1pPr>
            <a:lvl2pPr lvl="1" rtl="0" algn="ctr">
              <a:spcBef>
                <a:spcPts val="0"/>
              </a:spcBef>
              <a:spcAft>
                <a:spcPts val="0"/>
              </a:spcAft>
              <a:buClr>
                <a:srgbClr val="FFFFFF"/>
              </a:buClr>
              <a:buSzPts val="12000"/>
              <a:buNone/>
              <a:defRPr sz="12000">
                <a:solidFill>
                  <a:srgbClr val="FFFFFF"/>
                </a:solidFill>
              </a:defRPr>
            </a:lvl2pPr>
            <a:lvl3pPr lvl="2" rtl="0" algn="ctr">
              <a:spcBef>
                <a:spcPts val="0"/>
              </a:spcBef>
              <a:spcAft>
                <a:spcPts val="0"/>
              </a:spcAft>
              <a:buClr>
                <a:srgbClr val="FFFFFF"/>
              </a:buClr>
              <a:buSzPts val="12000"/>
              <a:buNone/>
              <a:defRPr sz="12000">
                <a:solidFill>
                  <a:srgbClr val="FFFFFF"/>
                </a:solidFill>
              </a:defRPr>
            </a:lvl3pPr>
            <a:lvl4pPr lvl="3" rtl="0" algn="ctr">
              <a:spcBef>
                <a:spcPts val="0"/>
              </a:spcBef>
              <a:spcAft>
                <a:spcPts val="0"/>
              </a:spcAft>
              <a:buClr>
                <a:srgbClr val="FFFFFF"/>
              </a:buClr>
              <a:buSzPts val="12000"/>
              <a:buNone/>
              <a:defRPr sz="12000">
                <a:solidFill>
                  <a:srgbClr val="FFFFFF"/>
                </a:solidFill>
              </a:defRPr>
            </a:lvl4pPr>
            <a:lvl5pPr lvl="4" rtl="0" algn="ctr">
              <a:spcBef>
                <a:spcPts val="0"/>
              </a:spcBef>
              <a:spcAft>
                <a:spcPts val="0"/>
              </a:spcAft>
              <a:buClr>
                <a:srgbClr val="FFFFFF"/>
              </a:buClr>
              <a:buSzPts val="12000"/>
              <a:buNone/>
              <a:defRPr sz="12000">
                <a:solidFill>
                  <a:srgbClr val="FFFFFF"/>
                </a:solidFill>
              </a:defRPr>
            </a:lvl5pPr>
            <a:lvl6pPr lvl="5" rtl="0" algn="ctr">
              <a:spcBef>
                <a:spcPts val="0"/>
              </a:spcBef>
              <a:spcAft>
                <a:spcPts val="0"/>
              </a:spcAft>
              <a:buClr>
                <a:srgbClr val="FFFFFF"/>
              </a:buClr>
              <a:buSzPts val="12000"/>
              <a:buNone/>
              <a:defRPr sz="12000">
                <a:solidFill>
                  <a:srgbClr val="FFFFFF"/>
                </a:solidFill>
              </a:defRPr>
            </a:lvl6pPr>
            <a:lvl7pPr lvl="6" rtl="0" algn="ctr">
              <a:spcBef>
                <a:spcPts val="0"/>
              </a:spcBef>
              <a:spcAft>
                <a:spcPts val="0"/>
              </a:spcAft>
              <a:buClr>
                <a:srgbClr val="FFFFFF"/>
              </a:buClr>
              <a:buSzPts val="12000"/>
              <a:buNone/>
              <a:defRPr sz="12000">
                <a:solidFill>
                  <a:srgbClr val="FFFFFF"/>
                </a:solidFill>
              </a:defRPr>
            </a:lvl7pPr>
            <a:lvl8pPr lvl="7" rtl="0" algn="ctr">
              <a:spcBef>
                <a:spcPts val="0"/>
              </a:spcBef>
              <a:spcAft>
                <a:spcPts val="0"/>
              </a:spcAft>
              <a:buClr>
                <a:srgbClr val="FFFFFF"/>
              </a:buClr>
              <a:buSzPts val="12000"/>
              <a:buNone/>
              <a:defRPr sz="12000">
                <a:solidFill>
                  <a:srgbClr val="FFFFFF"/>
                </a:solidFill>
              </a:defRPr>
            </a:lvl8pPr>
            <a:lvl9pPr lvl="8" rtl="0" algn="ctr">
              <a:spcBef>
                <a:spcPts val="0"/>
              </a:spcBef>
              <a:spcAft>
                <a:spcPts val="0"/>
              </a:spcAft>
              <a:buClr>
                <a:srgbClr val="FFFFFF"/>
              </a:buClr>
              <a:buSzPts val="12000"/>
              <a:buNone/>
              <a:defRPr sz="12000">
                <a:solidFill>
                  <a:srgbClr val="FFFFFF"/>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rgbClr val="FFFFFF"/>
              </a:buClr>
              <a:buSzPts val="1800"/>
              <a:buChar char="●"/>
              <a:defRPr>
                <a:solidFill>
                  <a:srgbClr val="FFFFFF"/>
                </a:solidFill>
              </a:defRPr>
            </a:lvl1pPr>
            <a:lvl2pPr indent="-317500" lvl="1" marL="914400" rtl="0" algn="ctr">
              <a:spcBef>
                <a:spcPts val="1600"/>
              </a:spcBef>
              <a:spcAft>
                <a:spcPts val="0"/>
              </a:spcAft>
              <a:buClr>
                <a:srgbClr val="FFFFFF"/>
              </a:buClr>
              <a:buSzPts val="1400"/>
              <a:buChar char="○"/>
              <a:defRPr>
                <a:solidFill>
                  <a:srgbClr val="FFFFFF"/>
                </a:solidFill>
              </a:defRPr>
            </a:lvl2pPr>
            <a:lvl3pPr indent="-317500" lvl="2" marL="1371600" rtl="0" algn="ctr">
              <a:spcBef>
                <a:spcPts val="1600"/>
              </a:spcBef>
              <a:spcAft>
                <a:spcPts val="0"/>
              </a:spcAft>
              <a:buClr>
                <a:srgbClr val="FFFFFF"/>
              </a:buClr>
              <a:buSzPts val="1400"/>
              <a:buChar char="■"/>
              <a:defRPr>
                <a:solidFill>
                  <a:srgbClr val="FFFFFF"/>
                </a:solidFill>
              </a:defRPr>
            </a:lvl3pPr>
            <a:lvl4pPr indent="-317500" lvl="3" marL="1828800" rtl="0" algn="ctr">
              <a:spcBef>
                <a:spcPts val="1600"/>
              </a:spcBef>
              <a:spcAft>
                <a:spcPts val="0"/>
              </a:spcAft>
              <a:buClr>
                <a:srgbClr val="FFFFFF"/>
              </a:buClr>
              <a:buSzPts val="1400"/>
              <a:buChar char="●"/>
              <a:defRPr>
                <a:solidFill>
                  <a:srgbClr val="FFFFFF"/>
                </a:solidFill>
              </a:defRPr>
            </a:lvl4pPr>
            <a:lvl5pPr indent="-317500" lvl="4" marL="2286000" rtl="0" algn="ctr">
              <a:spcBef>
                <a:spcPts val="1600"/>
              </a:spcBef>
              <a:spcAft>
                <a:spcPts val="0"/>
              </a:spcAft>
              <a:buClr>
                <a:srgbClr val="FFFFFF"/>
              </a:buClr>
              <a:buSzPts val="1400"/>
              <a:buChar char="○"/>
              <a:defRPr>
                <a:solidFill>
                  <a:srgbClr val="FFFFFF"/>
                </a:solidFill>
              </a:defRPr>
            </a:lvl5pPr>
            <a:lvl6pPr indent="-317500" lvl="5" marL="2743200" rtl="0" algn="ctr">
              <a:spcBef>
                <a:spcPts val="1600"/>
              </a:spcBef>
              <a:spcAft>
                <a:spcPts val="0"/>
              </a:spcAft>
              <a:buClr>
                <a:srgbClr val="FFFFFF"/>
              </a:buClr>
              <a:buSzPts val="1400"/>
              <a:buChar char="■"/>
              <a:defRPr>
                <a:solidFill>
                  <a:srgbClr val="FFFFFF"/>
                </a:solidFill>
              </a:defRPr>
            </a:lvl6pPr>
            <a:lvl7pPr indent="-317500" lvl="6" marL="3200400" rtl="0" algn="ctr">
              <a:spcBef>
                <a:spcPts val="1600"/>
              </a:spcBef>
              <a:spcAft>
                <a:spcPts val="0"/>
              </a:spcAft>
              <a:buClr>
                <a:srgbClr val="FFFFFF"/>
              </a:buClr>
              <a:buSzPts val="1400"/>
              <a:buChar char="●"/>
              <a:defRPr>
                <a:solidFill>
                  <a:srgbClr val="FFFFFF"/>
                </a:solidFill>
              </a:defRPr>
            </a:lvl7pPr>
            <a:lvl8pPr indent="-317500" lvl="7" marL="3657600" rtl="0" algn="ctr">
              <a:spcBef>
                <a:spcPts val="1600"/>
              </a:spcBef>
              <a:spcAft>
                <a:spcPts val="0"/>
              </a:spcAft>
              <a:buClr>
                <a:srgbClr val="FFFFFF"/>
              </a:buClr>
              <a:buSzPts val="1400"/>
              <a:buChar char="○"/>
              <a:defRPr>
                <a:solidFill>
                  <a:srgbClr val="FFFFFF"/>
                </a:solidFill>
              </a:defRPr>
            </a:lvl8pPr>
            <a:lvl9pPr indent="-317500" lvl="8" marL="4114800" rtl="0" algn="ctr">
              <a:spcBef>
                <a:spcPts val="1600"/>
              </a:spcBef>
              <a:spcAft>
                <a:spcPts val="1600"/>
              </a:spcAft>
              <a:buClr>
                <a:srgbClr val="FFFFFF"/>
              </a:buClr>
              <a:buSzPts val="1400"/>
              <a:buChar char="■"/>
              <a:defRPr>
                <a:solidFill>
                  <a:srgbClr val="FFFFFF"/>
                </a:solidFill>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bg>
      <p:bgPr>
        <a:solidFill>
          <a:srgbClr val="FFFFFF"/>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71900" y="738725"/>
            <a:ext cx="8222100" cy="767700"/>
          </a:xfrm>
          <a:prstGeom prst="rect">
            <a:avLst/>
          </a:prstGeom>
        </p:spPr>
        <p:txBody>
          <a:bodyPr anchorCtr="0" anchor="t" bIns="91425" lIns="91425" spcFirstLastPara="1" rIns="91425" wrap="square" tIns="91425"/>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25400" y="1295400"/>
            <a:ext cx="9169500" cy="384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12650" y="12034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01450" y="2561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873000"/>
            <a:ext cx="9144000" cy="427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873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158700" y="1439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drive.google.com/file/d/1KRifAiIcSXFScaNbHpIw2_bbWZAs9Y5x/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www.britannica.com/topic/operations-research/Resource-allocation" TargetMode="External"/><Relationship Id="rId4" Type="http://schemas.openxmlformats.org/officeDocument/2006/relationships/hyperlink" Target="https://www.sciencedirect.com/science/article/pii/S1570866708000476" TargetMode="External"/><Relationship Id="rId5" Type="http://schemas.openxmlformats.org/officeDocument/2006/relationships/hyperlink" Target="http://dx.doi.org/10.1109/TE.2003.811038" TargetMode="External"/><Relationship Id="rId6" Type="http://schemas.openxmlformats.org/officeDocument/2006/relationships/hyperlink" Target="http://www.math.harvard.edu/archive/20_spring_05/handouts/assignment_overhead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Allocation via Integer Programming</a:t>
            </a:r>
            <a:endParaRPr/>
          </a:p>
        </p:txBody>
      </p:sp>
      <p:sp>
        <p:nvSpPr>
          <p:cNvPr id="70" name="Google Shape;70;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t>The </a:t>
            </a:r>
            <a:r>
              <a:rPr b="1" i="1" lang="en" sz="2400"/>
              <a:t>S</a:t>
            </a:r>
            <a:r>
              <a:rPr i="1" lang="en" sz="2400"/>
              <a:t>tudent </a:t>
            </a:r>
            <a:r>
              <a:rPr b="1" i="1" lang="en" sz="2400"/>
              <a:t>P</a:t>
            </a:r>
            <a:r>
              <a:rPr i="1" lang="en" sz="2400"/>
              <a:t>roject </a:t>
            </a:r>
            <a:r>
              <a:rPr b="1" i="1" lang="en" sz="2400"/>
              <a:t>A</a:t>
            </a:r>
            <a:r>
              <a:rPr i="1" lang="en" sz="2400"/>
              <a:t>llocation problem </a:t>
            </a:r>
            <a:endParaRPr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3 : Lecturer Constraint</a:t>
            </a:r>
            <a:endParaRPr/>
          </a:p>
        </p:txBody>
      </p:sp>
      <p:grpSp>
        <p:nvGrpSpPr>
          <p:cNvPr id="153" name="Google Shape;153;p23"/>
          <p:cNvGrpSpPr/>
          <p:nvPr/>
        </p:nvGrpSpPr>
        <p:grpSpPr>
          <a:xfrm>
            <a:off x="1346157" y="1418511"/>
            <a:ext cx="6756481" cy="2048522"/>
            <a:chOff x="191800" y="3606925"/>
            <a:chExt cx="5406050" cy="1352874"/>
          </a:xfrm>
        </p:grpSpPr>
        <p:pic>
          <p:nvPicPr>
            <p:cNvPr id="154" name="Google Shape;154;p23"/>
            <p:cNvPicPr preferRelativeResize="0"/>
            <p:nvPr/>
          </p:nvPicPr>
          <p:blipFill rotWithShape="1">
            <a:blip r:embed="rId3">
              <a:alphaModFix/>
            </a:blip>
            <a:srcRect b="74152" l="0" r="0" t="0"/>
            <a:stretch/>
          </p:blipFill>
          <p:spPr>
            <a:xfrm>
              <a:off x="191800" y="3606925"/>
              <a:ext cx="5406050" cy="602700"/>
            </a:xfrm>
            <a:prstGeom prst="rect">
              <a:avLst/>
            </a:prstGeom>
            <a:noFill/>
            <a:ln>
              <a:noFill/>
            </a:ln>
          </p:spPr>
        </p:pic>
        <p:pic>
          <p:nvPicPr>
            <p:cNvPr id="155" name="Google Shape;155;p23"/>
            <p:cNvPicPr preferRelativeResize="0"/>
            <p:nvPr/>
          </p:nvPicPr>
          <p:blipFill rotWithShape="1">
            <a:blip r:embed="rId3">
              <a:alphaModFix/>
            </a:blip>
            <a:srcRect b="1057" l="33556" r="11486" t="73095"/>
            <a:stretch/>
          </p:blipFill>
          <p:spPr>
            <a:xfrm>
              <a:off x="399450" y="4357100"/>
              <a:ext cx="2971100" cy="602700"/>
            </a:xfrm>
            <a:prstGeom prst="rect">
              <a:avLst/>
            </a:prstGeom>
            <a:noFill/>
            <a:ln>
              <a:noFill/>
            </a:ln>
          </p:spPr>
        </p:pic>
      </p:grpSp>
      <p:sp>
        <p:nvSpPr>
          <p:cNvPr id="156" name="Google Shape;156;p23"/>
          <p:cNvSpPr txBox="1"/>
          <p:nvPr/>
        </p:nvSpPr>
        <p:spPr>
          <a:xfrm>
            <a:off x="6289850" y="3978200"/>
            <a:ext cx="2751600" cy="1061100"/>
          </a:xfrm>
          <a:prstGeom prst="rect">
            <a:avLst/>
          </a:prstGeom>
          <a:solidFill>
            <a:srgbClr val="FFFFFF"/>
          </a:solid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a:t>
            </a:r>
            <a:r>
              <a:rPr baseline="-25000" lang="en">
                <a:latin typeface="Roboto"/>
                <a:ea typeface="Roboto"/>
                <a:cs typeface="Roboto"/>
                <a:sym typeface="Roboto"/>
              </a:rPr>
              <a:t>PS</a:t>
            </a:r>
            <a:r>
              <a:rPr lang="en">
                <a:latin typeface="Roboto"/>
                <a:ea typeface="Roboto"/>
                <a:cs typeface="Roboto"/>
                <a:sym typeface="Roboto"/>
              </a:rPr>
              <a:t> : Total number of projects each lecturer can supervise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a:t>
            </a:r>
            <a:r>
              <a:rPr baseline="-25000" lang="en">
                <a:latin typeface="Roboto"/>
                <a:ea typeface="Roboto"/>
                <a:cs typeface="Roboto"/>
                <a:sym typeface="Roboto"/>
              </a:rPr>
              <a:t>L</a:t>
            </a:r>
            <a:r>
              <a:rPr lang="en">
                <a:latin typeface="Roboto"/>
                <a:ea typeface="Roboto"/>
                <a:cs typeface="Roboto"/>
                <a:sym typeface="Roboto"/>
              </a:rPr>
              <a:t> : Total number of lecturers</a:t>
            </a:r>
            <a:endParaRPr>
              <a:latin typeface="Roboto"/>
              <a:ea typeface="Roboto"/>
              <a:cs typeface="Roboto"/>
              <a:sym typeface="Roboto"/>
            </a:endParaRPr>
          </a:p>
          <a:p>
            <a:pPr indent="0" lvl="0" marL="0" rtl="0" algn="l">
              <a:spcBef>
                <a:spcPts val="0"/>
              </a:spcBef>
              <a:spcAft>
                <a:spcPts val="0"/>
              </a:spcAft>
              <a:buNone/>
            </a:pPr>
            <a:r>
              <a:t/>
            </a:r>
            <a:endParaRPr baseline="-25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t>
            </a:r>
            <a:r>
              <a:rPr lang="en"/>
              <a:t>Specification</a:t>
            </a:r>
            <a:endParaRPr/>
          </a:p>
        </p:txBody>
      </p:sp>
      <p:sp>
        <p:nvSpPr>
          <p:cNvPr id="162" name="Google Shape;162;p24"/>
          <p:cNvSpPr txBox="1"/>
          <p:nvPr/>
        </p:nvSpPr>
        <p:spPr>
          <a:xfrm>
            <a:off x="1082925" y="1372400"/>
            <a:ext cx="3255900" cy="486900"/>
          </a:xfrm>
          <a:prstGeom prst="rect">
            <a:avLst/>
          </a:prstGeom>
          <a:solidFill>
            <a:srgbClr val="073763"/>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Exclusions</a:t>
            </a:r>
            <a:endParaRPr sz="1600">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63" name="Google Shape;163;p24"/>
          <p:cNvSpPr txBox="1"/>
          <p:nvPr/>
        </p:nvSpPr>
        <p:spPr>
          <a:xfrm>
            <a:off x="1082925" y="1984250"/>
            <a:ext cx="3255900" cy="2560200"/>
          </a:xfrm>
          <a:prstGeom prst="rect">
            <a:avLst/>
          </a:prstGeom>
          <a:solidFill>
            <a:srgbClr val="073763"/>
          </a:solid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Self-proposed project students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Student allocated DoC projects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Student allocated projects after splitting popular projects into two/three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164" name="Google Shape;164;p24"/>
          <p:cNvSpPr txBox="1"/>
          <p:nvPr/>
        </p:nvSpPr>
        <p:spPr>
          <a:xfrm>
            <a:off x="4805175" y="1372400"/>
            <a:ext cx="3255900" cy="486900"/>
          </a:xfrm>
          <a:prstGeom prst="rect">
            <a:avLst/>
          </a:prstGeom>
          <a:solidFill>
            <a:srgbClr val="073763"/>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Data Post Exclusions</a:t>
            </a:r>
            <a:endParaRPr sz="1600">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65" name="Google Shape;165;p24"/>
          <p:cNvSpPr txBox="1"/>
          <p:nvPr/>
        </p:nvSpPr>
        <p:spPr>
          <a:xfrm>
            <a:off x="4805175" y="1984250"/>
            <a:ext cx="3255900" cy="2560200"/>
          </a:xfrm>
          <a:prstGeom prst="rect">
            <a:avLst/>
          </a:prstGeom>
          <a:solidFill>
            <a:srgbClr val="073763"/>
          </a:solid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Students : 109</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Projects: 181</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Supervisors :  57</a:t>
            </a:r>
            <a:endParaRPr sz="16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Rankings: Current EEE Algorithm vs Model 2 </a:t>
            </a:r>
            <a:endParaRPr/>
          </a:p>
        </p:txBody>
      </p:sp>
      <p:pic>
        <p:nvPicPr>
          <p:cNvPr id="171" name="Google Shape;171;p25"/>
          <p:cNvPicPr preferRelativeResize="0"/>
          <p:nvPr/>
        </p:nvPicPr>
        <p:blipFill>
          <a:blip r:embed="rId3">
            <a:alphaModFix/>
          </a:blip>
          <a:stretch>
            <a:fillRect/>
          </a:stretch>
        </p:blipFill>
        <p:spPr>
          <a:xfrm>
            <a:off x="1165250" y="919400"/>
            <a:ext cx="6875251" cy="422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6"/>
          <p:cNvPicPr preferRelativeResize="0"/>
          <p:nvPr/>
        </p:nvPicPr>
        <p:blipFill>
          <a:blip r:embed="rId3">
            <a:alphaModFix/>
          </a:blip>
          <a:stretch>
            <a:fillRect/>
          </a:stretch>
        </p:blipFill>
        <p:spPr>
          <a:xfrm>
            <a:off x="1261325" y="972600"/>
            <a:ext cx="6811325" cy="3959951"/>
          </a:xfrm>
          <a:prstGeom prst="rect">
            <a:avLst/>
          </a:prstGeom>
          <a:noFill/>
          <a:ln>
            <a:noFill/>
          </a:ln>
        </p:spPr>
      </p:pic>
      <p:sp>
        <p:nvSpPr>
          <p:cNvPr id="177" name="Google Shape;177;p26"/>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Rankings: Current EEE Algorithm vs Model 3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vs Lecturer Satisfaction</a:t>
            </a:r>
            <a:endParaRPr/>
          </a:p>
        </p:txBody>
      </p:sp>
      <p:pic>
        <p:nvPicPr>
          <p:cNvPr id="183" name="Google Shape;183;p27"/>
          <p:cNvPicPr preferRelativeResize="0"/>
          <p:nvPr/>
        </p:nvPicPr>
        <p:blipFill>
          <a:blip r:embed="rId3">
            <a:alphaModFix/>
          </a:blip>
          <a:stretch>
            <a:fillRect/>
          </a:stretch>
        </p:blipFill>
        <p:spPr>
          <a:xfrm>
            <a:off x="1497825" y="1023650"/>
            <a:ext cx="6592800" cy="410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8"/>
          <p:cNvPicPr preferRelativeResize="0"/>
          <p:nvPr/>
        </p:nvPicPr>
        <p:blipFill>
          <a:blip r:embed="rId3">
            <a:alphaModFix/>
          </a:blip>
          <a:stretch>
            <a:fillRect/>
          </a:stretch>
        </p:blipFill>
        <p:spPr>
          <a:xfrm>
            <a:off x="636700" y="1022049"/>
            <a:ext cx="7765650" cy="3847900"/>
          </a:xfrm>
          <a:prstGeom prst="rect">
            <a:avLst/>
          </a:prstGeom>
          <a:noFill/>
          <a:ln>
            <a:noFill/>
          </a:ln>
        </p:spPr>
      </p:pic>
      <p:sp>
        <p:nvSpPr>
          <p:cNvPr id="189" name="Google Shape;189;p28"/>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Lecturers : Current EEE Algorithm vs Model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Student-optimal vs Lecturer-optimal Solutions</a:t>
            </a:r>
            <a:endParaRPr/>
          </a:p>
        </p:txBody>
      </p:sp>
      <p:pic>
        <p:nvPicPr>
          <p:cNvPr id="195" name="Google Shape;195;p29"/>
          <p:cNvPicPr preferRelativeResize="0"/>
          <p:nvPr/>
        </p:nvPicPr>
        <p:blipFill>
          <a:blip r:embed="rId3">
            <a:alphaModFix/>
          </a:blip>
          <a:stretch>
            <a:fillRect/>
          </a:stretch>
        </p:blipFill>
        <p:spPr>
          <a:xfrm>
            <a:off x="1602102" y="924275"/>
            <a:ext cx="5588400" cy="421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Function</a:t>
            </a:r>
            <a:endParaRPr/>
          </a:p>
        </p:txBody>
      </p:sp>
      <p:pic>
        <p:nvPicPr>
          <p:cNvPr id="201" name="Google Shape;201;p30"/>
          <p:cNvPicPr preferRelativeResize="0"/>
          <p:nvPr/>
        </p:nvPicPr>
        <p:blipFill>
          <a:blip r:embed="rId3">
            <a:alphaModFix/>
          </a:blip>
          <a:stretch>
            <a:fillRect/>
          </a:stretch>
        </p:blipFill>
        <p:spPr>
          <a:xfrm>
            <a:off x="1281525" y="968325"/>
            <a:ext cx="6694945" cy="409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158700" y="143950"/>
            <a:ext cx="8826600" cy="6027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FFFF"/>
                </a:solidFill>
              </a:rPr>
              <a:t>Satisfaction</a:t>
            </a:r>
            <a:endParaRPr sz="3200">
              <a:solidFill>
                <a:srgbClr val="FFFFFF"/>
              </a:solidFill>
            </a:endParaRPr>
          </a:p>
        </p:txBody>
      </p:sp>
      <p:sp>
        <p:nvSpPr>
          <p:cNvPr id="207" name="Google Shape;207;p31"/>
          <p:cNvSpPr txBox="1"/>
          <p:nvPr>
            <p:ph type="title"/>
          </p:nvPr>
        </p:nvSpPr>
        <p:spPr>
          <a:xfrm>
            <a:off x="190950" y="3481100"/>
            <a:ext cx="1880700" cy="875700"/>
          </a:xfrm>
          <a:prstGeom prst="rect">
            <a:avLst/>
          </a:prstGeom>
          <a:solidFill>
            <a:srgbClr val="FFFFFF"/>
          </a:solidFill>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73763"/>
                </a:solidFill>
              </a:rPr>
              <a:t>Lecturer</a:t>
            </a:r>
            <a:r>
              <a:rPr lang="en" sz="2400">
                <a:solidFill>
                  <a:srgbClr val="073763"/>
                </a:solidFill>
              </a:rPr>
              <a:t> Satisfaction</a:t>
            </a:r>
            <a:endParaRPr sz="2400">
              <a:solidFill>
                <a:srgbClr val="073763"/>
              </a:solidFill>
            </a:endParaRPr>
          </a:p>
        </p:txBody>
      </p:sp>
      <p:sp>
        <p:nvSpPr>
          <p:cNvPr id="208" name="Google Shape;208;p31"/>
          <p:cNvSpPr txBox="1"/>
          <p:nvPr>
            <p:ph type="title"/>
          </p:nvPr>
        </p:nvSpPr>
        <p:spPr>
          <a:xfrm>
            <a:off x="2218999" y="1167675"/>
            <a:ext cx="1680300" cy="767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73763"/>
                </a:solidFill>
              </a:rPr>
              <a:t>EEE Dep. Algorithm</a:t>
            </a:r>
            <a:endParaRPr sz="2400">
              <a:solidFill>
                <a:srgbClr val="073763"/>
              </a:solidFill>
            </a:endParaRPr>
          </a:p>
        </p:txBody>
      </p:sp>
      <p:sp>
        <p:nvSpPr>
          <p:cNvPr id="209" name="Google Shape;209;p31"/>
          <p:cNvSpPr txBox="1"/>
          <p:nvPr>
            <p:ph type="title"/>
          </p:nvPr>
        </p:nvSpPr>
        <p:spPr>
          <a:xfrm>
            <a:off x="4300275" y="1147877"/>
            <a:ext cx="1680300" cy="767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73763"/>
                </a:solidFill>
              </a:rPr>
              <a:t>Model 3 at T</a:t>
            </a:r>
            <a:r>
              <a:rPr baseline="-25000" lang="en" sz="2400">
                <a:solidFill>
                  <a:srgbClr val="073763"/>
                </a:solidFill>
              </a:rPr>
              <a:t>PS</a:t>
            </a:r>
            <a:r>
              <a:rPr lang="en" sz="2400">
                <a:solidFill>
                  <a:srgbClr val="073763"/>
                </a:solidFill>
              </a:rPr>
              <a:t>= 3</a:t>
            </a:r>
            <a:endParaRPr sz="2400">
              <a:solidFill>
                <a:srgbClr val="073763"/>
              </a:solidFill>
            </a:endParaRPr>
          </a:p>
        </p:txBody>
      </p:sp>
      <p:sp>
        <p:nvSpPr>
          <p:cNvPr id="210" name="Google Shape;210;p31"/>
          <p:cNvSpPr txBox="1"/>
          <p:nvPr>
            <p:ph type="title"/>
          </p:nvPr>
        </p:nvSpPr>
        <p:spPr>
          <a:xfrm>
            <a:off x="6234350" y="1147750"/>
            <a:ext cx="2715300" cy="767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73763"/>
                </a:solidFill>
              </a:rPr>
              <a:t>Model 2 / </a:t>
            </a:r>
            <a:r>
              <a:rPr lang="en" sz="2400">
                <a:solidFill>
                  <a:srgbClr val="073763"/>
                </a:solidFill>
              </a:rPr>
              <a:t>Model 3 at T</a:t>
            </a:r>
            <a:r>
              <a:rPr baseline="-25000" lang="en" sz="2400">
                <a:solidFill>
                  <a:srgbClr val="073763"/>
                </a:solidFill>
              </a:rPr>
              <a:t>PS</a:t>
            </a:r>
            <a:r>
              <a:rPr lang="en" sz="2400">
                <a:solidFill>
                  <a:srgbClr val="073763"/>
                </a:solidFill>
              </a:rPr>
              <a:t>= 6 </a:t>
            </a:r>
            <a:endParaRPr sz="2400">
              <a:solidFill>
                <a:srgbClr val="073763"/>
              </a:solidFill>
            </a:endParaRPr>
          </a:p>
        </p:txBody>
      </p:sp>
      <p:sp>
        <p:nvSpPr>
          <p:cNvPr id="211" name="Google Shape;211;p31"/>
          <p:cNvSpPr/>
          <p:nvPr/>
        </p:nvSpPr>
        <p:spPr>
          <a:xfrm>
            <a:off x="2147287" y="2232875"/>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oboto"/>
                <a:ea typeface="Roboto"/>
                <a:cs typeface="Roboto"/>
                <a:sym typeface="Roboto"/>
              </a:rPr>
              <a:t>78.72</a:t>
            </a:r>
            <a:r>
              <a:rPr lang="en" sz="4000">
                <a:solidFill>
                  <a:srgbClr val="FFFFFF"/>
                </a:solidFill>
                <a:latin typeface="Roboto Thin"/>
                <a:ea typeface="Roboto Thin"/>
                <a:cs typeface="Roboto Thin"/>
                <a:sym typeface="Roboto Thin"/>
              </a:rPr>
              <a:t>%</a:t>
            </a:r>
            <a:endParaRPr sz="4000">
              <a:solidFill>
                <a:srgbClr val="FFFFFF"/>
              </a:solidFill>
              <a:latin typeface="Roboto Thin"/>
              <a:ea typeface="Roboto Thin"/>
              <a:cs typeface="Roboto Thin"/>
              <a:sym typeface="Roboto Thin"/>
            </a:endParaRPr>
          </a:p>
        </p:txBody>
      </p:sp>
      <p:cxnSp>
        <p:nvCxnSpPr>
          <p:cNvPr id="212" name="Google Shape;212;p31"/>
          <p:cNvCxnSpPr/>
          <p:nvPr/>
        </p:nvCxnSpPr>
        <p:spPr>
          <a:xfrm flipH="1">
            <a:off x="2028513" y="1054450"/>
            <a:ext cx="25500" cy="35466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31"/>
          <p:cNvCxnSpPr/>
          <p:nvPr/>
        </p:nvCxnSpPr>
        <p:spPr>
          <a:xfrm flipH="1" rot="10800000">
            <a:off x="113275" y="2006575"/>
            <a:ext cx="8923200" cy="147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31"/>
          <p:cNvCxnSpPr/>
          <p:nvPr/>
        </p:nvCxnSpPr>
        <p:spPr>
          <a:xfrm>
            <a:off x="4105150" y="1022250"/>
            <a:ext cx="9300" cy="36831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31"/>
          <p:cNvCxnSpPr/>
          <p:nvPr/>
        </p:nvCxnSpPr>
        <p:spPr>
          <a:xfrm>
            <a:off x="6097350" y="1054450"/>
            <a:ext cx="29100" cy="3651300"/>
          </a:xfrm>
          <a:prstGeom prst="straightConnector1">
            <a:avLst/>
          </a:prstGeom>
          <a:noFill/>
          <a:ln cap="flat" cmpd="sng" w="9525">
            <a:solidFill>
              <a:schemeClr val="dk2"/>
            </a:solidFill>
            <a:prstDash val="solid"/>
            <a:round/>
            <a:headEnd len="med" w="med" type="none"/>
            <a:tailEnd len="med" w="med" type="none"/>
          </a:ln>
        </p:spPr>
      </p:cxnSp>
      <p:sp>
        <p:nvSpPr>
          <p:cNvPr id="216" name="Google Shape;216;p31"/>
          <p:cNvSpPr/>
          <p:nvPr/>
        </p:nvSpPr>
        <p:spPr>
          <a:xfrm>
            <a:off x="2139925" y="3453175"/>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2"/>
                </a:solidFill>
                <a:latin typeface="Roboto"/>
                <a:ea typeface="Roboto"/>
                <a:cs typeface="Roboto"/>
                <a:sym typeface="Roboto"/>
              </a:rPr>
              <a:t>87.72</a:t>
            </a:r>
            <a:r>
              <a:rPr lang="en" sz="4000">
                <a:solidFill>
                  <a:schemeClr val="accent2"/>
                </a:solidFill>
                <a:latin typeface="Roboto Thin"/>
                <a:ea typeface="Roboto Thin"/>
                <a:cs typeface="Roboto Thin"/>
                <a:sym typeface="Roboto Thin"/>
              </a:rPr>
              <a:t>%</a:t>
            </a:r>
            <a:endParaRPr sz="4000">
              <a:solidFill>
                <a:schemeClr val="accent2"/>
              </a:solidFill>
              <a:latin typeface="Roboto Thin"/>
              <a:ea typeface="Roboto Thin"/>
              <a:cs typeface="Roboto Thin"/>
              <a:sym typeface="Roboto Thin"/>
            </a:endParaRPr>
          </a:p>
        </p:txBody>
      </p:sp>
      <p:cxnSp>
        <p:nvCxnSpPr>
          <p:cNvPr id="217" name="Google Shape;217;p31"/>
          <p:cNvCxnSpPr/>
          <p:nvPr/>
        </p:nvCxnSpPr>
        <p:spPr>
          <a:xfrm flipH="1" rot="10800000">
            <a:off x="157525" y="3212175"/>
            <a:ext cx="8834700" cy="294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1"/>
          <p:cNvCxnSpPr/>
          <p:nvPr/>
        </p:nvCxnSpPr>
        <p:spPr>
          <a:xfrm flipH="1" rot="10800000">
            <a:off x="120625" y="4486800"/>
            <a:ext cx="8908500" cy="294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31"/>
          <p:cNvSpPr/>
          <p:nvPr/>
        </p:nvSpPr>
        <p:spPr>
          <a:xfrm>
            <a:off x="4176762" y="3453175"/>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oboto"/>
                <a:ea typeface="Roboto"/>
                <a:cs typeface="Roboto"/>
                <a:sym typeface="Roboto"/>
              </a:rPr>
              <a:t>100</a:t>
            </a:r>
            <a:r>
              <a:rPr lang="en" sz="4000">
                <a:solidFill>
                  <a:srgbClr val="FFFFFF"/>
                </a:solidFill>
                <a:latin typeface="Roboto Thin"/>
                <a:ea typeface="Roboto Thin"/>
                <a:cs typeface="Roboto Thin"/>
                <a:sym typeface="Roboto Thin"/>
              </a:rPr>
              <a:t>%</a:t>
            </a:r>
            <a:endParaRPr sz="4000">
              <a:solidFill>
                <a:srgbClr val="FFFFFF"/>
              </a:solidFill>
              <a:latin typeface="Roboto Thin"/>
              <a:ea typeface="Roboto Thin"/>
              <a:cs typeface="Roboto Thin"/>
              <a:sym typeface="Roboto Thin"/>
            </a:endParaRPr>
          </a:p>
        </p:txBody>
      </p:sp>
      <p:sp>
        <p:nvSpPr>
          <p:cNvPr id="220" name="Google Shape;220;p31"/>
          <p:cNvSpPr/>
          <p:nvPr/>
        </p:nvSpPr>
        <p:spPr>
          <a:xfrm>
            <a:off x="4179462" y="2232875"/>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latin typeface="Roboto"/>
                <a:ea typeface="Roboto"/>
                <a:cs typeface="Roboto"/>
                <a:sym typeface="Roboto"/>
              </a:rPr>
              <a:t>81.65</a:t>
            </a:r>
            <a:r>
              <a:rPr lang="en" sz="4000">
                <a:solidFill>
                  <a:srgbClr val="FFFFFF"/>
                </a:solidFill>
                <a:latin typeface="Roboto Thin"/>
                <a:ea typeface="Roboto Thin"/>
                <a:cs typeface="Roboto Thin"/>
                <a:sym typeface="Roboto Thin"/>
              </a:rPr>
              <a:t>%</a:t>
            </a:r>
            <a:endParaRPr sz="4000">
              <a:solidFill>
                <a:srgbClr val="FFFFFF"/>
              </a:solidFill>
              <a:latin typeface="Roboto Thin"/>
              <a:ea typeface="Roboto Thin"/>
              <a:cs typeface="Roboto Thin"/>
              <a:sym typeface="Roboto Thin"/>
            </a:endParaRPr>
          </a:p>
        </p:txBody>
      </p:sp>
      <p:sp>
        <p:nvSpPr>
          <p:cNvPr id="221" name="Google Shape;221;p31"/>
          <p:cNvSpPr/>
          <p:nvPr/>
        </p:nvSpPr>
        <p:spPr>
          <a:xfrm>
            <a:off x="6220162" y="2232875"/>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accent2"/>
                </a:solidFill>
                <a:latin typeface="Roboto"/>
                <a:ea typeface="Roboto"/>
                <a:cs typeface="Roboto"/>
                <a:sym typeface="Roboto"/>
              </a:rPr>
              <a:t>89.91</a:t>
            </a:r>
            <a:r>
              <a:rPr lang="en" sz="4000">
                <a:solidFill>
                  <a:schemeClr val="accent2"/>
                </a:solidFill>
                <a:latin typeface="Roboto Thin"/>
                <a:ea typeface="Roboto Thin"/>
                <a:cs typeface="Roboto Thin"/>
                <a:sym typeface="Roboto Thin"/>
              </a:rPr>
              <a:t>%</a:t>
            </a:r>
            <a:endParaRPr sz="4000">
              <a:solidFill>
                <a:schemeClr val="accent2"/>
              </a:solidFill>
              <a:latin typeface="Roboto Thin"/>
              <a:ea typeface="Roboto Thin"/>
              <a:cs typeface="Roboto Thin"/>
              <a:sym typeface="Roboto Thin"/>
            </a:endParaRPr>
          </a:p>
        </p:txBody>
      </p:sp>
      <p:sp>
        <p:nvSpPr>
          <p:cNvPr id="222" name="Google Shape;222;p31"/>
          <p:cNvSpPr/>
          <p:nvPr/>
        </p:nvSpPr>
        <p:spPr>
          <a:xfrm>
            <a:off x="6234362" y="3453175"/>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2"/>
                </a:solidFill>
                <a:latin typeface="Roboto"/>
                <a:ea typeface="Roboto"/>
                <a:cs typeface="Roboto"/>
                <a:sym typeface="Roboto"/>
              </a:rPr>
              <a:t>85.96</a:t>
            </a:r>
            <a:r>
              <a:rPr lang="en" sz="4000">
                <a:solidFill>
                  <a:schemeClr val="accent2"/>
                </a:solidFill>
                <a:latin typeface="Roboto Thin"/>
                <a:ea typeface="Roboto Thin"/>
                <a:cs typeface="Roboto Thin"/>
                <a:sym typeface="Roboto Thin"/>
              </a:rPr>
              <a:t>%</a:t>
            </a:r>
            <a:endParaRPr sz="4000">
              <a:solidFill>
                <a:schemeClr val="accent2"/>
              </a:solidFill>
              <a:latin typeface="Roboto Thin"/>
              <a:ea typeface="Roboto Thin"/>
              <a:cs typeface="Roboto Thin"/>
              <a:sym typeface="Roboto Thin"/>
            </a:endParaRPr>
          </a:p>
        </p:txBody>
      </p:sp>
      <p:sp>
        <p:nvSpPr>
          <p:cNvPr id="223" name="Google Shape;223;p31"/>
          <p:cNvSpPr txBox="1"/>
          <p:nvPr>
            <p:ph type="title"/>
          </p:nvPr>
        </p:nvSpPr>
        <p:spPr>
          <a:xfrm>
            <a:off x="107500" y="2122825"/>
            <a:ext cx="1835100" cy="1005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73763"/>
                </a:solidFill>
              </a:rPr>
              <a:t>Student Satisfaction</a:t>
            </a:r>
            <a:endParaRPr sz="2400">
              <a:solidFill>
                <a:srgbClr val="073763"/>
              </a:solidFill>
            </a:endParaRPr>
          </a:p>
        </p:txBody>
      </p:sp>
      <p:sp>
        <p:nvSpPr>
          <p:cNvPr id="224" name="Google Shape;224;p31"/>
          <p:cNvSpPr/>
          <p:nvPr/>
        </p:nvSpPr>
        <p:spPr>
          <a:xfrm>
            <a:off x="2139237" y="2232875"/>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2"/>
                </a:solidFill>
                <a:latin typeface="Roboto"/>
                <a:ea typeface="Roboto"/>
                <a:cs typeface="Roboto"/>
                <a:sym typeface="Roboto"/>
              </a:rPr>
              <a:t>90</a:t>
            </a:r>
            <a:r>
              <a:rPr lang="en" sz="4000">
                <a:solidFill>
                  <a:schemeClr val="accent2"/>
                </a:solidFill>
                <a:latin typeface="Roboto Thin"/>
                <a:ea typeface="Roboto Thin"/>
                <a:cs typeface="Roboto Thin"/>
                <a:sym typeface="Roboto Thin"/>
              </a:rPr>
              <a:t>%</a:t>
            </a:r>
            <a:endParaRPr sz="4000">
              <a:solidFill>
                <a:schemeClr val="accent2"/>
              </a:solidFill>
              <a:latin typeface="Roboto Thin"/>
              <a:ea typeface="Roboto Thin"/>
              <a:cs typeface="Roboto Thin"/>
              <a:sym typeface="Roboto Th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116225" y="82300"/>
            <a:ext cx="7034700" cy="4845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FFFF"/>
                </a:solidFill>
              </a:rPr>
              <a:t>Computational Execution Time</a:t>
            </a:r>
            <a:endParaRPr sz="3200">
              <a:solidFill>
                <a:srgbClr val="FFFFFF"/>
              </a:solidFill>
            </a:endParaRPr>
          </a:p>
        </p:txBody>
      </p:sp>
      <p:grpSp>
        <p:nvGrpSpPr>
          <p:cNvPr id="230" name="Google Shape;230;p32"/>
          <p:cNvGrpSpPr/>
          <p:nvPr/>
        </p:nvGrpSpPr>
        <p:grpSpPr>
          <a:xfrm>
            <a:off x="374862" y="3097525"/>
            <a:ext cx="1880700" cy="1632325"/>
            <a:chOff x="374862" y="2955650"/>
            <a:chExt cx="1880700" cy="1632325"/>
          </a:xfrm>
        </p:grpSpPr>
        <p:sp>
          <p:nvSpPr>
            <p:cNvPr id="231" name="Google Shape;231;p32"/>
            <p:cNvSpPr txBox="1"/>
            <p:nvPr/>
          </p:nvSpPr>
          <p:spPr>
            <a:xfrm>
              <a:off x="517338" y="2955650"/>
              <a:ext cx="15957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Current Algorithm</a:t>
              </a:r>
              <a:endParaRPr sz="2400">
                <a:latin typeface="Roboto"/>
                <a:ea typeface="Roboto"/>
                <a:cs typeface="Roboto"/>
                <a:sym typeface="Roboto"/>
              </a:endParaRPr>
            </a:p>
          </p:txBody>
        </p:sp>
        <p:sp>
          <p:nvSpPr>
            <p:cNvPr id="232" name="Google Shape;232;p32"/>
            <p:cNvSpPr/>
            <p:nvPr/>
          </p:nvSpPr>
          <p:spPr>
            <a:xfrm>
              <a:off x="374862" y="3820275"/>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6"/>
                  </a:solidFill>
                  <a:latin typeface="Roboto"/>
                  <a:ea typeface="Roboto"/>
                  <a:cs typeface="Roboto"/>
                  <a:sym typeface="Roboto"/>
                </a:rPr>
                <a:t>5m</a:t>
              </a:r>
              <a:endParaRPr sz="4000">
                <a:solidFill>
                  <a:schemeClr val="accent6"/>
                </a:solidFill>
                <a:latin typeface="Roboto Thin"/>
                <a:ea typeface="Roboto Thin"/>
                <a:cs typeface="Roboto Thin"/>
                <a:sym typeface="Roboto Thin"/>
              </a:endParaRPr>
            </a:p>
          </p:txBody>
        </p:sp>
      </p:grpSp>
      <p:grpSp>
        <p:nvGrpSpPr>
          <p:cNvPr id="233" name="Google Shape;233;p32"/>
          <p:cNvGrpSpPr/>
          <p:nvPr/>
        </p:nvGrpSpPr>
        <p:grpSpPr>
          <a:xfrm>
            <a:off x="3419950" y="1137938"/>
            <a:ext cx="1880700" cy="1634150"/>
            <a:chOff x="3403225" y="948763"/>
            <a:chExt cx="1880700" cy="1634150"/>
          </a:xfrm>
        </p:grpSpPr>
        <p:sp>
          <p:nvSpPr>
            <p:cNvPr id="234" name="Google Shape;234;p32"/>
            <p:cNvSpPr txBox="1"/>
            <p:nvPr/>
          </p:nvSpPr>
          <p:spPr>
            <a:xfrm>
              <a:off x="3508075" y="948763"/>
              <a:ext cx="16710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BIP SPA </a:t>
              </a:r>
              <a:r>
                <a:rPr lang="en" sz="2400">
                  <a:latin typeface="Roboto"/>
                  <a:ea typeface="Roboto"/>
                  <a:cs typeface="Roboto"/>
                  <a:sym typeface="Roboto"/>
                </a:rPr>
                <a:t>Model 3</a:t>
              </a:r>
              <a:endParaRPr sz="2400">
                <a:latin typeface="Roboto"/>
                <a:ea typeface="Roboto"/>
                <a:cs typeface="Roboto"/>
                <a:sym typeface="Roboto"/>
              </a:endParaRPr>
            </a:p>
          </p:txBody>
        </p:sp>
        <p:sp>
          <p:nvSpPr>
            <p:cNvPr id="235" name="Google Shape;235;p32"/>
            <p:cNvSpPr/>
            <p:nvPr/>
          </p:nvSpPr>
          <p:spPr>
            <a:xfrm>
              <a:off x="3403225" y="1815213"/>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0FF00"/>
                  </a:solidFill>
                  <a:latin typeface="Roboto"/>
                  <a:ea typeface="Roboto"/>
                  <a:cs typeface="Roboto"/>
                  <a:sym typeface="Roboto"/>
                </a:rPr>
                <a:t>50s</a:t>
              </a:r>
              <a:endParaRPr sz="4000">
                <a:solidFill>
                  <a:srgbClr val="00FF00"/>
                </a:solidFill>
                <a:latin typeface="Roboto Thin"/>
                <a:ea typeface="Roboto Thin"/>
                <a:cs typeface="Roboto Thin"/>
                <a:sym typeface="Roboto Thin"/>
              </a:endParaRPr>
            </a:p>
          </p:txBody>
        </p:sp>
      </p:grpSp>
      <p:grpSp>
        <p:nvGrpSpPr>
          <p:cNvPr id="236" name="Google Shape;236;p32"/>
          <p:cNvGrpSpPr/>
          <p:nvPr/>
        </p:nvGrpSpPr>
        <p:grpSpPr>
          <a:xfrm>
            <a:off x="374850" y="1136100"/>
            <a:ext cx="1914137" cy="1628588"/>
            <a:chOff x="372288" y="943163"/>
            <a:chExt cx="1914137" cy="1628588"/>
          </a:xfrm>
        </p:grpSpPr>
        <p:sp>
          <p:nvSpPr>
            <p:cNvPr id="237" name="Google Shape;237;p32"/>
            <p:cNvSpPr txBox="1"/>
            <p:nvPr/>
          </p:nvSpPr>
          <p:spPr>
            <a:xfrm>
              <a:off x="372288" y="943163"/>
              <a:ext cx="18858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BIP SPA Model 2</a:t>
              </a:r>
              <a:endParaRPr sz="2400">
                <a:latin typeface="Roboto"/>
                <a:ea typeface="Roboto"/>
                <a:cs typeface="Roboto"/>
                <a:sym typeface="Roboto"/>
              </a:endParaRPr>
            </a:p>
          </p:txBody>
        </p:sp>
        <p:sp>
          <p:nvSpPr>
            <p:cNvPr id="238" name="Google Shape;238;p32"/>
            <p:cNvSpPr/>
            <p:nvPr/>
          </p:nvSpPr>
          <p:spPr>
            <a:xfrm>
              <a:off x="405725" y="1804050"/>
              <a:ext cx="18807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0FF00"/>
                  </a:solidFill>
                  <a:latin typeface="Roboto"/>
                  <a:ea typeface="Roboto"/>
                  <a:cs typeface="Roboto"/>
                  <a:sym typeface="Roboto"/>
                </a:rPr>
                <a:t>5s</a:t>
              </a:r>
              <a:endParaRPr sz="4000">
                <a:solidFill>
                  <a:srgbClr val="00FF00"/>
                </a:solidFill>
                <a:latin typeface="Roboto Thin"/>
                <a:ea typeface="Roboto Thin"/>
                <a:cs typeface="Roboto Thin"/>
                <a:sym typeface="Roboto Thin"/>
              </a:endParaRPr>
            </a:p>
          </p:txBody>
        </p:sp>
      </p:grpSp>
      <p:grpSp>
        <p:nvGrpSpPr>
          <p:cNvPr id="239" name="Google Shape;239;p32"/>
          <p:cNvGrpSpPr/>
          <p:nvPr/>
        </p:nvGrpSpPr>
        <p:grpSpPr>
          <a:xfrm>
            <a:off x="6332013" y="1132350"/>
            <a:ext cx="2079900" cy="1613525"/>
            <a:chOff x="6315288" y="943175"/>
            <a:chExt cx="2079900" cy="1613525"/>
          </a:xfrm>
        </p:grpSpPr>
        <p:sp>
          <p:nvSpPr>
            <p:cNvPr id="240" name="Google Shape;240;p32"/>
            <p:cNvSpPr txBox="1"/>
            <p:nvPr/>
          </p:nvSpPr>
          <p:spPr>
            <a:xfrm>
              <a:off x="6315288" y="943175"/>
              <a:ext cx="20799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Hungarian Method</a:t>
              </a:r>
              <a:endParaRPr sz="2400">
                <a:latin typeface="Roboto"/>
                <a:ea typeface="Roboto"/>
                <a:cs typeface="Roboto"/>
                <a:sym typeface="Roboto"/>
              </a:endParaRPr>
            </a:p>
          </p:txBody>
        </p:sp>
        <p:sp>
          <p:nvSpPr>
            <p:cNvPr id="241" name="Google Shape;241;p32"/>
            <p:cNvSpPr/>
            <p:nvPr/>
          </p:nvSpPr>
          <p:spPr>
            <a:xfrm>
              <a:off x="6414912" y="1789000"/>
              <a:ext cx="1880700" cy="767700"/>
            </a:xfrm>
            <a:prstGeom prst="rect">
              <a:avLst/>
            </a:prstGeom>
            <a:solidFill>
              <a:srgbClr val="073763"/>
            </a:solid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6"/>
                  </a:solidFill>
                  <a:latin typeface="Roboto"/>
                  <a:ea typeface="Roboto"/>
                  <a:cs typeface="Roboto"/>
                  <a:sym typeface="Roboto"/>
                </a:rPr>
                <a:t>70</a:t>
              </a:r>
              <a:r>
                <a:rPr b="1" lang="en" sz="4000">
                  <a:solidFill>
                    <a:schemeClr val="accent6"/>
                  </a:solidFill>
                  <a:latin typeface="Roboto"/>
                  <a:ea typeface="Roboto"/>
                  <a:cs typeface="Roboto"/>
                  <a:sym typeface="Roboto"/>
                </a:rPr>
                <a:t>s</a:t>
              </a:r>
              <a:endParaRPr sz="4000">
                <a:solidFill>
                  <a:schemeClr val="accent6"/>
                </a:solidFill>
                <a:latin typeface="Roboto Thin"/>
                <a:ea typeface="Roboto Thin"/>
                <a:cs typeface="Roboto Thin"/>
                <a:sym typeface="Roboto Thin"/>
              </a:endParaRPr>
            </a:p>
          </p:txBody>
        </p:sp>
      </p:grpSp>
      <p:grpSp>
        <p:nvGrpSpPr>
          <p:cNvPr id="242" name="Google Shape;242;p32"/>
          <p:cNvGrpSpPr/>
          <p:nvPr/>
        </p:nvGrpSpPr>
        <p:grpSpPr>
          <a:xfrm>
            <a:off x="3361875" y="3135988"/>
            <a:ext cx="2232300" cy="1616113"/>
            <a:chOff x="3361875" y="2994113"/>
            <a:chExt cx="2232300" cy="1616113"/>
          </a:xfrm>
        </p:grpSpPr>
        <p:sp>
          <p:nvSpPr>
            <p:cNvPr id="243" name="Google Shape;243;p32"/>
            <p:cNvSpPr txBox="1"/>
            <p:nvPr/>
          </p:nvSpPr>
          <p:spPr>
            <a:xfrm>
              <a:off x="3361875" y="2994113"/>
              <a:ext cx="22323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Complete Enumeration</a:t>
              </a:r>
              <a:endParaRPr sz="2400">
                <a:latin typeface="Roboto"/>
                <a:ea typeface="Roboto"/>
                <a:cs typeface="Roboto"/>
                <a:sym typeface="Roboto"/>
              </a:endParaRPr>
            </a:p>
          </p:txBody>
        </p:sp>
        <p:sp>
          <p:nvSpPr>
            <p:cNvPr id="244" name="Google Shape;244;p32"/>
            <p:cNvSpPr/>
            <p:nvPr/>
          </p:nvSpPr>
          <p:spPr>
            <a:xfrm>
              <a:off x="3403224" y="3842525"/>
              <a:ext cx="2079900" cy="767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0000"/>
                  </a:solidFill>
                  <a:latin typeface="Roboto"/>
                  <a:ea typeface="Roboto"/>
                  <a:cs typeface="Roboto"/>
                  <a:sym typeface="Roboto"/>
                </a:rPr>
                <a:t>6.74d</a:t>
              </a:r>
              <a:endParaRPr sz="4000">
                <a:solidFill>
                  <a:srgbClr val="FF0000"/>
                </a:solidFill>
                <a:latin typeface="Roboto Thin"/>
                <a:ea typeface="Roboto Thin"/>
                <a:cs typeface="Roboto Thin"/>
                <a:sym typeface="Roboto Thin"/>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Resource Allocation Problems</a:t>
            </a:r>
            <a:endParaRPr/>
          </a:p>
        </p:txBody>
      </p:sp>
      <p:sp>
        <p:nvSpPr>
          <p:cNvPr id="76" name="Google Shape;76;p15"/>
          <p:cNvSpPr txBox="1"/>
          <p:nvPr>
            <p:ph idx="4294967295" type="body"/>
          </p:nvPr>
        </p:nvSpPr>
        <p:spPr>
          <a:xfrm>
            <a:off x="460950" y="1028425"/>
            <a:ext cx="8222100" cy="1716600"/>
          </a:xfrm>
          <a:prstGeom prst="rect">
            <a:avLst/>
          </a:prstGeom>
          <a:solidFill>
            <a:srgbClr val="073763"/>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u="sng">
                <a:solidFill>
                  <a:srgbClr val="FFFFFF"/>
                </a:solidFill>
              </a:rPr>
              <a:t>What is a Resource Allocation problem?</a:t>
            </a:r>
            <a:endParaRPr b="1" sz="1600" u="sng">
              <a:solidFill>
                <a:srgbClr val="FFFFFF"/>
              </a:solidFill>
            </a:endParaRPr>
          </a:p>
          <a:p>
            <a:pPr indent="0" lvl="0" marL="0" rtl="0" algn="l">
              <a:lnSpc>
                <a:spcPct val="100000"/>
              </a:lnSpc>
              <a:spcBef>
                <a:spcPts val="0"/>
              </a:spcBef>
              <a:spcAft>
                <a:spcPts val="0"/>
              </a:spcAft>
              <a:buNone/>
            </a:pPr>
            <a:r>
              <a:t/>
            </a:r>
            <a:endParaRPr b="1" sz="1600" u="sng">
              <a:solidFill>
                <a:srgbClr val="FFFFFF"/>
              </a:solidFill>
            </a:endParaRPr>
          </a:p>
          <a:p>
            <a:pPr indent="-330200" lvl="0" marL="457200" rtl="0" algn="l">
              <a:lnSpc>
                <a:spcPct val="100000"/>
              </a:lnSpc>
              <a:spcBef>
                <a:spcPts val="0"/>
              </a:spcBef>
              <a:spcAft>
                <a:spcPts val="0"/>
              </a:spcAft>
              <a:buClr>
                <a:srgbClr val="FFFFFF"/>
              </a:buClr>
              <a:buSzPts val="1600"/>
              <a:buChar char="●"/>
            </a:pPr>
            <a:r>
              <a:rPr lang="en" sz="1600">
                <a:solidFill>
                  <a:srgbClr val="FFFFFF"/>
                </a:solidFill>
              </a:rPr>
              <a:t>U</a:t>
            </a:r>
            <a:r>
              <a:rPr lang="en" sz="1600">
                <a:solidFill>
                  <a:srgbClr val="FFFFFF"/>
                </a:solidFill>
              </a:rPr>
              <a:t>biquitously across varied industries</a:t>
            </a:r>
            <a:endParaRPr sz="1600">
              <a:solidFill>
                <a:srgbClr val="FFFFFF"/>
              </a:solidFill>
            </a:endParaRPr>
          </a:p>
          <a:p>
            <a:pPr indent="0" lvl="0" marL="0" rtl="0" algn="l">
              <a:lnSpc>
                <a:spcPct val="100000"/>
              </a:lnSpc>
              <a:spcBef>
                <a:spcPts val="0"/>
              </a:spcBef>
              <a:spcAft>
                <a:spcPts val="0"/>
              </a:spcAft>
              <a:buNone/>
            </a:pPr>
            <a:r>
              <a:t/>
            </a:r>
            <a:endParaRPr sz="1600">
              <a:solidFill>
                <a:srgbClr val="FFFFFF"/>
              </a:solidFill>
            </a:endParaRPr>
          </a:p>
          <a:p>
            <a:pPr indent="-330200" lvl="0" marL="457200" rtl="0" algn="l">
              <a:lnSpc>
                <a:spcPct val="100000"/>
              </a:lnSpc>
              <a:spcBef>
                <a:spcPts val="0"/>
              </a:spcBef>
              <a:spcAft>
                <a:spcPts val="0"/>
              </a:spcAft>
              <a:buClr>
                <a:srgbClr val="FFFFFF"/>
              </a:buClr>
              <a:buSzPts val="1600"/>
              <a:buChar char="●"/>
            </a:pPr>
            <a:r>
              <a:rPr lang="en" sz="1600">
                <a:solidFill>
                  <a:srgbClr val="FFFFFF"/>
                </a:solidFill>
              </a:rPr>
              <a:t>Optimal distribution of finite resources</a:t>
            </a:r>
            <a:r>
              <a:rPr lang="en" sz="1600">
                <a:solidFill>
                  <a:srgbClr val="FFFFFF"/>
                </a:solidFill>
              </a:rPr>
              <a:t> </a:t>
            </a:r>
            <a:r>
              <a:rPr baseline="-25000" lang="en" sz="1600">
                <a:solidFill>
                  <a:srgbClr val="FFFFFF"/>
                </a:solidFill>
              </a:rPr>
              <a:t>[1]</a:t>
            </a:r>
            <a:r>
              <a:rPr lang="en" sz="1600">
                <a:solidFill>
                  <a:srgbClr val="FFFFFF"/>
                </a:solidFill>
              </a:rPr>
              <a:t> </a:t>
            </a:r>
            <a:endParaRPr sz="1600">
              <a:solidFill>
                <a:srgbClr val="FFFFFF"/>
              </a:solidFill>
            </a:endParaRPr>
          </a:p>
          <a:p>
            <a:pPr indent="0" lvl="0" marL="0" rtl="0" algn="l">
              <a:lnSpc>
                <a:spcPct val="100000"/>
              </a:lnSpc>
              <a:spcBef>
                <a:spcPts val="0"/>
              </a:spcBef>
              <a:spcAft>
                <a:spcPts val="0"/>
              </a:spcAft>
              <a:buNone/>
            </a:pPr>
            <a:r>
              <a:t/>
            </a:r>
            <a:endParaRPr sz="1600">
              <a:solidFill>
                <a:srgbClr val="FFFFFF"/>
              </a:solidFill>
            </a:endParaRPr>
          </a:p>
          <a:p>
            <a:pPr indent="0" lvl="0" marL="457200" rtl="0" algn="l">
              <a:lnSpc>
                <a:spcPct val="100000"/>
              </a:lnSpc>
              <a:spcBef>
                <a:spcPts val="0"/>
              </a:spcBef>
              <a:spcAft>
                <a:spcPts val="0"/>
              </a:spcAft>
              <a:buNone/>
            </a:pPr>
            <a:r>
              <a:t/>
            </a:r>
            <a:endParaRPr sz="1600">
              <a:solidFill>
                <a:srgbClr val="FFFFFF"/>
              </a:solidFill>
            </a:endParaRPr>
          </a:p>
          <a:p>
            <a:pPr indent="0" lvl="0" marL="0" rtl="0" algn="l">
              <a:lnSpc>
                <a:spcPct val="100000"/>
              </a:lnSpc>
              <a:spcBef>
                <a:spcPts val="0"/>
              </a:spcBef>
              <a:spcAft>
                <a:spcPts val="0"/>
              </a:spcAft>
              <a:buNone/>
            </a:pPr>
            <a:r>
              <a:t/>
            </a:r>
            <a:endParaRPr sz="1600">
              <a:solidFill>
                <a:srgbClr val="FFFFFF"/>
              </a:solidFill>
            </a:endParaRPr>
          </a:p>
        </p:txBody>
      </p:sp>
      <p:sp>
        <p:nvSpPr>
          <p:cNvPr id="77" name="Google Shape;77;p15"/>
          <p:cNvSpPr txBox="1"/>
          <p:nvPr/>
        </p:nvSpPr>
        <p:spPr>
          <a:xfrm>
            <a:off x="5186675" y="4789800"/>
            <a:ext cx="4885800" cy="35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Roboto"/>
              <a:ea typeface="Roboto"/>
              <a:cs typeface="Roboto"/>
              <a:sym typeface="Roboto"/>
            </a:endParaRPr>
          </a:p>
        </p:txBody>
      </p:sp>
      <p:sp>
        <p:nvSpPr>
          <p:cNvPr id="78" name="Google Shape;78;p15"/>
          <p:cNvSpPr txBox="1"/>
          <p:nvPr/>
        </p:nvSpPr>
        <p:spPr>
          <a:xfrm>
            <a:off x="460950" y="2914775"/>
            <a:ext cx="8222100" cy="2044500"/>
          </a:xfrm>
          <a:prstGeom prst="rect">
            <a:avLst/>
          </a:prstGeom>
          <a:solidFill>
            <a:srgbClr val="07376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FFFFFF"/>
                </a:solidFill>
                <a:latin typeface="Roboto"/>
                <a:ea typeface="Roboto"/>
                <a:cs typeface="Roboto"/>
                <a:sym typeface="Roboto"/>
              </a:rPr>
              <a:t>Examples:</a:t>
            </a:r>
            <a:endParaRPr b="1" sz="1600" u="sng">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Generally: Facility Location Problem </a:t>
            </a:r>
            <a:endParaRPr sz="1600">
              <a:solidFill>
                <a:srgbClr val="FFFFFF"/>
              </a:solidFill>
              <a:latin typeface="Roboto"/>
              <a:ea typeface="Roboto"/>
              <a:cs typeface="Roboto"/>
              <a:sym typeface="Roboto"/>
            </a:endParaRPr>
          </a:p>
          <a:p>
            <a:pPr indent="0" lvl="0" marL="0" marR="0" rtl="0" algn="l">
              <a:lnSpc>
                <a:spcPct val="100000"/>
              </a:lnSpc>
              <a:spcBef>
                <a:spcPts val="0"/>
              </a:spcBef>
              <a:spcAft>
                <a:spcPts val="0"/>
              </a:spcAft>
              <a:buNone/>
            </a:pPr>
            <a:r>
              <a:t/>
            </a:r>
            <a:endParaRPr sz="1600">
              <a:solidFill>
                <a:srgbClr val="FFFFFF"/>
              </a:solidFill>
              <a:latin typeface="Roboto"/>
              <a:ea typeface="Roboto"/>
              <a:cs typeface="Roboto"/>
              <a:sym typeface="Roboto"/>
            </a:endParaRPr>
          </a:p>
          <a:p>
            <a:pPr indent="-330200" lvl="0" marL="457200" marR="0" rtl="0" algn="l">
              <a:lnSpc>
                <a:spcPct val="100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EEE: Computer Resource Allocation </a:t>
            </a:r>
            <a:endParaRPr sz="1600">
              <a:solidFill>
                <a:srgbClr val="FFFFFF"/>
              </a:solidFill>
              <a:latin typeface="Roboto"/>
              <a:ea typeface="Roboto"/>
              <a:cs typeface="Roboto"/>
              <a:sym typeface="Roboto"/>
            </a:endParaRPr>
          </a:p>
          <a:p>
            <a:pPr indent="0" lvl="0" marL="0" marR="0" rtl="0" algn="l">
              <a:lnSpc>
                <a:spcPct val="100000"/>
              </a:lnSpc>
              <a:spcBef>
                <a:spcPts val="0"/>
              </a:spcBef>
              <a:spcAft>
                <a:spcPts val="0"/>
              </a:spcAft>
              <a:buNone/>
            </a:pPr>
            <a:r>
              <a:t/>
            </a:r>
            <a:endParaRPr sz="1600">
              <a:solidFill>
                <a:srgbClr val="FFFFFF"/>
              </a:solidFill>
              <a:latin typeface="Roboto"/>
              <a:ea typeface="Roboto"/>
              <a:cs typeface="Roboto"/>
              <a:sym typeface="Roboto"/>
            </a:endParaRPr>
          </a:p>
          <a:p>
            <a:pPr indent="-330200" lvl="0" marL="457200" marR="0" rtl="0" algn="l">
              <a:lnSpc>
                <a:spcPct val="100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Higher Education Institutions: SPA</a:t>
            </a:r>
            <a:endParaRPr sz="16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Applications of BIP Approach</a:t>
            </a:r>
            <a:endParaRPr/>
          </a:p>
        </p:txBody>
      </p:sp>
      <p:sp>
        <p:nvSpPr>
          <p:cNvPr id="250" name="Google Shape;250;p33"/>
          <p:cNvSpPr/>
          <p:nvPr/>
        </p:nvSpPr>
        <p:spPr>
          <a:xfrm>
            <a:off x="5243150" y="991063"/>
            <a:ext cx="3161400" cy="1188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Vehicle Routing:</a:t>
            </a:r>
            <a:endParaRPr b="1">
              <a:solidFill>
                <a:srgbClr val="FFFFFF"/>
              </a:solidFill>
            </a:endParaRPr>
          </a:p>
          <a:p>
            <a:pPr indent="0" lvl="0" marL="0" rtl="0" algn="ctr">
              <a:spcBef>
                <a:spcPts val="0"/>
              </a:spcBef>
              <a:spcAft>
                <a:spcPts val="0"/>
              </a:spcAft>
              <a:buNone/>
            </a:pPr>
            <a:r>
              <a:rPr lang="en">
                <a:solidFill>
                  <a:srgbClr val="FFFFFF"/>
                </a:solidFill>
              </a:rPr>
              <a:t>Taxi Firms in Urban Cities</a:t>
            </a:r>
            <a:endParaRPr>
              <a:solidFill>
                <a:srgbClr val="FFFFFF"/>
              </a:solidFill>
            </a:endParaRPr>
          </a:p>
        </p:txBody>
      </p:sp>
      <p:sp>
        <p:nvSpPr>
          <p:cNvPr id="251" name="Google Shape;251;p33"/>
          <p:cNvSpPr/>
          <p:nvPr/>
        </p:nvSpPr>
        <p:spPr>
          <a:xfrm>
            <a:off x="5243150" y="2303988"/>
            <a:ext cx="3161400" cy="1188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Hospital/Residents Problem:</a:t>
            </a:r>
            <a:endParaRPr b="1">
              <a:solidFill>
                <a:srgbClr val="FFFFFF"/>
              </a:solidFill>
            </a:endParaRPr>
          </a:p>
          <a:p>
            <a:pPr indent="0" lvl="0" marL="0" rtl="0" algn="ctr">
              <a:spcBef>
                <a:spcPts val="0"/>
              </a:spcBef>
              <a:spcAft>
                <a:spcPts val="0"/>
              </a:spcAft>
              <a:buNone/>
            </a:pPr>
            <a:r>
              <a:rPr lang="en">
                <a:solidFill>
                  <a:srgbClr val="FFFFFF"/>
                </a:solidFill>
              </a:rPr>
              <a:t>Resident-Optimal </a:t>
            </a:r>
            <a:endParaRPr>
              <a:solidFill>
                <a:srgbClr val="FFFFFF"/>
              </a:solidFill>
            </a:endParaRPr>
          </a:p>
        </p:txBody>
      </p:sp>
      <p:sp>
        <p:nvSpPr>
          <p:cNvPr id="252" name="Google Shape;252;p33"/>
          <p:cNvSpPr/>
          <p:nvPr/>
        </p:nvSpPr>
        <p:spPr>
          <a:xfrm>
            <a:off x="5243150" y="3640138"/>
            <a:ext cx="3161400" cy="1188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Job/Worker Problem:</a:t>
            </a:r>
            <a:endParaRPr b="1">
              <a:solidFill>
                <a:srgbClr val="FFFFFF"/>
              </a:solidFill>
            </a:endParaRPr>
          </a:p>
          <a:p>
            <a:pPr indent="0" lvl="0" marL="0" rtl="0" algn="ctr">
              <a:spcBef>
                <a:spcPts val="0"/>
              </a:spcBef>
              <a:spcAft>
                <a:spcPts val="0"/>
              </a:spcAft>
              <a:buNone/>
            </a:pPr>
            <a:r>
              <a:rPr lang="en">
                <a:solidFill>
                  <a:srgbClr val="FFFFFF"/>
                </a:solidFill>
              </a:rPr>
              <a:t>Corporate Sector</a:t>
            </a:r>
            <a:endParaRPr>
              <a:solidFill>
                <a:srgbClr val="FFFFFF"/>
              </a:solidFill>
            </a:endParaRPr>
          </a:p>
        </p:txBody>
      </p:sp>
      <p:sp>
        <p:nvSpPr>
          <p:cNvPr id="253" name="Google Shape;253;p33"/>
          <p:cNvSpPr/>
          <p:nvPr/>
        </p:nvSpPr>
        <p:spPr>
          <a:xfrm>
            <a:off x="327350" y="1002675"/>
            <a:ext cx="3161400" cy="1188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rPr>
              <a:t>MODEL 2</a:t>
            </a:r>
            <a:endParaRPr>
              <a:solidFill>
                <a:schemeClr val="accent2"/>
              </a:solidFill>
            </a:endParaRPr>
          </a:p>
        </p:txBody>
      </p:sp>
      <p:sp>
        <p:nvSpPr>
          <p:cNvPr id="254" name="Google Shape;254;p33"/>
          <p:cNvSpPr/>
          <p:nvPr/>
        </p:nvSpPr>
        <p:spPr>
          <a:xfrm>
            <a:off x="327350" y="2315600"/>
            <a:ext cx="3161400" cy="1188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rPr>
              <a:t>MODEL 2</a:t>
            </a:r>
            <a:endParaRPr b="1">
              <a:solidFill>
                <a:schemeClr val="accent2"/>
              </a:solidFill>
            </a:endParaRPr>
          </a:p>
        </p:txBody>
      </p:sp>
      <p:sp>
        <p:nvSpPr>
          <p:cNvPr id="255" name="Google Shape;255;p33"/>
          <p:cNvSpPr/>
          <p:nvPr/>
        </p:nvSpPr>
        <p:spPr>
          <a:xfrm>
            <a:off x="327350" y="3651750"/>
            <a:ext cx="3161400" cy="1188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rPr>
              <a:t>MODEL 3</a:t>
            </a:r>
            <a:endParaRPr>
              <a:solidFill>
                <a:schemeClr val="accent2"/>
              </a:solidFill>
            </a:endParaRPr>
          </a:p>
        </p:txBody>
      </p:sp>
      <p:cxnSp>
        <p:nvCxnSpPr>
          <p:cNvPr id="256" name="Google Shape;256;p33"/>
          <p:cNvCxnSpPr>
            <a:stCxn id="253" idx="3"/>
            <a:endCxn id="250" idx="1"/>
          </p:cNvCxnSpPr>
          <p:nvPr/>
        </p:nvCxnSpPr>
        <p:spPr>
          <a:xfrm flipH="1" rot="10800000">
            <a:off x="3488750" y="1585125"/>
            <a:ext cx="1754400" cy="117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33"/>
          <p:cNvCxnSpPr>
            <a:stCxn id="254" idx="3"/>
            <a:endCxn id="251" idx="1"/>
          </p:cNvCxnSpPr>
          <p:nvPr/>
        </p:nvCxnSpPr>
        <p:spPr>
          <a:xfrm flipH="1" rot="10800000">
            <a:off x="3488750" y="2898050"/>
            <a:ext cx="1754400" cy="117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33"/>
          <p:cNvCxnSpPr>
            <a:stCxn id="255" idx="3"/>
            <a:endCxn id="252" idx="1"/>
          </p:cNvCxnSpPr>
          <p:nvPr/>
        </p:nvCxnSpPr>
        <p:spPr>
          <a:xfrm flipH="1" rot="10800000">
            <a:off x="3488750" y="4234200"/>
            <a:ext cx="1754400" cy="117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33"/>
          <p:cNvSpPr txBox="1"/>
          <p:nvPr/>
        </p:nvSpPr>
        <p:spPr>
          <a:xfrm>
            <a:off x="3579050" y="2626800"/>
            <a:ext cx="14112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Added constraint</a:t>
            </a:r>
            <a:endParaRPr sz="12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Drawbacks &amp; </a:t>
            </a:r>
            <a:r>
              <a:rPr lang="en"/>
              <a:t>Achievements </a:t>
            </a:r>
            <a:endParaRPr/>
          </a:p>
        </p:txBody>
      </p:sp>
      <p:sp>
        <p:nvSpPr>
          <p:cNvPr id="265" name="Google Shape;265;p34"/>
          <p:cNvSpPr txBox="1"/>
          <p:nvPr>
            <p:ph idx="4294967295" type="body"/>
          </p:nvPr>
        </p:nvSpPr>
        <p:spPr>
          <a:xfrm>
            <a:off x="5211425" y="1252950"/>
            <a:ext cx="3587700" cy="420000"/>
          </a:xfrm>
          <a:prstGeom prst="rect">
            <a:avLst/>
          </a:prstGeom>
          <a:solidFill>
            <a:srgbClr val="073763"/>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Achievements</a:t>
            </a:r>
            <a:endParaRPr b="1" sz="1600">
              <a:solidFill>
                <a:srgbClr val="FFFFFF"/>
              </a:solidFill>
            </a:endParaRPr>
          </a:p>
          <a:p>
            <a:pPr indent="0" lvl="0" marL="0" rtl="0" algn="ctr">
              <a:lnSpc>
                <a:spcPct val="100000"/>
              </a:lnSpc>
              <a:spcBef>
                <a:spcPts val="1600"/>
              </a:spcBef>
              <a:spcAft>
                <a:spcPts val="0"/>
              </a:spcAft>
              <a:buNone/>
            </a:pPr>
            <a:r>
              <a:t/>
            </a:r>
            <a:endParaRPr sz="1600">
              <a:solidFill>
                <a:srgbClr val="000000"/>
              </a:solidFill>
              <a:latin typeface="Arial"/>
              <a:ea typeface="Arial"/>
              <a:cs typeface="Arial"/>
              <a:sym typeface="Arial"/>
            </a:endParaRPr>
          </a:p>
        </p:txBody>
      </p:sp>
      <p:sp>
        <p:nvSpPr>
          <p:cNvPr id="266" name="Google Shape;266;p34"/>
          <p:cNvSpPr txBox="1"/>
          <p:nvPr/>
        </p:nvSpPr>
        <p:spPr>
          <a:xfrm>
            <a:off x="5245950" y="1804200"/>
            <a:ext cx="3587700" cy="2829900"/>
          </a:xfrm>
          <a:prstGeom prst="rect">
            <a:avLst/>
          </a:prstGeom>
          <a:solidFill>
            <a:srgbClr val="073763"/>
          </a:solid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Automated </a:t>
            </a:r>
            <a:r>
              <a:rPr lang="en" sz="1600">
                <a:solidFill>
                  <a:srgbClr val="FFFFFF"/>
                </a:solidFill>
                <a:latin typeface="Roboto"/>
                <a:ea typeface="Roboto"/>
                <a:cs typeface="Roboto"/>
                <a:sym typeface="Roboto"/>
              </a:rPr>
              <a:t>Efficient allocation</a:t>
            </a:r>
            <a:endParaRPr sz="1600">
              <a:solidFill>
                <a:srgbClr val="FFFFFF"/>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Fast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Adaptable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Large-scale Solution </a:t>
            </a:r>
            <a:endParaRPr sz="1600">
              <a:solidFill>
                <a:schemeClr val="lt1"/>
              </a:solidFill>
              <a:latin typeface="Roboto"/>
              <a:ea typeface="Roboto"/>
              <a:cs typeface="Roboto"/>
              <a:sym typeface="Roboto"/>
            </a:endParaRPr>
          </a:p>
          <a:p>
            <a:pPr indent="0" lvl="0" marL="457200" rtl="0" algn="l">
              <a:spcBef>
                <a:spcPts val="0"/>
              </a:spcBef>
              <a:spcAft>
                <a:spcPts val="0"/>
              </a:spcAft>
              <a:buNone/>
            </a:pPr>
            <a:r>
              <a:t/>
            </a:r>
            <a:endParaRPr sz="1600">
              <a:solidFill>
                <a:srgbClr val="FFFFFF"/>
              </a:solidFill>
            </a:endParaRPr>
          </a:p>
        </p:txBody>
      </p:sp>
      <p:sp>
        <p:nvSpPr>
          <p:cNvPr id="267" name="Google Shape;267;p34"/>
          <p:cNvSpPr txBox="1"/>
          <p:nvPr>
            <p:ph idx="4294967295" type="body"/>
          </p:nvPr>
        </p:nvSpPr>
        <p:spPr>
          <a:xfrm>
            <a:off x="257425" y="1252950"/>
            <a:ext cx="3690300" cy="420000"/>
          </a:xfrm>
          <a:prstGeom prst="rect">
            <a:avLst/>
          </a:prstGeom>
          <a:solidFill>
            <a:srgbClr val="073763"/>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Drawbacks</a:t>
            </a:r>
            <a:endParaRPr b="1" sz="1600">
              <a:solidFill>
                <a:srgbClr val="FFFFFF"/>
              </a:solidFill>
            </a:endParaRPr>
          </a:p>
          <a:p>
            <a:pPr indent="0" lvl="0" marL="0" rtl="0" algn="ctr">
              <a:lnSpc>
                <a:spcPct val="100000"/>
              </a:lnSpc>
              <a:spcBef>
                <a:spcPts val="1600"/>
              </a:spcBef>
              <a:spcAft>
                <a:spcPts val="0"/>
              </a:spcAft>
              <a:buNone/>
            </a:pPr>
            <a:r>
              <a:t/>
            </a:r>
            <a:endParaRPr sz="1600">
              <a:solidFill>
                <a:srgbClr val="000000"/>
              </a:solidFill>
              <a:latin typeface="Arial"/>
              <a:ea typeface="Arial"/>
              <a:cs typeface="Arial"/>
              <a:sym typeface="Arial"/>
            </a:endParaRPr>
          </a:p>
        </p:txBody>
      </p:sp>
      <p:sp>
        <p:nvSpPr>
          <p:cNvPr id="268" name="Google Shape;268;p34"/>
          <p:cNvSpPr txBox="1"/>
          <p:nvPr/>
        </p:nvSpPr>
        <p:spPr>
          <a:xfrm>
            <a:off x="257425" y="1804200"/>
            <a:ext cx="3690300" cy="2829900"/>
          </a:xfrm>
          <a:prstGeom prst="rect">
            <a:avLst/>
          </a:prstGeom>
          <a:solidFill>
            <a:srgbClr val="073763"/>
          </a:solid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Arial"/>
              <a:buAutoNum type="arabicPeriod"/>
            </a:pPr>
            <a:r>
              <a:rPr lang="en" sz="1600">
                <a:solidFill>
                  <a:srgbClr val="FFFFFF"/>
                </a:solidFill>
              </a:rPr>
              <a:t>More difficult to model</a:t>
            </a:r>
            <a:endParaRPr sz="1600">
              <a:solidFill>
                <a:srgbClr val="FFFFFF"/>
              </a:solidFill>
            </a:endParaRPr>
          </a:p>
          <a:p>
            <a:pPr indent="-330200" lvl="0" marL="457200" rtl="0" algn="l">
              <a:spcBef>
                <a:spcPts val="0"/>
              </a:spcBef>
              <a:spcAft>
                <a:spcPts val="0"/>
              </a:spcAft>
              <a:buClr>
                <a:srgbClr val="FFFFFF"/>
              </a:buClr>
              <a:buSzPts val="1600"/>
              <a:buFont typeface="Arial"/>
              <a:buAutoNum type="arabicPeriod"/>
            </a:pPr>
            <a:r>
              <a:rPr lang="en" sz="1600">
                <a:solidFill>
                  <a:srgbClr val="FFFFFF"/>
                </a:solidFill>
              </a:rPr>
              <a:t>Computationally more difficult to solve compared to linear programs</a:t>
            </a:r>
            <a:endParaRPr sz="1600">
              <a:solidFill>
                <a:srgbClr val="FFFFFF"/>
              </a:solidFill>
            </a:endParaRPr>
          </a:p>
          <a:p>
            <a:pPr indent="-330200" lvl="0" marL="457200" rtl="0" algn="l">
              <a:lnSpc>
                <a:spcPct val="115000"/>
              </a:lnSpc>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Python PuLP implementation cannot support multi-objective that more complex resource allocation problems may require</a:t>
            </a:r>
            <a:endParaRPr sz="1600">
              <a:solidFill>
                <a:srgbClr val="FFFFFF"/>
              </a:solidFill>
              <a:latin typeface="Roboto"/>
              <a:ea typeface="Roboto"/>
              <a:cs typeface="Roboto"/>
              <a:sym typeface="Roboto"/>
            </a:endParaRPr>
          </a:p>
          <a:p>
            <a:pPr indent="0" lvl="0" marL="457200" rtl="0" algn="l">
              <a:spcBef>
                <a:spcPts val="1600"/>
              </a:spcBef>
              <a:spcAft>
                <a:spcPts val="0"/>
              </a:spcAft>
              <a:buNone/>
            </a:pPr>
            <a:r>
              <a:t/>
            </a:r>
            <a:endParaRPr sz="16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471900" y="73872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274" name="Google Shape;274;p35" title="Demo M2.mov">
            <a:hlinkClick r:id="rId3"/>
          </p:cNvPr>
          <p:cNvPicPr preferRelativeResize="0"/>
          <p:nvPr/>
        </p:nvPicPr>
        <p:blipFill>
          <a:blip r:embed="rId4">
            <a:alphaModFix/>
          </a:blip>
          <a:stretch>
            <a:fillRect/>
          </a:stretch>
        </p:blipFill>
        <p:spPr>
          <a:xfrm>
            <a:off x="1319625" y="116350"/>
            <a:ext cx="6347825" cy="476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80" name="Google Shape;280;p36"/>
          <p:cNvSpPr txBox="1"/>
          <p:nvPr/>
        </p:nvSpPr>
        <p:spPr>
          <a:xfrm>
            <a:off x="750875" y="1511850"/>
            <a:ext cx="7930800" cy="2658000"/>
          </a:xfrm>
          <a:prstGeom prst="rect">
            <a:avLst/>
          </a:prstGeom>
          <a:solidFill>
            <a:srgbClr val="07376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I would like to acknowledge the help of </a:t>
            </a:r>
            <a:r>
              <a:rPr lang="en" sz="3000">
                <a:solidFill>
                  <a:srgbClr val="FFFFFF"/>
                </a:solidFill>
                <a:latin typeface="Roboto"/>
                <a:ea typeface="Roboto"/>
                <a:cs typeface="Roboto"/>
                <a:sym typeface="Roboto"/>
              </a:rPr>
              <a:t>Prof. Astolfi</a:t>
            </a:r>
            <a:r>
              <a:rPr lang="en" sz="3000">
                <a:solidFill>
                  <a:srgbClr val="FFFFFF"/>
                </a:solidFill>
                <a:latin typeface="Roboto"/>
                <a:ea typeface="Roboto"/>
                <a:cs typeface="Roboto"/>
                <a:sym typeface="Roboto"/>
              </a:rPr>
              <a:t> without whom this project would not have been successful, and </a:t>
            </a:r>
            <a:r>
              <a:rPr lang="en" sz="3000">
                <a:solidFill>
                  <a:srgbClr val="FFFFFF"/>
                </a:solidFill>
                <a:latin typeface="Roboto"/>
                <a:ea typeface="Roboto"/>
                <a:cs typeface="Roboto"/>
                <a:sym typeface="Roboto"/>
              </a:rPr>
              <a:t>Dr. Clarke for his assistance on acquiring current SPA data.</a:t>
            </a:r>
            <a:endParaRPr sz="30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  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1" name="Google Shape;291;p38"/>
          <p:cNvSpPr txBox="1"/>
          <p:nvPr/>
        </p:nvSpPr>
        <p:spPr>
          <a:xfrm>
            <a:off x="392000" y="1168725"/>
            <a:ext cx="8154000" cy="3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rPr>
              <a:t>[1]  (June 6) </a:t>
            </a:r>
            <a:r>
              <a:rPr i="1" lang="en" sz="1000">
                <a:solidFill>
                  <a:srgbClr val="222222"/>
                </a:solidFill>
              </a:rPr>
              <a:t>Operations Research: Resource allocation;</a:t>
            </a:r>
            <a:r>
              <a:rPr lang="en" sz="1000">
                <a:solidFill>
                  <a:srgbClr val="222222"/>
                </a:solidFill>
              </a:rPr>
              <a:t>. Available: </a:t>
            </a:r>
            <a:r>
              <a:rPr lang="en" sz="1000" u="sng">
                <a:solidFill>
                  <a:srgbClr val="0066CC"/>
                </a:solidFill>
                <a:hlinkClick r:id="rId3"/>
              </a:rPr>
              <a:t>https://www.britannica.com/topic/operations-research/Resource-allocation</a:t>
            </a:r>
            <a:r>
              <a:rPr lang="en" sz="1000">
                <a:solidFill>
                  <a:srgbClr val="53565A"/>
                </a:solidFill>
              </a:rPr>
              <a:t>.</a:t>
            </a:r>
            <a:endParaRPr sz="1000">
              <a:solidFill>
                <a:srgbClr val="53565A"/>
              </a:solidFill>
            </a:endParaRPr>
          </a:p>
          <a:p>
            <a:pPr indent="0" lvl="0" marL="0" rtl="0" algn="l">
              <a:spcBef>
                <a:spcPts val="900"/>
              </a:spcBef>
              <a:spcAft>
                <a:spcPts val="0"/>
              </a:spcAft>
              <a:buNone/>
            </a:pPr>
            <a:r>
              <a:rPr lang="en" sz="1000">
                <a:solidFill>
                  <a:srgbClr val="222222"/>
                </a:solidFill>
              </a:rPr>
              <a:t>[2] </a:t>
            </a:r>
            <a:r>
              <a:rPr lang="en" sz="1000"/>
              <a:t>David F. Manlove and Gregg O’Malley. Student-project allocation with preferences over projects. Journal of Discrete Algorithms, 6(4):553–560, 2008. doi: 10.1016/j.jda.2008.07.003. URL</a:t>
            </a:r>
            <a:r>
              <a:rPr lang="en" sz="1000">
                <a:solidFill>
                  <a:srgbClr val="0066CC"/>
                </a:solidFill>
              </a:rPr>
              <a:t> </a:t>
            </a:r>
            <a:r>
              <a:rPr lang="en" sz="1000" u="sng">
                <a:solidFill>
                  <a:srgbClr val="0066CC"/>
                </a:solidFill>
                <a:hlinkClick r:id="rId4"/>
              </a:rPr>
              <a:t>https://www.sciencedirect.com/science/article/pii/S1570866708000476</a:t>
            </a:r>
            <a:r>
              <a:rPr lang="en" sz="1000">
                <a:solidFill>
                  <a:srgbClr val="0066CC"/>
                </a:solidFill>
              </a:rPr>
              <a:t> </a:t>
            </a:r>
            <a:endParaRPr sz="1000">
              <a:solidFill>
                <a:srgbClr val="0066CC"/>
              </a:solidFill>
            </a:endParaRPr>
          </a:p>
          <a:p>
            <a:pPr indent="0" lvl="0" marL="0" rtl="0" algn="l">
              <a:spcBef>
                <a:spcPts val="900"/>
              </a:spcBef>
              <a:spcAft>
                <a:spcPts val="0"/>
              </a:spcAft>
              <a:buNone/>
            </a:pPr>
            <a:r>
              <a:rPr lang="en" sz="1000"/>
              <a:t>[3] Raúl Calvo-Serrano, Gonzalo Guillén-Gosálbez, Simon Kohn, and Andrew Masters. Mathematical programming approach for optimally allocating students’ projects to academics in large cohorts. Education for Chemical Engineers, 20:11–21, Jul 2017.oi: 10.1016/j.ece.2017.06.002. URL https://www.sciencedirect.com/science/article/</a:t>
            </a:r>
            <a:endParaRPr sz="1000"/>
          </a:p>
          <a:p>
            <a:pPr indent="0" lvl="0" marL="0" rtl="0" algn="l">
              <a:spcBef>
                <a:spcPts val="0"/>
              </a:spcBef>
              <a:spcAft>
                <a:spcPts val="0"/>
              </a:spcAft>
              <a:buNone/>
            </a:pPr>
            <a:r>
              <a:rPr lang="en" sz="1000"/>
              <a:t>pii/S1749772817300301.</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[4]A. A. Anwar and A. S. Bahaj. Student project allocation using integer programming. IEEE Transactions on Education, 46(3):359–67, 2003. doi: 10.1109/TE.2003.811038. URL</a:t>
            </a:r>
            <a:r>
              <a:rPr lang="en" sz="1000">
                <a:solidFill>
                  <a:srgbClr val="0066CC"/>
                </a:solidFill>
              </a:rPr>
              <a:t> </a:t>
            </a:r>
            <a:r>
              <a:rPr lang="en" sz="1000" u="sng">
                <a:solidFill>
                  <a:srgbClr val="0066CC"/>
                </a:solidFill>
                <a:hlinkClick r:id="rId5"/>
              </a:rPr>
              <a:t>http://dx.doi.org/10.1109/TE.2003.811038</a:t>
            </a:r>
            <a:r>
              <a:rPr lang="en" sz="1000">
                <a:solidFill>
                  <a:srgbClr val="0066CC"/>
                </a:solidFill>
              </a:rPr>
              <a:t>.</a:t>
            </a:r>
            <a:endParaRPr sz="1000">
              <a:solidFill>
                <a:srgbClr val="0066CC"/>
              </a:solidFill>
            </a:endParaRPr>
          </a:p>
          <a:p>
            <a:pPr indent="0" lvl="0" marL="0" rtl="0" algn="l">
              <a:spcBef>
                <a:spcPts val="900"/>
              </a:spcBef>
              <a:spcAft>
                <a:spcPts val="0"/>
              </a:spcAft>
              <a:buNone/>
            </a:pPr>
            <a:r>
              <a:rPr lang="en" sz="1000"/>
              <a:t>[5]A. Kwanashie, R.W. Irving, D.F. Manlove, and C.T.S. Sng.   Profile-based optimal matchings in the student–project allocation problem. In Proceedings of IWOCA ’14:the 25th International Workshop on Combinatorial Algorithms, volume 8986 of Lecture Notes in Computer Science, pages 213–225, 2015.</a:t>
            </a:r>
            <a:endParaRPr sz="1000"/>
          </a:p>
          <a:p>
            <a:pPr indent="0" lvl="0" marL="0" rtl="0" algn="l">
              <a:spcBef>
                <a:spcPts val="900"/>
              </a:spcBef>
              <a:spcAft>
                <a:spcPts val="0"/>
              </a:spcAft>
              <a:buNone/>
            </a:pPr>
            <a:r>
              <a:rPr lang="en" sz="1000"/>
              <a:t>[6] Athanasios Vasilopoulos. The assignment problem:  Searching for an optimal and efficient solution. Journal of Business and Economics, 6(1):1–12, Jan 20, 2015. doi:10.15341/jbe(2155-7950)/01.06.2015/001.</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[7</a:t>
            </a:r>
            <a:r>
              <a:rPr lang="en" sz="1000">
                <a:solidFill>
                  <a:srgbClr val="222222"/>
                </a:solidFill>
              </a:rPr>
              <a:t>] (May 25). </a:t>
            </a:r>
            <a:r>
              <a:rPr i="1" lang="en" sz="1000">
                <a:solidFill>
                  <a:srgbClr val="222222"/>
                </a:solidFill>
              </a:rPr>
              <a:t>Introduction to Linear Algebra and Multivariable Calculus Spring - The Assignment Problem and the Hungarian Method</a:t>
            </a:r>
            <a:r>
              <a:rPr lang="en" sz="1000">
                <a:solidFill>
                  <a:srgbClr val="222222"/>
                </a:solidFill>
              </a:rPr>
              <a:t>. Available:</a:t>
            </a:r>
            <a:r>
              <a:rPr lang="en" sz="1000">
                <a:solidFill>
                  <a:srgbClr val="53565A"/>
                </a:solidFill>
              </a:rPr>
              <a:t> </a:t>
            </a:r>
            <a:r>
              <a:rPr lang="en" sz="1000" u="sng">
                <a:solidFill>
                  <a:srgbClr val="0066CC"/>
                </a:solidFill>
                <a:hlinkClick r:id="rId6"/>
              </a:rPr>
              <a:t>http://www.math.harvard.edu/archive/20_spring_05/handouts/assignment_overheads.pdf</a:t>
            </a:r>
            <a:r>
              <a:rPr lang="en" sz="1000">
                <a:solidFill>
                  <a:srgbClr val="0066CC"/>
                </a:solidFill>
              </a:rPr>
              <a:t>.</a:t>
            </a:r>
            <a:endParaRPr sz="1000">
              <a:solidFill>
                <a:srgbClr val="0066CC"/>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Overall Results</a:t>
            </a:r>
            <a:endParaRPr/>
          </a:p>
        </p:txBody>
      </p:sp>
      <p:pic>
        <p:nvPicPr>
          <p:cNvPr id="297" name="Google Shape;297;p39"/>
          <p:cNvPicPr preferRelativeResize="0"/>
          <p:nvPr/>
        </p:nvPicPr>
        <p:blipFill>
          <a:blip r:embed="rId3">
            <a:alphaModFix/>
          </a:blip>
          <a:stretch>
            <a:fillRect/>
          </a:stretch>
        </p:blipFill>
        <p:spPr>
          <a:xfrm>
            <a:off x="152400" y="899050"/>
            <a:ext cx="8839200" cy="35030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0"/>
          <p:cNvSpPr/>
          <p:nvPr/>
        </p:nvSpPr>
        <p:spPr>
          <a:xfrm>
            <a:off x="5041100" y="239225"/>
            <a:ext cx="3729300" cy="80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73763"/>
                </a:solidFill>
                <a:latin typeface="Calibri"/>
                <a:ea typeface="Calibri"/>
                <a:cs typeface="Calibri"/>
                <a:sym typeface="Calibri"/>
              </a:rPr>
              <a:t>Model 2</a:t>
            </a:r>
            <a:endParaRPr b="1" sz="3000">
              <a:solidFill>
                <a:srgbClr val="073763"/>
              </a:solidFill>
              <a:latin typeface="Calibri"/>
              <a:ea typeface="Calibri"/>
              <a:cs typeface="Calibri"/>
              <a:sym typeface="Calibri"/>
            </a:endParaRPr>
          </a:p>
        </p:txBody>
      </p:sp>
      <p:sp>
        <p:nvSpPr>
          <p:cNvPr id="303" name="Google Shape;303;p40"/>
          <p:cNvSpPr/>
          <p:nvPr/>
        </p:nvSpPr>
        <p:spPr>
          <a:xfrm>
            <a:off x="5041225" y="1225350"/>
            <a:ext cx="3729300" cy="360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Objective Function: </a:t>
            </a:r>
            <a:endParaRPr b="1" sz="1600"/>
          </a:p>
          <a:p>
            <a:pPr indent="0" lvl="0" marL="0" rtl="0" algn="l">
              <a:spcBef>
                <a:spcPts val="0"/>
              </a:spcBef>
              <a:spcAft>
                <a:spcPts val="0"/>
              </a:spcAft>
              <a:buNone/>
            </a:pPr>
            <a:r>
              <a:rPr lang="en" sz="1600"/>
              <a:t>Allocate projects to students based on their preference rankings.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304" name="Google Shape;304;p40"/>
          <p:cNvSpPr/>
          <p:nvPr/>
        </p:nvSpPr>
        <p:spPr>
          <a:xfrm>
            <a:off x="383525" y="239225"/>
            <a:ext cx="3729300" cy="80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73763"/>
                </a:solidFill>
                <a:latin typeface="Calibri"/>
                <a:ea typeface="Calibri"/>
                <a:cs typeface="Calibri"/>
                <a:sym typeface="Calibri"/>
              </a:rPr>
              <a:t>Model 1</a:t>
            </a:r>
            <a:endParaRPr b="1" sz="3000">
              <a:solidFill>
                <a:srgbClr val="073763"/>
              </a:solidFill>
              <a:latin typeface="Calibri"/>
              <a:ea typeface="Calibri"/>
              <a:cs typeface="Calibri"/>
              <a:sym typeface="Calibri"/>
            </a:endParaRPr>
          </a:p>
        </p:txBody>
      </p:sp>
      <p:sp>
        <p:nvSpPr>
          <p:cNvPr id="305" name="Google Shape;305;p40"/>
          <p:cNvSpPr/>
          <p:nvPr/>
        </p:nvSpPr>
        <p:spPr>
          <a:xfrm>
            <a:off x="383650" y="1225350"/>
            <a:ext cx="3729300" cy="360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Objective Function: </a:t>
            </a:r>
            <a:endParaRPr b="1" sz="1600"/>
          </a:p>
          <a:p>
            <a:pPr indent="0" lvl="0" marL="0" rtl="0" algn="l">
              <a:spcBef>
                <a:spcPts val="0"/>
              </a:spcBef>
              <a:spcAft>
                <a:spcPts val="0"/>
              </a:spcAft>
              <a:buNone/>
            </a:pPr>
            <a:r>
              <a:rPr lang="en" sz="1600"/>
              <a:t>Naively allocate projects to students based solely on their preferences.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1"/>
          <p:cNvSpPr/>
          <p:nvPr/>
        </p:nvSpPr>
        <p:spPr>
          <a:xfrm>
            <a:off x="5040050" y="276738"/>
            <a:ext cx="3729300" cy="80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73763"/>
                </a:solidFill>
                <a:latin typeface="Calibri"/>
                <a:ea typeface="Calibri"/>
                <a:cs typeface="Calibri"/>
                <a:sym typeface="Calibri"/>
              </a:rPr>
              <a:t>Model 4</a:t>
            </a:r>
            <a:endParaRPr b="1" sz="3000">
              <a:solidFill>
                <a:srgbClr val="073763"/>
              </a:solidFill>
              <a:latin typeface="Calibri"/>
              <a:ea typeface="Calibri"/>
              <a:cs typeface="Calibri"/>
              <a:sym typeface="Calibri"/>
            </a:endParaRPr>
          </a:p>
        </p:txBody>
      </p:sp>
      <p:sp>
        <p:nvSpPr>
          <p:cNvPr id="311" name="Google Shape;311;p41"/>
          <p:cNvSpPr/>
          <p:nvPr/>
        </p:nvSpPr>
        <p:spPr>
          <a:xfrm>
            <a:off x="5040175" y="1262863"/>
            <a:ext cx="3729300" cy="360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Objective Function: </a:t>
            </a:r>
            <a:endParaRPr b="1" sz="1600"/>
          </a:p>
          <a:p>
            <a:pPr indent="0" lvl="0" marL="0" rtl="0" algn="l">
              <a:spcBef>
                <a:spcPts val="0"/>
              </a:spcBef>
              <a:spcAft>
                <a:spcPts val="0"/>
              </a:spcAft>
              <a:buNone/>
            </a:pPr>
            <a:r>
              <a:rPr lang="en" sz="1600"/>
              <a:t>Allocate projects to students based on their preference rankings whilst putting an upper-bound 𝛃</a:t>
            </a:r>
            <a:r>
              <a:rPr baseline="-25000" lang="en" sz="1600"/>
              <a:t>k</a:t>
            </a:r>
            <a:r>
              <a:rPr lang="en" sz="1600"/>
              <a:t>, on the number of projects lecturer </a:t>
            </a:r>
            <a:r>
              <a:rPr i="1" lang="en" sz="1600"/>
              <a:t>k</a:t>
            </a:r>
            <a:r>
              <a:rPr lang="en" sz="1600"/>
              <a:t> is allowed to supervise.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312" name="Google Shape;312;p41"/>
          <p:cNvSpPr/>
          <p:nvPr/>
        </p:nvSpPr>
        <p:spPr>
          <a:xfrm>
            <a:off x="385975" y="277775"/>
            <a:ext cx="3729300" cy="80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73763"/>
                </a:solidFill>
                <a:latin typeface="Calibri"/>
                <a:ea typeface="Calibri"/>
                <a:cs typeface="Calibri"/>
                <a:sym typeface="Calibri"/>
              </a:rPr>
              <a:t>Model 3</a:t>
            </a:r>
            <a:endParaRPr b="1" sz="3000">
              <a:solidFill>
                <a:srgbClr val="073763"/>
              </a:solidFill>
              <a:latin typeface="Calibri"/>
              <a:ea typeface="Calibri"/>
              <a:cs typeface="Calibri"/>
              <a:sym typeface="Calibri"/>
            </a:endParaRPr>
          </a:p>
        </p:txBody>
      </p:sp>
      <p:sp>
        <p:nvSpPr>
          <p:cNvPr id="313" name="Google Shape;313;p41"/>
          <p:cNvSpPr/>
          <p:nvPr/>
        </p:nvSpPr>
        <p:spPr>
          <a:xfrm>
            <a:off x="385975" y="1263900"/>
            <a:ext cx="3729300" cy="360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Objective Function: </a:t>
            </a:r>
            <a:endParaRPr b="1" sz="1600"/>
          </a:p>
          <a:p>
            <a:pPr indent="0" lvl="0" marL="0" rtl="0" algn="l">
              <a:spcBef>
                <a:spcPts val="0"/>
              </a:spcBef>
              <a:spcAft>
                <a:spcPts val="0"/>
              </a:spcAft>
              <a:buNone/>
            </a:pPr>
            <a:r>
              <a:rPr lang="en" sz="1600"/>
              <a:t>Allocate projects to students based on their preference rankings whilst putting an upper-bound T</a:t>
            </a:r>
            <a:r>
              <a:rPr baseline="-25000" lang="en" sz="1600"/>
              <a:t>PS</a:t>
            </a:r>
            <a:r>
              <a:rPr lang="en" sz="1600"/>
              <a:t>, on the number of projects each lecturer can supervise.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is a </a:t>
            </a:r>
            <a:r>
              <a:rPr i="1" lang="en" sz="1600"/>
              <a:t>non-dynamic approach.</a:t>
            </a:r>
            <a:endParaRPr i="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p:nvPr/>
        </p:nvSpPr>
        <p:spPr>
          <a:xfrm>
            <a:off x="398125" y="276725"/>
            <a:ext cx="3729300" cy="80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73763"/>
                </a:solidFill>
                <a:latin typeface="Calibri"/>
                <a:ea typeface="Calibri"/>
                <a:cs typeface="Calibri"/>
                <a:sym typeface="Calibri"/>
              </a:rPr>
              <a:t>Model 5</a:t>
            </a:r>
            <a:endParaRPr b="1" sz="3000">
              <a:solidFill>
                <a:srgbClr val="073763"/>
              </a:solidFill>
              <a:latin typeface="Calibri"/>
              <a:ea typeface="Calibri"/>
              <a:cs typeface="Calibri"/>
              <a:sym typeface="Calibri"/>
            </a:endParaRPr>
          </a:p>
        </p:txBody>
      </p:sp>
      <p:sp>
        <p:nvSpPr>
          <p:cNvPr id="319" name="Google Shape;319;p42"/>
          <p:cNvSpPr/>
          <p:nvPr/>
        </p:nvSpPr>
        <p:spPr>
          <a:xfrm>
            <a:off x="5028950" y="276738"/>
            <a:ext cx="3729300" cy="80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73763"/>
                </a:solidFill>
                <a:latin typeface="Calibri"/>
                <a:ea typeface="Calibri"/>
                <a:cs typeface="Calibri"/>
                <a:sym typeface="Calibri"/>
              </a:rPr>
              <a:t>Model 6</a:t>
            </a:r>
            <a:endParaRPr b="1" sz="3000">
              <a:solidFill>
                <a:srgbClr val="073763"/>
              </a:solidFill>
              <a:latin typeface="Calibri"/>
              <a:ea typeface="Calibri"/>
              <a:cs typeface="Calibri"/>
              <a:sym typeface="Calibri"/>
            </a:endParaRPr>
          </a:p>
        </p:txBody>
      </p:sp>
      <p:sp>
        <p:nvSpPr>
          <p:cNvPr id="320" name="Google Shape;320;p42"/>
          <p:cNvSpPr/>
          <p:nvPr/>
        </p:nvSpPr>
        <p:spPr>
          <a:xfrm>
            <a:off x="398250" y="1262850"/>
            <a:ext cx="3729300" cy="360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Objective Function: </a:t>
            </a:r>
            <a:endParaRPr b="1" sz="1600"/>
          </a:p>
          <a:p>
            <a:pPr indent="0" lvl="0" marL="0" rtl="0" algn="l">
              <a:spcBef>
                <a:spcPts val="0"/>
              </a:spcBef>
              <a:spcAft>
                <a:spcPts val="0"/>
              </a:spcAft>
              <a:buNone/>
            </a:pPr>
            <a:r>
              <a:rPr lang="en" sz="1600"/>
              <a:t>Allocate projects based on minimizing the number of projects each lecturer supervises.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321" name="Google Shape;321;p42"/>
          <p:cNvSpPr/>
          <p:nvPr/>
        </p:nvSpPr>
        <p:spPr>
          <a:xfrm>
            <a:off x="5028950" y="1262863"/>
            <a:ext cx="3729300" cy="360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Objective Function: </a:t>
            </a:r>
            <a:endParaRPr b="1" sz="1600"/>
          </a:p>
          <a:p>
            <a:pPr indent="0" lvl="0" marL="0" rtl="0" algn="l">
              <a:spcBef>
                <a:spcPts val="0"/>
              </a:spcBef>
              <a:spcAft>
                <a:spcPts val="0"/>
              </a:spcAft>
              <a:buNone/>
            </a:pPr>
            <a:r>
              <a:rPr lang="en" sz="1600"/>
              <a:t>Allocate projects to students based on their preference rankings whilst minimizing the number of projects each lecturer supervises.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is a </a:t>
            </a:r>
            <a:r>
              <a:rPr i="1" lang="en" sz="1600"/>
              <a:t>dynamic approach.</a:t>
            </a:r>
            <a:endParaRPr i="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 Problem</a:t>
            </a:r>
            <a:endParaRPr/>
          </a:p>
        </p:txBody>
      </p:sp>
      <p:sp>
        <p:nvSpPr>
          <p:cNvPr id="84" name="Google Shape;84;p16"/>
          <p:cNvSpPr txBox="1"/>
          <p:nvPr>
            <p:ph idx="4294967295" type="body"/>
          </p:nvPr>
        </p:nvSpPr>
        <p:spPr>
          <a:xfrm>
            <a:off x="1563325" y="1083725"/>
            <a:ext cx="5688900" cy="576000"/>
          </a:xfrm>
          <a:prstGeom prst="rect">
            <a:avLst/>
          </a:prstGeom>
          <a:solidFill>
            <a:srgbClr val="073763"/>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FFFFFF"/>
                </a:solidFill>
              </a:rPr>
              <a:t>Current Challenges</a:t>
            </a:r>
            <a:endParaRPr b="1">
              <a:solidFill>
                <a:srgbClr val="000000"/>
              </a:solidFill>
            </a:endParaRPr>
          </a:p>
        </p:txBody>
      </p:sp>
      <p:sp>
        <p:nvSpPr>
          <p:cNvPr id="85" name="Google Shape;85;p16"/>
          <p:cNvSpPr txBox="1"/>
          <p:nvPr/>
        </p:nvSpPr>
        <p:spPr>
          <a:xfrm>
            <a:off x="1563325" y="1781025"/>
            <a:ext cx="5688900" cy="3114600"/>
          </a:xfrm>
          <a:prstGeom prst="rect">
            <a:avLst/>
          </a:prstGeom>
          <a:solidFill>
            <a:srgbClr val="073763"/>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Automation</a:t>
            </a:r>
            <a:r>
              <a:rPr baseline="-25000" lang="en" sz="1800">
                <a:solidFill>
                  <a:srgbClr val="FFFFFF"/>
                </a:solidFill>
                <a:latin typeface="Roboto"/>
                <a:ea typeface="Roboto"/>
                <a:cs typeface="Roboto"/>
                <a:sym typeface="Roboto"/>
              </a:rPr>
              <a:t>[2]</a:t>
            </a:r>
            <a:endParaRPr baseline="-25000" sz="1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600">
              <a:solidFill>
                <a:srgbClr val="FFFFFF"/>
              </a:solidFill>
              <a:latin typeface="Roboto"/>
              <a:ea typeface="Roboto"/>
              <a:cs typeface="Roboto"/>
              <a:sym typeface="Roboto"/>
            </a:endParaRPr>
          </a:p>
          <a:p>
            <a:pPr indent="-342900" lvl="0" marL="457200" rtl="0" algn="l">
              <a:lnSpc>
                <a:spcPct val="115000"/>
              </a:lnSpc>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Speed of Execution</a:t>
            </a:r>
            <a:r>
              <a:rPr baseline="-25000" lang="en" sz="1800">
                <a:solidFill>
                  <a:srgbClr val="FFFFFF"/>
                </a:solidFill>
                <a:latin typeface="Roboto"/>
                <a:ea typeface="Roboto"/>
                <a:cs typeface="Roboto"/>
                <a:sym typeface="Roboto"/>
              </a:rPr>
              <a:t>[5]</a:t>
            </a:r>
            <a:endParaRPr baseline="-25000" sz="1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600">
              <a:solidFill>
                <a:srgbClr val="FFFFFF"/>
              </a:solidFill>
              <a:latin typeface="Roboto"/>
              <a:ea typeface="Roboto"/>
              <a:cs typeface="Roboto"/>
              <a:sym typeface="Roboto"/>
            </a:endParaRPr>
          </a:p>
          <a:p>
            <a:pPr indent="-342900" lvl="0" marL="457200" rtl="0" algn="l">
              <a:lnSpc>
                <a:spcPct val="115000"/>
              </a:lnSpc>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Student Satisfaction</a:t>
            </a:r>
            <a:r>
              <a:rPr baseline="-25000" lang="en" sz="1800">
                <a:solidFill>
                  <a:srgbClr val="FFFFFF"/>
                </a:solidFill>
                <a:latin typeface="Roboto"/>
                <a:ea typeface="Roboto"/>
                <a:cs typeface="Roboto"/>
                <a:sym typeface="Roboto"/>
              </a:rPr>
              <a:t>[3]</a:t>
            </a:r>
            <a:endParaRPr baseline="-25000" sz="1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600">
              <a:solidFill>
                <a:srgbClr val="FFFFFF"/>
              </a:solidFill>
              <a:latin typeface="Roboto"/>
              <a:ea typeface="Roboto"/>
              <a:cs typeface="Roboto"/>
              <a:sym typeface="Roboto"/>
            </a:endParaRPr>
          </a:p>
          <a:p>
            <a:pPr indent="-342900" lvl="0" marL="457200" rtl="0" algn="l">
              <a:lnSpc>
                <a:spcPct val="115000"/>
              </a:lnSpc>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Lecturer Satisfaction</a:t>
            </a:r>
            <a:r>
              <a:rPr baseline="-25000" lang="en" sz="1800">
                <a:solidFill>
                  <a:srgbClr val="FFFFFF"/>
                </a:solidFill>
                <a:latin typeface="Roboto"/>
                <a:ea typeface="Roboto"/>
                <a:cs typeface="Roboto"/>
                <a:sym typeface="Roboto"/>
              </a:rPr>
              <a:t>[4]</a:t>
            </a:r>
            <a:endParaRPr baseline="-25000" sz="18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rgbClr val="FFFFF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Lecturers</a:t>
            </a:r>
            <a:r>
              <a:rPr lang="en"/>
              <a:t> : </a:t>
            </a:r>
            <a:r>
              <a:rPr lang="en"/>
              <a:t>Current EEE Algorithm vs Model 2 </a:t>
            </a:r>
            <a:r>
              <a:rPr lang="en"/>
              <a:t>  </a:t>
            </a:r>
            <a:endParaRPr/>
          </a:p>
        </p:txBody>
      </p:sp>
      <p:pic>
        <p:nvPicPr>
          <p:cNvPr id="327" name="Google Shape;327;p43"/>
          <p:cNvPicPr preferRelativeResize="0"/>
          <p:nvPr/>
        </p:nvPicPr>
        <p:blipFill>
          <a:blip r:embed="rId3">
            <a:alphaModFix/>
          </a:blip>
          <a:stretch>
            <a:fillRect/>
          </a:stretch>
        </p:blipFill>
        <p:spPr>
          <a:xfrm>
            <a:off x="1287175" y="919900"/>
            <a:ext cx="6748549" cy="41462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SPA Problem</a:t>
            </a:r>
            <a:endParaRPr/>
          </a:p>
        </p:txBody>
      </p:sp>
      <p:pic>
        <p:nvPicPr>
          <p:cNvPr id="333" name="Google Shape;333;p44"/>
          <p:cNvPicPr preferRelativeResize="0"/>
          <p:nvPr/>
        </p:nvPicPr>
        <p:blipFill>
          <a:blip r:embed="rId3">
            <a:alphaModFix/>
          </a:blip>
          <a:stretch>
            <a:fillRect/>
          </a:stretch>
        </p:blipFill>
        <p:spPr>
          <a:xfrm>
            <a:off x="1090475" y="900725"/>
            <a:ext cx="6550803" cy="42427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Satisfaction vs Objective Function</a:t>
            </a:r>
            <a:endParaRPr/>
          </a:p>
        </p:txBody>
      </p:sp>
      <p:pic>
        <p:nvPicPr>
          <p:cNvPr id="339" name="Google Shape;339;p45"/>
          <p:cNvPicPr preferRelativeResize="0"/>
          <p:nvPr/>
        </p:nvPicPr>
        <p:blipFill>
          <a:blip r:embed="rId3">
            <a:alphaModFix/>
          </a:blip>
          <a:stretch>
            <a:fillRect/>
          </a:stretch>
        </p:blipFill>
        <p:spPr>
          <a:xfrm>
            <a:off x="1676375" y="972025"/>
            <a:ext cx="5701950" cy="3968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6"/>
          <p:cNvSpPr txBox="1"/>
          <p:nvPr>
            <p:ph idx="4294967295" type="title"/>
          </p:nvPr>
        </p:nvSpPr>
        <p:spPr>
          <a:xfrm>
            <a:off x="82425" y="14290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Motivation</a:t>
            </a:r>
            <a:endParaRPr b="1"/>
          </a:p>
        </p:txBody>
      </p:sp>
      <p:sp>
        <p:nvSpPr>
          <p:cNvPr id="345" name="Google Shape;345;p46"/>
          <p:cNvSpPr txBox="1"/>
          <p:nvPr/>
        </p:nvSpPr>
        <p:spPr>
          <a:xfrm>
            <a:off x="553875" y="1216000"/>
            <a:ext cx="8052300" cy="31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Roboto"/>
                <a:ea typeface="Roboto"/>
                <a:cs typeface="Roboto"/>
                <a:sym typeface="Roboto"/>
              </a:rPr>
              <a:t>Optimize the SPA problem using BIP </a:t>
            </a:r>
            <a:endParaRPr sz="3600">
              <a:solidFill>
                <a:srgbClr val="FFFFFF"/>
              </a:solidFill>
              <a:latin typeface="Roboto"/>
              <a:ea typeface="Roboto"/>
              <a:cs typeface="Roboto"/>
              <a:sym typeface="Roboto"/>
            </a:endParaRPr>
          </a:p>
          <a:p>
            <a:pPr indent="0" lvl="0" marL="0" rtl="0" algn="l">
              <a:spcBef>
                <a:spcPts val="0"/>
              </a:spcBef>
              <a:spcAft>
                <a:spcPts val="0"/>
              </a:spcAft>
              <a:buNone/>
            </a:pPr>
            <a:r>
              <a:rPr lang="en" sz="3600">
                <a:solidFill>
                  <a:srgbClr val="FFFFFF"/>
                </a:solidFill>
                <a:latin typeface="Roboto"/>
                <a:ea typeface="Roboto"/>
                <a:cs typeface="Roboto"/>
                <a:sym typeface="Roboto"/>
              </a:rPr>
              <a:t>to maximise student and lecturer satisfaction during the allocation process</a:t>
            </a:r>
            <a:endParaRPr sz="36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Existing</a:t>
            </a:r>
            <a:r>
              <a:rPr lang="en" sz="2400"/>
              <a:t> Solutions</a:t>
            </a:r>
            <a:endParaRPr/>
          </a:p>
        </p:txBody>
      </p:sp>
      <p:sp>
        <p:nvSpPr>
          <p:cNvPr id="91" name="Google Shape;91;p17"/>
          <p:cNvSpPr/>
          <p:nvPr/>
        </p:nvSpPr>
        <p:spPr>
          <a:xfrm flipH="1">
            <a:off x="198796" y="1110434"/>
            <a:ext cx="2705100" cy="690300"/>
          </a:xfrm>
          <a:prstGeom prst="snip1Rect">
            <a:avLst>
              <a:gd fmla="val 0"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Current EEE </a:t>
            </a:r>
            <a:endParaRPr b="1">
              <a:solidFill>
                <a:schemeClr val="lt1"/>
              </a:solidFill>
              <a:latin typeface="Roboto"/>
              <a:ea typeface="Roboto"/>
              <a:cs typeface="Roboto"/>
              <a:sym typeface="Roboto"/>
            </a:endParaRPr>
          </a:p>
          <a:p>
            <a:pPr indent="0" lvl="0" marL="0" rtl="0" algn="ctr">
              <a:spcBef>
                <a:spcPts val="0"/>
              </a:spcBef>
              <a:spcAft>
                <a:spcPts val="0"/>
              </a:spcAft>
              <a:buNone/>
            </a:pPr>
            <a:r>
              <a:rPr b="1" lang="en">
                <a:solidFill>
                  <a:schemeClr val="lt1"/>
                </a:solidFill>
                <a:latin typeface="Roboto"/>
                <a:ea typeface="Roboto"/>
                <a:cs typeface="Roboto"/>
                <a:sym typeface="Roboto"/>
              </a:rPr>
              <a:t>Departmental Algorithm</a:t>
            </a:r>
            <a:endParaRPr sz="800">
              <a:solidFill>
                <a:schemeClr val="lt1"/>
              </a:solidFill>
            </a:endParaRPr>
          </a:p>
        </p:txBody>
      </p:sp>
      <p:sp>
        <p:nvSpPr>
          <p:cNvPr id="92" name="Google Shape;92;p17"/>
          <p:cNvSpPr/>
          <p:nvPr/>
        </p:nvSpPr>
        <p:spPr>
          <a:xfrm flipH="1">
            <a:off x="3239496" y="1110434"/>
            <a:ext cx="2705100" cy="690300"/>
          </a:xfrm>
          <a:prstGeom prst="snip1Rect">
            <a:avLst>
              <a:gd fmla="val 0"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Hungarian Method</a:t>
            </a:r>
            <a:endParaRPr sz="800">
              <a:solidFill>
                <a:schemeClr val="lt1"/>
              </a:solidFill>
            </a:endParaRPr>
          </a:p>
        </p:txBody>
      </p:sp>
      <p:sp>
        <p:nvSpPr>
          <p:cNvPr id="93" name="Google Shape;93;p17"/>
          <p:cNvSpPr/>
          <p:nvPr/>
        </p:nvSpPr>
        <p:spPr>
          <a:xfrm flipH="1">
            <a:off x="6280196" y="1110434"/>
            <a:ext cx="2705100" cy="690300"/>
          </a:xfrm>
          <a:prstGeom prst="snip1Rect">
            <a:avLst>
              <a:gd fmla="val 0"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Complete Enumeration</a:t>
            </a:r>
            <a:endParaRPr sz="800">
              <a:solidFill>
                <a:schemeClr val="lt1"/>
              </a:solidFill>
            </a:endParaRPr>
          </a:p>
        </p:txBody>
      </p:sp>
      <p:pic>
        <p:nvPicPr>
          <p:cNvPr id="94" name="Google Shape;94;p17"/>
          <p:cNvPicPr preferRelativeResize="0"/>
          <p:nvPr/>
        </p:nvPicPr>
        <p:blipFill>
          <a:blip r:embed="rId3">
            <a:alphaModFix/>
          </a:blip>
          <a:stretch>
            <a:fillRect/>
          </a:stretch>
        </p:blipFill>
        <p:spPr>
          <a:xfrm>
            <a:off x="3239500" y="2057125"/>
            <a:ext cx="2705100" cy="656600"/>
          </a:xfrm>
          <a:prstGeom prst="rect">
            <a:avLst/>
          </a:prstGeom>
          <a:noFill/>
          <a:ln>
            <a:noFill/>
          </a:ln>
        </p:spPr>
      </p:pic>
      <p:pic>
        <p:nvPicPr>
          <p:cNvPr id="95" name="Google Shape;95;p17"/>
          <p:cNvPicPr preferRelativeResize="0"/>
          <p:nvPr/>
        </p:nvPicPr>
        <p:blipFill>
          <a:blip r:embed="rId4">
            <a:alphaModFix/>
          </a:blip>
          <a:stretch>
            <a:fillRect/>
          </a:stretch>
        </p:blipFill>
        <p:spPr>
          <a:xfrm>
            <a:off x="7391326" y="2164498"/>
            <a:ext cx="748850" cy="414550"/>
          </a:xfrm>
          <a:prstGeom prst="rect">
            <a:avLst/>
          </a:prstGeom>
          <a:noFill/>
          <a:ln>
            <a:noFill/>
          </a:ln>
        </p:spPr>
      </p:pic>
      <p:sp>
        <p:nvSpPr>
          <p:cNvPr id="96" name="Google Shape;96;p17"/>
          <p:cNvSpPr txBox="1"/>
          <p:nvPr/>
        </p:nvSpPr>
        <p:spPr>
          <a:xfrm>
            <a:off x="208025" y="1960650"/>
            <a:ext cx="27051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Uses gradient descent to maximise student satisfaction</a:t>
            </a:r>
            <a:endParaRPr>
              <a:latin typeface="Roboto"/>
              <a:ea typeface="Roboto"/>
              <a:cs typeface="Roboto"/>
              <a:sym typeface="Roboto"/>
            </a:endParaRPr>
          </a:p>
        </p:txBody>
      </p:sp>
      <p:sp>
        <p:nvSpPr>
          <p:cNvPr id="97" name="Google Shape;97;p17"/>
          <p:cNvSpPr txBox="1"/>
          <p:nvPr/>
        </p:nvSpPr>
        <p:spPr>
          <a:xfrm>
            <a:off x="6280200" y="3832625"/>
            <a:ext cx="2705100" cy="463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Takes too long</a:t>
            </a:r>
            <a:endParaRPr/>
          </a:p>
        </p:txBody>
      </p:sp>
      <p:sp>
        <p:nvSpPr>
          <p:cNvPr id="98" name="Google Shape;98;p17"/>
          <p:cNvSpPr txBox="1"/>
          <p:nvPr/>
        </p:nvSpPr>
        <p:spPr>
          <a:xfrm>
            <a:off x="3239500" y="3858650"/>
            <a:ext cx="2705100" cy="463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Naive objective functions</a:t>
            </a:r>
            <a:endParaRPr/>
          </a:p>
        </p:txBody>
      </p:sp>
      <p:sp>
        <p:nvSpPr>
          <p:cNvPr id="99" name="Google Shape;99;p17"/>
          <p:cNvSpPr txBox="1"/>
          <p:nvPr/>
        </p:nvSpPr>
        <p:spPr>
          <a:xfrm>
            <a:off x="251450" y="3858650"/>
            <a:ext cx="2705100" cy="46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Minor</a:t>
            </a:r>
            <a:r>
              <a:rPr lang="en" sz="1600">
                <a:latin typeface="Roboto"/>
                <a:ea typeface="Roboto"/>
                <a:cs typeface="Roboto"/>
                <a:sym typeface="Roboto"/>
              </a:rPr>
              <a:t> manual intervention</a:t>
            </a:r>
            <a:endParaRPr/>
          </a:p>
        </p:txBody>
      </p:sp>
      <p:sp>
        <p:nvSpPr>
          <p:cNvPr id="100" name="Google Shape;100;p17"/>
          <p:cNvSpPr txBox="1"/>
          <p:nvPr/>
        </p:nvSpPr>
        <p:spPr>
          <a:xfrm>
            <a:off x="198800" y="3062525"/>
            <a:ext cx="8786400" cy="4638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Disadvantages</a:t>
            </a:r>
            <a:endParaRPr/>
          </a:p>
        </p:txBody>
      </p:sp>
      <p:sp>
        <p:nvSpPr>
          <p:cNvPr id="101" name="Google Shape;101;p17"/>
          <p:cNvSpPr txBox="1"/>
          <p:nvPr/>
        </p:nvSpPr>
        <p:spPr>
          <a:xfrm>
            <a:off x="6624350" y="4392275"/>
            <a:ext cx="2408700" cy="690300"/>
          </a:xfrm>
          <a:prstGeom prst="rect">
            <a:avLst/>
          </a:prstGeom>
          <a:solidFill>
            <a:srgbClr val="FFFFFF"/>
          </a:solid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N/N</a:t>
            </a:r>
            <a:r>
              <a:rPr baseline="-25000" lang="en" sz="1200">
                <a:latin typeface="Roboto"/>
                <a:ea typeface="Roboto"/>
                <a:cs typeface="Roboto"/>
                <a:sym typeface="Roboto"/>
              </a:rPr>
              <a:t>max </a:t>
            </a:r>
            <a:r>
              <a:rPr lang="en" sz="1200">
                <a:latin typeface="Roboto"/>
                <a:ea typeface="Roboto"/>
                <a:cs typeface="Roboto"/>
                <a:sym typeface="Roboto"/>
              </a:rPr>
              <a:t>= Number of operations</a:t>
            </a:r>
            <a:endParaRPr baseline="-25000"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n = number of students/projects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baseline="-25000" sz="1200">
              <a:latin typeface="Roboto"/>
              <a:ea typeface="Roboto"/>
              <a:cs typeface="Roboto"/>
              <a:sym typeface="Roboto"/>
            </a:endParaRPr>
          </a:p>
        </p:txBody>
      </p:sp>
      <p:sp>
        <p:nvSpPr>
          <p:cNvPr id="102" name="Google Shape;102;p17"/>
          <p:cNvSpPr txBox="1"/>
          <p:nvPr/>
        </p:nvSpPr>
        <p:spPr>
          <a:xfrm>
            <a:off x="5710650" y="2468825"/>
            <a:ext cx="3594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[2]</a:t>
            </a:r>
            <a:endParaRPr sz="900">
              <a:latin typeface="Roboto"/>
              <a:ea typeface="Roboto"/>
              <a:cs typeface="Roboto"/>
              <a:sym typeface="Roboto"/>
            </a:endParaRPr>
          </a:p>
        </p:txBody>
      </p:sp>
      <p:sp>
        <p:nvSpPr>
          <p:cNvPr id="103" name="Google Shape;103;p17"/>
          <p:cNvSpPr txBox="1"/>
          <p:nvPr/>
        </p:nvSpPr>
        <p:spPr>
          <a:xfrm>
            <a:off x="8075400" y="2468825"/>
            <a:ext cx="3594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[3]</a:t>
            </a:r>
            <a:endParaRPr sz="9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B</a:t>
            </a:r>
            <a:r>
              <a:rPr lang="en"/>
              <a:t>inary</a:t>
            </a:r>
            <a:r>
              <a:rPr b="1" lang="en"/>
              <a:t> I</a:t>
            </a:r>
            <a:r>
              <a:rPr lang="en"/>
              <a:t>nteger </a:t>
            </a:r>
            <a:r>
              <a:rPr b="1" lang="en"/>
              <a:t>P</a:t>
            </a:r>
            <a:r>
              <a:rPr lang="en"/>
              <a:t>rogramming (BIP)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p:nvPr/>
        </p:nvSpPr>
        <p:spPr>
          <a:xfrm>
            <a:off x="505200" y="225288"/>
            <a:ext cx="3729300" cy="806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Calibri"/>
                <a:ea typeface="Calibri"/>
                <a:cs typeface="Calibri"/>
                <a:sym typeface="Calibri"/>
              </a:rPr>
              <a:t>Model 2</a:t>
            </a:r>
            <a:endParaRPr b="1" sz="3000">
              <a:solidFill>
                <a:srgbClr val="FFFFFF"/>
              </a:solidFill>
              <a:latin typeface="Calibri"/>
              <a:ea typeface="Calibri"/>
              <a:cs typeface="Calibri"/>
              <a:sym typeface="Calibri"/>
            </a:endParaRPr>
          </a:p>
        </p:txBody>
      </p:sp>
      <p:sp>
        <p:nvSpPr>
          <p:cNvPr id="114" name="Google Shape;114;p19"/>
          <p:cNvSpPr/>
          <p:nvPr/>
        </p:nvSpPr>
        <p:spPr>
          <a:xfrm>
            <a:off x="505325" y="1211421"/>
            <a:ext cx="3729300" cy="2550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457200" rtl="0" algn="l">
              <a:spcBef>
                <a:spcPts val="0"/>
              </a:spcBef>
              <a:spcAft>
                <a:spcPts val="0"/>
              </a:spcAft>
              <a:buNone/>
            </a:pPr>
            <a:r>
              <a:t/>
            </a:r>
            <a:endParaRPr b="1" sz="1600">
              <a:solidFill>
                <a:srgbClr val="FFFFFF"/>
              </a:solidFill>
            </a:endParaRPr>
          </a:p>
          <a:p>
            <a:pPr indent="0" lvl="0" marL="457200" rtl="0" algn="l">
              <a:spcBef>
                <a:spcPts val="0"/>
              </a:spcBef>
              <a:spcAft>
                <a:spcPts val="0"/>
              </a:spcAft>
              <a:buNone/>
            </a:pPr>
            <a:r>
              <a:t/>
            </a:r>
            <a:endParaRPr b="1" sz="1600">
              <a:solidFill>
                <a:srgbClr val="FFFFFF"/>
              </a:solidFill>
            </a:endParaRPr>
          </a:p>
          <a:p>
            <a:pPr indent="0" lvl="0" marL="457200" rtl="0" algn="l">
              <a:spcBef>
                <a:spcPts val="0"/>
              </a:spcBef>
              <a:spcAft>
                <a:spcPts val="0"/>
              </a:spcAft>
              <a:buNone/>
            </a:pPr>
            <a:r>
              <a:t/>
            </a:r>
            <a:endParaRPr b="1" sz="1600">
              <a:solidFill>
                <a:srgbClr val="FFFFFF"/>
              </a:solidFill>
            </a:endParaRPr>
          </a:p>
          <a:p>
            <a:pPr indent="0" lvl="0" marL="45720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rPr b="1" lang="en" sz="1600">
                <a:solidFill>
                  <a:srgbClr val="FFFFFF"/>
                </a:solidFill>
              </a:rPr>
              <a:t>Objective Function: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Allocate b</a:t>
            </a:r>
            <a:r>
              <a:rPr lang="en" sz="1600">
                <a:solidFill>
                  <a:srgbClr val="FFFFFF"/>
                </a:solidFill>
              </a:rPr>
              <a:t>ased on preference rankings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b="1" sz="1600">
              <a:solidFill>
                <a:srgbClr val="FFFFFF"/>
              </a:solidFill>
            </a:endParaRPr>
          </a:p>
        </p:txBody>
      </p:sp>
      <p:sp>
        <p:nvSpPr>
          <p:cNvPr id="115" name="Google Shape;115;p19"/>
          <p:cNvSpPr/>
          <p:nvPr/>
        </p:nvSpPr>
        <p:spPr>
          <a:xfrm>
            <a:off x="4809375" y="225300"/>
            <a:ext cx="3729300" cy="806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Calibri"/>
                <a:ea typeface="Calibri"/>
                <a:cs typeface="Calibri"/>
                <a:sym typeface="Calibri"/>
              </a:rPr>
              <a:t>Model 3</a:t>
            </a:r>
            <a:endParaRPr b="1" sz="3000">
              <a:solidFill>
                <a:srgbClr val="FFFFFF"/>
              </a:solidFill>
              <a:latin typeface="Calibri"/>
              <a:ea typeface="Calibri"/>
              <a:cs typeface="Calibri"/>
              <a:sym typeface="Calibri"/>
            </a:endParaRPr>
          </a:p>
        </p:txBody>
      </p:sp>
      <p:sp>
        <p:nvSpPr>
          <p:cNvPr id="116" name="Google Shape;116;p19"/>
          <p:cNvSpPr/>
          <p:nvPr/>
        </p:nvSpPr>
        <p:spPr>
          <a:xfrm>
            <a:off x="4809375" y="1211425"/>
            <a:ext cx="3729300" cy="2550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457200" rtl="0" algn="l">
              <a:spcBef>
                <a:spcPts val="0"/>
              </a:spcBef>
              <a:spcAft>
                <a:spcPts val="0"/>
              </a:spcAft>
              <a:buNone/>
            </a:pPr>
            <a:r>
              <a:t/>
            </a:r>
            <a:endParaRPr b="1" sz="1600">
              <a:solidFill>
                <a:srgbClr val="FFFFFF"/>
              </a:solidFill>
            </a:endParaRPr>
          </a:p>
          <a:p>
            <a:pPr indent="0" lvl="0" marL="45720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rPr b="1" lang="en" sz="1600">
                <a:solidFill>
                  <a:srgbClr val="FFFFFF"/>
                </a:solidFill>
              </a:rPr>
              <a:t>Objective Function: </a:t>
            </a:r>
            <a:endParaRPr b="1"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Allocate based on preference rankings </a:t>
            </a:r>
            <a:endParaRPr sz="1600">
              <a:solidFill>
                <a:srgbClr val="FFFFFF"/>
              </a:solidFill>
            </a:endParaRPr>
          </a:p>
          <a:p>
            <a:pPr indent="0" lvl="0" marL="45720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 </a:t>
            </a:r>
            <a:r>
              <a:rPr lang="en" sz="1600">
                <a:solidFill>
                  <a:srgbClr val="FFFFFF"/>
                </a:solidFill>
              </a:rPr>
              <a:t> </a:t>
            </a:r>
            <a:r>
              <a:rPr lang="en" sz="1600">
                <a:solidFill>
                  <a:srgbClr val="FFFFFF"/>
                </a:solidFill>
              </a:rPr>
              <a:t>upper-bound on number of projects each lecturer can supervise (T</a:t>
            </a:r>
            <a:r>
              <a:rPr baseline="-25000" lang="en" sz="1600">
                <a:solidFill>
                  <a:srgbClr val="FFFFFF"/>
                </a:solidFill>
              </a:rPr>
              <a:t>PS</a:t>
            </a:r>
            <a:r>
              <a:rPr lang="en" sz="1600">
                <a:solidFill>
                  <a:srgbClr val="FFFFFF"/>
                </a:solidFill>
              </a:rPr>
              <a:t>)</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78925" y="143950"/>
            <a:ext cx="89865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Model 2 : Decision Variables &amp; Objective Function</a:t>
            </a:r>
            <a:endParaRPr sz="3000"/>
          </a:p>
        </p:txBody>
      </p:sp>
      <p:pic>
        <p:nvPicPr>
          <p:cNvPr id="122" name="Google Shape;122;p20"/>
          <p:cNvPicPr preferRelativeResize="0"/>
          <p:nvPr/>
        </p:nvPicPr>
        <p:blipFill>
          <a:blip r:embed="rId3">
            <a:alphaModFix/>
          </a:blip>
          <a:stretch>
            <a:fillRect/>
          </a:stretch>
        </p:blipFill>
        <p:spPr>
          <a:xfrm>
            <a:off x="2005475" y="3313525"/>
            <a:ext cx="3506900" cy="891100"/>
          </a:xfrm>
          <a:prstGeom prst="rect">
            <a:avLst/>
          </a:prstGeom>
          <a:noFill/>
          <a:ln cap="flat" cmpd="sng" w="9525">
            <a:solidFill>
              <a:srgbClr val="073763"/>
            </a:solidFill>
            <a:prstDash val="solid"/>
            <a:round/>
            <a:headEnd len="sm" w="sm" type="none"/>
            <a:tailEnd len="sm" w="sm" type="none"/>
          </a:ln>
        </p:spPr>
      </p:pic>
      <p:pic>
        <p:nvPicPr>
          <p:cNvPr id="123" name="Google Shape;123;p20"/>
          <p:cNvPicPr preferRelativeResize="0"/>
          <p:nvPr/>
        </p:nvPicPr>
        <p:blipFill rotWithShape="1">
          <a:blip r:embed="rId4">
            <a:alphaModFix/>
          </a:blip>
          <a:srcRect b="83528" l="0" r="0" t="4906"/>
          <a:stretch/>
        </p:blipFill>
        <p:spPr>
          <a:xfrm>
            <a:off x="2005475" y="1462300"/>
            <a:ext cx="5437850" cy="567125"/>
          </a:xfrm>
          <a:prstGeom prst="rect">
            <a:avLst/>
          </a:prstGeom>
          <a:noFill/>
          <a:ln cap="flat" cmpd="sng" w="9525">
            <a:solidFill>
              <a:srgbClr val="073763"/>
            </a:solidFill>
            <a:prstDash val="solid"/>
            <a:round/>
            <a:headEnd len="sm" w="sm" type="none"/>
            <a:tailEnd len="sm" w="sm" type="none"/>
          </a:ln>
        </p:spPr>
      </p:pic>
      <p:sp>
        <p:nvSpPr>
          <p:cNvPr id="124" name="Google Shape;124;p20"/>
          <p:cNvSpPr txBox="1"/>
          <p:nvPr/>
        </p:nvSpPr>
        <p:spPr>
          <a:xfrm>
            <a:off x="136525" y="1494325"/>
            <a:ext cx="16608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Preference Matrix</a:t>
            </a:r>
            <a:r>
              <a:rPr b="1" baseline="-25000" lang="en">
                <a:latin typeface="Roboto"/>
                <a:ea typeface="Roboto"/>
                <a:cs typeface="Roboto"/>
                <a:sym typeface="Roboto"/>
              </a:rPr>
              <a:t> </a:t>
            </a:r>
            <a:endParaRPr b="1">
              <a:latin typeface="Roboto"/>
              <a:ea typeface="Roboto"/>
              <a:cs typeface="Roboto"/>
              <a:sym typeface="Roboto"/>
            </a:endParaRPr>
          </a:p>
        </p:txBody>
      </p:sp>
      <p:sp>
        <p:nvSpPr>
          <p:cNvPr id="125" name="Google Shape;125;p20"/>
          <p:cNvSpPr txBox="1"/>
          <p:nvPr/>
        </p:nvSpPr>
        <p:spPr>
          <a:xfrm>
            <a:off x="199775" y="3491425"/>
            <a:ext cx="15975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Objective Function, Z</a:t>
            </a:r>
            <a:r>
              <a:rPr b="1" baseline="-25000" lang="en">
                <a:latin typeface="Roboto"/>
                <a:ea typeface="Roboto"/>
                <a:cs typeface="Roboto"/>
                <a:sym typeface="Roboto"/>
              </a:rPr>
              <a:t>2</a:t>
            </a:r>
            <a:endParaRPr b="1" baseline="-25000">
              <a:latin typeface="Roboto"/>
              <a:ea typeface="Roboto"/>
              <a:cs typeface="Roboto"/>
              <a:sym typeface="Roboto"/>
            </a:endParaRPr>
          </a:p>
        </p:txBody>
      </p:sp>
      <p:pic>
        <p:nvPicPr>
          <p:cNvPr id="126" name="Google Shape;126;p20"/>
          <p:cNvPicPr preferRelativeResize="0"/>
          <p:nvPr/>
        </p:nvPicPr>
        <p:blipFill rotWithShape="1">
          <a:blip r:embed="rId4">
            <a:alphaModFix/>
          </a:blip>
          <a:srcRect b="62540" l="5338" r="0" t="16274"/>
          <a:stretch/>
        </p:blipFill>
        <p:spPr>
          <a:xfrm>
            <a:off x="2005475" y="2225925"/>
            <a:ext cx="4415475" cy="891101"/>
          </a:xfrm>
          <a:prstGeom prst="rect">
            <a:avLst/>
          </a:prstGeom>
          <a:noFill/>
          <a:ln cap="flat" cmpd="sng" w="9525">
            <a:solidFill>
              <a:srgbClr val="073763"/>
            </a:solidFill>
            <a:prstDash val="solid"/>
            <a:round/>
            <a:headEnd len="sm" w="sm" type="none"/>
            <a:tailEnd len="sm" w="sm" type="none"/>
          </a:ln>
        </p:spPr>
      </p:pic>
      <p:sp>
        <p:nvSpPr>
          <p:cNvPr id="127" name="Google Shape;127;p20"/>
          <p:cNvSpPr txBox="1"/>
          <p:nvPr/>
        </p:nvSpPr>
        <p:spPr>
          <a:xfrm>
            <a:off x="127925" y="2475725"/>
            <a:ext cx="17412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Allocation Matrix</a:t>
            </a:r>
            <a:endParaRPr b="1">
              <a:latin typeface="Roboto"/>
              <a:ea typeface="Roboto"/>
              <a:cs typeface="Roboto"/>
              <a:sym typeface="Roboto"/>
            </a:endParaRPr>
          </a:p>
        </p:txBody>
      </p:sp>
      <p:sp>
        <p:nvSpPr>
          <p:cNvPr id="128" name="Google Shape;128;p20"/>
          <p:cNvSpPr txBox="1"/>
          <p:nvPr/>
        </p:nvSpPr>
        <p:spPr>
          <a:xfrm>
            <a:off x="6313825" y="4204625"/>
            <a:ext cx="2751600" cy="815100"/>
          </a:xfrm>
          <a:prstGeom prst="rect">
            <a:avLst/>
          </a:prstGeom>
          <a:solidFill>
            <a:srgbClr val="FFFFFF"/>
          </a:solid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a:t>
            </a:r>
            <a:r>
              <a:rPr baseline="-25000" lang="en">
                <a:latin typeface="Roboto"/>
                <a:ea typeface="Roboto"/>
                <a:cs typeface="Roboto"/>
                <a:sym typeface="Roboto"/>
              </a:rPr>
              <a:t>S</a:t>
            </a:r>
            <a:r>
              <a:rPr lang="en">
                <a:latin typeface="Roboto"/>
                <a:ea typeface="Roboto"/>
                <a:cs typeface="Roboto"/>
                <a:sym typeface="Roboto"/>
              </a:rPr>
              <a:t> : Total number of students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a:t>
            </a:r>
            <a:r>
              <a:rPr baseline="-25000" lang="en">
                <a:latin typeface="Roboto"/>
                <a:ea typeface="Roboto"/>
                <a:cs typeface="Roboto"/>
                <a:sym typeface="Roboto"/>
              </a:rPr>
              <a:t>P</a:t>
            </a:r>
            <a:r>
              <a:rPr lang="en">
                <a:latin typeface="Roboto"/>
                <a:ea typeface="Roboto"/>
                <a:cs typeface="Roboto"/>
                <a:sym typeface="Roboto"/>
              </a:rPr>
              <a:t>: Total number of projects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baseline="-25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2 :  Constraints</a:t>
            </a:r>
            <a:endParaRPr/>
          </a:p>
        </p:txBody>
      </p:sp>
      <p:pic>
        <p:nvPicPr>
          <p:cNvPr id="134" name="Google Shape;134;p21"/>
          <p:cNvPicPr preferRelativeResize="0"/>
          <p:nvPr/>
        </p:nvPicPr>
        <p:blipFill>
          <a:blip r:embed="rId3">
            <a:alphaModFix/>
          </a:blip>
          <a:stretch>
            <a:fillRect/>
          </a:stretch>
        </p:blipFill>
        <p:spPr>
          <a:xfrm>
            <a:off x="7379717" y="-709025"/>
            <a:ext cx="114300" cy="38100"/>
          </a:xfrm>
          <a:prstGeom prst="rect">
            <a:avLst/>
          </a:prstGeom>
          <a:noFill/>
          <a:ln>
            <a:noFill/>
          </a:ln>
        </p:spPr>
      </p:pic>
      <p:pic>
        <p:nvPicPr>
          <p:cNvPr id="135" name="Google Shape;135;p21"/>
          <p:cNvPicPr preferRelativeResize="0"/>
          <p:nvPr/>
        </p:nvPicPr>
        <p:blipFill>
          <a:blip r:embed="rId4">
            <a:alphaModFix/>
          </a:blip>
          <a:stretch>
            <a:fillRect/>
          </a:stretch>
        </p:blipFill>
        <p:spPr>
          <a:xfrm>
            <a:off x="7206317" y="899050"/>
            <a:ext cx="114300" cy="38100"/>
          </a:xfrm>
          <a:prstGeom prst="rect">
            <a:avLst/>
          </a:prstGeom>
          <a:noFill/>
          <a:ln>
            <a:noFill/>
          </a:ln>
        </p:spPr>
      </p:pic>
      <p:pic>
        <p:nvPicPr>
          <p:cNvPr id="136" name="Google Shape;136;p21"/>
          <p:cNvPicPr preferRelativeResize="0"/>
          <p:nvPr/>
        </p:nvPicPr>
        <p:blipFill>
          <a:blip r:embed="rId5">
            <a:alphaModFix/>
          </a:blip>
          <a:stretch>
            <a:fillRect/>
          </a:stretch>
        </p:blipFill>
        <p:spPr>
          <a:xfrm>
            <a:off x="441550" y="937150"/>
            <a:ext cx="6393288" cy="405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58700" y="143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3 : Added Lecturer Constraint</a:t>
            </a:r>
            <a:endParaRPr/>
          </a:p>
        </p:txBody>
      </p:sp>
      <p:pic>
        <p:nvPicPr>
          <p:cNvPr id="142" name="Google Shape;142;p22"/>
          <p:cNvPicPr preferRelativeResize="0"/>
          <p:nvPr/>
        </p:nvPicPr>
        <p:blipFill rotWithShape="1">
          <a:blip r:embed="rId3">
            <a:alphaModFix/>
          </a:blip>
          <a:srcRect b="18514" l="0" r="0" t="57486"/>
          <a:stretch/>
        </p:blipFill>
        <p:spPr>
          <a:xfrm>
            <a:off x="3058721" y="2172400"/>
            <a:ext cx="4097553" cy="904563"/>
          </a:xfrm>
          <a:prstGeom prst="rect">
            <a:avLst/>
          </a:prstGeom>
          <a:noFill/>
          <a:ln cap="flat" cmpd="sng" w="9525">
            <a:solidFill>
              <a:srgbClr val="073763"/>
            </a:solidFill>
            <a:prstDash val="solid"/>
            <a:round/>
            <a:headEnd len="sm" w="sm" type="none"/>
            <a:tailEnd len="sm" w="sm" type="none"/>
          </a:ln>
        </p:spPr>
      </p:pic>
      <p:pic>
        <p:nvPicPr>
          <p:cNvPr id="143" name="Google Shape;143;p22"/>
          <p:cNvPicPr preferRelativeResize="0"/>
          <p:nvPr/>
        </p:nvPicPr>
        <p:blipFill rotWithShape="1">
          <a:blip r:embed="rId3">
            <a:alphaModFix/>
          </a:blip>
          <a:srcRect b="3340" l="32995" r="32662" t="83029"/>
          <a:stretch/>
        </p:blipFill>
        <p:spPr>
          <a:xfrm>
            <a:off x="3944450" y="3484200"/>
            <a:ext cx="2005149" cy="717625"/>
          </a:xfrm>
          <a:prstGeom prst="rect">
            <a:avLst/>
          </a:prstGeom>
          <a:noFill/>
          <a:ln cap="flat" cmpd="sng" w="9525">
            <a:solidFill>
              <a:srgbClr val="073763"/>
            </a:solidFill>
            <a:prstDash val="solid"/>
            <a:round/>
            <a:headEnd len="sm" w="sm" type="none"/>
            <a:tailEnd len="sm" w="sm" type="none"/>
          </a:ln>
        </p:spPr>
      </p:pic>
      <p:pic>
        <p:nvPicPr>
          <p:cNvPr id="144" name="Google Shape;144;p22"/>
          <p:cNvPicPr preferRelativeResize="0"/>
          <p:nvPr/>
        </p:nvPicPr>
        <p:blipFill rotWithShape="1">
          <a:blip r:embed="rId3">
            <a:alphaModFix/>
          </a:blip>
          <a:srcRect b="41489" l="0" r="0" t="37016"/>
          <a:stretch/>
        </p:blipFill>
        <p:spPr>
          <a:xfrm>
            <a:off x="3033684" y="1142252"/>
            <a:ext cx="4122592" cy="837825"/>
          </a:xfrm>
          <a:prstGeom prst="rect">
            <a:avLst/>
          </a:prstGeom>
          <a:noFill/>
          <a:ln cap="flat" cmpd="sng" w="9525">
            <a:solidFill>
              <a:srgbClr val="073763"/>
            </a:solidFill>
            <a:prstDash val="solid"/>
            <a:round/>
            <a:headEnd len="sm" w="sm" type="none"/>
            <a:tailEnd len="sm" w="sm" type="none"/>
          </a:ln>
        </p:spPr>
      </p:pic>
      <p:sp>
        <p:nvSpPr>
          <p:cNvPr id="145" name="Google Shape;145;p22"/>
          <p:cNvSpPr txBox="1"/>
          <p:nvPr/>
        </p:nvSpPr>
        <p:spPr>
          <a:xfrm>
            <a:off x="103950" y="1228800"/>
            <a:ext cx="27099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Project Proposal</a:t>
            </a:r>
            <a:r>
              <a:rPr b="1" lang="en" sz="1600">
                <a:latin typeface="Roboto"/>
                <a:ea typeface="Roboto"/>
                <a:cs typeface="Roboto"/>
                <a:sym typeface="Roboto"/>
              </a:rPr>
              <a:t> Matrix</a:t>
            </a:r>
            <a:r>
              <a:rPr b="1" baseline="-25000" lang="en" sz="1600">
                <a:latin typeface="Roboto"/>
                <a:ea typeface="Roboto"/>
                <a:cs typeface="Roboto"/>
                <a:sym typeface="Roboto"/>
              </a:rPr>
              <a:t> </a:t>
            </a:r>
            <a:endParaRPr b="1" sz="1600">
              <a:latin typeface="Roboto"/>
              <a:ea typeface="Roboto"/>
              <a:cs typeface="Roboto"/>
              <a:sym typeface="Roboto"/>
            </a:endParaRPr>
          </a:p>
        </p:txBody>
      </p:sp>
      <p:sp>
        <p:nvSpPr>
          <p:cNvPr id="146" name="Google Shape;146;p22"/>
          <p:cNvSpPr txBox="1"/>
          <p:nvPr/>
        </p:nvSpPr>
        <p:spPr>
          <a:xfrm>
            <a:off x="103950" y="2272553"/>
            <a:ext cx="21036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Supervision Matrix</a:t>
            </a:r>
            <a:endParaRPr b="1" sz="1600">
              <a:latin typeface="Roboto"/>
              <a:ea typeface="Roboto"/>
              <a:cs typeface="Roboto"/>
              <a:sym typeface="Roboto"/>
            </a:endParaRPr>
          </a:p>
        </p:txBody>
      </p:sp>
      <p:sp>
        <p:nvSpPr>
          <p:cNvPr id="147" name="Google Shape;147;p22"/>
          <p:cNvSpPr txBox="1"/>
          <p:nvPr/>
        </p:nvSpPr>
        <p:spPr>
          <a:xfrm>
            <a:off x="158700" y="3613500"/>
            <a:ext cx="30000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Calculated by:</a:t>
            </a:r>
            <a:r>
              <a:rPr b="1" lang="en" sz="1600">
                <a:latin typeface="Roboto"/>
                <a:ea typeface="Roboto"/>
                <a:cs typeface="Roboto"/>
                <a:sym typeface="Roboto"/>
              </a:rPr>
              <a:t> </a:t>
            </a:r>
            <a:endParaRPr b="1"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