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16d53acad_0_2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16d53acad_0_2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16d53acad_0_2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16d53acad_0_2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16d53acad_0_2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16d53acad_0_2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16d53acad_0_2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16d53acad_0_2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16d53acad_0_2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16d53acad_0_2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16d53acad_0_2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16d53acad_0_2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16d53acad_0_2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16d53acad_0_2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6d53aca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6d53aca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16d53acad_0_1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16d53acad_0_1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16d53acad_0_2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16d53acad_0_2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6d53acad_0_2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16d53acad_0_2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16d53acad_0_2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16d53acad_0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16d53acad_0_2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16d53acad_0_2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16d53acad_0_2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16d53acad_0_2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6d53acad_0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6d53acad_0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dallasopendata.com/Economy/Operating-Budget/e2fs-y4nb"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CITY OF DALLAS OPERATING BUDGET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 - DATA WIZARDS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097650" y="244925"/>
            <a:ext cx="7038900" cy="1188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Executing Queries in BigQuery</a:t>
            </a:r>
            <a:endParaRPr/>
          </a:p>
          <a:p>
            <a:pPr indent="0" lvl="0" marL="0" rtl="0" algn="l">
              <a:lnSpc>
                <a:spcPct val="115000"/>
              </a:lnSpc>
              <a:spcBef>
                <a:spcPts val="1200"/>
              </a:spcBef>
              <a:spcAft>
                <a:spcPts val="0"/>
              </a:spcAft>
              <a:buNone/>
            </a:pPr>
            <a:r>
              <a:rPr lang="en" sz="1433"/>
              <a:t>D</a:t>
            </a:r>
            <a:r>
              <a:rPr lang="en" sz="1433"/>
              <a:t>epartments that consistently overspent or underspent their allocated budgets, and the overall variance percentage for each department.</a:t>
            </a:r>
            <a:endParaRPr sz="1433"/>
          </a:p>
          <a:p>
            <a:pPr indent="0" lvl="0" marL="0" rtl="0" algn="l">
              <a:lnSpc>
                <a:spcPct val="115000"/>
              </a:lnSpc>
              <a:spcBef>
                <a:spcPts val="1200"/>
              </a:spcBef>
              <a:spcAft>
                <a:spcPts val="0"/>
              </a:spcAft>
              <a:buNone/>
            </a:pPr>
            <a:r>
              <a:t/>
            </a:r>
            <a:endParaRPr sz="1433"/>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96" name="Google Shape;196;p22"/>
          <p:cNvSpPr txBox="1"/>
          <p:nvPr>
            <p:ph idx="1" type="body"/>
          </p:nvPr>
        </p:nvSpPr>
        <p:spPr>
          <a:xfrm>
            <a:off x="1097650" y="1433225"/>
            <a:ext cx="2340300" cy="3165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The query calculates the variance percentage between the allocated budget and actual expenditures for each department across all fund types. </a:t>
            </a:r>
            <a:endParaRPr/>
          </a:p>
          <a:p>
            <a:pPr indent="0" lvl="0" marL="0" rtl="0" algn="l">
              <a:spcBef>
                <a:spcPts val="1200"/>
              </a:spcBef>
              <a:spcAft>
                <a:spcPts val="0"/>
              </a:spcAft>
              <a:buNone/>
            </a:pPr>
            <a:r>
              <a:rPr lang="en"/>
              <a:t>City administrators can use this information to identify departments with consistent overspending or underspending and take corrective actions.</a:t>
            </a:r>
            <a:endParaRPr/>
          </a:p>
          <a:p>
            <a:pPr indent="0" lvl="0" marL="0" rtl="0" algn="l">
              <a:spcBef>
                <a:spcPts val="120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3437950" y="1433225"/>
            <a:ext cx="5488326" cy="336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1424225" y="1043225"/>
            <a:ext cx="6862526" cy="36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097650" y="244925"/>
            <a:ext cx="7038900" cy="1188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Executing Queries in BigQuery</a:t>
            </a:r>
            <a:endParaRPr/>
          </a:p>
          <a:p>
            <a:pPr indent="0" lvl="0" marL="0" rtl="0" algn="l">
              <a:lnSpc>
                <a:spcPct val="115000"/>
              </a:lnSpc>
              <a:spcBef>
                <a:spcPts val="1200"/>
              </a:spcBef>
              <a:spcAft>
                <a:spcPts val="0"/>
              </a:spcAft>
              <a:buNone/>
            </a:pPr>
            <a:r>
              <a:rPr lang="en" sz="1433"/>
              <a:t>K</a:t>
            </a:r>
            <a:r>
              <a:rPr lang="en" sz="1433"/>
              <a:t>ey Performance Indicators (KPIs) for monitoring the performance of the Enterprise Operating Fund (EFOP) departments in terms of budget utilization</a:t>
            </a:r>
            <a:endParaRPr sz="1433"/>
          </a:p>
          <a:p>
            <a:pPr indent="0" lvl="0" marL="0" rtl="0" algn="l">
              <a:lnSpc>
                <a:spcPct val="115000"/>
              </a:lnSpc>
              <a:spcBef>
                <a:spcPts val="1200"/>
              </a:spcBef>
              <a:spcAft>
                <a:spcPts val="0"/>
              </a:spcAft>
              <a:buNone/>
            </a:pPr>
            <a:r>
              <a:t/>
            </a:r>
            <a:endParaRPr sz="1433"/>
          </a:p>
          <a:p>
            <a:pPr indent="0" lvl="0" marL="0" rtl="0" algn="l">
              <a:lnSpc>
                <a:spcPct val="115000"/>
              </a:lnSpc>
              <a:spcBef>
                <a:spcPts val="1200"/>
              </a:spcBef>
              <a:spcAft>
                <a:spcPts val="0"/>
              </a:spcAft>
              <a:buNone/>
            </a:pPr>
            <a:r>
              <a:t/>
            </a:r>
            <a:endParaRPr sz="1433"/>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210" name="Google Shape;210;p24"/>
          <p:cNvSpPr txBox="1"/>
          <p:nvPr>
            <p:ph idx="1" type="body"/>
          </p:nvPr>
        </p:nvSpPr>
        <p:spPr>
          <a:xfrm>
            <a:off x="1097650" y="1433225"/>
            <a:ext cx="2340300" cy="31659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en"/>
              <a:t>The query provides key performance indicators, including total budget, total expenditure, and average utilization rate for each department within the Enterprise Operating Fund (EFOP). </a:t>
            </a:r>
            <a:endParaRPr/>
          </a:p>
          <a:p>
            <a:pPr indent="0" lvl="0" marL="0" rtl="0" algn="l">
              <a:spcBef>
                <a:spcPts val="1200"/>
              </a:spcBef>
              <a:spcAft>
                <a:spcPts val="0"/>
              </a:spcAft>
              <a:buNone/>
            </a:pPr>
            <a:r>
              <a:rPr lang="en"/>
              <a:t>City administrators can use this information to evaluate the efficiency of budget utilization and identify departments with potential optimization opportunities.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3437950" y="1433225"/>
            <a:ext cx="5384001" cy="324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1297500" y="1226450"/>
            <a:ext cx="7038899" cy="32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a:t>
            </a:r>
            <a:endParaRPr/>
          </a:p>
        </p:txBody>
      </p:sp>
      <p:sp>
        <p:nvSpPr>
          <p:cNvPr id="224" name="Google Shape;22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6"/>
          <p:cNvPicPr preferRelativeResize="0"/>
          <p:nvPr/>
        </p:nvPicPr>
        <p:blipFill>
          <a:blip r:embed="rId3">
            <a:alphaModFix/>
          </a:blip>
          <a:stretch>
            <a:fillRect/>
          </a:stretch>
        </p:blipFill>
        <p:spPr>
          <a:xfrm>
            <a:off x="1297500" y="1077700"/>
            <a:ext cx="3093075" cy="1739855"/>
          </a:xfrm>
          <a:prstGeom prst="rect">
            <a:avLst/>
          </a:prstGeom>
          <a:noFill/>
          <a:ln>
            <a:noFill/>
          </a:ln>
        </p:spPr>
      </p:pic>
      <p:pic>
        <p:nvPicPr>
          <p:cNvPr id="226" name="Google Shape;226;p26"/>
          <p:cNvPicPr preferRelativeResize="0"/>
          <p:nvPr/>
        </p:nvPicPr>
        <p:blipFill>
          <a:blip r:embed="rId4">
            <a:alphaModFix/>
          </a:blip>
          <a:stretch>
            <a:fillRect/>
          </a:stretch>
        </p:blipFill>
        <p:spPr>
          <a:xfrm>
            <a:off x="4318000" y="1077700"/>
            <a:ext cx="4018400" cy="3639450"/>
          </a:xfrm>
          <a:prstGeom prst="rect">
            <a:avLst/>
          </a:prstGeom>
          <a:noFill/>
          <a:ln>
            <a:noFill/>
          </a:ln>
        </p:spPr>
      </p:pic>
      <p:pic>
        <p:nvPicPr>
          <p:cNvPr id="227" name="Google Shape;227;p26"/>
          <p:cNvPicPr preferRelativeResize="0"/>
          <p:nvPr/>
        </p:nvPicPr>
        <p:blipFill>
          <a:blip r:embed="rId5">
            <a:alphaModFix/>
          </a:blip>
          <a:stretch>
            <a:fillRect/>
          </a:stretch>
        </p:blipFill>
        <p:spPr>
          <a:xfrm>
            <a:off x="1297500" y="2808025"/>
            <a:ext cx="3070551" cy="1909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&amp; ROLES</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ARCHANA BATHULA </a:t>
            </a:r>
            <a:endParaRPr/>
          </a:p>
          <a:p>
            <a:pPr indent="0" lvl="0" marL="0" rtl="0" algn="l">
              <a:spcBef>
                <a:spcPts val="1200"/>
              </a:spcBef>
              <a:spcAft>
                <a:spcPts val="0"/>
              </a:spcAft>
              <a:buNone/>
            </a:pPr>
            <a:r>
              <a:rPr lang="en"/>
              <a:t>NIKHILA PINNAPUREDDY</a:t>
            </a:r>
            <a:endParaRPr/>
          </a:p>
          <a:p>
            <a:pPr indent="0" lvl="0" marL="0" rtl="0" algn="l">
              <a:spcBef>
                <a:spcPts val="1200"/>
              </a:spcBef>
              <a:spcAft>
                <a:spcPts val="0"/>
              </a:spcAft>
              <a:buNone/>
            </a:pPr>
            <a:r>
              <a:rPr lang="en"/>
              <a:t>VENKATA SAI MANOJ MADIRAJU</a:t>
            </a:r>
            <a:endParaRPr/>
          </a:p>
          <a:p>
            <a:pPr indent="0" lvl="0" marL="0" rtl="0" algn="l">
              <a:spcBef>
                <a:spcPts val="1200"/>
              </a:spcBef>
              <a:spcAft>
                <a:spcPts val="0"/>
              </a:spcAft>
              <a:buNone/>
            </a:pPr>
            <a:r>
              <a:rPr lang="en"/>
              <a:t>VISHWA TEJ REDDY CHITLA</a:t>
            </a:r>
            <a:endParaRPr/>
          </a:p>
          <a:p>
            <a:pPr indent="0" lvl="0" marL="0" rtl="0" algn="l">
              <a:spcBef>
                <a:spcPts val="1200"/>
              </a:spcBef>
              <a:spcAft>
                <a:spcPts val="1200"/>
              </a:spcAft>
              <a:buNone/>
            </a:pPr>
            <a:r>
              <a:rPr lang="en"/>
              <a:t>NEERAJ CHILAMKURTHI</a:t>
            </a:r>
            <a:endParaRPr/>
          </a:p>
        </p:txBody>
      </p:sp>
      <p:sp>
        <p:nvSpPr>
          <p:cNvPr id="234" name="Google Shape;234;p27"/>
          <p:cNvSpPr txBox="1"/>
          <p:nvPr>
            <p:ph idx="2" type="body"/>
          </p:nvPr>
        </p:nvSpPr>
        <p:spPr>
          <a:xfrm>
            <a:off x="3945801" y="1567550"/>
            <a:ext cx="4390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QUERYING DATA, </a:t>
            </a:r>
            <a:r>
              <a:rPr lang="en"/>
              <a:t>VISUALIZE COMPOSER</a:t>
            </a:r>
            <a:endParaRPr/>
          </a:p>
          <a:p>
            <a:pPr indent="0" lvl="0" marL="0" rtl="0" algn="l">
              <a:spcBef>
                <a:spcPts val="1200"/>
              </a:spcBef>
              <a:spcAft>
                <a:spcPts val="0"/>
              </a:spcAft>
              <a:buNone/>
            </a:pPr>
            <a:r>
              <a:rPr lang="en"/>
              <a:t>- DATA ANALYZING, </a:t>
            </a:r>
            <a:r>
              <a:rPr lang="en"/>
              <a:t>PRESENTATION</a:t>
            </a:r>
            <a:endParaRPr/>
          </a:p>
          <a:p>
            <a:pPr indent="0" lvl="0" marL="0" rtl="0" algn="l">
              <a:spcBef>
                <a:spcPts val="1200"/>
              </a:spcBef>
              <a:spcAft>
                <a:spcPts val="0"/>
              </a:spcAft>
              <a:buNone/>
            </a:pPr>
            <a:r>
              <a:rPr lang="en"/>
              <a:t>- VISUALIZE COMPOSER, DATA CLEANING</a:t>
            </a:r>
            <a:endParaRPr/>
          </a:p>
          <a:p>
            <a:pPr indent="0" lvl="0" marL="0" rtl="0" algn="l">
              <a:spcBef>
                <a:spcPts val="1200"/>
              </a:spcBef>
              <a:spcAft>
                <a:spcPts val="0"/>
              </a:spcAft>
              <a:buNone/>
            </a:pPr>
            <a:r>
              <a:rPr lang="en"/>
              <a:t>- QUERYING DATA, DOCUMENTATION</a:t>
            </a:r>
            <a:endParaRPr/>
          </a:p>
          <a:p>
            <a:pPr indent="0" lvl="0" marL="0" rtl="0" algn="l">
              <a:spcBef>
                <a:spcPts val="1200"/>
              </a:spcBef>
              <a:spcAft>
                <a:spcPts val="1200"/>
              </a:spcAft>
              <a:buNone/>
            </a:pPr>
            <a:r>
              <a:rPr lang="en"/>
              <a:t>- RESULTS COMPOSER, DOCUMENTATION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03800" y="598575"/>
            <a:ext cx="4594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INCLUDED IN PROJECT</a:t>
            </a:r>
            <a:endParaRPr/>
          </a:p>
        </p:txBody>
      </p:sp>
      <p:sp>
        <p:nvSpPr>
          <p:cNvPr id="141" name="Google Shape;141;p14"/>
          <p:cNvSpPr txBox="1"/>
          <p:nvPr>
            <p:ph idx="1" type="body"/>
          </p:nvPr>
        </p:nvSpPr>
        <p:spPr>
          <a:xfrm>
            <a:off x="1303800" y="1419175"/>
            <a:ext cx="4085700" cy="3112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309241" lvl="0" marL="457200" rtl="0" algn="l">
              <a:lnSpc>
                <a:spcPct val="200000"/>
              </a:lnSpc>
              <a:spcBef>
                <a:spcPts val="1200"/>
              </a:spcBef>
              <a:spcAft>
                <a:spcPts val="0"/>
              </a:spcAft>
              <a:buSzPct val="100000"/>
              <a:buChar char="●"/>
            </a:pPr>
            <a:r>
              <a:rPr b="1" lang="en" sz="2309"/>
              <a:t>Introduction</a:t>
            </a:r>
            <a:endParaRPr b="1" sz="2309"/>
          </a:p>
          <a:p>
            <a:pPr indent="-309241" lvl="0" marL="457200" rtl="0" algn="l">
              <a:lnSpc>
                <a:spcPct val="200000"/>
              </a:lnSpc>
              <a:spcBef>
                <a:spcPts val="0"/>
              </a:spcBef>
              <a:spcAft>
                <a:spcPts val="0"/>
              </a:spcAft>
              <a:buSzPct val="100000"/>
              <a:buChar char="●"/>
            </a:pPr>
            <a:r>
              <a:rPr b="1" lang="en" sz="2309"/>
              <a:t>Problem Statement</a:t>
            </a:r>
            <a:endParaRPr b="1" sz="2309"/>
          </a:p>
          <a:p>
            <a:pPr indent="-309241" lvl="0" marL="457200" rtl="0" algn="l">
              <a:lnSpc>
                <a:spcPct val="200000"/>
              </a:lnSpc>
              <a:spcBef>
                <a:spcPts val="0"/>
              </a:spcBef>
              <a:spcAft>
                <a:spcPts val="0"/>
              </a:spcAft>
              <a:buSzPct val="100000"/>
              <a:buChar char="●"/>
            </a:pPr>
            <a:r>
              <a:rPr b="1" lang="en" sz="2309"/>
              <a:t>Business Understanding</a:t>
            </a:r>
            <a:endParaRPr b="1" sz="2309"/>
          </a:p>
          <a:p>
            <a:pPr indent="-309241" lvl="0" marL="457200" rtl="0" algn="l">
              <a:lnSpc>
                <a:spcPct val="200000"/>
              </a:lnSpc>
              <a:spcBef>
                <a:spcPts val="0"/>
              </a:spcBef>
              <a:spcAft>
                <a:spcPts val="0"/>
              </a:spcAft>
              <a:buSzPct val="100000"/>
              <a:buChar char="●"/>
            </a:pPr>
            <a:r>
              <a:rPr b="1" lang="en" sz="2309"/>
              <a:t>Data Understanding</a:t>
            </a:r>
            <a:endParaRPr b="1" sz="2309"/>
          </a:p>
          <a:p>
            <a:pPr indent="-309241" lvl="0" marL="457200" rtl="0" algn="l">
              <a:lnSpc>
                <a:spcPct val="200000"/>
              </a:lnSpc>
              <a:spcBef>
                <a:spcPts val="0"/>
              </a:spcBef>
              <a:spcAft>
                <a:spcPts val="0"/>
              </a:spcAft>
              <a:buSzPct val="100000"/>
              <a:buChar char="●"/>
            </a:pPr>
            <a:r>
              <a:rPr b="1" lang="en" sz="2309"/>
              <a:t>Data Preparation</a:t>
            </a:r>
            <a:endParaRPr b="1" sz="2309"/>
          </a:p>
          <a:p>
            <a:pPr indent="-309241" lvl="0" marL="457200" rtl="0" algn="l">
              <a:lnSpc>
                <a:spcPct val="200000"/>
              </a:lnSpc>
              <a:spcBef>
                <a:spcPts val="0"/>
              </a:spcBef>
              <a:spcAft>
                <a:spcPts val="0"/>
              </a:spcAft>
              <a:buSzPct val="100000"/>
              <a:buChar char="●"/>
            </a:pPr>
            <a:r>
              <a:rPr b="1" lang="en" sz="2309"/>
              <a:t>Queries and Visualization</a:t>
            </a:r>
            <a:endParaRPr b="1" sz="2309"/>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389600" y="761176"/>
            <a:ext cx="3199300" cy="377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61350" y="393750"/>
            <a:ext cx="6440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rPr lang="en" sz="1422">
                <a:latin typeface="Roboto"/>
                <a:ea typeface="Roboto"/>
                <a:cs typeface="Roboto"/>
                <a:sym typeface="Roboto"/>
              </a:rPr>
              <a:t>Optimizing City Finances: A Deep Dive into Dallas Operating Budget</a:t>
            </a:r>
            <a:endParaRPr sz="2622"/>
          </a:p>
        </p:txBody>
      </p:sp>
      <p:sp>
        <p:nvSpPr>
          <p:cNvPr id="148" name="Google Shape;148;p15"/>
          <p:cNvSpPr txBox="1"/>
          <p:nvPr>
            <p:ph idx="1" type="body"/>
          </p:nvPr>
        </p:nvSpPr>
        <p:spPr>
          <a:xfrm>
            <a:off x="1061350" y="1307850"/>
            <a:ext cx="3892200" cy="3190800"/>
          </a:xfrm>
          <a:prstGeom prst="rect">
            <a:avLst/>
          </a:prstGeom>
        </p:spPr>
        <p:txBody>
          <a:bodyPr anchorCtr="0" anchor="t" bIns="91425" lIns="91425" spcFirstLastPara="1" rIns="91425" wrap="square" tIns="91425">
            <a:normAutofit fontScale="32500" lnSpcReduction="20000"/>
          </a:bodyPr>
          <a:lstStyle/>
          <a:p>
            <a:pPr indent="0" lvl="0" marL="0" rtl="0" algn="l">
              <a:spcBef>
                <a:spcPts val="1500"/>
              </a:spcBef>
              <a:spcAft>
                <a:spcPts val="0"/>
              </a:spcAft>
              <a:buNone/>
            </a:pPr>
            <a:r>
              <a:t/>
            </a:r>
            <a:endParaRPr>
              <a:latin typeface="Roboto"/>
              <a:ea typeface="Roboto"/>
              <a:cs typeface="Roboto"/>
              <a:sym typeface="Roboto"/>
            </a:endParaRPr>
          </a:p>
          <a:p>
            <a:pPr indent="0" lvl="0" marL="0" rtl="0" algn="l">
              <a:spcBef>
                <a:spcPts val="1500"/>
              </a:spcBef>
              <a:spcAft>
                <a:spcPts val="0"/>
              </a:spcAft>
              <a:buNone/>
            </a:pPr>
            <a:r>
              <a:rPr lang="en" sz="3168">
                <a:latin typeface="Roboto"/>
                <a:ea typeface="Roboto"/>
                <a:cs typeface="Roboto"/>
                <a:sym typeface="Roboto"/>
              </a:rPr>
              <a:t>Welcome to an insightful journey into the heart of Dallas's financial landscape. Today, we embark on a data-driven exploration of the City of Dallas Operating Budget, seeking to unlock valuable insights that will empower city administrators in optimizing budget allocations and enhancing performance evaluation.</a:t>
            </a:r>
            <a:endParaRPr sz="3168">
              <a:latin typeface="Roboto"/>
              <a:ea typeface="Roboto"/>
              <a:cs typeface="Roboto"/>
              <a:sym typeface="Roboto"/>
            </a:endParaRPr>
          </a:p>
          <a:p>
            <a:pPr indent="0" lvl="0" marL="0" rtl="0" algn="l">
              <a:spcBef>
                <a:spcPts val="1500"/>
              </a:spcBef>
              <a:spcAft>
                <a:spcPts val="0"/>
              </a:spcAft>
              <a:buNone/>
            </a:pPr>
            <a:r>
              <a:t/>
            </a:r>
            <a:endParaRPr sz="3168">
              <a:latin typeface="Roboto"/>
              <a:ea typeface="Roboto"/>
              <a:cs typeface="Roboto"/>
              <a:sym typeface="Roboto"/>
            </a:endParaRPr>
          </a:p>
          <a:p>
            <a:pPr indent="0" lvl="0" marL="0" rtl="0" algn="l">
              <a:spcBef>
                <a:spcPts val="0"/>
              </a:spcBef>
              <a:spcAft>
                <a:spcPts val="0"/>
              </a:spcAft>
              <a:buNone/>
            </a:pPr>
            <a:r>
              <a:rPr lang="en" sz="3168">
                <a:latin typeface="Roboto"/>
                <a:ea typeface="Roboto"/>
                <a:cs typeface="Roboto"/>
                <a:sym typeface="Roboto"/>
              </a:rPr>
              <a:t>Objectives:</a:t>
            </a:r>
            <a:endParaRPr sz="3168">
              <a:latin typeface="Roboto"/>
              <a:ea typeface="Roboto"/>
              <a:cs typeface="Roboto"/>
              <a:sym typeface="Roboto"/>
            </a:endParaRPr>
          </a:p>
          <a:p>
            <a:pPr indent="-293984" lvl="1" marL="914400" rtl="0" algn="l">
              <a:spcBef>
                <a:spcPts val="0"/>
              </a:spcBef>
              <a:spcAft>
                <a:spcPts val="0"/>
              </a:spcAft>
              <a:buClr>
                <a:schemeClr val="lt1"/>
              </a:buClr>
              <a:buSzPct val="100000"/>
              <a:buFont typeface="Roboto"/>
              <a:buChar char="●"/>
            </a:pPr>
            <a:r>
              <a:rPr lang="en" sz="3168">
                <a:latin typeface="Roboto"/>
                <a:ea typeface="Roboto"/>
                <a:cs typeface="Roboto"/>
                <a:sym typeface="Roboto"/>
              </a:rPr>
              <a:t>Uncover trends in fund utilization across service categories.</a:t>
            </a:r>
            <a:endParaRPr sz="3168">
              <a:latin typeface="Roboto"/>
              <a:ea typeface="Roboto"/>
              <a:cs typeface="Roboto"/>
              <a:sym typeface="Roboto"/>
            </a:endParaRPr>
          </a:p>
          <a:p>
            <a:pPr indent="-293984" lvl="1" marL="914400" rtl="0" algn="l">
              <a:spcBef>
                <a:spcPts val="0"/>
              </a:spcBef>
              <a:spcAft>
                <a:spcPts val="0"/>
              </a:spcAft>
              <a:buClr>
                <a:schemeClr val="lt1"/>
              </a:buClr>
              <a:buSzPct val="100000"/>
              <a:buFont typeface="Roboto"/>
              <a:buChar char="●"/>
            </a:pPr>
            <a:r>
              <a:rPr lang="en" sz="3168">
                <a:latin typeface="Roboto"/>
                <a:ea typeface="Roboto"/>
                <a:cs typeface="Roboto"/>
                <a:sym typeface="Roboto"/>
              </a:rPr>
              <a:t>Identify departments with consistent budget variances.</a:t>
            </a:r>
            <a:endParaRPr sz="3168">
              <a:latin typeface="Roboto"/>
              <a:ea typeface="Roboto"/>
              <a:cs typeface="Roboto"/>
              <a:sym typeface="Roboto"/>
            </a:endParaRPr>
          </a:p>
          <a:p>
            <a:pPr indent="-293984" lvl="1" marL="914400" rtl="0" algn="l">
              <a:spcBef>
                <a:spcPts val="0"/>
              </a:spcBef>
              <a:spcAft>
                <a:spcPts val="0"/>
              </a:spcAft>
              <a:buClr>
                <a:schemeClr val="lt1"/>
              </a:buClr>
              <a:buSzPct val="100000"/>
              <a:buFont typeface="Roboto"/>
              <a:buChar char="●"/>
            </a:pPr>
            <a:r>
              <a:rPr lang="en" sz="3168">
                <a:latin typeface="Roboto"/>
                <a:ea typeface="Roboto"/>
                <a:cs typeface="Roboto"/>
                <a:sym typeface="Roboto"/>
              </a:rPr>
              <a:t>Define key performance indicators for optimal resource utilization.</a:t>
            </a:r>
            <a:endParaRPr sz="3168">
              <a:latin typeface="Roboto"/>
              <a:ea typeface="Roboto"/>
              <a:cs typeface="Roboto"/>
              <a:sym typeface="Roboto"/>
            </a:endParaRPr>
          </a:p>
          <a:p>
            <a:pPr indent="0" lvl="0" marL="0" rtl="0" algn="l">
              <a:spcBef>
                <a:spcPts val="1500"/>
              </a:spcBef>
              <a:spcAft>
                <a:spcPts val="0"/>
              </a:spcAft>
              <a:buNone/>
            </a:pPr>
            <a:r>
              <a:t/>
            </a:r>
            <a:endParaRPr sz="1762">
              <a:latin typeface="Roboto"/>
              <a:ea typeface="Roboto"/>
              <a:cs typeface="Roboto"/>
              <a:sym typeface="Roboto"/>
            </a:endParaRPr>
          </a:p>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4953550" y="1307750"/>
            <a:ext cx="3892275" cy="3190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17500"/>
            <a:ext cx="7038900" cy="66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rPr lang="en" sz="1311">
                <a:latin typeface="Roboto"/>
                <a:ea typeface="Roboto"/>
                <a:cs typeface="Roboto"/>
                <a:sym typeface="Roboto"/>
              </a:rPr>
              <a:t>Challenges in City Budget Management</a:t>
            </a:r>
            <a:endParaRPr sz="2511"/>
          </a:p>
        </p:txBody>
      </p:sp>
      <p:sp>
        <p:nvSpPr>
          <p:cNvPr id="155" name="Google Shape;155;p16"/>
          <p:cNvSpPr txBox="1"/>
          <p:nvPr>
            <p:ph idx="1" type="body"/>
          </p:nvPr>
        </p:nvSpPr>
        <p:spPr>
          <a:xfrm>
            <a:off x="1297500" y="979800"/>
            <a:ext cx="3927600" cy="3229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n"/>
              <a:t>City administrators aim to optimize budget allocations across various departments to ensure effective service delivery and financial sustainability. However, managing diverse funds, departments, and service categories can be challenging. The city administrator seeks insights and recommendations to enhance budget planning, resource utilization, and performance evaluation based on historical financial data.</a:t>
            </a:r>
            <a:endParaRPr/>
          </a:p>
          <a:p>
            <a:pPr indent="0" lvl="0" marL="0" rtl="0" algn="l">
              <a:spcBef>
                <a:spcPts val="120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5377500" y="979725"/>
            <a:ext cx="3614100" cy="322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a:p>
            <a:pPr indent="0" lvl="0" marL="0" rtl="0" algn="l">
              <a:spcBef>
                <a:spcPts val="0"/>
              </a:spcBef>
              <a:spcAft>
                <a:spcPts val="0"/>
              </a:spcAft>
              <a:buNone/>
            </a:pPr>
            <a:r>
              <a:rPr lang="en" sz="1422">
                <a:latin typeface="Roboto"/>
                <a:ea typeface="Roboto"/>
                <a:cs typeface="Roboto"/>
                <a:sym typeface="Roboto"/>
              </a:rPr>
              <a:t>Understanding City Budget Needs</a:t>
            </a:r>
            <a:endParaRPr sz="2622"/>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Optimize Budget Allocations:</a:t>
            </a:r>
            <a:endParaRPr/>
          </a:p>
          <a:p>
            <a:pPr indent="-311150" lvl="0" marL="457200" rtl="0" algn="l">
              <a:spcBef>
                <a:spcPts val="1200"/>
              </a:spcBef>
              <a:spcAft>
                <a:spcPts val="0"/>
              </a:spcAft>
              <a:buSzPts val="1300"/>
              <a:buChar char="●"/>
            </a:pPr>
            <a:r>
              <a:rPr lang="en"/>
              <a:t>Identify trends in fund utilization and service categories over the years.</a:t>
            </a:r>
            <a:endParaRPr/>
          </a:p>
          <a:p>
            <a:pPr indent="-311150" lvl="0" marL="457200" rtl="0" algn="l">
              <a:spcBef>
                <a:spcPts val="0"/>
              </a:spcBef>
              <a:spcAft>
                <a:spcPts val="0"/>
              </a:spcAft>
              <a:buSzPts val="1300"/>
              <a:buChar char="●"/>
            </a:pPr>
            <a:r>
              <a:rPr lang="en"/>
              <a:t>Determine areas with consistent underutilization or overspending.</a:t>
            </a:r>
            <a:endParaRPr/>
          </a:p>
          <a:p>
            <a:pPr indent="0" lvl="0" marL="0" rtl="0" algn="l">
              <a:spcBef>
                <a:spcPts val="1200"/>
              </a:spcBef>
              <a:spcAft>
                <a:spcPts val="0"/>
              </a:spcAft>
              <a:buNone/>
            </a:pPr>
            <a:r>
              <a:rPr lang="en"/>
              <a:t>Performance Evaluation:</a:t>
            </a:r>
            <a:endParaRPr/>
          </a:p>
          <a:p>
            <a:pPr indent="-311150" lvl="0" marL="457200" rtl="0" algn="l">
              <a:spcBef>
                <a:spcPts val="1200"/>
              </a:spcBef>
              <a:spcAft>
                <a:spcPts val="0"/>
              </a:spcAft>
              <a:buSzPts val="1300"/>
              <a:buChar char="●"/>
            </a:pPr>
            <a:r>
              <a:rPr lang="en"/>
              <a:t>Assess the impact of budget allocations on the performance of each department.</a:t>
            </a:r>
            <a:endParaRPr/>
          </a:p>
          <a:p>
            <a:pPr indent="-311150" lvl="0" marL="457200" rtl="0" algn="l">
              <a:spcBef>
                <a:spcPts val="0"/>
              </a:spcBef>
              <a:spcAft>
                <a:spcPts val="0"/>
              </a:spcAft>
              <a:buSzPts val="1300"/>
              <a:buChar char="●"/>
            </a:pPr>
            <a:r>
              <a:rPr lang="en"/>
              <a:t>Identify key performance indicators for effective monitoring and evaluation.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281225"/>
            <a:ext cx="7038900" cy="5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 </a:t>
            </a:r>
            <a:r>
              <a:rPr lang="en" sz="1300">
                <a:latin typeface="Lato"/>
                <a:ea typeface="Lato"/>
                <a:cs typeface="Lato"/>
                <a:sym typeface="Lato"/>
              </a:rPr>
              <a:t>City of Dallas Operating Budget Dataset</a:t>
            </a:r>
            <a:endParaRPr sz="1300">
              <a:latin typeface="Lato"/>
              <a:ea typeface="Lato"/>
              <a:cs typeface="Lato"/>
              <a:sym typeface="Lato"/>
            </a:endParaRPr>
          </a:p>
          <a:p>
            <a:pPr indent="0" lvl="0" marL="0" rtl="0" algn="l">
              <a:spcBef>
                <a:spcPts val="0"/>
              </a:spcBef>
              <a:spcAft>
                <a:spcPts val="0"/>
              </a:spcAft>
              <a:buNone/>
            </a:pPr>
            <a:r>
              <a:t/>
            </a:r>
            <a:endParaRPr/>
          </a:p>
        </p:txBody>
      </p:sp>
      <p:sp>
        <p:nvSpPr>
          <p:cNvPr id="168" name="Google Shape;168;p18"/>
          <p:cNvSpPr txBox="1"/>
          <p:nvPr>
            <p:ph idx="1" type="body"/>
          </p:nvPr>
        </p:nvSpPr>
        <p:spPr>
          <a:xfrm>
            <a:off x="1097925" y="734775"/>
            <a:ext cx="7038900" cy="375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Originl CSV taken from </a:t>
            </a:r>
            <a:r>
              <a:rPr lang="en" u="sng">
                <a:solidFill>
                  <a:schemeClr val="hlink"/>
                </a:solidFill>
                <a:hlinkClick r:id="rId3"/>
              </a:rPr>
              <a:t>https://www.dallasopendata.com/Economy/Operating-Budget/e2fs-y4nb</a:t>
            </a:r>
            <a:endParaRPr/>
          </a:p>
          <a:p>
            <a:pPr indent="-311150" lvl="0" marL="457200" rtl="0" algn="l">
              <a:spcBef>
                <a:spcPts val="0"/>
              </a:spcBef>
              <a:spcAft>
                <a:spcPts val="0"/>
              </a:spcAft>
              <a:buSzPts val="1300"/>
              <a:buChar char="●"/>
            </a:pPr>
            <a:r>
              <a:rPr lang="en"/>
              <a:t>This data set contains </a:t>
            </a:r>
            <a:r>
              <a:rPr lang="en" sz="1200">
                <a:highlight>
                  <a:schemeClr val="dk1"/>
                </a:highlight>
                <a:latin typeface="Roboto"/>
                <a:ea typeface="Roboto"/>
                <a:cs typeface="Roboto"/>
                <a:sym typeface="Roboto"/>
              </a:rPr>
              <a:t>City’s operating budget at different levels including department and service.</a:t>
            </a:r>
            <a:endParaRPr/>
          </a:p>
        </p:txBody>
      </p:sp>
      <p:pic>
        <p:nvPicPr>
          <p:cNvPr id="169" name="Google Shape;169;p18"/>
          <p:cNvPicPr preferRelativeResize="0"/>
          <p:nvPr/>
        </p:nvPicPr>
        <p:blipFill>
          <a:blip r:embed="rId4">
            <a:alphaModFix/>
          </a:blip>
          <a:stretch>
            <a:fillRect/>
          </a:stretch>
        </p:blipFill>
        <p:spPr>
          <a:xfrm>
            <a:off x="1279075" y="1787075"/>
            <a:ext cx="6649352" cy="3287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25075" y="272150"/>
            <a:ext cx="7311300" cy="52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75" name="Google Shape;175;p19"/>
          <p:cNvSpPr txBox="1"/>
          <p:nvPr>
            <p:ph idx="1" type="body"/>
          </p:nvPr>
        </p:nvSpPr>
        <p:spPr>
          <a:xfrm>
            <a:off x="1025075" y="852725"/>
            <a:ext cx="2059200" cy="3927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data was prepared for further analysis using Open Refine.</a:t>
            </a:r>
            <a:endParaRPr/>
          </a:p>
          <a:p>
            <a:pPr indent="0" lvl="0" marL="0" rtl="0" algn="l">
              <a:spcBef>
                <a:spcPts val="1200"/>
              </a:spcBef>
              <a:spcAft>
                <a:spcPts val="0"/>
              </a:spcAft>
              <a:buNone/>
            </a:pPr>
            <a:r>
              <a:rPr lang="en"/>
              <a:t>Text facets were utilised to check for typos/misspellings in the text entries. There were no errors.</a:t>
            </a:r>
            <a:endParaRPr/>
          </a:p>
          <a:p>
            <a:pPr indent="0" lvl="0" marL="0" rtl="0" algn="l">
              <a:spcBef>
                <a:spcPts val="1200"/>
              </a:spcBef>
              <a:spcAft>
                <a:spcPts val="0"/>
              </a:spcAft>
              <a:buNone/>
            </a:pPr>
            <a:r>
              <a:rPr lang="en"/>
              <a:t>The common transforms function in OpenRefine was used to "text to number" convert the SVC, Current Budget, Encumbrance  and expenses columns.</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76" name="Google Shape;176;p19"/>
          <p:cNvPicPr preferRelativeResize="0"/>
          <p:nvPr/>
        </p:nvPicPr>
        <p:blipFill>
          <a:blip r:embed="rId3">
            <a:alphaModFix/>
          </a:blip>
          <a:stretch>
            <a:fillRect/>
          </a:stretch>
        </p:blipFill>
        <p:spPr>
          <a:xfrm>
            <a:off x="3084275" y="852725"/>
            <a:ext cx="5907324" cy="392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097650" y="244925"/>
            <a:ext cx="7038900" cy="1188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Executing Queries in BigQuery</a:t>
            </a:r>
            <a:endParaRPr/>
          </a:p>
          <a:p>
            <a:pPr indent="0" lvl="0" marL="0" rtl="0" algn="l">
              <a:lnSpc>
                <a:spcPct val="115000"/>
              </a:lnSpc>
              <a:spcBef>
                <a:spcPts val="1200"/>
              </a:spcBef>
              <a:spcAft>
                <a:spcPts val="0"/>
              </a:spcAft>
              <a:buNone/>
            </a:pPr>
            <a:r>
              <a:rPr lang="en" sz="1433"/>
              <a:t>Trends in fund utilization for the General Fund (GNFD) across different service categories over the years.</a:t>
            </a:r>
            <a:endParaRPr sz="1433"/>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82" name="Google Shape;182;p20"/>
          <p:cNvSpPr txBox="1"/>
          <p:nvPr>
            <p:ph idx="1" type="body"/>
          </p:nvPr>
        </p:nvSpPr>
        <p:spPr>
          <a:xfrm>
            <a:off x="1097650" y="1369775"/>
            <a:ext cx="2340300" cy="3229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query provides the average current budget for each service category within the General Fund (GNFD) over the years. </a:t>
            </a:r>
            <a:endParaRPr/>
          </a:p>
          <a:p>
            <a:pPr indent="0" lvl="0" marL="0" rtl="0" algn="l">
              <a:spcBef>
                <a:spcPts val="1200"/>
              </a:spcBef>
              <a:spcAft>
                <a:spcPts val="0"/>
              </a:spcAft>
              <a:buNone/>
            </a:pPr>
            <a:r>
              <a:rPr lang="en"/>
              <a:t>City administrators can use this information to identify trends and patterns in fund utilization across different services.</a:t>
            </a:r>
            <a:endParaRPr/>
          </a:p>
          <a:p>
            <a:pPr indent="0" lvl="0" marL="0" rtl="0" algn="l">
              <a:spcBef>
                <a:spcPts val="1200"/>
              </a:spcBef>
              <a:spcAft>
                <a:spcPts val="1200"/>
              </a:spcAft>
              <a:buNone/>
            </a:pPr>
            <a:r>
              <a:t/>
            </a:r>
            <a:endParaRPr/>
          </a:p>
        </p:txBody>
      </p:sp>
      <p:pic>
        <p:nvPicPr>
          <p:cNvPr id="183" name="Google Shape;183;p20"/>
          <p:cNvPicPr preferRelativeResize="0"/>
          <p:nvPr/>
        </p:nvPicPr>
        <p:blipFill rotWithShape="1">
          <a:blip r:embed="rId3">
            <a:alphaModFix/>
          </a:blip>
          <a:srcRect b="5829" l="0" r="0" t="0"/>
          <a:stretch/>
        </p:blipFill>
        <p:spPr>
          <a:xfrm>
            <a:off x="3501575" y="1424150"/>
            <a:ext cx="5347575" cy="322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70000" y="393750"/>
            <a:ext cx="70662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189" name="Google Shape;189;p21"/>
          <p:cNvSpPr txBox="1"/>
          <p:nvPr>
            <p:ph idx="1" type="body"/>
          </p:nvPr>
        </p:nvSpPr>
        <p:spPr>
          <a:xfrm>
            <a:off x="1088575" y="1061350"/>
            <a:ext cx="2349300" cy="34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1270000" y="1061350"/>
            <a:ext cx="7066275" cy="341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