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Inter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ExtraBold-bold.fntdata"/><Relationship Id="rId25" Type="http://schemas.openxmlformats.org/officeDocument/2006/relationships/font" Target="fonts/Inter-boldItalic.fntdata"/><Relationship Id="rId27" Type="http://schemas.openxmlformats.org/officeDocument/2006/relationships/font" Target="fonts/Inter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069463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3069463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0694639b4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0694639b4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0694639b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30694639b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0694639b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0694639b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0694639b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0694639b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0694639b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0694639b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30694639b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30694639b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420875" y="1705500"/>
            <a:ext cx="44196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The Future of Physical Therapy</a:t>
            </a:r>
            <a:endParaRPr sz="3900">
              <a:solidFill>
                <a:schemeClr val="dk2"/>
              </a:solidFill>
            </a:endParaRPr>
          </a:p>
        </p:txBody>
      </p:sp>
      <p:sp>
        <p:nvSpPr>
          <p:cNvPr id="385" name="Google Shape;385;p53"/>
          <p:cNvSpPr txBox="1"/>
          <p:nvPr>
            <p:ph idx="2" type="title"/>
          </p:nvPr>
        </p:nvSpPr>
        <p:spPr>
          <a:xfrm>
            <a:off x="420875" y="3010788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2/13/2</a:t>
            </a:r>
            <a:r>
              <a:rPr lang="en">
                <a:solidFill>
                  <a:schemeClr val="dk2"/>
                </a:solidFill>
              </a:rPr>
              <a:t>025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ThAIrpy</a:t>
            </a:r>
            <a:endParaRPr sz="20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175" y="336112"/>
            <a:ext cx="3927898" cy="404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>
            <p:ph type="title"/>
          </p:nvPr>
        </p:nvSpPr>
        <p:spPr>
          <a:xfrm>
            <a:off x="420875" y="553050"/>
            <a:ext cx="67677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Meet the Team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3" name="Google Shape;393;p54"/>
          <p:cNvSpPr txBox="1"/>
          <p:nvPr>
            <p:ph idx="1" type="subTitle"/>
          </p:nvPr>
        </p:nvSpPr>
        <p:spPr>
          <a:xfrm>
            <a:off x="2410025" y="3402350"/>
            <a:ext cx="14664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Malek Kchaou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4" name="Google Shape;394;p54"/>
          <p:cNvSpPr/>
          <p:nvPr/>
        </p:nvSpPr>
        <p:spPr>
          <a:xfrm>
            <a:off x="2028575" y="4145150"/>
            <a:ext cx="2229300" cy="272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Computer </a:t>
            </a: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Science | </a:t>
            </a: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Mathematics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54"/>
          <p:cNvSpPr txBox="1"/>
          <p:nvPr>
            <p:ph idx="6" type="subTitle"/>
          </p:nvPr>
        </p:nvSpPr>
        <p:spPr>
          <a:xfrm>
            <a:off x="5468650" y="3402350"/>
            <a:ext cx="14664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Jack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Gerety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6" name="Google Shape;396;p54"/>
          <p:cNvSpPr/>
          <p:nvPr/>
        </p:nvSpPr>
        <p:spPr>
          <a:xfrm>
            <a:off x="5087200" y="4145150"/>
            <a:ext cx="2229300" cy="272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Computer Science | Mathematics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5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50" y="1297125"/>
            <a:ext cx="2105225" cy="2105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9" name="Google Shape;3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638" y="1297125"/>
            <a:ext cx="2105226" cy="21052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ThAIrpy?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461550" y="1490900"/>
            <a:ext cx="8220900" cy="30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For Patients:</a:t>
            </a:r>
            <a:endParaRPr b="1" sz="12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🏆 </a:t>
            </a:r>
            <a:r>
              <a:rPr b="1" lang="en" sz="1100"/>
              <a:t>Better Therapy Outcomes</a:t>
            </a:r>
            <a:r>
              <a:rPr lang="en" sz="1100"/>
              <a:t> – Patients often struggle when they live the clinic and improper form could lead to slow recovery, reinjury or long-term complications.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💰 </a:t>
            </a:r>
            <a:r>
              <a:rPr b="1" lang="en" sz="1100">
                <a:solidFill>
                  <a:schemeClr val="dk2"/>
                </a:solidFill>
              </a:rPr>
              <a:t>Cost</a:t>
            </a:r>
            <a:r>
              <a:rPr lang="en" sz="1100">
                <a:solidFill>
                  <a:schemeClr val="dk2"/>
                </a:solidFill>
              </a:rPr>
              <a:t> – Expensive therapy sessions and insurance limitations.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🚧 </a:t>
            </a:r>
            <a:r>
              <a:rPr b="1" lang="en" sz="1100">
                <a:solidFill>
                  <a:schemeClr val="dk2"/>
                </a:solidFill>
              </a:rPr>
              <a:t>Access</a:t>
            </a:r>
            <a:r>
              <a:rPr lang="en" sz="1100">
                <a:solidFill>
                  <a:schemeClr val="dk2"/>
                </a:solidFill>
              </a:rPr>
              <a:t> – Limited availability of therapists, long wait times, and location constraints.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🎯 </a:t>
            </a:r>
            <a:r>
              <a:rPr b="1" lang="en" sz="1100">
                <a:solidFill>
                  <a:schemeClr val="dk2"/>
                </a:solidFill>
              </a:rPr>
              <a:t>Engagement</a:t>
            </a:r>
            <a:r>
              <a:rPr lang="en" sz="1100">
                <a:solidFill>
                  <a:schemeClr val="dk2"/>
                </a:solidFill>
              </a:rPr>
              <a:t> – Difficulty staying motivated and following prescribed exercises.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📊 </a:t>
            </a:r>
            <a:r>
              <a:rPr b="1" lang="en" sz="1100">
                <a:solidFill>
                  <a:schemeClr val="dk2"/>
                </a:solidFill>
              </a:rPr>
              <a:t>Progress Measurement</a:t>
            </a:r>
            <a:r>
              <a:rPr lang="en" sz="1100">
                <a:solidFill>
                  <a:schemeClr val="dk2"/>
                </a:solidFill>
              </a:rPr>
              <a:t> – Lack of real-time feedback and objective progress tracking.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For Therapists: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/>
              <a:t>📊 </a:t>
            </a:r>
            <a:r>
              <a:rPr b="1" lang="en" sz="1100"/>
              <a:t>Tracking of Patient Progress</a:t>
            </a:r>
            <a:r>
              <a:rPr lang="en" sz="1100"/>
              <a:t> – Limited ways, real-time data and insights to monitor patient adherence and recovery at home.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📡 </a:t>
            </a:r>
            <a:r>
              <a:rPr b="1" lang="en" sz="1100">
                <a:solidFill>
                  <a:schemeClr val="dk2"/>
                </a:solidFill>
              </a:rPr>
              <a:t>Keeping Up with Emerging Tech</a:t>
            </a:r>
            <a:r>
              <a:rPr lang="en" sz="1100">
                <a:solidFill>
                  <a:schemeClr val="dk2"/>
                </a:solidFill>
              </a:rPr>
              <a:t> – Rapid advancements in AI and AR require constant learning.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📑 </a:t>
            </a:r>
            <a:r>
              <a:rPr b="1" lang="en" sz="1100">
                <a:solidFill>
                  <a:schemeClr val="dk2"/>
                </a:solidFill>
              </a:rPr>
              <a:t>Documentation Overload</a:t>
            </a:r>
            <a:r>
              <a:rPr lang="en" sz="1100">
                <a:solidFill>
                  <a:schemeClr val="dk2"/>
                </a:solidFill>
              </a:rPr>
              <a:t> – Excessive paperwork reduces time spent with patients.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🔄 </a:t>
            </a:r>
            <a:r>
              <a:rPr b="1" lang="en" sz="1100">
                <a:solidFill>
                  <a:schemeClr val="dk2"/>
                </a:solidFill>
              </a:rPr>
              <a:t>Retention</a:t>
            </a:r>
            <a:r>
              <a:rPr lang="en" sz="1100">
                <a:solidFill>
                  <a:schemeClr val="dk2"/>
                </a:solidFill>
              </a:rPr>
              <a:t> – High dropout rates due to patient disengagement.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461550" y="1186175"/>
            <a:ext cx="572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Problem Statement</a:t>
            </a:r>
            <a:endParaRPr b="1" sz="13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ThAIrpy?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2" name="Google Shape;412;p56"/>
          <p:cNvSpPr txBox="1"/>
          <p:nvPr/>
        </p:nvSpPr>
        <p:spPr>
          <a:xfrm>
            <a:off x="403850" y="1202500"/>
            <a:ext cx="81828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Proposed Solution:</a:t>
            </a:r>
            <a:endParaRPr b="1" sz="13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Core features: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An AI-enhanced </a:t>
            </a:r>
            <a:r>
              <a:rPr b="1" lang="en" sz="1100">
                <a:solidFill>
                  <a:schemeClr val="dk2"/>
                </a:solidFill>
              </a:rPr>
              <a:t>Augmented Reality (AR)</a:t>
            </a:r>
            <a:r>
              <a:rPr lang="en" sz="1100">
                <a:solidFill>
                  <a:schemeClr val="dk2"/>
                </a:solidFill>
              </a:rPr>
              <a:t> system that guides patients through physical therapy exercises.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Instant feedback</a:t>
            </a:r>
            <a:r>
              <a:rPr lang="en" sz="1100">
                <a:solidFill>
                  <a:schemeClr val="dk2"/>
                </a:solidFill>
              </a:rPr>
              <a:t> on form and technique, ensuring exercises are performed correctly.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Personalized adjustments</a:t>
            </a:r>
            <a:r>
              <a:rPr lang="en" sz="1100">
                <a:solidFill>
                  <a:schemeClr val="dk2"/>
                </a:solidFill>
              </a:rPr>
              <a:t> based on real-time performance, enhancing recovery efficiency.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Augmented reality visuals</a:t>
            </a:r>
            <a:r>
              <a:rPr lang="en" sz="1100">
                <a:solidFill>
                  <a:schemeClr val="dk2"/>
                </a:solidFill>
              </a:rPr>
              <a:t> overlaying accurate exercise instructions, demonstrating proper movements and posture.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Offering</a:t>
            </a:r>
            <a:r>
              <a:rPr lang="en" sz="1100">
                <a:solidFill>
                  <a:schemeClr val="dk2"/>
                </a:solidFill>
              </a:rPr>
              <a:t> better ways to </a:t>
            </a:r>
            <a:r>
              <a:rPr b="1" lang="en" sz="1100">
                <a:solidFill>
                  <a:schemeClr val="dk2"/>
                </a:solidFill>
              </a:rPr>
              <a:t>manage documentation</a:t>
            </a:r>
            <a:r>
              <a:rPr lang="en" sz="1100">
                <a:solidFill>
                  <a:schemeClr val="dk2"/>
                </a:solidFill>
              </a:rPr>
              <a:t> on both patient and therapist’s sides.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Benefits for Stakeholders:</a:t>
            </a:r>
            <a:endParaRPr b="1"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For Patients:</a:t>
            </a:r>
            <a:r>
              <a:rPr lang="en" sz="1100">
                <a:solidFill>
                  <a:schemeClr val="dk2"/>
                </a:solidFill>
              </a:rPr>
              <a:t> A more engaging, personalized, and accurate therapy experience.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For Physical Therapists:</a:t>
            </a:r>
            <a:r>
              <a:rPr lang="en" sz="1100">
                <a:solidFill>
                  <a:schemeClr val="dk2"/>
                </a:solidFill>
              </a:rPr>
              <a:t> Improved monitoring and a more efficient way to track patient progress.</a:t>
            </a:r>
            <a:endParaRPr sz="1100">
              <a:solidFill>
                <a:schemeClr val="dk2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For Healthcare Systems:</a:t>
            </a:r>
            <a:r>
              <a:rPr lang="en" sz="1100">
                <a:solidFill>
                  <a:schemeClr val="dk2"/>
                </a:solidFill>
              </a:rPr>
              <a:t> Better outcomes through AI-driven insights, reducing the risk of human error and speeding up recovery.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2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type="title"/>
          </p:nvPr>
        </p:nvSpPr>
        <p:spPr>
          <a:xfrm>
            <a:off x="450850" y="596800"/>
            <a:ext cx="76779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Target Customers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8" name="Google Shape;418;p57"/>
          <p:cNvSpPr txBox="1"/>
          <p:nvPr>
            <p:ph idx="7" type="body"/>
          </p:nvPr>
        </p:nvSpPr>
        <p:spPr>
          <a:xfrm>
            <a:off x="295925" y="1875400"/>
            <a:ext cx="36873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Patients recovering from surgery or injuries. 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Physical therapy clinics and therapists. 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Elderly individuals or those with chronic conditions. 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People with no access to traditional therapy options.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25" y="1999725"/>
            <a:ext cx="1906800" cy="1906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21" name="Google Shape;4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225" y="2005125"/>
            <a:ext cx="1932900" cy="1896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4525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472250" y="2523550"/>
            <a:ext cx="20418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Duration: 2-3 months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During this phase, we’ll ensure the development of a functional AI prototype with the core features (exercise tracking, real-time feedback, corrections).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8"/>
          <p:cNvSpPr/>
          <p:nvPr/>
        </p:nvSpPr>
        <p:spPr>
          <a:xfrm>
            <a:off x="567413" y="1416850"/>
            <a:ext cx="1724700" cy="39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Present </a:t>
            </a: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MAY 25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9" name="Google Shape;429;p58"/>
          <p:cNvSpPr/>
          <p:nvPr/>
        </p:nvSpPr>
        <p:spPr>
          <a:xfrm>
            <a:off x="559650" y="1871950"/>
            <a:ext cx="1724700" cy="59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MVP Development (AI features)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0" name="Google Shape;430;p58"/>
          <p:cNvSpPr/>
          <p:nvPr/>
        </p:nvSpPr>
        <p:spPr>
          <a:xfrm>
            <a:off x="2561863" y="1416875"/>
            <a:ext cx="1724700" cy="39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MAY 25 </a:t>
            </a: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SEPT 25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1" name="Google Shape;431;p58"/>
          <p:cNvSpPr/>
          <p:nvPr/>
        </p:nvSpPr>
        <p:spPr>
          <a:xfrm>
            <a:off x="2582400" y="1868900"/>
            <a:ext cx="1724700" cy="59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User Experience (UX) and Interface Design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2" name="Google Shape;432;p58"/>
          <p:cNvSpPr/>
          <p:nvPr/>
        </p:nvSpPr>
        <p:spPr>
          <a:xfrm>
            <a:off x="4556288" y="1416850"/>
            <a:ext cx="1724700" cy="39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SEPT 25— JAN 26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3" name="Google Shape;433;p58"/>
          <p:cNvSpPr/>
          <p:nvPr/>
        </p:nvSpPr>
        <p:spPr>
          <a:xfrm>
            <a:off x="4582000" y="1868907"/>
            <a:ext cx="1724700" cy="59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Integration of Monitoring and Progress Tracking 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4" name="Google Shape;434;p58"/>
          <p:cNvSpPr/>
          <p:nvPr/>
        </p:nvSpPr>
        <p:spPr>
          <a:xfrm>
            <a:off x="6550738" y="1416750"/>
            <a:ext cx="1724700" cy="39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JAN 26 </a:t>
            </a: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— AUG 26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5" name="Google Shape;435;p58"/>
          <p:cNvSpPr/>
          <p:nvPr/>
        </p:nvSpPr>
        <p:spPr>
          <a:xfrm>
            <a:off x="6558500" y="1868907"/>
            <a:ext cx="1724700" cy="5901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Scaling and Expansion (AR)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6" name="Google Shape;436;p58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7" name="Google Shape;437;p58"/>
          <p:cNvCxnSpPr/>
          <p:nvPr/>
        </p:nvCxnSpPr>
        <p:spPr>
          <a:xfrm>
            <a:off x="2423550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38" name="Google Shape;438;p58"/>
          <p:cNvCxnSpPr/>
          <p:nvPr/>
        </p:nvCxnSpPr>
        <p:spPr>
          <a:xfrm>
            <a:off x="442142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39" name="Google Shape;439;p58"/>
          <p:cNvCxnSpPr/>
          <p:nvPr/>
        </p:nvCxnSpPr>
        <p:spPr>
          <a:xfrm>
            <a:off x="642277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0" name="Google Shape;440;p58"/>
          <p:cNvSpPr txBox="1"/>
          <p:nvPr/>
        </p:nvSpPr>
        <p:spPr>
          <a:xfrm>
            <a:off x="2568118" y="2523550"/>
            <a:ext cx="1853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Duration: 3-4 months</a:t>
            </a:r>
            <a:endParaRPr b="1"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This phase can overlap with some of the final stages of Phase 1.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User testing will be crucial here to ensure the interface is simple, intuitive, and effective.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58"/>
          <p:cNvSpPr txBox="1"/>
          <p:nvPr/>
        </p:nvSpPr>
        <p:spPr>
          <a:xfrm>
            <a:off x="4475611" y="2517450"/>
            <a:ext cx="1893000" cy="1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Duration: 3-4 months</a:t>
            </a:r>
            <a:endParaRPr b="1"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This phase adds features that allow for continuous monitoring of patient progress over time and ensure the latter  work well with our AI system.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58"/>
          <p:cNvSpPr txBox="1"/>
          <p:nvPr/>
        </p:nvSpPr>
        <p:spPr>
          <a:xfrm>
            <a:off x="6558500" y="2517550"/>
            <a:ext cx="18534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Duration: 6-8 months</a:t>
            </a:r>
            <a:endParaRPr b="1"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The system will be scaled to incorporate augmented reality (AR) or virtual reality (VR) features for enhanced interaction and more immersive therapy. 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9"/>
          <p:cNvSpPr txBox="1"/>
          <p:nvPr>
            <p:ph type="title"/>
          </p:nvPr>
        </p:nvSpPr>
        <p:spPr>
          <a:xfrm>
            <a:off x="659975" y="1860100"/>
            <a:ext cx="8008800" cy="21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us in shaping the future of rehabilitation.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