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3" r:id="rId9"/>
    <p:sldId id="265" r:id="rId10"/>
    <p:sldId id="264"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6" d="100"/>
          <a:sy n="36" d="100"/>
        </p:scale>
        <p:origin x="9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6000" b="1" dirty="0"/>
              <a:t>Aircraft Risk Assessment for Business Expansion</a:t>
            </a:r>
            <a:endParaRPr lang="en-US" sz="6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Kelvin Mutua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890893" y="1"/>
            <a:ext cx="3132394"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Global 8000 - The flagship for a new era | Bombardier">
            <a:extLst>
              <a:ext uri="{FF2B5EF4-FFF2-40B4-BE49-F238E27FC236}">
                <a16:creationId xmlns:a16="http://schemas.microsoft.com/office/drawing/2014/main" id="{714E3993-10A5-76AB-8841-DF6CFEAEC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0"/>
            <a:ext cx="639064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9B53-1246-81F5-1C52-346E3F069055}"/>
              </a:ext>
            </a:extLst>
          </p:cNvPr>
          <p:cNvSpPr>
            <a:spLocks noGrp="1"/>
          </p:cNvSpPr>
          <p:nvPr>
            <p:ph type="title"/>
          </p:nvPr>
        </p:nvSpPr>
        <p:spPr>
          <a:xfrm>
            <a:off x="1097280" y="1"/>
            <a:ext cx="10058400" cy="1981200"/>
          </a:xfrm>
        </p:spPr>
        <p:txBody>
          <a:bodyPr>
            <a:normAutofit fontScale="90000"/>
          </a:bodyPr>
          <a:lstStyle/>
          <a:p>
            <a:r>
              <a:rPr lang="en-US" b="1" dirty="0"/>
              <a:t>Overview</a:t>
            </a:r>
            <a:br>
              <a:rPr lang="en-US" b="1" dirty="0"/>
            </a:br>
            <a:br>
              <a:rPr lang="en-US" dirty="0"/>
            </a:br>
            <a:endParaRPr lang="en-US" dirty="0"/>
          </a:p>
        </p:txBody>
      </p:sp>
      <p:sp>
        <p:nvSpPr>
          <p:cNvPr id="3" name="Content Placeholder 2">
            <a:extLst>
              <a:ext uri="{FF2B5EF4-FFF2-40B4-BE49-F238E27FC236}">
                <a16:creationId xmlns:a16="http://schemas.microsoft.com/office/drawing/2014/main" id="{A36CEC24-CB69-3D49-78A1-B5EA5A3BA4EB}"/>
              </a:ext>
            </a:extLst>
          </p:cNvPr>
          <p:cNvSpPr>
            <a:spLocks noGrp="1"/>
          </p:cNvSpPr>
          <p:nvPr>
            <p:ph idx="1"/>
          </p:nvPr>
        </p:nvSpPr>
        <p:spPr/>
        <p:txBody>
          <a:bodyPr/>
          <a:lstStyle/>
          <a:p>
            <a:r>
              <a:rPr lang="en-US" dirty="0"/>
              <a:t>As our company expands into the aviation industry, it is crucial to understand the risks associated with different aircraft. This analysis identifies the safest aircraft options for commercial and private operations, ensuring an informed investment strategy. Using historical accident data, we assess safety trends and provide actionable insights for the aviation division.</a:t>
            </a:r>
          </a:p>
          <a:p>
            <a:endParaRPr lang="en-US" dirty="0"/>
          </a:p>
        </p:txBody>
      </p:sp>
    </p:spTree>
    <p:extLst>
      <p:ext uri="{BB962C8B-B14F-4D97-AF65-F5344CB8AC3E}">
        <p14:creationId xmlns:p14="http://schemas.microsoft.com/office/powerpoint/2010/main" val="45031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7E50-C4AA-C7DA-EC17-9F74EB29ADF1}"/>
              </a:ext>
            </a:extLst>
          </p:cNvPr>
          <p:cNvSpPr>
            <a:spLocks noGrp="1"/>
          </p:cNvSpPr>
          <p:nvPr>
            <p:ph type="title"/>
          </p:nvPr>
        </p:nvSpPr>
        <p:spPr/>
        <p:txBody>
          <a:bodyPr/>
          <a:lstStyle/>
          <a:p>
            <a:r>
              <a:rPr lang="en-US" b="1" dirty="0"/>
              <a:t>Business Understanding</a:t>
            </a:r>
            <a:br>
              <a:rPr lang="en-US" b="1" dirty="0"/>
            </a:br>
            <a:endParaRPr lang="en-US" dirty="0"/>
          </a:p>
        </p:txBody>
      </p:sp>
      <p:sp>
        <p:nvSpPr>
          <p:cNvPr id="3" name="Content Placeholder 2">
            <a:extLst>
              <a:ext uri="{FF2B5EF4-FFF2-40B4-BE49-F238E27FC236}">
                <a16:creationId xmlns:a16="http://schemas.microsoft.com/office/drawing/2014/main" id="{99792033-DD13-91CF-C6ED-A9E9D681A30B}"/>
              </a:ext>
            </a:extLst>
          </p:cNvPr>
          <p:cNvSpPr>
            <a:spLocks noGrp="1"/>
          </p:cNvSpPr>
          <p:nvPr>
            <p:ph idx="1"/>
          </p:nvPr>
        </p:nvSpPr>
        <p:spPr/>
        <p:txBody>
          <a:bodyPr/>
          <a:lstStyle/>
          <a:p>
            <a:r>
              <a:rPr lang="en-US" dirty="0"/>
              <a:t>With no prior experience in aviation, the company must evaluate the risks of different aircraft types before making purchasing decisions. By analyzing accident trends, we can determine which aircraft models have the lowest risk, helping minimize potential liabilities and ensuring a successful entry into the industry.</a:t>
            </a:r>
          </a:p>
          <a:p>
            <a:endParaRPr lang="en-US" dirty="0"/>
          </a:p>
        </p:txBody>
      </p:sp>
    </p:spTree>
    <p:extLst>
      <p:ext uri="{BB962C8B-B14F-4D97-AF65-F5344CB8AC3E}">
        <p14:creationId xmlns:p14="http://schemas.microsoft.com/office/powerpoint/2010/main" val="2000066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166-4330-0449-2F5C-2E01E3C0D72C}"/>
              </a:ext>
            </a:extLst>
          </p:cNvPr>
          <p:cNvSpPr>
            <a:spLocks noGrp="1"/>
          </p:cNvSpPr>
          <p:nvPr>
            <p:ph type="title"/>
          </p:nvPr>
        </p:nvSpPr>
        <p:spPr/>
        <p:txBody>
          <a:bodyPr/>
          <a:lstStyle/>
          <a:p>
            <a:r>
              <a:rPr lang="en-US" b="1" dirty="0"/>
              <a:t>Data Understanding</a:t>
            </a:r>
            <a:br>
              <a:rPr lang="en-US" b="1" dirty="0"/>
            </a:br>
            <a:endParaRPr lang="en-US" dirty="0"/>
          </a:p>
        </p:txBody>
      </p:sp>
      <p:sp>
        <p:nvSpPr>
          <p:cNvPr id="3" name="Content Placeholder 2">
            <a:extLst>
              <a:ext uri="{FF2B5EF4-FFF2-40B4-BE49-F238E27FC236}">
                <a16:creationId xmlns:a16="http://schemas.microsoft.com/office/drawing/2014/main" id="{4AD41CB8-26DE-4C02-5C80-BF93145678E5}"/>
              </a:ext>
            </a:extLst>
          </p:cNvPr>
          <p:cNvSpPr>
            <a:spLocks noGrp="1"/>
          </p:cNvSpPr>
          <p:nvPr>
            <p:ph idx="1"/>
          </p:nvPr>
        </p:nvSpPr>
        <p:spPr>
          <a:xfrm>
            <a:off x="1097280" y="2108201"/>
            <a:ext cx="6908800" cy="3760891"/>
          </a:xfrm>
        </p:spPr>
        <p:txBody>
          <a:bodyPr/>
          <a:lstStyle/>
          <a:p>
            <a:pPr>
              <a:buFont typeface="Arial" panose="020B0604020202020204" pitchFamily="34" charset="0"/>
              <a:buChar char="•"/>
            </a:pPr>
            <a:r>
              <a:rPr lang="en-US" dirty="0"/>
              <a:t>The dataset includes historical aircraft accident data but the below areas  stood out as key points of interest: aircraft category, engine type, accident phase, and fatalities.</a:t>
            </a:r>
          </a:p>
          <a:p>
            <a:pPr>
              <a:buFont typeface="Arial" panose="020B0604020202020204" pitchFamily="34" charset="0"/>
              <a:buChar char="•"/>
            </a:pPr>
            <a:r>
              <a:rPr lang="en-US" dirty="0"/>
              <a:t>Key attributes analyzed:</a:t>
            </a:r>
          </a:p>
          <a:p>
            <a:pPr marL="742950" lvl="1" indent="-285750">
              <a:buFont typeface="Arial" panose="020B0604020202020204" pitchFamily="34" charset="0"/>
              <a:buChar char="•"/>
            </a:pPr>
            <a:r>
              <a:rPr lang="en-US" dirty="0"/>
              <a:t>Aircraft type and make</a:t>
            </a:r>
          </a:p>
          <a:p>
            <a:pPr marL="742950" lvl="1" indent="-285750">
              <a:buFont typeface="Arial" panose="020B0604020202020204" pitchFamily="34" charset="0"/>
              <a:buChar char="•"/>
            </a:pPr>
            <a:r>
              <a:rPr lang="en-US" dirty="0"/>
              <a:t>Phase of flight during the accident</a:t>
            </a:r>
          </a:p>
          <a:p>
            <a:pPr marL="742950" lvl="1" indent="-285750">
              <a:buFont typeface="Arial" panose="020B0604020202020204" pitchFamily="34" charset="0"/>
              <a:buChar char="•"/>
            </a:pPr>
            <a:r>
              <a:rPr lang="en-US" dirty="0"/>
              <a:t>Fatalities over time</a:t>
            </a:r>
          </a:p>
          <a:p>
            <a:pPr marL="742950" lvl="1" indent="-285750">
              <a:buFont typeface="Arial" panose="020B0604020202020204" pitchFamily="34" charset="0"/>
              <a:buChar char="•"/>
            </a:pPr>
            <a:r>
              <a:rPr lang="en-US" dirty="0"/>
              <a:t>Injuries by aircraft engine type</a:t>
            </a:r>
          </a:p>
          <a:p>
            <a:endParaRPr lang="en-US" dirty="0"/>
          </a:p>
        </p:txBody>
      </p:sp>
      <p:pic>
        <p:nvPicPr>
          <p:cNvPr id="2050" name="Picture 2" descr="Exploring The Different Types Of Aircraft Engines - Orbitshub">
            <a:extLst>
              <a:ext uri="{FF2B5EF4-FFF2-40B4-BE49-F238E27FC236}">
                <a16:creationId xmlns:a16="http://schemas.microsoft.com/office/drawing/2014/main" id="{7D9D3AFD-DD58-80D4-522D-5A7BCC0A9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280" y="2875279"/>
            <a:ext cx="2844800" cy="336465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8824B18-F508-1033-2768-D646C25D9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2255521"/>
            <a:ext cx="3180080" cy="398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32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B71-CCA4-E0E2-A0E6-B251AB47FB50}"/>
              </a:ext>
            </a:extLst>
          </p:cNvPr>
          <p:cNvSpPr>
            <a:spLocks noGrp="1"/>
          </p:cNvSpPr>
          <p:nvPr>
            <p:ph type="title"/>
          </p:nvPr>
        </p:nvSpPr>
        <p:spPr/>
        <p:txBody>
          <a:bodyPr/>
          <a:lstStyle/>
          <a:p>
            <a:r>
              <a:rPr lang="en-US" b="1" dirty="0"/>
              <a:t>Data Analysis &amp; Insights</a:t>
            </a:r>
            <a:br>
              <a:rPr lang="en-US" b="1" dirty="0"/>
            </a:br>
            <a:endParaRPr lang="en-US" dirty="0"/>
          </a:p>
        </p:txBody>
      </p:sp>
      <p:sp>
        <p:nvSpPr>
          <p:cNvPr id="3" name="Content Placeholder 2">
            <a:extLst>
              <a:ext uri="{FF2B5EF4-FFF2-40B4-BE49-F238E27FC236}">
                <a16:creationId xmlns:a16="http://schemas.microsoft.com/office/drawing/2014/main" id="{CD6B4053-AFD5-80F2-FF68-64A1498D96AB}"/>
              </a:ext>
            </a:extLst>
          </p:cNvPr>
          <p:cNvSpPr>
            <a:spLocks noGrp="1"/>
          </p:cNvSpPr>
          <p:nvPr>
            <p:ph idx="1"/>
          </p:nvPr>
        </p:nvSpPr>
        <p:spPr/>
        <p:txBody>
          <a:bodyPr>
            <a:normAutofit fontScale="55000" lnSpcReduction="20000"/>
          </a:bodyPr>
          <a:lstStyle/>
          <a:p>
            <a:pPr>
              <a:buFont typeface="+mj-lt"/>
              <a:buAutoNum type="arabicPeriod"/>
            </a:pPr>
            <a:r>
              <a:rPr lang="en-US" b="1" dirty="0"/>
              <a:t>Serious Injuries by Aircraft Category</a:t>
            </a:r>
            <a:endParaRPr lang="en-US" dirty="0"/>
          </a:p>
          <a:p>
            <a:pPr marL="742950" lvl="1" indent="-285750">
              <a:buFont typeface="+mj-lt"/>
              <a:buAutoNum type="arabicPeriod"/>
            </a:pPr>
            <a:r>
              <a:rPr lang="en-US" dirty="0"/>
              <a:t>Observation: Airplanes report the highest number of serious injuries, followed by helicopters and ultralights.</a:t>
            </a:r>
          </a:p>
          <a:p>
            <a:pPr marL="742950" lvl="1" indent="-285750">
              <a:buFont typeface="+mj-lt"/>
              <a:buAutoNum type="arabicPeriod"/>
            </a:pPr>
            <a:r>
              <a:rPr lang="en-US" b="1" dirty="0"/>
              <a:t>Recommendation:</a:t>
            </a:r>
            <a:r>
              <a:rPr lang="en-US" dirty="0"/>
              <a:t> Prioritize fixed-wing airplanes over ultralights and helicopters due to their stronger safety record and lower accident rates.</a:t>
            </a:r>
          </a:p>
          <a:p>
            <a:pPr>
              <a:buFont typeface="+mj-lt"/>
              <a:buAutoNum type="arabicPeriod"/>
            </a:pPr>
            <a:r>
              <a:rPr lang="en-US" b="1" dirty="0"/>
              <a:t>Accident Proportion by Aircraft Make</a:t>
            </a:r>
            <a:endParaRPr lang="en-US" dirty="0"/>
          </a:p>
          <a:p>
            <a:pPr marL="742950" lvl="1" indent="-285750">
              <a:buFont typeface="+mj-lt"/>
              <a:buAutoNum type="arabicPeriod"/>
            </a:pPr>
            <a:r>
              <a:rPr lang="en-US" dirty="0"/>
              <a:t>Observation: Cessna and Piper aircraft have a higher proportion of reported accidents.</a:t>
            </a:r>
          </a:p>
          <a:p>
            <a:pPr marL="742950" lvl="1" indent="-285750">
              <a:buFont typeface="+mj-lt"/>
              <a:buAutoNum type="arabicPeriod"/>
            </a:pPr>
            <a:r>
              <a:rPr lang="en-US" b="1" dirty="0"/>
              <a:t>Recommendation:</a:t>
            </a:r>
            <a:r>
              <a:rPr lang="en-US" dirty="0"/>
              <a:t> Conduct detailed safety evaluations before purchasing Cessna or Piper models. Consider alternative manufacturers with better safety records.</a:t>
            </a:r>
          </a:p>
          <a:p>
            <a:pPr>
              <a:buFont typeface="+mj-lt"/>
              <a:buAutoNum type="arabicPeriod"/>
            </a:pPr>
            <a:r>
              <a:rPr lang="en-US" b="1" dirty="0"/>
              <a:t>Fatalities by Phase of Flight</a:t>
            </a:r>
            <a:endParaRPr lang="en-US" dirty="0"/>
          </a:p>
          <a:p>
            <a:pPr marL="742950" lvl="1" indent="-285750">
              <a:buFont typeface="+mj-lt"/>
              <a:buAutoNum type="arabicPeriod"/>
            </a:pPr>
            <a:r>
              <a:rPr lang="en-US" dirty="0"/>
              <a:t>Observation: The majority of fatalities occur during takeoff and landing.</a:t>
            </a:r>
          </a:p>
          <a:p>
            <a:pPr marL="742950" lvl="1" indent="-285750">
              <a:buFont typeface="+mj-lt"/>
              <a:buAutoNum type="arabicPeriod"/>
            </a:pPr>
            <a:r>
              <a:rPr lang="en-US" b="1" dirty="0"/>
              <a:t>Recommendation:</a:t>
            </a:r>
            <a:r>
              <a:rPr lang="en-US" dirty="0"/>
              <a:t> Invest in aircraft with advanced safety technology for takeoff and landing, such as automated landing systems and reinforced landing gear.</a:t>
            </a:r>
          </a:p>
          <a:p>
            <a:pPr>
              <a:buFont typeface="+mj-lt"/>
              <a:buAutoNum type="arabicPeriod"/>
            </a:pPr>
            <a:r>
              <a:rPr lang="en-US" b="1" dirty="0"/>
              <a:t>Aircraft Fatalities Over Time</a:t>
            </a:r>
            <a:endParaRPr lang="en-US" dirty="0"/>
          </a:p>
          <a:p>
            <a:pPr marL="742950" lvl="1" indent="-285750">
              <a:buFont typeface="+mj-lt"/>
              <a:buAutoNum type="arabicPeriod"/>
            </a:pPr>
            <a:r>
              <a:rPr lang="en-US" dirty="0"/>
              <a:t>Observation: There have been fluctuations in fatalities over the decades, with noticeable peaks and declines.</a:t>
            </a:r>
          </a:p>
          <a:p>
            <a:pPr marL="742950" lvl="1" indent="-285750">
              <a:buFont typeface="+mj-lt"/>
              <a:buAutoNum type="arabicPeriod"/>
            </a:pPr>
            <a:r>
              <a:rPr lang="en-US" b="1" dirty="0"/>
              <a:t>Recommendation:</a:t>
            </a:r>
            <a:r>
              <a:rPr lang="en-US" dirty="0"/>
              <a:t> Choose newer aircraft models that incorporate modern safety advancements and comply with updated aviation safety regulations.</a:t>
            </a:r>
          </a:p>
          <a:p>
            <a:pPr>
              <a:buFont typeface="+mj-lt"/>
              <a:buAutoNum type="arabicPeriod"/>
            </a:pPr>
            <a:r>
              <a:rPr lang="en-US" b="1" dirty="0"/>
              <a:t>Fatal Injuries by Aircraft Engine Type</a:t>
            </a:r>
            <a:endParaRPr lang="en-US" dirty="0"/>
          </a:p>
          <a:p>
            <a:pPr marL="742950" lvl="1" indent="-285750">
              <a:buFont typeface="+mj-lt"/>
              <a:buAutoNum type="arabicPeriod"/>
            </a:pPr>
            <a:r>
              <a:rPr lang="en-US" dirty="0"/>
              <a:t>Observation: Turboprop and reciprocating engines are associated with a higher proportion of fatal injuries compared to electric and hybrid engines.</a:t>
            </a:r>
          </a:p>
          <a:p>
            <a:pPr marL="742950" lvl="1" indent="-285750">
              <a:buFont typeface="+mj-lt"/>
              <a:buAutoNum type="arabicPeriod"/>
            </a:pPr>
            <a:r>
              <a:rPr lang="en-US" b="1" dirty="0"/>
              <a:t>Recommendation:</a:t>
            </a:r>
            <a:r>
              <a:rPr lang="en-US" dirty="0"/>
              <a:t> Favor aircraft with turbine or hybrid engine systems that have demonstrated lower failure rates and improved safety performance.</a:t>
            </a:r>
          </a:p>
          <a:p>
            <a:endParaRPr lang="en-US" dirty="0"/>
          </a:p>
        </p:txBody>
      </p:sp>
    </p:spTree>
    <p:extLst>
      <p:ext uri="{BB962C8B-B14F-4D97-AF65-F5344CB8AC3E}">
        <p14:creationId xmlns:p14="http://schemas.microsoft.com/office/powerpoint/2010/main" val="9743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F4FA-4F91-6CD5-C257-E88CE8CD29F4}"/>
              </a:ext>
            </a:extLst>
          </p:cNvPr>
          <p:cNvSpPr>
            <a:spLocks noGrp="1"/>
          </p:cNvSpPr>
          <p:nvPr>
            <p:ph type="title"/>
          </p:nvPr>
        </p:nvSpPr>
        <p:spPr/>
        <p:txBody>
          <a:bodyPr>
            <a:normAutofit fontScale="90000"/>
          </a:bodyPr>
          <a:lstStyle/>
          <a:p>
            <a:r>
              <a:rPr lang="en-US" dirty="0"/>
              <a:t>Diagrammatic representation the Data </a:t>
            </a:r>
            <a:r>
              <a:rPr lang="en-US" dirty="0" err="1"/>
              <a:t>analysis,Insights</a:t>
            </a:r>
            <a:r>
              <a:rPr lang="en-US" dirty="0"/>
              <a:t> and Visualizations</a:t>
            </a:r>
          </a:p>
        </p:txBody>
      </p:sp>
      <p:sp>
        <p:nvSpPr>
          <p:cNvPr id="10" name="Content Placeholder 9">
            <a:extLst>
              <a:ext uri="{FF2B5EF4-FFF2-40B4-BE49-F238E27FC236}">
                <a16:creationId xmlns:a16="http://schemas.microsoft.com/office/drawing/2014/main" id="{939DC6C3-4B11-0D86-FD39-8AE49F387B07}"/>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C0B2A11C-BD0D-31D3-4F74-AAE1271D0964}"/>
              </a:ext>
            </a:extLst>
          </p:cNvPr>
          <p:cNvPicPr>
            <a:picLocks noChangeAspect="1"/>
          </p:cNvPicPr>
          <p:nvPr/>
        </p:nvPicPr>
        <p:blipFill>
          <a:blip r:embed="rId2"/>
          <a:stretch>
            <a:fillRect/>
          </a:stretch>
        </p:blipFill>
        <p:spPr>
          <a:xfrm>
            <a:off x="558800" y="1859280"/>
            <a:ext cx="10952480" cy="4009813"/>
          </a:xfrm>
          <a:prstGeom prst="rect">
            <a:avLst/>
          </a:prstGeom>
        </p:spPr>
      </p:pic>
    </p:spTree>
    <p:extLst>
      <p:ext uri="{BB962C8B-B14F-4D97-AF65-F5344CB8AC3E}">
        <p14:creationId xmlns:p14="http://schemas.microsoft.com/office/powerpoint/2010/main" val="410399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A8EB-3D67-274D-90D8-4775FD715D20}"/>
              </a:ext>
            </a:extLst>
          </p:cNvPr>
          <p:cNvSpPr>
            <a:spLocks noGrp="1"/>
          </p:cNvSpPr>
          <p:nvPr>
            <p:ph type="title"/>
          </p:nvPr>
        </p:nvSpPr>
        <p:spPr/>
        <p:txBody>
          <a:bodyPr/>
          <a:lstStyle/>
          <a:p>
            <a:r>
              <a:rPr lang="en-US" b="1" dirty="0"/>
              <a:t>Recommendations</a:t>
            </a:r>
            <a:br>
              <a:rPr lang="en-US" b="1" dirty="0"/>
            </a:br>
            <a:endParaRPr lang="en-US" dirty="0"/>
          </a:p>
        </p:txBody>
      </p:sp>
      <p:sp>
        <p:nvSpPr>
          <p:cNvPr id="3" name="Content Placeholder 2">
            <a:extLst>
              <a:ext uri="{FF2B5EF4-FFF2-40B4-BE49-F238E27FC236}">
                <a16:creationId xmlns:a16="http://schemas.microsoft.com/office/drawing/2014/main" id="{51E4AA43-E78D-BEBD-844F-196B5FD450C4}"/>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Select fixed-wing aircraft over helicopters and ultralights for lower risk.</a:t>
            </a:r>
          </a:p>
          <a:p>
            <a:pPr>
              <a:buFont typeface="Arial" panose="020B0604020202020204" pitchFamily="34" charset="0"/>
              <a:buChar char="•"/>
            </a:pPr>
            <a:r>
              <a:rPr lang="en-US" dirty="0"/>
              <a:t>Conduct in-depth safety assessments before purchasing Cessna or Piper aircraft.</a:t>
            </a:r>
          </a:p>
          <a:p>
            <a:pPr>
              <a:buFont typeface="Arial" panose="020B0604020202020204" pitchFamily="34" charset="0"/>
              <a:buChar char="•"/>
            </a:pPr>
            <a:r>
              <a:rPr lang="en-US" dirty="0"/>
              <a:t>Invest in aircraft with enhanced safety features for takeoff and landing.</a:t>
            </a:r>
          </a:p>
          <a:p>
            <a:pPr>
              <a:buFont typeface="Arial" panose="020B0604020202020204" pitchFamily="34" charset="0"/>
              <a:buChar char="•"/>
            </a:pPr>
            <a:r>
              <a:rPr lang="en-US" dirty="0"/>
              <a:t>Choose newer models that meet the latest safety regulations.</a:t>
            </a:r>
          </a:p>
          <a:p>
            <a:pPr>
              <a:buFont typeface="Arial" panose="020B0604020202020204" pitchFamily="34" charset="0"/>
              <a:buChar char="•"/>
            </a:pPr>
            <a:r>
              <a:rPr lang="en-US" dirty="0"/>
              <a:t>Prioritize aircraft with turbine or hybrid engines for lower fatality risk.</a:t>
            </a:r>
          </a:p>
          <a:p>
            <a:pPr>
              <a:buFont typeface="Arial" panose="020B0604020202020204" pitchFamily="34" charset="0"/>
              <a:buChar char="•"/>
            </a:pPr>
            <a:r>
              <a:rPr lang="en-US" dirty="0"/>
              <a:t>Further investigate specific aircraft models with the lowest accident rates.</a:t>
            </a:r>
          </a:p>
          <a:p>
            <a:pPr>
              <a:buFont typeface="Arial" panose="020B0604020202020204" pitchFamily="34" charset="0"/>
              <a:buChar char="•"/>
            </a:pPr>
            <a:r>
              <a:rPr lang="en-US" dirty="0"/>
              <a:t>Consult aviation safety experts for purchasing recommendations.</a:t>
            </a:r>
          </a:p>
          <a:p>
            <a:pPr>
              <a:buFont typeface="Arial" panose="020B0604020202020204" pitchFamily="34" charset="0"/>
              <a:buChar char="•"/>
            </a:pPr>
            <a:r>
              <a:rPr lang="en-US" dirty="0"/>
              <a:t>Implement a long-term monitoring strategy to track fleet safety performance.</a:t>
            </a:r>
          </a:p>
          <a:p>
            <a:pPr>
              <a:buFont typeface="Arial" panose="020B0604020202020204" pitchFamily="34" charset="0"/>
              <a:buChar char="•"/>
            </a:pPr>
            <a:r>
              <a:rPr lang="en-US" dirty="0"/>
              <a:t>Establish maintenance and training programs to minimize operational risks.</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1878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523983" y="571072"/>
            <a:ext cx="10058400" cy="3892168"/>
          </a:xfrm>
        </p:spPr>
        <p:txBody>
          <a:bodyPr anchor="ctr">
            <a:normAutofit/>
          </a:bodyPr>
          <a:lstStyle/>
          <a:p>
            <a:r>
              <a:rPr lang="en-US" sz="1050" dirty="0"/>
              <a:t>"</a:t>
            </a:r>
            <a:r>
              <a:rPr lang="en-US" sz="6000" dirty="0"/>
              <a:t>Safety is not an option; it is the foundation of every successful flight."</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a:t>
            </a:r>
            <a:r>
              <a:rPr lang="en-US" dirty="0" err="1">
                <a:solidFill>
                  <a:srgbClr val="FFFFFF"/>
                </a:solidFill>
              </a:rPr>
              <a:t>Mavyuva</a:t>
            </a:r>
            <a:r>
              <a:rPr lang="en-US" dirty="0">
                <a:solidFill>
                  <a:srgbClr val="FFFFFF"/>
                </a:solidFill>
              </a:rPr>
              <a:t> </a:t>
            </a:r>
            <a:r>
              <a:rPr lang="en-US" dirty="0" err="1">
                <a:solidFill>
                  <a:srgbClr val="FFFFFF"/>
                </a:solidFill>
              </a:rPr>
              <a:t>mavuti</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{184FC7F3-C0B0-49AF-B538-696EFD80E5AA}tf56160789_win32</Template>
  <TotalTime>633</TotalTime>
  <Words>523</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Franklin Gothic Book</vt:lpstr>
      <vt:lpstr>Custom</vt:lpstr>
      <vt:lpstr>Aircraft Risk Assessment for Business Expansion</vt:lpstr>
      <vt:lpstr>Overview  </vt:lpstr>
      <vt:lpstr>Business Understanding </vt:lpstr>
      <vt:lpstr>Data Understanding </vt:lpstr>
      <vt:lpstr>Data Analysis &amp; Insights </vt:lpstr>
      <vt:lpstr>Diagrammatic representation the Data analysis,Insights and Visualizations</vt:lpstr>
      <vt:lpstr>Recommendations </vt:lpstr>
      <vt:lpstr>"Safety is not an option; it is the foundation of every successful flight."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2</cp:revision>
  <dcterms:created xsi:type="dcterms:W3CDTF">2025-03-25T21:35:52Z</dcterms:created>
  <dcterms:modified xsi:type="dcterms:W3CDTF">2025-03-27T21:30:41Z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