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7" r:id="rId6"/>
    <p:sldId id="265" r:id="rId7"/>
    <p:sldId id="266" r:id="rId8"/>
    <p:sldId id="261" r:id="rId9"/>
    <p:sldId id="262" r:id="rId10"/>
    <p:sldId id="263"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4" autoAdjust="0"/>
    <p:restoredTop sz="94624" autoAdjust="0"/>
  </p:normalViewPr>
  <p:slideViewPr>
    <p:cSldViewPr>
      <p:cViewPr>
        <p:scale>
          <a:sx n="50" d="100"/>
          <a:sy n="50" d="100"/>
        </p:scale>
        <p:origin x="-1944" y="-5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044B4D3-F858-4785-9101-942ED8EA0755}" type="datetimeFigureOut">
              <a:rPr lang="en-US" smtClean="0"/>
              <a:pPr/>
              <a:t>9/28/2023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99A45656-1F1B-461E-BE9C-CD6461AC83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044B4D3-F858-4785-9101-942ED8EA0755}" type="datetimeFigureOut">
              <a:rPr lang="en-US" smtClean="0"/>
              <a:pPr/>
              <a:t>9/28/2023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A45656-1F1B-461E-BE9C-CD6461AC83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044B4D3-F858-4785-9101-942ED8EA0755}" type="datetimeFigureOut">
              <a:rPr lang="en-US" smtClean="0"/>
              <a:pPr/>
              <a:t>9/28/2023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A45656-1F1B-461E-BE9C-CD6461AC83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044B4D3-F858-4785-9101-942ED8EA0755}" type="datetimeFigureOut">
              <a:rPr lang="en-US" smtClean="0"/>
              <a:pPr/>
              <a:t>9/28/2023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A45656-1F1B-461E-BE9C-CD6461AC83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044B4D3-F858-4785-9101-942ED8EA0755}" type="datetimeFigureOut">
              <a:rPr lang="en-US" smtClean="0"/>
              <a:pPr/>
              <a:t>9/28/2023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A45656-1F1B-461E-BE9C-CD6461AC83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044B4D3-F858-4785-9101-942ED8EA0755}" type="datetimeFigureOut">
              <a:rPr lang="en-US" smtClean="0"/>
              <a:pPr/>
              <a:t>9/28/2023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9A45656-1F1B-461E-BE9C-CD6461AC83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044B4D3-F858-4785-9101-942ED8EA0755}" type="datetimeFigureOut">
              <a:rPr lang="en-US" smtClean="0"/>
              <a:pPr/>
              <a:t>9/28/2023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9A45656-1F1B-461E-BE9C-CD6461AC83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044B4D3-F858-4785-9101-942ED8EA0755}" type="datetimeFigureOut">
              <a:rPr lang="en-US" smtClean="0"/>
              <a:pPr/>
              <a:t>9/28/2023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9A45656-1F1B-461E-BE9C-CD6461AC83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044B4D3-F858-4785-9101-942ED8EA0755}" type="datetimeFigureOut">
              <a:rPr lang="en-US" smtClean="0"/>
              <a:pPr/>
              <a:t>9/28/2023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9A45656-1F1B-461E-BE9C-CD6461AC83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044B4D3-F858-4785-9101-942ED8EA0755}" type="datetimeFigureOut">
              <a:rPr lang="en-US" smtClean="0"/>
              <a:pPr/>
              <a:t>9/28/2023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9A45656-1F1B-461E-BE9C-CD6461AC83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044B4D3-F858-4785-9101-942ED8EA0755}" type="datetimeFigureOut">
              <a:rPr lang="en-US" smtClean="0"/>
              <a:pPr/>
              <a:t>9/28/2023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9A45656-1F1B-461E-BE9C-CD6461AC83F6}"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044B4D3-F858-4785-9101-942ED8EA0755}" type="datetimeFigureOut">
              <a:rPr lang="en-US" smtClean="0"/>
              <a:pPr/>
              <a:t>9/28/2023</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99A45656-1F1B-461E-BE9C-CD6461AC83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i="1" dirty="0" smtClean="0"/>
              <a:t>FLOOD</a:t>
            </a:r>
            <a:r>
              <a:rPr lang="en-US" sz="4000" dirty="0" smtClean="0"/>
              <a:t> </a:t>
            </a:r>
            <a:r>
              <a:rPr lang="en-US" sz="4000" i="1" dirty="0" smtClean="0"/>
              <a:t>MONITORING</a:t>
            </a:r>
            <a:r>
              <a:rPr lang="en-US" sz="4000" dirty="0" smtClean="0"/>
              <a:t> </a:t>
            </a:r>
            <a:r>
              <a:rPr lang="en-US" sz="4000" i="1" dirty="0" smtClean="0"/>
              <a:t>AND</a:t>
            </a:r>
            <a:r>
              <a:rPr lang="en-US" sz="4000" dirty="0" smtClean="0"/>
              <a:t> </a:t>
            </a:r>
            <a:r>
              <a:rPr lang="en-US" sz="4000" i="1" dirty="0" smtClean="0"/>
              <a:t>EARLY</a:t>
            </a:r>
            <a:r>
              <a:rPr lang="en-US" sz="4000" dirty="0" smtClean="0"/>
              <a:t> </a:t>
            </a:r>
            <a:r>
              <a:rPr lang="en-US" sz="4000" i="1" dirty="0" smtClean="0"/>
              <a:t>WARNING</a:t>
            </a:r>
            <a:endParaRPr lang="en-US" sz="4000" i="1"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i="1" dirty="0" smtClean="0"/>
              <a:t>CONCLUSION</a:t>
            </a:r>
            <a:endParaRPr lang="en-US" i="1" dirty="0"/>
          </a:p>
        </p:txBody>
      </p:sp>
      <p:sp>
        <p:nvSpPr>
          <p:cNvPr id="3" name="Content Placeholder 2"/>
          <p:cNvSpPr>
            <a:spLocks noGrp="1"/>
          </p:cNvSpPr>
          <p:nvPr>
            <p:ph idx="1"/>
          </p:nvPr>
        </p:nvSpPr>
        <p:spPr>
          <a:xfrm>
            <a:off x="502920" y="530352"/>
            <a:ext cx="8183880" cy="4498848"/>
          </a:xfrm>
        </p:spPr>
        <p:txBody>
          <a:bodyPr>
            <a:normAutofit fontScale="77500" lnSpcReduction="20000"/>
          </a:bodyPr>
          <a:lstStyle/>
          <a:p>
            <a:r>
              <a:rPr lang="en-US" i="1" dirty="0" smtClean="0"/>
              <a:t>In conclusion, flood monitoring and early warning systems play a crucial role in mitigating the devastating effects of floods. These systems, often based on advanced technology and data analysis, provide timely information to authorities and communities, enabling them to take proactive measures to protect lives and property. By investing in robust flood monitoring and early warning infrastructure, governments and organizations can significantly reduce the impact of floods, save lives, and minimize economic losses. However, it's essential to continuously improve and expand these systems, incorporating the latest advancements in technology and ensuring effective communication to reach vulnerable populations, thereby enhancing overall disaster resilience.</a:t>
            </a:r>
            <a:endParaRPr lang="en-US" i="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8229600" cy="4096512"/>
          </a:xfrm>
        </p:spPr>
        <p:txBody>
          <a:bodyPr/>
          <a:lstStyle/>
          <a:p>
            <a:endParaRPr lang="en-US" dirty="0"/>
          </a:p>
        </p:txBody>
      </p:sp>
      <p:sp>
        <p:nvSpPr>
          <p:cNvPr id="3" name="Content Placeholder 2"/>
          <p:cNvSpPr>
            <a:spLocks noGrp="1"/>
          </p:cNvSpPr>
          <p:nvPr>
            <p:ph idx="1"/>
          </p:nvPr>
        </p:nvSpPr>
        <p:spPr>
          <a:xfrm>
            <a:off x="457200" y="2667000"/>
            <a:ext cx="8229600" cy="2133600"/>
          </a:xfrm>
        </p:spPr>
        <p:txBody>
          <a:bodyPr/>
          <a:lstStyle/>
          <a:p>
            <a:pPr>
              <a:buNone/>
            </a:pPr>
            <a:r>
              <a:rPr lang="en-US" dirty="0" smtClean="0">
                <a:solidFill>
                  <a:srgbClr val="FF0000"/>
                </a:solidFill>
              </a:rPr>
              <a:t>                                   </a:t>
            </a:r>
            <a:r>
              <a:rPr lang="en-US" sz="2800" b="1" i="1" dirty="0" smtClean="0">
                <a:solidFill>
                  <a:srgbClr val="FF0000"/>
                </a:solidFill>
              </a:rPr>
              <a:t>THANK</a:t>
            </a:r>
            <a:r>
              <a:rPr lang="en-US" sz="2800" dirty="0" smtClean="0">
                <a:solidFill>
                  <a:srgbClr val="FF0000"/>
                </a:solidFill>
              </a:rPr>
              <a:t> </a:t>
            </a:r>
            <a:r>
              <a:rPr lang="en-US" sz="2800" b="1" i="1" dirty="0" smtClean="0">
                <a:solidFill>
                  <a:srgbClr val="FF0000"/>
                </a:solidFill>
              </a:rPr>
              <a:t>YOU</a:t>
            </a:r>
            <a:endParaRPr lang="en-US" b="1" i="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648200"/>
            <a:ext cx="8183880" cy="914400"/>
          </a:xfrm>
        </p:spPr>
        <p:txBody>
          <a:bodyPr/>
          <a:lstStyle/>
          <a:p>
            <a:r>
              <a:rPr lang="en-US" sz="4400" i="1" dirty="0" smtClean="0"/>
              <a:t>PROBLEM STATEMENT</a:t>
            </a:r>
            <a:endParaRPr lang="en-US" i="1" dirty="0"/>
          </a:p>
        </p:txBody>
      </p:sp>
      <p:sp>
        <p:nvSpPr>
          <p:cNvPr id="3" name="Content Placeholder 2"/>
          <p:cNvSpPr>
            <a:spLocks noGrp="1"/>
          </p:cNvSpPr>
          <p:nvPr>
            <p:ph idx="1"/>
          </p:nvPr>
        </p:nvSpPr>
        <p:spPr/>
        <p:txBody>
          <a:bodyPr/>
          <a:lstStyle/>
          <a:p>
            <a:r>
              <a:rPr lang="en-US" i="1" dirty="0" smtClean="0"/>
              <a:t>The increasing frequency and severity of floods pose a significant threat to communities, infrastructure, and the environment. To address this critical issue, a comprehensive flood monitoring and early warning system is needed. The problem statement includes the following key aspects:</a:t>
            </a:r>
            <a:endParaRPr lang="en-US"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smtClean="0"/>
              <a:t>Flood Monitoring: The system must be capable of continuously monitoring various flood-related parameters such as rainfall, river water levels, soil moisture, and weather forecasts. These data sources need to be integrated and analyzed in real-time to assess flood risk.</a:t>
            </a:r>
            <a:endParaRPr lang="en-US"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i="1" dirty="0" smtClean="0"/>
              <a:t>Early Warning: The system should provide timely and accurate warnings to residents and authorities before a flood event occurs. This involves establishing threshold levels for different parameters and triggering warnings when these thresholds are exceeded</a:t>
            </a:r>
            <a:endParaRPr lang="en-US" i="1" dirty="0"/>
          </a:p>
        </p:txBody>
      </p:sp>
      <p:pic>
        <p:nvPicPr>
          <p:cNvPr id="4" name="Picture 3" descr="8b122d71-8eb8-4218-adc0-c51be1332d7f.jpg"/>
          <p:cNvPicPr>
            <a:picLocks noChangeAspect="1"/>
          </p:cNvPicPr>
          <p:nvPr/>
        </p:nvPicPr>
        <p:blipFill>
          <a:blip r:embed="rId2" cstate="print"/>
          <a:stretch>
            <a:fillRect/>
          </a:stretch>
        </p:blipFill>
        <p:spPr>
          <a:xfrm>
            <a:off x="6096000" y="3657601"/>
            <a:ext cx="2362200" cy="17525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00600"/>
            <a:ext cx="8183880" cy="1371600"/>
          </a:xfrm>
        </p:spPr>
        <p:txBody>
          <a:bodyPr/>
          <a:lstStyle/>
          <a:p>
            <a:r>
              <a:rPr lang="en-US" sz="4400" i="1" dirty="0" smtClean="0"/>
              <a:t>METHODOLOGY</a:t>
            </a:r>
            <a:endParaRPr lang="en-US" i="1" dirty="0"/>
          </a:p>
        </p:txBody>
      </p:sp>
      <p:pic>
        <p:nvPicPr>
          <p:cNvPr id="4" name="Content Placeholder 3" descr="2874468b-2e91-41a8-8f05-b9536f182cb1.jpg"/>
          <p:cNvPicPr>
            <a:picLocks noGrp="1" noChangeAspect="1"/>
          </p:cNvPicPr>
          <p:nvPr>
            <p:ph idx="1"/>
          </p:nvPr>
        </p:nvPicPr>
        <p:blipFill>
          <a:blip r:embed="rId2"/>
          <a:stretch>
            <a:fillRect/>
          </a:stretch>
        </p:blipFill>
        <p:spPr>
          <a:xfrm>
            <a:off x="990600" y="457201"/>
            <a:ext cx="7220388" cy="44958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i="1" dirty="0" smtClean="0"/>
              <a:t>HARDWARE COMPONENTS</a:t>
            </a:r>
            <a:endParaRPr lang="en-US" sz="4800" i="1" dirty="0"/>
          </a:p>
        </p:txBody>
      </p:sp>
      <p:sp>
        <p:nvSpPr>
          <p:cNvPr id="3" name="Content Placeholder 2"/>
          <p:cNvSpPr>
            <a:spLocks noGrp="1"/>
          </p:cNvSpPr>
          <p:nvPr>
            <p:ph idx="1"/>
          </p:nvPr>
        </p:nvSpPr>
        <p:spPr>
          <a:xfrm>
            <a:off x="457200" y="381000"/>
            <a:ext cx="8229600" cy="4267200"/>
          </a:xfrm>
        </p:spPr>
        <p:txBody>
          <a:bodyPr>
            <a:normAutofit fontScale="92500"/>
          </a:bodyPr>
          <a:lstStyle/>
          <a:p>
            <a:r>
              <a:rPr lang="en-US" i="1" dirty="0" smtClean="0"/>
              <a:t>Flood monitoring and early warning systems typically consist of various hardware components to gather data and provide timely alerts. Some of the key hardware components used in such systems include:</a:t>
            </a:r>
          </a:p>
          <a:p>
            <a:endParaRPr lang="en-US" i="1" dirty="0" smtClean="0"/>
          </a:p>
          <a:p>
            <a:r>
              <a:rPr lang="en-US" i="1" dirty="0" smtClean="0"/>
              <a:t>Rain Gauges: These devices measure the amount of rainfall in a specific area. They are essential for assessing precipitation levels and predicting potential flooding.</a:t>
            </a:r>
          </a:p>
          <a:p>
            <a:endParaRPr lang="en-US" i="1" dirty="0" smtClean="0"/>
          </a:p>
          <a:p>
            <a:endParaRPr lang="en-US" i="1" dirty="0" smtClean="0"/>
          </a:p>
          <a:p>
            <a:endParaRPr lang="en-US" i="1" dirty="0" smtClean="0"/>
          </a:p>
          <a:p>
            <a:endParaRPr lang="en-US" i="1" dirty="0" smtClean="0"/>
          </a:p>
          <a:p>
            <a:endParaRPr lang="en-US" i="1" dirty="0" smtClean="0"/>
          </a:p>
          <a:p>
            <a:endParaRPr lang="en-US"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02920" y="530352"/>
            <a:ext cx="8183880" cy="4651248"/>
          </a:xfrm>
        </p:spPr>
        <p:txBody>
          <a:bodyPr>
            <a:normAutofit fontScale="92500" lnSpcReduction="20000"/>
          </a:bodyPr>
          <a:lstStyle/>
          <a:p>
            <a:r>
              <a:rPr lang="en-US" i="1" dirty="0" smtClean="0"/>
              <a:t>Early Warning Systems (EWS): Specialized EWS hardware integrates data from various sources, performs risk assessments, and triggers alerts and notifications to authorities and the public when flood threats are detected.</a:t>
            </a:r>
          </a:p>
          <a:p>
            <a:endParaRPr lang="en-US" i="1" dirty="0" smtClean="0"/>
          </a:p>
          <a:p>
            <a:r>
              <a:rPr lang="en-US" i="1" dirty="0" smtClean="0"/>
              <a:t>Power Backup Systems: Reliable power sources, such as generators and backup batteries, are crucial to ensure the continuous operation of monitoring equipment during power outages caused by severe weather events.</a:t>
            </a:r>
            <a:endParaRPr lang="en-US"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i="1" dirty="0" smtClean="0"/>
              <a:t>PROBLEM</a:t>
            </a:r>
            <a:r>
              <a:rPr lang="en-US" sz="4800" dirty="0" smtClean="0"/>
              <a:t> </a:t>
            </a:r>
            <a:r>
              <a:rPr lang="en-US" sz="4800" i="1" dirty="0" smtClean="0"/>
              <a:t>SOLUTION</a:t>
            </a:r>
            <a:endParaRPr lang="en-US" i="1" dirty="0"/>
          </a:p>
        </p:txBody>
      </p:sp>
      <p:sp>
        <p:nvSpPr>
          <p:cNvPr id="3" name="Content Placeholder 2"/>
          <p:cNvSpPr>
            <a:spLocks noGrp="1"/>
          </p:cNvSpPr>
          <p:nvPr>
            <p:ph idx="1"/>
          </p:nvPr>
        </p:nvSpPr>
        <p:spPr/>
        <p:txBody>
          <a:bodyPr>
            <a:normAutofit fontScale="92500" lnSpcReduction="10000"/>
          </a:bodyPr>
          <a:lstStyle/>
          <a:p>
            <a:r>
              <a:rPr lang="en-US" i="1" dirty="0" smtClean="0"/>
              <a:t>Sensor Network Deployment: Install a network of flood sensors in flood-prone areas. These sensors can detect water levels , rainfall, and weather conditions</a:t>
            </a:r>
          </a:p>
          <a:p>
            <a:pPr>
              <a:buNone/>
            </a:pPr>
            <a:endParaRPr lang="en-US" dirty="0" smtClean="0"/>
          </a:p>
          <a:p>
            <a:r>
              <a:rPr lang="en-US" i="1" dirty="0" smtClean="0"/>
              <a:t>Data Collection and Transmission: Sensors should continuously collect data and transmit it to a central server or cloud platform. This data should include real-time information about water levels, rainfall, and weather forecasts</a:t>
            </a:r>
            <a:endParaRPr lang="en-US"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smtClean="0"/>
              <a:t>Early Warning System: Develop a system that can issue early warnings to the public and local authorities. These warnings can be sent through SMS, mobile apps, sirens, or automated phone calls.</a:t>
            </a:r>
            <a:endParaRPr lang="en-US" i="1" dirty="0"/>
          </a:p>
        </p:txBody>
      </p:sp>
      <p:pic>
        <p:nvPicPr>
          <p:cNvPr id="4" name="Picture 3" descr="d3bfcc45-52d7-402f-b162-321654a53bb9.jpg"/>
          <p:cNvPicPr>
            <a:picLocks noChangeAspect="1"/>
          </p:cNvPicPr>
          <p:nvPr/>
        </p:nvPicPr>
        <p:blipFill>
          <a:blip r:embed="rId2"/>
          <a:stretch>
            <a:fillRect/>
          </a:stretch>
        </p:blipFill>
        <p:spPr>
          <a:xfrm>
            <a:off x="3886200" y="2895600"/>
            <a:ext cx="4467225" cy="277177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100</TotalTime>
  <Words>487</Words>
  <Application>Microsoft Office PowerPoint</Application>
  <PresentationFormat>On-screen Show (4:3)</PresentationFormat>
  <Paragraphs>25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Aspect</vt:lpstr>
      <vt:lpstr>FLOOD MONITORING AND EARLY WARNING</vt:lpstr>
      <vt:lpstr>PROBLEM STATEMENT</vt:lpstr>
      <vt:lpstr>Slide 3</vt:lpstr>
      <vt:lpstr>Slide 4</vt:lpstr>
      <vt:lpstr>METHODOLOGY</vt:lpstr>
      <vt:lpstr>HARDWARE COMPONENTS</vt:lpstr>
      <vt:lpstr>Slide 7</vt:lpstr>
      <vt:lpstr>PROBLEM SOLUTION</vt:lpstr>
      <vt:lpstr>Slide 9</vt:lpstr>
      <vt:lpstr>CONCLUSION</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MONITORING AND EARLY WARNING</dc:title>
  <dc:creator>Windows User</dc:creator>
  <cp:lastModifiedBy>Windows User</cp:lastModifiedBy>
  <cp:revision>11</cp:revision>
  <dcterms:created xsi:type="dcterms:W3CDTF">2023-09-28T08:44:23Z</dcterms:created>
  <dcterms:modified xsi:type="dcterms:W3CDTF">2023-09-28T10:59:21Z</dcterms:modified>
</cp:coreProperties>
</file>