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3" r:id="rId3"/>
    <p:sldId id="257"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B8DD-0C5E-86DB-88CA-DB39F5333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BB0535-5180-996A-D0C1-48C1A5DCEA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4EEA31-6A62-8E5F-EB4D-FE246B253F86}"/>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5" name="Footer Placeholder 4">
            <a:extLst>
              <a:ext uri="{FF2B5EF4-FFF2-40B4-BE49-F238E27FC236}">
                <a16:creationId xmlns:a16="http://schemas.microsoft.com/office/drawing/2014/main" id="{A790A79E-5C0E-D072-A702-9E02AD34C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A738D-593D-3F21-1295-0F52607FA76A}"/>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171549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D960F-E4D4-2EF2-CD47-3468B2899E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3D166B-2D1A-0C8D-E8EA-7DCD0F5E1B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43963-90F1-6B20-C70C-FA1501A1930A}"/>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5" name="Footer Placeholder 4">
            <a:extLst>
              <a:ext uri="{FF2B5EF4-FFF2-40B4-BE49-F238E27FC236}">
                <a16:creationId xmlns:a16="http://schemas.microsoft.com/office/drawing/2014/main" id="{22F79570-336E-3E36-C6CA-1277202AD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3EF98-E2F1-FF05-94B2-56E45C56DDC2}"/>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124965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03AC52-A191-0A93-7436-D56F4B28E0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77589D-287C-325C-363A-752D94A79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4EF5A-E0B8-078C-BFA7-B3A2A63218F0}"/>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5" name="Footer Placeholder 4">
            <a:extLst>
              <a:ext uri="{FF2B5EF4-FFF2-40B4-BE49-F238E27FC236}">
                <a16:creationId xmlns:a16="http://schemas.microsoft.com/office/drawing/2014/main" id="{97A02647-7B31-C163-F7DA-591559C46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2177A-521E-0AD6-ABCD-4C20D1165338}"/>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147363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C938-5875-4A6E-89B0-D8C9743190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0C98E-76CD-ED09-EA51-69BE1C61E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CA0B8-057D-5DED-5BA8-DF1725380ED2}"/>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5" name="Footer Placeholder 4">
            <a:extLst>
              <a:ext uri="{FF2B5EF4-FFF2-40B4-BE49-F238E27FC236}">
                <a16:creationId xmlns:a16="http://schemas.microsoft.com/office/drawing/2014/main" id="{ABB77ADD-EDA2-8E91-ED4C-1A63032D5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B428C-6C3E-678B-B1E0-542A285451CE}"/>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20180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65BE-4836-249A-1F2F-1FA0215B9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87EB0A-855F-980E-3B33-CEF294A057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007D64-D168-5413-F7C8-2EF6F1C61094}"/>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5" name="Footer Placeholder 4">
            <a:extLst>
              <a:ext uri="{FF2B5EF4-FFF2-40B4-BE49-F238E27FC236}">
                <a16:creationId xmlns:a16="http://schemas.microsoft.com/office/drawing/2014/main" id="{89876372-B50E-0702-C4EC-6F8BCDBBB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00815-9EA5-4AFA-593B-C31C52626EC4}"/>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958848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B571-CB27-4825-F594-35ACC0D039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93608A-FDD7-4620-E241-39156722C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C1301A-4CF4-BA04-DE04-BF5F5E9C7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7AA3E6-FA1D-483F-316A-259B2959CADD}"/>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6" name="Footer Placeholder 5">
            <a:extLst>
              <a:ext uri="{FF2B5EF4-FFF2-40B4-BE49-F238E27FC236}">
                <a16:creationId xmlns:a16="http://schemas.microsoft.com/office/drawing/2014/main" id="{1950C3D0-F974-7B9C-E76F-7C30E22F3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85EAB6-EB27-75A6-3481-4905EFDD0E4A}"/>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1240548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2674-EB82-EE95-49FC-247035DAF3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543DD9-B440-BC36-389B-EBAF02402D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D99E6B-F187-D38D-78CC-A87C23F5AB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ADFCF7-980A-8B05-B4F6-CB3A7B116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403BD5-7CE0-5897-3BFA-F56016C29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99343-E0AC-F1E9-5A55-94910EBAFD78}"/>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8" name="Footer Placeholder 7">
            <a:extLst>
              <a:ext uri="{FF2B5EF4-FFF2-40B4-BE49-F238E27FC236}">
                <a16:creationId xmlns:a16="http://schemas.microsoft.com/office/drawing/2014/main" id="{AA33521E-4297-CC61-906C-181402C463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699355-9E31-D808-863C-523886C8291B}"/>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344147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7244-3C97-1C8D-61AF-45D9C1049E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D73605-4A7B-EFBF-F692-079B63CE363B}"/>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4" name="Footer Placeholder 3">
            <a:extLst>
              <a:ext uri="{FF2B5EF4-FFF2-40B4-BE49-F238E27FC236}">
                <a16:creationId xmlns:a16="http://schemas.microsoft.com/office/drawing/2014/main" id="{AA2DFD54-34E5-3FBB-D256-E977D7A123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1FF5B3A-86A0-BFBD-1E2A-82D024E473C5}"/>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281537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E12912-1624-5430-E686-34432D3D6FDC}"/>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3" name="Footer Placeholder 2">
            <a:extLst>
              <a:ext uri="{FF2B5EF4-FFF2-40B4-BE49-F238E27FC236}">
                <a16:creationId xmlns:a16="http://schemas.microsoft.com/office/drawing/2014/main" id="{ACF8F978-FD41-BAC3-085B-A5AE05E10F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83043B-CFF4-5CF8-B386-A525D1324FB9}"/>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339797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2FED-A9D8-244B-E5F9-45C2EA185A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EE8AE1-F216-E822-335C-B71D2D892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75E3B6-E3B5-39C3-3898-6080B17D78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C64AA-162B-2F8E-C235-A402CD368FBD}"/>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6" name="Footer Placeholder 5">
            <a:extLst>
              <a:ext uri="{FF2B5EF4-FFF2-40B4-BE49-F238E27FC236}">
                <a16:creationId xmlns:a16="http://schemas.microsoft.com/office/drawing/2014/main" id="{AEE3626F-00D1-82A6-E89B-87BBA588AC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9CA4D-AB21-9E0F-EF5B-69D91002E63F}"/>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2690429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F4CD-91DD-66CD-5556-A3E2C1236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10E491-2876-C77E-8BE9-38932CF24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FC2C96-7439-E855-1C07-40D254A07B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7C37F-8235-C23F-A627-823D12F642E7}"/>
              </a:ext>
            </a:extLst>
          </p:cNvPr>
          <p:cNvSpPr>
            <a:spLocks noGrp="1"/>
          </p:cNvSpPr>
          <p:nvPr>
            <p:ph type="dt" sz="half" idx="10"/>
          </p:nvPr>
        </p:nvSpPr>
        <p:spPr/>
        <p:txBody>
          <a:bodyPr/>
          <a:lstStyle/>
          <a:p>
            <a:fld id="{6CD1BBBB-2ADF-4BC9-BABB-530942D417C6}" type="datetimeFigureOut">
              <a:rPr lang="en-IN" smtClean="0"/>
              <a:t>27-10-2025</a:t>
            </a:fld>
            <a:endParaRPr lang="en-IN"/>
          </a:p>
        </p:txBody>
      </p:sp>
      <p:sp>
        <p:nvSpPr>
          <p:cNvPr id="6" name="Footer Placeholder 5">
            <a:extLst>
              <a:ext uri="{FF2B5EF4-FFF2-40B4-BE49-F238E27FC236}">
                <a16:creationId xmlns:a16="http://schemas.microsoft.com/office/drawing/2014/main" id="{B2BA416B-4E4C-796A-C928-7C4CE45B04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A3D1B-C7EF-4FBF-B1F5-446AE0A8B4E9}"/>
              </a:ext>
            </a:extLst>
          </p:cNvPr>
          <p:cNvSpPr>
            <a:spLocks noGrp="1"/>
          </p:cNvSpPr>
          <p:nvPr>
            <p:ph type="sldNum" sz="quarter" idx="12"/>
          </p:nvPr>
        </p:nvSpPr>
        <p:spPr/>
        <p:txBody>
          <a:bodyPr/>
          <a:lstStyle/>
          <a:p>
            <a:fld id="{DED4B1F6-E26D-4392-B066-B4F662B35DFE}" type="slidenum">
              <a:rPr lang="en-IN" smtClean="0"/>
              <a:t>‹#›</a:t>
            </a:fld>
            <a:endParaRPr lang="en-IN"/>
          </a:p>
        </p:txBody>
      </p:sp>
    </p:spTree>
    <p:extLst>
      <p:ext uri="{BB962C8B-B14F-4D97-AF65-F5344CB8AC3E}">
        <p14:creationId xmlns:p14="http://schemas.microsoft.com/office/powerpoint/2010/main" val="129277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F1FBB3-0A7F-4FF2-F76F-735F8DF97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1A13D-7DDE-719F-995A-3E55FA6BE2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DF8218-BF39-84CF-3377-BC3DAE9CF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1BBBB-2ADF-4BC9-BABB-530942D417C6}" type="datetimeFigureOut">
              <a:rPr lang="en-IN" smtClean="0"/>
              <a:t>27-10-2025</a:t>
            </a:fld>
            <a:endParaRPr lang="en-IN"/>
          </a:p>
        </p:txBody>
      </p:sp>
      <p:sp>
        <p:nvSpPr>
          <p:cNvPr id="5" name="Footer Placeholder 4">
            <a:extLst>
              <a:ext uri="{FF2B5EF4-FFF2-40B4-BE49-F238E27FC236}">
                <a16:creationId xmlns:a16="http://schemas.microsoft.com/office/drawing/2014/main" id="{42F689B5-4E84-856E-82E7-A40D68B13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2FC3E2-2863-9BB7-087F-195424E6B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B1F6-E26D-4392-B066-B4F662B35DFE}" type="slidenum">
              <a:rPr lang="en-IN" smtClean="0"/>
              <a:t>‹#›</a:t>
            </a:fld>
            <a:endParaRPr lang="en-IN"/>
          </a:p>
        </p:txBody>
      </p:sp>
    </p:spTree>
    <p:extLst>
      <p:ext uri="{BB962C8B-B14F-4D97-AF65-F5344CB8AC3E}">
        <p14:creationId xmlns:p14="http://schemas.microsoft.com/office/powerpoint/2010/main" val="42652144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9B33-5F96-868C-6BFD-7E35E4328F71}"/>
              </a:ext>
            </a:extLst>
          </p:cNvPr>
          <p:cNvSpPr>
            <a:spLocks noGrp="1"/>
          </p:cNvSpPr>
          <p:nvPr>
            <p:ph type="ctrTitle"/>
          </p:nvPr>
        </p:nvSpPr>
        <p:spPr>
          <a:xfrm>
            <a:off x="1524000" y="2154751"/>
            <a:ext cx="9144000" cy="2387600"/>
          </a:xfrm>
        </p:spPr>
        <p:txBody>
          <a:bodyPr>
            <a:normAutofit fontScale="90000"/>
          </a:bodyPr>
          <a:lstStyle/>
          <a:p>
            <a:r>
              <a:rPr lang="en-US" b="1" dirty="0"/>
              <a:t>Design and Implementation of a Parking Slot Detection System Using MATLAB</a:t>
            </a:r>
            <a:br>
              <a:rPr lang="en-US" dirty="0"/>
            </a:br>
            <a:endParaRPr lang="en-IN" dirty="0"/>
          </a:p>
        </p:txBody>
      </p:sp>
      <p:sp>
        <p:nvSpPr>
          <p:cNvPr id="3" name="Subtitle 2">
            <a:extLst>
              <a:ext uri="{FF2B5EF4-FFF2-40B4-BE49-F238E27FC236}">
                <a16:creationId xmlns:a16="http://schemas.microsoft.com/office/drawing/2014/main" id="{BBB0DC25-0C94-0C7E-5BB9-70F7003A030B}"/>
              </a:ext>
            </a:extLst>
          </p:cNvPr>
          <p:cNvSpPr>
            <a:spLocks noGrp="1"/>
          </p:cNvSpPr>
          <p:nvPr>
            <p:ph type="subTitle" idx="1"/>
          </p:nvPr>
        </p:nvSpPr>
        <p:spPr>
          <a:xfrm>
            <a:off x="816077" y="3923071"/>
            <a:ext cx="10441857" cy="2748844"/>
          </a:xfrm>
        </p:spPr>
        <p:txBody>
          <a:bodyPr>
            <a:normAutofit fontScale="92500" lnSpcReduction="20000"/>
          </a:bodyPr>
          <a:lstStyle/>
          <a:p>
            <a:r>
              <a:rPr lang="en-IN" b="1" i="1" dirty="0">
                <a:latin typeface="Times New Roman" panose="02020603050405020304" pitchFamily="18" charset="0"/>
                <a:cs typeface="Times New Roman" panose="02020603050405020304" pitchFamily="18" charset="0"/>
              </a:rPr>
              <a:t>Presented By:</a:t>
            </a:r>
            <a:r>
              <a:rPr lang="en-IN" i="1" dirty="0">
                <a:latin typeface="Times New Roman" panose="02020603050405020304" pitchFamily="18" charset="0"/>
                <a:cs typeface="Times New Roman" panose="02020603050405020304" pitchFamily="18" charset="0"/>
              </a:rPr>
              <a:t> M KASHI VISHWANATH</a:t>
            </a:r>
          </a:p>
          <a:p>
            <a:r>
              <a:rPr lang="en-IN" b="1" i="1" dirty="0">
                <a:latin typeface="Times New Roman" panose="02020603050405020304" pitchFamily="18" charset="0"/>
                <a:cs typeface="Times New Roman" panose="02020603050405020304" pitchFamily="18" charset="0"/>
              </a:rPr>
              <a:t>Register Number</a:t>
            </a:r>
            <a:r>
              <a:rPr lang="en-IN" i="1" dirty="0">
                <a:latin typeface="Times New Roman" panose="02020603050405020304" pitchFamily="18" charset="0"/>
                <a:cs typeface="Times New Roman" panose="02020603050405020304" pitchFamily="18" charset="0"/>
              </a:rPr>
              <a:t>: URK23EC4015</a:t>
            </a:r>
          </a:p>
          <a:p>
            <a:pPr algn="ctr"/>
            <a:r>
              <a:rPr lang="en-US" sz="1800" dirty="0">
                <a:ln w="0"/>
                <a:effectLst>
                  <a:outerShdw blurRad="38100" dist="19050" dir="2700000" algn="tl" rotWithShape="0">
                    <a:schemeClr val="dk1">
                      <a:alpha val="40000"/>
                    </a:schemeClr>
                  </a:outerShdw>
                </a:effectLst>
                <a:latin typeface="Times New Roman" panose="02020603050405020304" pitchFamily="18" charset="0"/>
                <a:ea typeface="Trebuchet MS" panose="020B0603020202020204" pitchFamily="34" charset="0"/>
                <a:cs typeface="Constantia" panose="02030602050306030303" pitchFamily="18" charset="0"/>
              </a:rPr>
              <a:t>Division of Electronics and Communication Engineering</a:t>
            </a:r>
            <a:endParaRPr lang="en-IN" sz="1800" dirty="0">
              <a:ln w="0"/>
              <a:effectLst>
                <a:outerShdw blurRad="38100" dist="19050" dir="2700000" algn="tl" rotWithShape="0">
                  <a:schemeClr val="dk1">
                    <a:alpha val="40000"/>
                  </a:schemeClr>
                </a:outerShdw>
              </a:effectLst>
              <a:latin typeface="Constantia" panose="02030602050306030303" pitchFamily="18" charset="0"/>
              <a:ea typeface="Trebuchet MS" panose="020B0603020202020204" pitchFamily="34" charset="0"/>
              <a:cs typeface="Constantia" panose="02030602050306030303" pitchFamily="18" charset="0"/>
            </a:endParaRPr>
          </a:p>
          <a:p>
            <a:pPr algn="ctr"/>
            <a:r>
              <a:rPr lang="en-US" sz="1800" dirty="0">
                <a:ln w="0"/>
                <a:effectLst>
                  <a:outerShdw blurRad="38100" dist="19050" dir="2700000" algn="tl" rotWithShape="0">
                    <a:schemeClr val="dk1">
                      <a:alpha val="40000"/>
                    </a:schemeClr>
                  </a:outerShdw>
                </a:effectLst>
                <a:latin typeface="Times New Roman" panose="02020603050405020304" pitchFamily="18" charset="0"/>
                <a:ea typeface="Trebuchet MS" panose="020B0603020202020204" pitchFamily="34" charset="0"/>
                <a:cs typeface="Constantia" panose="02030602050306030303" pitchFamily="18" charset="0"/>
              </a:rPr>
              <a:t>2025-2026 (ODD SEM)</a:t>
            </a:r>
            <a:endParaRPr lang="en-IN" sz="1800" dirty="0">
              <a:ln w="0"/>
              <a:effectLst>
                <a:outerShdw blurRad="38100" dist="19050" dir="2700000" algn="tl" rotWithShape="0">
                  <a:schemeClr val="dk1">
                    <a:alpha val="40000"/>
                  </a:schemeClr>
                </a:outerShdw>
              </a:effectLst>
              <a:latin typeface="Constantia" panose="02030602050306030303" pitchFamily="18" charset="0"/>
              <a:ea typeface="Trebuchet MS" panose="020B0603020202020204" pitchFamily="34" charset="0"/>
              <a:cs typeface="Constantia" panose="02030602050306030303" pitchFamily="18" charset="0"/>
            </a:endParaRPr>
          </a:p>
          <a:p>
            <a:r>
              <a:rPr lang="en-US" sz="1800" dirty="0">
                <a:ln w="0"/>
                <a:effectLst>
                  <a:outerShdw blurRad="38100" dist="19050" dir="2700000" algn="tl" rotWithShape="0">
                    <a:schemeClr val="dk1">
                      <a:alpha val="40000"/>
                    </a:schemeClr>
                  </a:outerShdw>
                </a:effectLst>
                <a:latin typeface="Times New Roman" panose="02020603050405020304" pitchFamily="18" charset="0"/>
                <a:ea typeface="Trebuchet MS" panose="020B0603020202020204" pitchFamily="34" charset="0"/>
                <a:cs typeface="Constantia" panose="02030602050306030303" pitchFamily="18" charset="0"/>
              </a:rPr>
              <a:t>III IA EVALUATION PPT Presentation</a:t>
            </a:r>
          </a:p>
          <a:p>
            <a:pPr algn="ctr"/>
            <a:r>
              <a:rPr lang="en-US" sz="1800" i="1" dirty="0">
                <a:ln w="0"/>
                <a:effectLst>
                  <a:outerShdw blurRad="38100" dist="19050" dir="2700000" algn="tl" rotWithShape="0">
                    <a:schemeClr val="dk1">
                      <a:alpha val="40000"/>
                    </a:schemeClr>
                  </a:outerShdw>
                </a:effectLst>
                <a:latin typeface="Times New Roman" panose="02020603050405020304" pitchFamily="18" charset="0"/>
                <a:ea typeface="Trebuchet MS" panose="020B0603020202020204" pitchFamily="34" charset="0"/>
                <a:cs typeface="Constantia" panose="02030602050306030303" pitchFamily="18" charset="0"/>
              </a:rPr>
              <a:t>for</a:t>
            </a:r>
            <a:endParaRPr lang="en-IN" sz="1800" dirty="0">
              <a:ln w="0"/>
              <a:effectLst>
                <a:outerShdw blurRad="38100" dist="19050" dir="2700000" algn="tl" rotWithShape="0">
                  <a:schemeClr val="dk1">
                    <a:alpha val="40000"/>
                  </a:schemeClr>
                </a:outerShdw>
              </a:effectLst>
              <a:latin typeface="Constantia" panose="02030602050306030303" pitchFamily="18" charset="0"/>
              <a:ea typeface="Trebuchet MS" panose="020B0603020202020204" pitchFamily="34" charset="0"/>
              <a:cs typeface="Constantia" panose="02030602050306030303" pitchFamily="18" charset="0"/>
            </a:endParaRPr>
          </a:p>
          <a:p>
            <a:pPr algn="ctr"/>
            <a:r>
              <a:rPr lang="en-US" sz="1800" dirty="0">
                <a:ln w="0"/>
                <a:effectLst>
                  <a:outerShdw blurRad="38100" dist="19050" dir="2700000" algn="tl" rotWithShape="0">
                    <a:schemeClr val="dk1">
                      <a:alpha val="40000"/>
                    </a:schemeClr>
                  </a:outerShdw>
                </a:effectLst>
                <a:latin typeface="Times New Roman" panose="02020603050405020304" pitchFamily="18" charset="0"/>
                <a:ea typeface="Trebuchet MS" panose="020B0603020202020204" pitchFamily="34" charset="0"/>
                <a:cs typeface="Constantia" panose="02030602050306030303" pitchFamily="18" charset="0"/>
              </a:rPr>
              <a:t>DIGITAL IMAGE PROCESSING-PROJECT BASED COURSE</a:t>
            </a:r>
            <a:endParaRPr lang="en-IN" sz="1800" dirty="0">
              <a:solidFill>
                <a:srgbClr val="000000"/>
              </a:solidFill>
              <a:effectLst/>
              <a:latin typeface="Constantia" panose="02030602050306030303" pitchFamily="18" charset="0"/>
              <a:ea typeface="Trebuchet MS" panose="020B0603020202020204" pitchFamily="34" charset="0"/>
              <a:cs typeface="Constantia" panose="02030602050306030303" pitchFamily="18" charset="0"/>
            </a:endParaRPr>
          </a:p>
          <a:p>
            <a:r>
              <a:rPr lang="en-US" sz="1800" b="1" dirty="0">
                <a:solidFill>
                  <a:srgbClr val="000000"/>
                </a:solidFill>
                <a:effectLst/>
                <a:latin typeface="Times New Roman" panose="02020603050405020304" pitchFamily="18" charset="0"/>
                <a:ea typeface="Trebuchet MS" panose="020B0603020202020204" pitchFamily="34" charset="0"/>
                <a:cs typeface="Constantia" panose="02030602050306030303" pitchFamily="18" charset="0"/>
              </a:rPr>
              <a:t> </a:t>
            </a:r>
            <a:r>
              <a:rPr lang="en-IN" sz="1800" dirty="0">
                <a:latin typeface="Times New Roman" panose="02020603050405020304" pitchFamily="18" charset="0"/>
                <a:cs typeface="Times New Roman" panose="02020603050405020304" pitchFamily="18" charset="0"/>
              </a:rPr>
              <a:t>Subject </a:t>
            </a:r>
            <a:r>
              <a:rPr lang="en-IN" sz="1800">
                <a:latin typeface="Times New Roman" panose="02020603050405020304" pitchFamily="18" charset="0"/>
                <a:cs typeface="Times New Roman" panose="02020603050405020304" pitchFamily="18" charset="0"/>
              </a:rPr>
              <a:t>Code 23EC2011</a:t>
            </a:r>
            <a:endParaRPr lang="en-IN" sz="1800" dirty="0">
              <a:latin typeface="Times New Roman" panose="02020603050405020304" pitchFamily="18" charset="0"/>
              <a:cs typeface="Times New Roman" panose="02020603050405020304" pitchFamily="18" charset="0"/>
            </a:endParaRPr>
          </a:p>
          <a:p>
            <a:endParaRPr lang="en-IN" sz="1800" dirty="0">
              <a:solidFill>
                <a:srgbClr val="000000"/>
              </a:solidFill>
              <a:effectLst/>
              <a:latin typeface="Constantia" panose="02030602050306030303" pitchFamily="18" charset="0"/>
              <a:ea typeface="Trebuchet MS" panose="020B0603020202020204" pitchFamily="34" charset="0"/>
              <a:cs typeface="Constantia" panose="02030602050306030303" pitchFamily="18" charset="0"/>
            </a:endParaRPr>
          </a:p>
          <a:p>
            <a:endParaRPr lang="en-IN" sz="1800" dirty="0">
              <a:solidFill>
                <a:srgbClr val="000000"/>
              </a:solidFill>
              <a:effectLst/>
              <a:latin typeface="Constantia" panose="02030602050306030303" pitchFamily="18" charset="0"/>
              <a:ea typeface="Trebuchet MS" panose="020B0603020202020204" pitchFamily="34" charset="0"/>
              <a:cs typeface="Constantia" panose="02030602050306030303" pitchFamily="18" charset="0"/>
            </a:endParaRPr>
          </a:p>
          <a:p>
            <a:endParaRPr lang="en-IN" dirty="0"/>
          </a:p>
        </p:txBody>
      </p:sp>
      <p:pic>
        <p:nvPicPr>
          <p:cNvPr id="4" name="Picture 3">
            <a:extLst>
              <a:ext uri="{FF2B5EF4-FFF2-40B4-BE49-F238E27FC236}">
                <a16:creationId xmlns:a16="http://schemas.microsoft.com/office/drawing/2014/main" id="{00E4BD88-02AD-CBC5-F99C-DE1BA8802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1419" y="186085"/>
            <a:ext cx="6849161" cy="1141270"/>
          </a:xfrm>
          <a:prstGeom prst="rect">
            <a:avLst/>
          </a:prstGeom>
        </p:spPr>
      </p:pic>
      <p:pic>
        <p:nvPicPr>
          <p:cNvPr id="1026" name="Picture 2" descr="MATLAB - Wikipedia">
            <a:extLst>
              <a:ext uri="{FF2B5EF4-FFF2-40B4-BE49-F238E27FC236}">
                <a16:creationId xmlns:a16="http://schemas.microsoft.com/office/drawing/2014/main" id="{8C998A44-5EF6-0D8C-998D-BE4B5E97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9989" y="2884967"/>
            <a:ext cx="1034786" cy="92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62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336A-F5D4-D938-9C6C-18EE35716A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D7742A-E9ED-1947-DAF3-38E4F7FD15A5}"/>
              </a:ext>
            </a:extLst>
          </p:cNvPr>
          <p:cNvSpPr>
            <a:spLocks noGrp="1"/>
          </p:cNvSpPr>
          <p:nvPr>
            <p:ph idx="1"/>
          </p:nvPr>
        </p:nvSpPr>
        <p:spPr>
          <a:xfrm>
            <a:off x="838200" y="2838347"/>
            <a:ext cx="10515600" cy="1325563"/>
          </a:xfrm>
        </p:spPr>
        <p:txBody>
          <a:bodyPr>
            <a:normAutofit lnSpcReduction="10000"/>
          </a:bodyPr>
          <a:lstStyle/>
          <a:p>
            <a:pPr marL="0" indent="0" algn="ctr">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5768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8036-A596-1AF8-A53D-867F5A916D9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5B55F42-1480-97E9-3428-6923A21DA98C}"/>
              </a:ext>
            </a:extLst>
          </p:cNvPr>
          <p:cNvSpPr>
            <a:spLocks noGrp="1"/>
          </p:cNvSpPr>
          <p:nvPr>
            <p:ph idx="1"/>
          </p:nvPr>
        </p:nvSpPr>
        <p:spPr>
          <a:xfrm>
            <a:off x="838200" y="1491328"/>
            <a:ext cx="10515600" cy="4351338"/>
          </a:xfrm>
        </p:spPr>
        <p:txBody>
          <a:bodyPr>
            <a:noAutofit/>
          </a:bodyPr>
          <a:lstStyle/>
          <a:p>
            <a:pPr marL="0" indent="0">
              <a:buNone/>
            </a:pPr>
            <a:r>
              <a:rPr lang="en-US" sz="2400" dirty="0">
                <a:effectLst/>
                <a:latin typeface="Times New Roman" panose="02020603050405020304" pitchFamily="18" charset="0"/>
                <a:ea typeface="Times New Roman" panose="02020603050405020304" pitchFamily="18" charset="0"/>
              </a:rPr>
              <a:t>This project focuses on the design and implementation of a </a:t>
            </a:r>
            <a:r>
              <a:rPr lang="en-US" sz="2400" b="1" dirty="0">
                <a:effectLst/>
                <a:latin typeface="Times New Roman" panose="02020603050405020304" pitchFamily="18" charset="0"/>
                <a:ea typeface="Times New Roman" panose="02020603050405020304" pitchFamily="18" charset="0"/>
              </a:rPr>
              <a:t>Parking Slot Detection System</a:t>
            </a:r>
            <a:r>
              <a:rPr lang="en-US" sz="2400" dirty="0">
                <a:effectLst/>
                <a:latin typeface="Times New Roman" panose="02020603050405020304" pitchFamily="18" charset="0"/>
                <a:ea typeface="Times New Roman" panose="02020603050405020304" pitchFamily="18" charset="0"/>
              </a:rPr>
              <a:t> , a cost-effective and scalable alternative to expensive in-ground sensor technologies. The system is developed entirely within the </a:t>
            </a:r>
            <a:r>
              <a:rPr lang="en-US" sz="2400" b="1" dirty="0">
                <a:effectLst/>
                <a:latin typeface="Times New Roman" panose="02020603050405020304" pitchFamily="18" charset="0"/>
                <a:ea typeface="Times New Roman" panose="02020603050405020304" pitchFamily="18" charset="0"/>
              </a:rPr>
              <a:t>MATLAB</a:t>
            </a:r>
            <a:r>
              <a:rPr lang="en-US" sz="2400" dirty="0">
                <a:effectLst/>
                <a:latin typeface="Times New Roman" panose="02020603050405020304" pitchFamily="18" charset="0"/>
                <a:ea typeface="Times New Roman" panose="02020603050405020304" pitchFamily="18" charset="0"/>
              </a:rPr>
              <a:t> environment, leveraging its powerful </a:t>
            </a:r>
            <a:r>
              <a:rPr lang="en-US" sz="2400" b="1" dirty="0">
                <a:effectLst/>
                <a:latin typeface="Times New Roman" panose="02020603050405020304" pitchFamily="18" charset="0"/>
                <a:ea typeface="Times New Roman" panose="02020603050405020304" pitchFamily="18" charset="0"/>
              </a:rPr>
              <a:t>Image Processing and Computer Vision Toolboxes</a:t>
            </a:r>
            <a:r>
              <a:rPr lang="en-US" sz="2400" dirty="0">
                <a:effectLst/>
                <a:latin typeface="Times New Roman" panose="02020603050405020304" pitchFamily="18" charset="0"/>
                <a:ea typeface="Times New Roman" panose="02020603050405020304" pitchFamily="18" charset="0"/>
              </a:rPr>
              <a:t> to analyze parking lot images.</a:t>
            </a:r>
            <a:endParaRPr lang="en-IN"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indent="0">
              <a:buNone/>
            </a:pPr>
            <a:r>
              <a:rPr lang="en-US" sz="2400" dirty="0">
                <a:effectLst/>
                <a:latin typeface="Times New Roman" panose="02020603050405020304" pitchFamily="18" charset="0"/>
                <a:ea typeface="Times New Roman" panose="02020603050405020304" pitchFamily="18" charset="0"/>
              </a:rPr>
              <a:t>The primary goal is to create a user-friendly application that can automatically process an image of a parking lot, identify predefined parking spaces, and classify each space as either </a:t>
            </a:r>
            <a:r>
              <a:rPr lang="en-US" sz="2400" b="1" dirty="0">
                <a:effectLst/>
                <a:latin typeface="Times New Roman" panose="02020603050405020304" pitchFamily="18" charset="0"/>
                <a:ea typeface="Times New Roman" panose="02020603050405020304" pitchFamily="18" charset="0"/>
              </a:rPr>
              <a:t>"Occupied"</a:t>
            </a:r>
            <a:r>
              <a:rPr lang="en-US" sz="2400" dirty="0">
                <a:effectLst/>
                <a:latin typeface="Times New Roman" panose="02020603050405020304" pitchFamily="18" charset="0"/>
                <a:ea typeface="Times New Roman" panose="02020603050405020304" pitchFamily="18" charset="0"/>
              </a:rPr>
              <a:t> or </a:t>
            </a:r>
            <a:r>
              <a:rPr lang="en-US" sz="2400" b="1" dirty="0">
                <a:effectLst/>
                <a:latin typeface="Times New Roman" panose="02020603050405020304" pitchFamily="18" charset="0"/>
                <a:ea typeface="Times New Roman" panose="02020603050405020304" pitchFamily="18" charset="0"/>
              </a:rPr>
              <a:t>"Empty."</a:t>
            </a:r>
            <a:r>
              <a:rPr lang="en-US" sz="2400" dirty="0">
                <a:effectLst/>
                <a:latin typeface="Times New Roman" panose="02020603050405020304" pitchFamily="18" charset="0"/>
                <a:ea typeface="Times New Roman" panose="02020603050405020304" pitchFamily="18" charset="0"/>
              </a:rPr>
              <a:t> By creating an interactive graphical user interface (GUI), the system provides an intuitive platform for users to load images, define parking areas, and receive immediate visual and statistical feedback on parking availability, demonstrating a practical application of image analysis for real-world problem-solving.</a:t>
            </a:r>
            <a:endParaRPr lang="en-IN" sz="2400" dirty="0">
              <a:effectLst/>
              <a:latin typeface="Times New Roman" panose="02020603050405020304" pitchFamily="18" charset="0"/>
              <a:ea typeface="Times New Roman" panose="02020603050405020304" pitchFamily="18" charset="0"/>
            </a:endParaRPr>
          </a:p>
          <a:p>
            <a:endParaRPr lang="en-IN" sz="2400" dirty="0"/>
          </a:p>
        </p:txBody>
      </p:sp>
    </p:spTree>
    <p:extLst>
      <p:ext uri="{BB962C8B-B14F-4D97-AF65-F5344CB8AC3E}">
        <p14:creationId xmlns:p14="http://schemas.microsoft.com/office/powerpoint/2010/main" val="152149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336F-C760-785B-4A6F-C2DCA3AC2F26}"/>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E4F41E76-09E8-559D-FBAD-8646085A2AD4}"/>
              </a:ext>
            </a:extLst>
          </p:cNvPr>
          <p:cNvSpPr>
            <a:spLocks noGrp="1"/>
          </p:cNvSpPr>
          <p:nvPr>
            <p:ph idx="1"/>
          </p:nvPr>
        </p:nvSpPr>
        <p:spPr/>
        <p:txBody>
          <a:bodyPr/>
          <a:lstStyle/>
          <a:p>
            <a:pPr marL="0" indent="0">
              <a:buNone/>
            </a:pPr>
            <a:r>
              <a:rPr lang="en-IN" sz="2000" dirty="0">
                <a:effectLst/>
                <a:latin typeface="Times New Roman" panose="02020603050405020304" pitchFamily="18" charset="0"/>
                <a:ea typeface="Times New Roman" panose="02020603050405020304" pitchFamily="18" charset="0"/>
                <a:cs typeface="Latha" panose="020B0604020202020204" pitchFamily="34" charset="0"/>
              </a:rPr>
              <a:t>This project involves the creation of a standalone desktop application, </a:t>
            </a:r>
            <a:r>
              <a:rPr lang="en-IN" sz="2000" b="1" dirty="0">
                <a:effectLst/>
                <a:latin typeface="Times New Roman" panose="02020603050405020304" pitchFamily="18" charset="0"/>
                <a:ea typeface="Times New Roman" panose="02020603050405020304" pitchFamily="18" charset="0"/>
                <a:cs typeface="Latha" panose="020B0604020202020204" pitchFamily="34" charset="0"/>
              </a:rPr>
              <a:t>"Parking Slot Detection System (Pro),"</a:t>
            </a:r>
            <a:r>
              <a:rPr lang="en-IN" sz="2000" dirty="0">
                <a:effectLst/>
                <a:latin typeface="Times New Roman" panose="02020603050405020304" pitchFamily="18" charset="0"/>
                <a:ea typeface="Times New Roman" panose="02020603050405020304" pitchFamily="18" charset="0"/>
                <a:cs typeface="Latha" panose="020B0604020202020204" pitchFamily="34" charset="0"/>
              </a:rPr>
              <a:t> using MATLAB's App Designer. The application provides a complete graphical user interface (GUI) for monitoring parking lot occupancy through computer vision. It allows a user to load an image of a parking area, define the locations of individual parking slots, and run an automated analysis to classify each slot as either occupied or empty. The system then presents the results in a clear, multi-faceted dashboard, complete with visual overlays, summary statistics, and a graphical chart.</a:t>
            </a:r>
          </a:p>
          <a:p>
            <a:pPr marL="0" indent="0">
              <a:buNone/>
            </a:pPr>
            <a:endParaRPr lang="en-IN" sz="1800" dirty="0">
              <a:effectLst/>
              <a:latin typeface="Trebuchet MS" panose="020B0603020202020204" pitchFamily="34" charset="0"/>
              <a:ea typeface="Trebuchet MS" panose="020B0603020202020204" pitchFamily="34" charset="0"/>
              <a:cs typeface="Latha" panose="020B0604020202020204" pitchFamily="34" charset="0"/>
            </a:endParaRPr>
          </a:p>
          <a:p>
            <a:pPr marL="514350" indent="-514350">
              <a:buAutoNum type="arabicPeriod"/>
            </a:pPr>
            <a:r>
              <a:rPr lang="en-IN" dirty="0">
                <a:latin typeface="Times New Roman" panose="02020603050405020304" pitchFamily="18" charset="0"/>
                <a:cs typeface="Times New Roman" panose="02020603050405020304" pitchFamily="18" charset="0"/>
              </a:rPr>
              <a:t>Setup Phase: Load Image</a:t>
            </a:r>
          </a:p>
          <a:p>
            <a:pPr marL="514350" indent="-514350">
              <a:buAutoNum type="arabicPeriod"/>
            </a:pPr>
            <a:r>
              <a:rPr lang="en-IN" dirty="0">
                <a:latin typeface="Times New Roman" panose="02020603050405020304" pitchFamily="18" charset="0"/>
                <a:cs typeface="Times New Roman" panose="02020603050405020304" pitchFamily="18" charset="0"/>
              </a:rPr>
              <a:t>Detection Phase: Run Analysis, Classification</a:t>
            </a:r>
          </a:p>
          <a:p>
            <a:pPr marL="514350" indent="-514350">
              <a:buAutoNum type="arabicPeriod"/>
            </a:pPr>
            <a:r>
              <a:rPr lang="en-IN" dirty="0">
                <a:latin typeface="Times New Roman" panose="02020603050405020304" pitchFamily="18" charset="0"/>
                <a:cs typeface="Times New Roman" panose="02020603050405020304" pitchFamily="18" charset="0"/>
              </a:rPr>
              <a:t>Reporting Phase: Visual Feedback, Data  Dashboard, Export</a:t>
            </a:r>
          </a:p>
        </p:txBody>
      </p:sp>
    </p:spTree>
    <p:extLst>
      <p:ext uri="{BB962C8B-B14F-4D97-AF65-F5344CB8AC3E}">
        <p14:creationId xmlns:p14="http://schemas.microsoft.com/office/powerpoint/2010/main" val="136955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04BA-2C75-751D-5549-B5809C3EEA6A}"/>
              </a:ext>
            </a:extLst>
          </p:cNvPr>
          <p:cNvSpPr>
            <a:spLocks noGrp="1"/>
          </p:cNvSpPr>
          <p:nvPr>
            <p:ph type="title"/>
          </p:nvPr>
        </p:nvSpPr>
        <p:spPr>
          <a:xfrm>
            <a:off x="838200" y="129151"/>
            <a:ext cx="10515600" cy="1325563"/>
          </a:xfrm>
        </p:spPr>
        <p:txBody>
          <a:bodyPr/>
          <a:lstStyle/>
          <a:p>
            <a:r>
              <a:rPr lang="en-IN" dirty="0"/>
              <a:t>Concept Involved</a:t>
            </a:r>
          </a:p>
        </p:txBody>
      </p:sp>
      <p:sp>
        <p:nvSpPr>
          <p:cNvPr id="4" name="Rectangle 1">
            <a:extLst>
              <a:ext uri="{FF2B5EF4-FFF2-40B4-BE49-F238E27FC236}">
                <a16:creationId xmlns:a16="http://schemas.microsoft.com/office/drawing/2014/main" id="{23438C1F-017E-D154-26E2-40268D1D183A}"/>
              </a:ext>
            </a:extLst>
          </p:cNvPr>
          <p:cNvSpPr>
            <a:spLocks noGrp="1" noChangeArrowheads="1"/>
          </p:cNvSpPr>
          <p:nvPr>
            <p:ph idx="1"/>
          </p:nvPr>
        </p:nvSpPr>
        <p:spPr bwMode="auto">
          <a:xfrm>
            <a:off x="838200" y="1638719"/>
            <a:ext cx="889217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 of Interest (ROI) Definition: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told exactly where to look by defining rectangular boxes over each parking slot.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Analogy: Highlighting specific sentences on a page to focus only on them.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(Edge Density):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calculates a numerical feature to describe the content of each box.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Empty Slot: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Smooth asphalt = Low edge density.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Occupied Slot: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car has many contours = High edge density.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via Thresholding: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rule is applied: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(Edge Density &gt; Threshold) THEN Mark as 'Occupied'</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user can adjust this threshold with a slider to fine-tune sensitivity.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05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20D3-114F-AFF9-3276-6ABF0286D3D7}"/>
              </a:ext>
            </a:extLst>
          </p:cNvPr>
          <p:cNvSpPr>
            <a:spLocks noGrp="1"/>
          </p:cNvSpPr>
          <p:nvPr>
            <p:ph type="title"/>
          </p:nvPr>
        </p:nvSpPr>
        <p:spPr/>
        <p:txBody>
          <a:bodyPr/>
          <a:lstStyle/>
          <a:p>
            <a:r>
              <a:rPr lang="en-IN" dirty="0"/>
              <a:t>Tools and Technologies Used</a:t>
            </a:r>
          </a:p>
        </p:txBody>
      </p:sp>
      <p:sp>
        <p:nvSpPr>
          <p:cNvPr id="4" name="Rectangle 1">
            <a:extLst>
              <a:ext uri="{FF2B5EF4-FFF2-40B4-BE49-F238E27FC236}">
                <a16:creationId xmlns:a16="http://schemas.microsoft.com/office/drawing/2014/main" id="{1ECDAD8B-3365-3E36-1F13-1FF178343AF5}"/>
              </a:ext>
            </a:extLst>
          </p:cNvPr>
          <p:cNvSpPr>
            <a:spLocks noGrp="1" noChangeArrowheads="1"/>
          </p:cNvSpPr>
          <p:nvPr>
            <p:ph idx="1"/>
          </p:nvPr>
        </p:nvSpPr>
        <p:spPr bwMode="auto">
          <a:xfrm>
            <a:off x="838200" y="1816082"/>
            <a:ext cx="10886313"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MATLAB R2023b (or similar):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core programming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MATLAB App Designer: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to visually design and build the entire interactive GUI with buttons, sliders, axes, and panels.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 Toolbox™:</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fundamental functions for the detection algorithm, including:</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rgb2gray: Image conversion.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edge: Canny edge detection.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imclose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Morphological operations to refine the edge map.</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imcrop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isolate each parking slot (ROI).</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 Vision Toolbox™:</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the framework and functions for displaying visual annotations like rectangles and text labels on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7" name="Picture 5" descr="Matlab Features | Top 12 Latest Features of Matlab You Should Know">
            <a:extLst>
              <a:ext uri="{FF2B5EF4-FFF2-40B4-BE49-F238E27FC236}">
                <a16:creationId xmlns:a16="http://schemas.microsoft.com/office/drawing/2014/main" id="{32FB6045-8CE8-A78D-2E10-591F588765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84124" y="2340076"/>
            <a:ext cx="5939351" cy="320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081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0ECB-B51A-AE28-C4C3-81B1B61088D5}"/>
              </a:ext>
            </a:extLst>
          </p:cNvPr>
          <p:cNvSpPr>
            <a:spLocks noGrp="1"/>
          </p:cNvSpPr>
          <p:nvPr>
            <p:ph type="title"/>
          </p:nvPr>
        </p:nvSpPr>
        <p:spPr/>
        <p:txBody>
          <a:bodyPr/>
          <a:lstStyle/>
          <a:p>
            <a:r>
              <a:rPr lang="en-IN" dirty="0"/>
              <a:t>System Workflow &amp; Implementation</a:t>
            </a:r>
          </a:p>
        </p:txBody>
      </p:sp>
      <p:sp>
        <p:nvSpPr>
          <p:cNvPr id="4" name="Rectangle 1">
            <a:extLst>
              <a:ext uri="{FF2B5EF4-FFF2-40B4-BE49-F238E27FC236}">
                <a16:creationId xmlns:a16="http://schemas.microsoft.com/office/drawing/2014/main" id="{4DEB478E-046E-ECF0-DBD8-8DF829BFD7AD}"/>
              </a:ext>
            </a:extLst>
          </p:cNvPr>
          <p:cNvSpPr>
            <a:spLocks noGrp="1" noChangeArrowheads="1"/>
          </p:cNvSpPr>
          <p:nvPr>
            <p:ph idx="1"/>
          </p:nvPr>
        </p:nvSpPr>
        <p:spPr bwMode="auto">
          <a:xfrm>
            <a:off x="838200" y="1600639"/>
            <a:ext cx="803296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Image: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selects a parking lot image.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Slots: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draws rectangles for each slot or loads a saved configuration file.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user initiates the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 Pipeline: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Image to Grayscale.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Canny Edge Detector.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Morphological Closing to clean the image.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Per-Slot 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slot, crop the processed image.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 Edge Density ('D' value).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density to the threshold and classify as "Occupied" or "Empty".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 the GUI with visual overlays, data tables, and the pie chart.</a:t>
            </a:r>
          </a:p>
        </p:txBody>
      </p:sp>
      <p:pic>
        <p:nvPicPr>
          <p:cNvPr id="8" name="Picture 7">
            <a:extLst>
              <a:ext uri="{FF2B5EF4-FFF2-40B4-BE49-F238E27FC236}">
                <a16:creationId xmlns:a16="http://schemas.microsoft.com/office/drawing/2014/main" id="{C12D0A74-E365-587B-DA9F-2BFD2F088A2D}"/>
              </a:ext>
            </a:extLst>
          </p:cNvPr>
          <p:cNvPicPr>
            <a:picLocks noChangeAspect="1"/>
          </p:cNvPicPr>
          <p:nvPr/>
        </p:nvPicPr>
        <p:blipFill>
          <a:blip r:embed="rId2"/>
          <a:stretch>
            <a:fillRect/>
          </a:stretch>
        </p:blipFill>
        <p:spPr>
          <a:xfrm>
            <a:off x="6408428" y="2634607"/>
            <a:ext cx="1040416" cy="2622754"/>
          </a:xfrm>
          <a:prstGeom prst="rect">
            <a:avLst/>
          </a:prstGeom>
        </p:spPr>
      </p:pic>
      <p:pic>
        <p:nvPicPr>
          <p:cNvPr id="10" name="Picture 9">
            <a:extLst>
              <a:ext uri="{FF2B5EF4-FFF2-40B4-BE49-F238E27FC236}">
                <a16:creationId xmlns:a16="http://schemas.microsoft.com/office/drawing/2014/main" id="{0A8A2883-DAD0-2159-1B08-346C7C448DDF}"/>
              </a:ext>
            </a:extLst>
          </p:cNvPr>
          <p:cNvPicPr>
            <a:picLocks noChangeAspect="1"/>
          </p:cNvPicPr>
          <p:nvPr/>
        </p:nvPicPr>
        <p:blipFill>
          <a:blip r:embed="rId3"/>
          <a:stretch>
            <a:fillRect/>
          </a:stretch>
        </p:blipFill>
        <p:spPr>
          <a:xfrm>
            <a:off x="7647504" y="3426227"/>
            <a:ext cx="2952310" cy="2044432"/>
          </a:xfrm>
          <a:prstGeom prst="rect">
            <a:avLst/>
          </a:prstGeom>
        </p:spPr>
      </p:pic>
      <p:pic>
        <p:nvPicPr>
          <p:cNvPr id="12" name="Picture 11">
            <a:extLst>
              <a:ext uri="{FF2B5EF4-FFF2-40B4-BE49-F238E27FC236}">
                <a16:creationId xmlns:a16="http://schemas.microsoft.com/office/drawing/2014/main" id="{9A56A9E0-FD6C-4728-DC3B-73A0093C37FE}"/>
              </a:ext>
            </a:extLst>
          </p:cNvPr>
          <p:cNvPicPr>
            <a:picLocks noChangeAspect="1"/>
          </p:cNvPicPr>
          <p:nvPr/>
        </p:nvPicPr>
        <p:blipFill>
          <a:blip r:embed="rId4"/>
          <a:stretch>
            <a:fillRect/>
          </a:stretch>
        </p:blipFill>
        <p:spPr>
          <a:xfrm>
            <a:off x="10714162" y="2634607"/>
            <a:ext cx="1369684" cy="2622754"/>
          </a:xfrm>
          <a:prstGeom prst="rect">
            <a:avLst/>
          </a:prstGeom>
        </p:spPr>
      </p:pic>
      <p:pic>
        <p:nvPicPr>
          <p:cNvPr id="14" name="Picture 13">
            <a:extLst>
              <a:ext uri="{FF2B5EF4-FFF2-40B4-BE49-F238E27FC236}">
                <a16:creationId xmlns:a16="http://schemas.microsoft.com/office/drawing/2014/main" id="{3E1233A9-DF06-6337-53DC-58FF13D491DB}"/>
              </a:ext>
            </a:extLst>
          </p:cNvPr>
          <p:cNvPicPr>
            <a:picLocks noChangeAspect="1"/>
          </p:cNvPicPr>
          <p:nvPr/>
        </p:nvPicPr>
        <p:blipFill>
          <a:blip r:embed="rId5"/>
          <a:stretch>
            <a:fillRect/>
          </a:stretch>
        </p:blipFill>
        <p:spPr>
          <a:xfrm>
            <a:off x="7704566" y="2489976"/>
            <a:ext cx="2801999" cy="722953"/>
          </a:xfrm>
          <a:prstGeom prst="rect">
            <a:avLst/>
          </a:prstGeom>
        </p:spPr>
      </p:pic>
    </p:spTree>
    <p:extLst>
      <p:ext uri="{BB962C8B-B14F-4D97-AF65-F5344CB8AC3E}">
        <p14:creationId xmlns:p14="http://schemas.microsoft.com/office/powerpoint/2010/main" val="217134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2C2B-0C53-BB4D-0A4B-956854AC6953}"/>
              </a:ext>
            </a:extLst>
          </p:cNvPr>
          <p:cNvSpPr>
            <a:spLocks noGrp="1"/>
          </p:cNvSpPr>
          <p:nvPr>
            <p:ph type="title"/>
          </p:nvPr>
        </p:nvSpPr>
        <p:spPr/>
        <p:txBody>
          <a:bodyPr/>
          <a:lstStyle/>
          <a:p>
            <a:r>
              <a:rPr lang="en-IN" dirty="0"/>
              <a:t>Results - Visual Simulation</a:t>
            </a:r>
          </a:p>
        </p:txBody>
      </p:sp>
      <p:pic>
        <p:nvPicPr>
          <p:cNvPr id="5" name="Content Placeholder 4">
            <a:extLst>
              <a:ext uri="{FF2B5EF4-FFF2-40B4-BE49-F238E27FC236}">
                <a16:creationId xmlns:a16="http://schemas.microsoft.com/office/drawing/2014/main" id="{4E7A4FAE-2B8F-75C4-9D5C-0925119695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5059"/>
            <a:ext cx="5257800" cy="2181987"/>
          </a:xfrm>
        </p:spPr>
      </p:pic>
      <p:pic>
        <p:nvPicPr>
          <p:cNvPr id="7" name="Picture 6">
            <a:extLst>
              <a:ext uri="{FF2B5EF4-FFF2-40B4-BE49-F238E27FC236}">
                <a16:creationId xmlns:a16="http://schemas.microsoft.com/office/drawing/2014/main" id="{F56445FD-4CCD-66C1-DAA3-126AE780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110" y="1575060"/>
            <a:ext cx="4355690" cy="2181988"/>
          </a:xfrm>
          <a:prstGeom prst="rect">
            <a:avLst/>
          </a:prstGeom>
        </p:spPr>
      </p:pic>
      <p:pic>
        <p:nvPicPr>
          <p:cNvPr id="9" name="Picture 8">
            <a:extLst>
              <a:ext uri="{FF2B5EF4-FFF2-40B4-BE49-F238E27FC236}">
                <a16:creationId xmlns:a16="http://schemas.microsoft.com/office/drawing/2014/main" id="{7FB40933-F6B7-D5E9-6043-5DF7045E04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191947"/>
            <a:ext cx="5257800" cy="2181988"/>
          </a:xfrm>
          <a:prstGeom prst="rect">
            <a:avLst/>
          </a:prstGeom>
        </p:spPr>
      </p:pic>
      <p:pic>
        <p:nvPicPr>
          <p:cNvPr id="11" name="Picture 10">
            <a:extLst>
              <a:ext uri="{FF2B5EF4-FFF2-40B4-BE49-F238E27FC236}">
                <a16:creationId xmlns:a16="http://schemas.microsoft.com/office/drawing/2014/main" id="{93A03D94-CB9C-7ECD-3BA1-4C7C43DB1C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8110" y="4191948"/>
            <a:ext cx="4355690" cy="2181988"/>
          </a:xfrm>
          <a:prstGeom prst="rect">
            <a:avLst/>
          </a:prstGeom>
        </p:spPr>
      </p:pic>
      <p:sp>
        <p:nvSpPr>
          <p:cNvPr id="12" name="Rectangle 11">
            <a:extLst>
              <a:ext uri="{FF2B5EF4-FFF2-40B4-BE49-F238E27FC236}">
                <a16:creationId xmlns:a16="http://schemas.microsoft.com/office/drawing/2014/main" id="{65BAD439-05AA-A637-07DB-46A2BDAC1DD1}"/>
              </a:ext>
            </a:extLst>
          </p:cNvPr>
          <p:cNvSpPr/>
          <p:nvPr/>
        </p:nvSpPr>
        <p:spPr>
          <a:xfrm>
            <a:off x="1742768" y="3505829"/>
            <a:ext cx="2750574" cy="4686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b="1" i="1" dirty="0"/>
              <a:t>1 Original Image</a:t>
            </a:r>
          </a:p>
        </p:txBody>
      </p:sp>
      <p:sp>
        <p:nvSpPr>
          <p:cNvPr id="13" name="Rectangle 12">
            <a:extLst>
              <a:ext uri="{FF2B5EF4-FFF2-40B4-BE49-F238E27FC236}">
                <a16:creationId xmlns:a16="http://schemas.microsoft.com/office/drawing/2014/main" id="{2BD43162-1B2D-8220-17FA-35DD09086EA3}"/>
              </a:ext>
            </a:extLst>
          </p:cNvPr>
          <p:cNvSpPr/>
          <p:nvPr/>
        </p:nvSpPr>
        <p:spPr>
          <a:xfrm>
            <a:off x="7825249" y="3505829"/>
            <a:ext cx="2465438" cy="50243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i="1" dirty="0"/>
              <a:t>2 Canny Edge Detection</a:t>
            </a:r>
          </a:p>
        </p:txBody>
      </p:sp>
      <p:sp>
        <p:nvSpPr>
          <p:cNvPr id="14" name="Rectangle 13">
            <a:extLst>
              <a:ext uri="{FF2B5EF4-FFF2-40B4-BE49-F238E27FC236}">
                <a16:creationId xmlns:a16="http://schemas.microsoft.com/office/drawing/2014/main" id="{857A0A96-68D7-8021-5C80-2A04D1C5B6E1}"/>
              </a:ext>
            </a:extLst>
          </p:cNvPr>
          <p:cNvSpPr/>
          <p:nvPr/>
        </p:nvSpPr>
        <p:spPr>
          <a:xfrm>
            <a:off x="1742768" y="6095999"/>
            <a:ext cx="2750574" cy="4980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i="1" dirty="0"/>
              <a:t>3 Morphological Process</a:t>
            </a:r>
          </a:p>
        </p:txBody>
      </p:sp>
      <p:sp>
        <p:nvSpPr>
          <p:cNvPr id="15" name="Rectangle 14">
            <a:extLst>
              <a:ext uri="{FF2B5EF4-FFF2-40B4-BE49-F238E27FC236}">
                <a16:creationId xmlns:a16="http://schemas.microsoft.com/office/drawing/2014/main" id="{B10F786C-AC9C-03DD-E04E-71A33D2443E3}"/>
              </a:ext>
            </a:extLst>
          </p:cNvPr>
          <p:cNvSpPr/>
          <p:nvPr/>
        </p:nvSpPr>
        <p:spPr>
          <a:xfrm>
            <a:off x="7825249" y="6095999"/>
            <a:ext cx="2465438" cy="49801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i="1" dirty="0"/>
              <a:t>4 Final Detection</a:t>
            </a:r>
          </a:p>
        </p:txBody>
      </p:sp>
    </p:spTree>
    <p:extLst>
      <p:ext uri="{BB962C8B-B14F-4D97-AF65-F5344CB8AC3E}">
        <p14:creationId xmlns:p14="http://schemas.microsoft.com/office/powerpoint/2010/main" val="3172284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04B05-73A5-DD2D-7067-1F272549731F}"/>
              </a:ext>
            </a:extLst>
          </p:cNvPr>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IN" dirty="0">
                <a:ln w="0"/>
                <a:solidFill>
                  <a:schemeClr val="tx1"/>
                </a:solidFill>
                <a:effectLst>
                  <a:outerShdw blurRad="38100" dist="19050" dir="2700000" algn="tl" rotWithShape="0">
                    <a:schemeClr val="dk1">
                      <a:alpha val="40000"/>
                    </a:schemeClr>
                  </a:outerShdw>
                </a:effectLst>
              </a:rPr>
              <a:t>Results - Dashboard &amp; Analytics</a:t>
            </a:r>
          </a:p>
        </p:txBody>
      </p:sp>
      <p:sp>
        <p:nvSpPr>
          <p:cNvPr id="5" name="Rectangle 1">
            <a:extLst>
              <a:ext uri="{FF2B5EF4-FFF2-40B4-BE49-F238E27FC236}">
                <a16:creationId xmlns:a16="http://schemas.microsoft.com/office/drawing/2014/main" id="{8B96DDC2-E05E-9ABB-531E-99F26359D04E}"/>
              </a:ext>
            </a:extLst>
          </p:cNvPr>
          <p:cNvSpPr>
            <a:spLocks noGrp="1" noChangeArrowheads="1"/>
          </p:cNvSpPr>
          <p:nvPr>
            <p:ph idx="1"/>
          </p:nvPr>
        </p:nvSpPr>
        <p:spPr bwMode="auto">
          <a:xfrm>
            <a:off x="468202" y="2006720"/>
            <a:ext cx="1125559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right-hand panel provides a quantitative summary of the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Table: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Lists the status and density for every individual slot.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Statistics: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total count of occupied/empty slots and the overall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Occupancy Rate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Occupancy Pie Chart: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graph that provides an instant visual summary of the parking lot's availability.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same screenshot, but you can draw a box highlighting the right-hand panel to draw attention to it.]</a:t>
            </a:r>
          </a:p>
        </p:txBody>
      </p:sp>
    </p:spTree>
    <p:extLst>
      <p:ext uri="{BB962C8B-B14F-4D97-AF65-F5344CB8AC3E}">
        <p14:creationId xmlns:p14="http://schemas.microsoft.com/office/powerpoint/2010/main" val="15275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D21C-255A-E475-0C4B-22C835550EDC}"/>
              </a:ext>
            </a:extLst>
          </p:cNvPr>
          <p:cNvSpPr>
            <a:spLocks noGrp="1"/>
          </p:cNvSpPr>
          <p:nvPr>
            <p:ph type="title"/>
          </p:nvPr>
        </p:nvSpPr>
        <p:spPr/>
        <p:txBody>
          <a:bodyPr/>
          <a:lstStyle/>
          <a:p>
            <a:r>
              <a:rPr lang="en-IN" dirty="0"/>
              <a:t>Conclusion</a:t>
            </a:r>
          </a:p>
        </p:txBody>
      </p:sp>
      <p:sp>
        <p:nvSpPr>
          <p:cNvPr id="5" name="Content Placeholder 4">
            <a:extLst>
              <a:ext uri="{FF2B5EF4-FFF2-40B4-BE49-F238E27FC236}">
                <a16:creationId xmlns:a16="http://schemas.microsoft.com/office/drawing/2014/main" id="{D3EDA230-910D-165E-F841-7891E6DD6C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successfully created a functional and user-friendly parking detection system in MATLAB. The application effectively combines image processing techniques with an interactive GUI to solve a real-world problem. While the current algorithm performs well in consistent conditions, its main limitation is its vulnerability to environmental variations like shadows and lighting changes. The system serves as an excellent foundation for a more advanced, robust smart parking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014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842</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Constantia</vt:lpstr>
      <vt:lpstr>Times New Roman</vt:lpstr>
      <vt:lpstr>Trebuchet MS</vt:lpstr>
      <vt:lpstr>Office Theme</vt:lpstr>
      <vt:lpstr>Design and Implementation of a Parking Slot Detection System Using MATLAB </vt:lpstr>
      <vt:lpstr>Introduction</vt:lpstr>
      <vt:lpstr>Project Objectives</vt:lpstr>
      <vt:lpstr>Concept Involved</vt:lpstr>
      <vt:lpstr>Tools and Technologies Used</vt:lpstr>
      <vt:lpstr>System Workflow &amp; Implementation</vt:lpstr>
      <vt:lpstr>Results - Visual Simulation</vt:lpstr>
      <vt:lpstr>Results - Dashboard &amp; Analytics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kashi vishwanath</dc:creator>
  <cp:lastModifiedBy>kashi vishwanath</cp:lastModifiedBy>
  <cp:revision>8</cp:revision>
  <dcterms:created xsi:type="dcterms:W3CDTF">2025-10-16T10:36:12Z</dcterms:created>
  <dcterms:modified xsi:type="dcterms:W3CDTF">2025-10-27T07:21:11Z</dcterms:modified>
</cp:coreProperties>
</file>