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16" r:id="rId1"/>
  </p:sldMasterIdLst>
  <p:notesMasterIdLst>
    <p:notesMasterId r:id="rId27"/>
  </p:notesMasterIdLst>
  <p:handoutMasterIdLst>
    <p:handoutMasterId r:id="rId28"/>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66"/>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41" autoAdjust="0"/>
  </p:normalViewPr>
  <p:slideViewPr>
    <p:cSldViewPr snapToGrid="0">
      <p:cViewPr>
        <p:scale>
          <a:sx n="66" d="100"/>
          <a:sy n="66" d="100"/>
        </p:scale>
        <p:origin x="604" y="-1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4F59D8B-61CC-6A16-862E-D5DF0A00E08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587B0A53-AFB4-4DEC-02D8-4B78A1C84AD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038F0B-D111-4465-83CE-DA391C8D93B3}" type="datetimeFigureOut">
              <a:rPr lang="en-IN" smtClean="0"/>
              <a:t>06-09-2023</a:t>
            </a:fld>
            <a:endParaRPr lang="en-IN"/>
          </a:p>
        </p:txBody>
      </p:sp>
      <p:sp>
        <p:nvSpPr>
          <p:cNvPr id="4" name="Footer Placeholder 3">
            <a:extLst>
              <a:ext uri="{FF2B5EF4-FFF2-40B4-BE49-F238E27FC236}">
                <a16:creationId xmlns:a16="http://schemas.microsoft.com/office/drawing/2014/main" id="{7B4D6ABC-DB20-06E9-6DBC-8ACB6572FDE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65C3534B-8231-F1B3-EF17-4307A2537F0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200FB77-B7AC-4B47-BB4A-E00B28EB4FB7}" type="slidenum">
              <a:rPr lang="en-IN" smtClean="0"/>
              <a:t>‹#›</a:t>
            </a:fld>
            <a:endParaRPr lang="en-IN"/>
          </a:p>
        </p:txBody>
      </p:sp>
    </p:spTree>
    <p:extLst>
      <p:ext uri="{BB962C8B-B14F-4D97-AF65-F5344CB8AC3E}">
        <p14:creationId xmlns:p14="http://schemas.microsoft.com/office/powerpoint/2010/main" val="301993167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3BF23D-47B7-48D0-BDC8-0DFCA7B550AF}" type="datetimeFigureOut">
              <a:rPr lang="en-IN" smtClean="0"/>
              <a:t>06-09-2023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A79F40-6BE3-4BA1-B3D9-488D5DDECB9B}" type="slidenum">
              <a:rPr lang="en-IN" smtClean="0"/>
              <a:t>‹#›</a:t>
            </a:fld>
            <a:endParaRPr lang="en-IN"/>
          </a:p>
        </p:txBody>
      </p:sp>
    </p:spTree>
    <p:extLst>
      <p:ext uri="{BB962C8B-B14F-4D97-AF65-F5344CB8AC3E}">
        <p14:creationId xmlns:p14="http://schemas.microsoft.com/office/powerpoint/2010/main" val="135533588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2B1D1BB-2A20-4D28-A1B9-72B2EF9179F2}" type="datetime1">
              <a:rPr lang="en-IN" smtClean="0"/>
              <a:t>06-09-2023</a:t>
            </a:fld>
            <a:endParaRPr lang="en-IN"/>
          </a:p>
        </p:txBody>
      </p:sp>
      <p:sp>
        <p:nvSpPr>
          <p:cNvPr id="5" name="Footer Placeholder 4"/>
          <p:cNvSpPr>
            <a:spLocks noGrp="1"/>
          </p:cNvSpPr>
          <p:nvPr>
            <p:ph type="ftr" sz="quarter" idx="11"/>
          </p:nvPr>
        </p:nvSpPr>
        <p:spPr>
          <a:xfrm>
            <a:off x="2493105" y="329307"/>
            <a:ext cx="4897310" cy="309201"/>
          </a:xfrm>
        </p:spPr>
        <p:txBody>
          <a:bodyPr/>
          <a:lstStyle/>
          <a:p>
            <a:r>
              <a:rPr lang="en-IN"/>
              <a:t>Q</a:t>
            </a:r>
          </a:p>
        </p:txBody>
      </p:sp>
      <p:sp>
        <p:nvSpPr>
          <p:cNvPr id="6" name="Slide Number Placeholder 5"/>
          <p:cNvSpPr>
            <a:spLocks noGrp="1"/>
          </p:cNvSpPr>
          <p:nvPr>
            <p:ph type="sldNum" sz="quarter" idx="12"/>
          </p:nvPr>
        </p:nvSpPr>
        <p:spPr>
          <a:xfrm>
            <a:off x="1437664" y="798973"/>
            <a:ext cx="811019" cy="503578"/>
          </a:xfrm>
        </p:spPr>
        <p:txBody>
          <a:bodyPr/>
          <a:lstStyle/>
          <a:p>
            <a:fld id="{DBB053F5-1897-4ED4-B99F-02D21F7A438F}" type="slidenum">
              <a:rPr lang="en-IN" smtClean="0"/>
              <a:t>‹#›</a:t>
            </a:fld>
            <a:endParaRPr lang="en-IN"/>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21464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8A716B-4483-4BD0-B07F-7EAF8E73609B}" type="datetime1">
              <a:rPr lang="en-IN" smtClean="0"/>
              <a:t>06-09-2023</a:t>
            </a:fld>
            <a:endParaRPr lang="en-IN"/>
          </a:p>
        </p:txBody>
      </p:sp>
      <p:sp>
        <p:nvSpPr>
          <p:cNvPr id="5" name="Footer Placeholder 4"/>
          <p:cNvSpPr>
            <a:spLocks noGrp="1"/>
          </p:cNvSpPr>
          <p:nvPr>
            <p:ph type="ftr" sz="quarter" idx="11"/>
          </p:nvPr>
        </p:nvSpPr>
        <p:spPr/>
        <p:txBody>
          <a:bodyPr/>
          <a:lstStyle/>
          <a:p>
            <a:r>
              <a:rPr lang="en-IN"/>
              <a:t>Q</a:t>
            </a:r>
          </a:p>
        </p:txBody>
      </p:sp>
      <p:sp>
        <p:nvSpPr>
          <p:cNvPr id="6" name="Slide Number Placeholder 5"/>
          <p:cNvSpPr>
            <a:spLocks noGrp="1"/>
          </p:cNvSpPr>
          <p:nvPr>
            <p:ph type="sldNum" sz="quarter" idx="12"/>
          </p:nvPr>
        </p:nvSpPr>
        <p:spPr/>
        <p:txBody>
          <a:bodyPr/>
          <a:lstStyle/>
          <a:p>
            <a:fld id="{DBB053F5-1897-4ED4-B99F-02D21F7A438F}" type="slidenum">
              <a:rPr lang="en-IN" smtClean="0"/>
              <a:t>‹#›</a:t>
            </a:fld>
            <a:endParaRPr lang="en-IN"/>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9349694"/>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8A716B-4483-4BD0-B07F-7EAF8E73609B}" type="datetime1">
              <a:rPr lang="en-IN" smtClean="0"/>
              <a:t>06-09-2023</a:t>
            </a:fld>
            <a:endParaRPr lang="en-IN"/>
          </a:p>
        </p:txBody>
      </p:sp>
      <p:sp>
        <p:nvSpPr>
          <p:cNvPr id="5" name="Footer Placeholder 4"/>
          <p:cNvSpPr>
            <a:spLocks noGrp="1"/>
          </p:cNvSpPr>
          <p:nvPr>
            <p:ph type="ftr" sz="quarter" idx="11"/>
          </p:nvPr>
        </p:nvSpPr>
        <p:spPr/>
        <p:txBody>
          <a:bodyPr/>
          <a:lstStyle/>
          <a:p>
            <a:r>
              <a:rPr lang="en-IN"/>
              <a:t>Q</a:t>
            </a:r>
          </a:p>
        </p:txBody>
      </p:sp>
      <p:sp>
        <p:nvSpPr>
          <p:cNvPr id="6" name="Slide Number Placeholder 5"/>
          <p:cNvSpPr>
            <a:spLocks noGrp="1"/>
          </p:cNvSpPr>
          <p:nvPr>
            <p:ph type="sldNum" sz="quarter" idx="12"/>
          </p:nvPr>
        </p:nvSpPr>
        <p:spPr/>
        <p:txBody>
          <a:bodyPr/>
          <a:lstStyle/>
          <a:p>
            <a:fld id="{DBB053F5-1897-4ED4-B99F-02D21F7A438F}" type="slidenum">
              <a:rPr lang="en-IN" smtClean="0"/>
              <a:t>‹#›</a:t>
            </a:fld>
            <a:endParaRPr lang="en-IN"/>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55197827"/>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8A716B-4483-4BD0-B07F-7EAF8E73609B}" type="datetime1">
              <a:rPr lang="en-IN" smtClean="0"/>
              <a:t>06-09-2023</a:t>
            </a:fld>
            <a:endParaRPr lang="en-IN"/>
          </a:p>
        </p:txBody>
      </p:sp>
      <p:sp>
        <p:nvSpPr>
          <p:cNvPr id="5" name="Footer Placeholder 4"/>
          <p:cNvSpPr>
            <a:spLocks noGrp="1"/>
          </p:cNvSpPr>
          <p:nvPr>
            <p:ph type="ftr" sz="quarter" idx="11"/>
          </p:nvPr>
        </p:nvSpPr>
        <p:spPr/>
        <p:txBody>
          <a:bodyPr/>
          <a:lstStyle/>
          <a:p>
            <a:r>
              <a:rPr lang="en-IN"/>
              <a:t>Q</a:t>
            </a:r>
          </a:p>
        </p:txBody>
      </p:sp>
      <p:sp>
        <p:nvSpPr>
          <p:cNvPr id="6" name="Slide Number Placeholder 5"/>
          <p:cNvSpPr>
            <a:spLocks noGrp="1"/>
          </p:cNvSpPr>
          <p:nvPr>
            <p:ph type="sldNum" sz="quarter" idx="12"/>
          </p:nvPr>
        </p:nvSpPr>
        <p:spPr/>
        <p:txBody>
          <a:bodyPr/>
          <a:lstStyle/>
          <a:p>
            <a:fld id="{DBB053F5-1897-4ED4-B99F-02D21F7A438F}" type="slidenum">
              <a:rPr lang="en-IN" smtClean="0"/>
              <a:t>‹#›</a:t>
            </a:fld>
            <a:endParaRPr lang="en-IN"/>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0615019"/>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0F2F34A-AFDF-40B6-8D7F-C747F3C0102B}" type="datetime1">
              <a:rPr lang="en-IN" smtClean="0"/>
              <a:t>06-09-2023</a:t>
            </a:fld>
            <a:endParaRPr lang="en-IN"/>
          </a:p>
        </p:txBody>
      </p:sp>
      <p:sp>
        <p:nvSpPr>
          <p:cNvPr id="5" name="Footer Placeholder 4"/>
          <p:cNvSpPr>
            <a:spLocks noGrp="1"/>
          </p:cNvSpPr>
          <p:nvPr>
            <p:ph type="ftr" sz="quarter" idx="11"/>
          </p:nvPr>
        </p:nvSpPr>
        <p:spPr/>
        <p:txBody>
          <a:bodyPr/>
          <a:lstStyle/>
          <a:p>
            <a:r>
              <a:rPr lang="en-IN"/>
              <a:t>Q</a:t>
            </a:r>
          </a:p>
        </p:txBody>
      </p:sp>
      <p:sp>
        <p:nvSpPr>
          <p:cNvPr id="6" name="Slide Number Placeholder 5"/>
          <p:cNvSpPr>
            <a:spLocks noGrp="1"/>
          </p:cNvSpPr>
          <p:nvPr>
            <p:ph type="sldNum" sz="quarter" idx="12"/>
          </p:nvPr>
        </p:nvSpPr>
        <p:spPr/>
        <p:txBody>
          <a:bodyPr/>
          <a:lstStyle/>
          <a:p>
            <a:fld id="{DBB053F5-1897-4ED4-B99F-02D21F7A438F}" type="slidenum">
              <a:rPr lang="en-IN" smtClean="0"/>
              <a:t>‹#›</a:t>
            </a:fld>
            <a:endParaRPr lang="en-IN"/>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0743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8A716B-4483-4BD0-B07F-7EAF8E73609B}" type="datetime1">
              <a:rPr lang="en-IN" smtClean="0"/>
              <a:t>06-09-2023</a:t>
            </a:fld>
            <a:endParaRPr lang="en-IN"/>
          </a:p>
        </p:txBody>
      </p:sp>
      <p:sp>
        <p:nvSpPr>
          <p:cNvPr id="6" name="Footer Placeholder 5"/>
          <p:cNvSpPr>
            <a:spLocks noGrp="1"/>
          </p:cNvSpPr>
          <p:nvPr>
            <p:ph type="ftr" sz="quarter" idx="11"/>
          </p:nvPr>
        </p:nvSpPr>
        <p:spPr/>
        <p:txBody>
          <a:bodyPr/>
          <a:lstStyle/>
          <a:p>
            <a:r>
              <a:rPr lang="en-IN"/>
              <a:t>Q</a:t>
            </a:r>
          </a:p>
        </p:txBody>
      </p:sp>
      <p:sp>
        <p:nvSpPr>
          <p:cNvPr id="7" name="Slide Number Placeholder 6"/>
          <p:cNvSpPr>
            <a:spLocks noGrp="1"/>
          </p:cNvSpPr>
          <p:nvPr>
            <p:ph type="sldNum" sz="quarter" idx="12"/>
          </p:nvPr>
        </p:nvSpPr>
        <p:spPr/>
        <p:txBody>
          <a:bodyPr/>
          <a:lstStyle/>
          <a:p>
            <a:fld id="{DBB053F5-1897-4ED4-B99F-02D21F7A438F}" type="slidenum">
              <a:rPr lang="en-IN" smtClean="0"/>
              <a:t>‹#›</a:t>
            </a:fld>
            <a:endParaRPr lang="en-IN"/>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56038968"/>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8A716B-4483-4BD0-B07F-7EAF8E73609B}" type="datetime1">
              <a:rPr lang="en-IN" smtClean="0"/>
              <a:t>06-09-2023</a:t>
            </a:fld>
            <a:endParaRPr lang="en-IN"/>
          </a:p>
        </p:txBody>
      </p:sp>
      <p:sp>
        <p:nvSpPr>
          <p:cNvPr id="8" name="Footer Placeholder 7"/>
          <p:cNvSpPr>
            <a:spLocks noGrp="1"/>
          </p:cNvSpPr>
          <p:nvPr>
            <p:ph type="ftr" sz="quarter" idx="11"/>
          </p:nvPr>
        </p:nvSpPr>
        <p:spPr/>
        <p:txBody>
          <a:bodyPr/>
          <a:lstStyle/>
          <a:p>
            <a:r>
              <a:rPr lang="en-IN"/>
              <a:t>Q</a:t>
            </a:r>
          </a:p>
        </p:txBody>
      </p:sp>
      <p:sp>
        <p:nvSpPr>
          <p:cNvPr id="9" name="Slide Number Placeholder 8"/>
          <p:cNvSpPr>
            <a:spLocks noGrp="1"/>
          </p:cNvSpPr>
          <p:nvPr>
            <p:ph type="sldNum" sz="quarter" idx="12"/>
          </p:nvPr>
        </p:nvSpPr>
        <p:spPr/>
        <p:txBody>
          <a:bodyPr/>
          <a:lstStyle/>
          <a:p>
            <a:fld id="{DBB053F5-1897-4ED4-B99F-02D21F7A438F}" type="slidenum">
              <a:rPr lang="en-IN" smtClean="0"/>
              <a:t>‹#›</a:t>
            </a:fld>
            <a:endParaRPr lang="en-IN"/>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10549065"/>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85D4B0-9BCD-42AE-A91C-9E86AA0B9A64}" type="datetime1">
              <a:rPr lang="en-IN" smtClean="0"/>
              <a:t>06-09-2023</a:t>
            </a:fld>
            <a:endParaRPr lang="en-IN"/>
          </a:p>
        </p:txBody>
      </p:sp>
      <p:sp>
        <p:nvSpPr>
          <p:cNvPr id="4" name="Footer Placeholder 3"/>
          <p:cNvSpPr>
            <a:spLocks noGrp="1"/>
          </p:cNvSpPr>
          <p:nvPr>
            <p:ph type="ftr" sz="quarter" idx="11"/>
          </p:nvPr>
        </p:nvSpPr>
        <p:spPr/>
        <p:txBody>
          <a:bodyPr/>
          <a:lstStyle/>
          <a:p>
            <a:r>
              <a:rPr lang="en-IN"/>
              <a:t>Q</a:t>
            </a:r>
          </a:p>
        </p:txBody>
      </p:sp>
      <p:sp>
        <p:nvSpPr>
          <p:cNvPr id="5" name="Slide Number Placeholder 4"/>
          <p:cNvSpPr>
            <a:spLocks noGrp="1"/>
          </p:cNvSpPr>
          <p:nvPr>
            <p:ph type="sldNum" sz="quarter" idx="12"/>
          </p:nvPr>
        </p:nvSpPr>
        <p:spPr/>
        <p:txBody>
          <a:bodyPr/>
          <a:lstStyle/>
          <a:p>
            <a:fld id="{DBB053F5-1897-4ED4-B99F-02D21F7A438F}" type="slidenum">
              <a:rPr lang="en-IN" smtClean="0"/>
              <a:t>‹#›</a:t>
            </a:fld>
            <a:endParaRPr lang="en-IN"/>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2401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6A744D-8834-44D1-B4FA-7C6761DCE1B5}" type="datetime1">
              <a:rPr lang="en-IN" smtClean="0"/>
              <a:t>06-09-2023</a:t>
            </a:fld>
            <a:endParaRPr lang="en-IN"/>
          </a:p>
        </p:txBody>
      </p:sp>
      <p:sp>
        <p:nvSpPr>
          <p:cNvPr id="3" name="Footer Placeholder 2"/>
          <p:cNvSpPr>
            <a:spLocks noGrp="1"/>
          </p:cNvSpPr>
          <p:nvPr>
            <p:ph type="ftr" sz="quarter" idx="11"/>
          </p:nvPr>
        </p:nvSpPr>
        <p:spPr/>
        <p:txBody>
          <a:bodyPr/>
          <a:lstStyle/>
          <a:p>
            <a:r>
              <a:rPr lang="en-IN"/>
              <a:t>Q</a:t>
            </a:r>
          </a:p>
        </p:txBody>
      </p:sp>
      <p:sp>
        <p:nvSpPr>
          <p:cNvPr id="4" name="Slide Number Placeholder 3"/>
          <p:cNvSpPr>
            <a:spLocks noGrp="1"/>
          </p:cNvSpPr>
          <p:nvPr>
            <p:ph type="sldNum" sz="quarter" idx="12"/>
          </p:nvPr>
        </p:nvSpPr>
        <p:spPr/>
        <p:txBody>
          <a:bodyPr/>
          <a:lstStyle/>
          <a:p>
            <a:fld id="{DBB053F5-1897-4ED4-B99F-02D21F7A438F}" type="slidenum">
              <a:rPr lang="en-IN" smtClean="0"/>
              <a:t>‹#›</a:t>
            </a:fld>
            <a:endParaRPr lang="en-IN"/>
          </a:p>
        </p:txBody>
      </p:sp>
    </p:spTree>
    <p:extLst>
      <p:ext uri="{BB962C8B-B14F-4D97-AF65-F5344CB8AC3E}">
        <p14:creationId xmlns:p14="http://schemas.microsoft.com/office/powerpoint/2010/main" val="3275758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C8A716B-4483-4BD0-B07F-7EAF8E73609B}" type="datetime1">
              <a:rPr lang="en-IN" smtClean="0"/>
              <a:t>06-09-2023</a:t>
            </a:fld>
            <a:endParaRPr lang="en-IN"/>
          </a:p>
        </p:txBody>
      </p:sp>
      <p:sp>
        <p:nvSpPr>
          <p:cNvPr id="6" name="Footer Placeholder 5"/>
          <p:cNvSpPr>
            <a:spLocks noGrp="1"/>
          </p:cNvSpPr>
          <p:nvPr>
            <p:ph type="ftr" sz="quarter" idx="11"/>
          </p:nvPr>
        </p:nvSpPr>
        <p:spPr/>
        <p:txBody>
          <a:bodyPr/>
          <a:lstStyle/>
          <a:p>
            <a:r>
              <a:rPr lang="en-IN"/>
              <a:t>Q</a:t>
            </a:r>
          </a:p>
        </p:txBody>
      </p:sp>
      <p:sp>
        <p:nvSpPr>
          <p:cNvPr id="7" name="Slide Number Placeholder 6"/>
          <p:cNvSpPr>
            <a:spLocks noGrp="1"/>
          </p:cNvSpPr>
          <p:nvPr>
            <p:ph type="sldNum" sz="quarter" idx="12"/>
          </p:nvPr>
        </p:nvSpPr>
        <p:spPr/>
        <p:txBody>
          <a:bodyPr/>
          <a:lstStyle/>
          <a:p>
            <a:fld id="{DBB053F5-1897-4ED4-B99F-02D21F7A438F}" type="slidenum">
              <a:rPr lang="en-IN" smtClean="0"/>
              <a:t>‹#›</a:t>
            </a:fld>
            <a:endParaRPr lang="en-IN"/>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21538348"/>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1E8C9D0B-3DDF-4906-B2B6-17CD5E26AF9C}" type="datetime1">
              <a:rPr lang="en-IN" smtClean="0"/>
              <a:t>06-09-2023</a:t>
            </a:fld>
            <a:endParaRPr lang="en-IN"/>
          </a:p>
        </p:txBody>
      </p:sp>
      <p:sp>
        <p:nvSpPr>
          <p:cNvPr id="6" name="Footer Placeholder 5"/>
          <p:cNvSpPr>
            <a:spLocks noGrp="1"/>
          </p:cNvSpPr>
          <p:nvPr>
            <p:ph type="ftr" sz="quarter" idx="11"/>
          </p:nvPr>
        </p:nvSpPr>
        <p:spPr>
          <a:xfrm>
            <a:off x="1534910" y="318640"/>
            <a:ext cx="5453475" cy="320931"/>
          </a:xfrm>
        </p:spPr>
        <p:txBody>
          <a:bodyPr/>
          <a:lstStyle/>
          <a:p>
            <a:r>
              <a:rPr lang="en-IN"/>
              <a:t>Q</a:t>
            </a:r>
          </a:p>
        </p:txBody>
      </p:sp>
      <p:sp>
        <p:nvSpPr>
          <p:cNvPr id="7" name="Slide Number Placeholder 6"/>
          <p:cNvSpPr>
            <a:spLocks noGrp="1"/>
          </p:cNvSpPr>
          <p:nvPr>
            <p:ph type="sldNum" sz="quarter" idx="12"/>
          </p:nvPr>
        </p:nvSpPr>
        <p:spPr/>
        <p:txBody>
          <a:bodyPr/>
          <a:lstStyle/>
          <a:p>
            <a:fld id="{DBB053F5-1897-4ED4-B99F-02D21F7A438F}" type="slidenum">
              <a:rPr lang="en-IN" smtClean="0"/>
              <a:t>‹#›</a:t>
            </a:fld>
            <a:endParaRPr lang="en-IN"/>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2193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C8A716B-4483-4BD0-B07F-7EAF8E73609B}" type="datetime1">
              <a:rPr lang="en-IN" smtClean="0"/>
              <a:t>06-09-2023</a:t>
            </a:fld>
            <a:endParaRPr lang="en-IN"/>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IN"/>
              <a:t>Q</a:t>
            </a: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BB053F5-1897-4ED4-B99F-02D21F7A438F}" type="slidenum">
              <a:rPr lang="en-IN" smtClean="0"/>
              <a:t>‹#›</a:t>
            </a:fld>
            <a:endParaRPr lang="en-IN"/>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1379012"/>
      </p:ext>
    </p:extLst>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Lst>
  <p:hf sldNum="0" hdr="0" dt="0"/>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91A01-23D7-BC59-8E50-E7B236AFBF29}"/>
              </a:ext>
            </a:extLst>
          </p:cNvPr>
          <p:cNvSpPr>
            <a:spLocks noGrp="1"/>
          </p:cNvSpPr>
          <p:nvPr>
            <p:ph type="ctrTitle"/>
          </p:nvPr>
        </p:nvSpPr>
        <p:spPr>
          <a:xfrm>
            <a:off x="2666258" y="402706"/>
            <a:ext cx="7766936" cy="1646302"/>
          </a:xfrm>
        </p:spPr>
        <p:txBody>
          <a:bodyPr/>
          <a:lstStyle/>
          <a:p>
            <a:pPr algn="ctr"/>
            <a:r>
              <a:rPr lang="en-IN" sz="4800" b="1" i="1" u="sng" dirty="0">
                <a:solidFill>
                  <a:schemeClr val="accent2">
                    <a:lumMod val="75000"/>
                  </a:schemeClr>
                </a:solidFill>
                <a:latin typeface="Times New Roman" panose="02020603050405020304" pitchFamily="18" charset="0"/>
                <a:ea typeface="+mn-ea"/>
                <a:cs typeface="Times New Roman" panose="02020603050405020304" pitchFamily="18" charset="0"/>
              </a:rPr>
              <a:t>HBFC BANK PROJECT</a:t>
            </a:r>
            <a:br>
              <a:rPr lang="en-IN" sz="4800" b="1" i="1" u="sng" dirty="0">
                <a:solidFill>
                  <a:schemeClr val="accent2">
                    <a:lumMod val="75000"/>
                  </a:schemeClr>
                </a:solidFill>
                <a:latin typeface="Times New Roman" panose="02020603050405020304" pitchFamily="18" charset="0"/>
                <a:ea typeface="+mn-ea"/>
                <a:cs typeface="Times New Roman" panose="02020603050405020304" pitchFamily="18" charset="0"/>
              </a:rPr>
            </a:br>
            <a:r>
              <a:rPr lang="en-IN" sz="4800" b="1" i="1" u="sng" dirty="0">
                <a:solidFill>
                  <a:schemeClr val="accent2">
                    <a:lumMod val="75000"/>
                  </a:schemeClr>
                </a:solidFill>
                <a:latin typeface="Times New Roman" panose="02020603050405020304" pitchFamily="18" charset="0"/>
                <a:ea typeface="+mn-ea"/>
                <a:cs typeface="Times New Roman" panose="02020603050405020304" pitchFamily="18" charset="0"/>
              </a:rPr>
              <a:t>Business Report</a:t>
            </a:r>
          </a:p>
        </p:txBody>
      </p:sp>
      <p:sp>
        <p:nvSpPr>
          <p:cNvPr id="3" name="Subtitle 2">
            <a:extLst>
              <a:ext uri="{FF2B5EF4-FFF2-40B4-BE49-F238E27FC236}">
                <a16:creationId xmlns:a16="http://schemas.microsoft.com/office/drawing/2014/main" id="{008C5562-C867-CEE1-A649-266C012838FF}"/>
              </a:ext>
            </a:extLst>
          </p:cNvPr>
          <p:cNvSpPr>
            <a:spLocks noGrp="1"/>
          </p:cNvSpPr>
          <p:nvPr>
            <p:ph type="subTitle" idx="1"/>
          </p:nvPr>
        </p:nvSpPr>
        <p:spPr>
          <a:xfrm>
            <a:off x="3783738" y="6105531"/>
            <a:ext cx="10099259" cy="1096899"/>
          </a:xfrm>
        </p:spPr>
        <p:txBody>
          <a:bodyPr>
            <a:noAutofit/>
          </a:bodyPr>
          <a:lstStyle/>
          <a:p>
            <a:r>
              <a:rPr lang="en-IN" sz="3600" b="1" i="1" dirty="0">
                <a:solidFill>
                  <a:schemeClr val="accent2">
                    <a:lumMod val="75000"/>
                  </a:schemeClr>
                </a:solidFill>
                <a:latin typeface="Times New Roman" panose="02020603050405020304" pitchFamily="18" charset="0"/>
                <a:cs typeface="Times New Roman" panose="02020603050405020304" pitchFamily="18" charset="0"/>
              </a:rPr>
              <a:t>-By M Kashif </a:t>
            </a:r>
            <a:r>
              <a:rPr lang="en-IN" sz="3600" b="1" i="1" dirty="0" err="1">
                <a:solidFill>
                  <a:schemeClr val="accent2">
                    <a:lumMod val="75000"/>
                  </a:schemeClr>
                </a:solidFill>
                <a:latin typeface="Times New Roman" panose="02020603050405020304" pitchFamily="18" charset="0"/>
                <a:cs typeface="Times New Roman" panose="02020603050405020304" pitchFamily="18" charset="0"/>
              </a:rPr>
              <a:t>AHmed</a:t>
            </a:r>
            <a:endParaRPr lang="en-IN" sz="3600" b="1" i="1" dirty="0">
              <a:solidFill>
                <a:schemeClr val="accent2">
                  <a:lumMod val="75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B5E6122-8F66-49E3-8733-68488FBFCE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3576" y="2237928"/>
            <a:ext cx="5150051" cy="343805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55129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5E72438-DBCF-E4D5-D234-1336A820796F}"/>
              </a:ext>
            </a:extLst>
          </p:cNvPr>
          <p:cNvSpPr>
            <a:spLocks noGrp="1"/>
          </p:cNvSpPr>
          <p:nvPr>
            <p:ph type="ftr" sz="quarter" idx="11"/>
          </p:nvPr>
        </p:nvSpPr>
        <p:spPr/>
        <p:txBody>
          <a:bodyPr/>
          <a:lstStyle/>
          <a:p>
            <a:r>
              <a:rPr lang="en-IN"/>
              <a:t>Q</a:t>
            </a:r>
          </a:p>
        </p:txBody>
      </p:sp>
      <p:pic>
        <p:nvPicPr>
          <p:cNvPr id="6" name="Picture 5">
            <a:extLst>
              <a:ext uri="{FF2B5EF4-FFF2-40B4-BE49-F238E27FC236}">
                <a16:creationId xmlns:a16="http://schemas.microsoft.com/office/drawing/2014/main" id="{2986021D-1F74-6512-8D4B-ABDFDE5995B3}"/>
              </a:ext>
            </a:extLst>
          </p:cNvPr>
          <p:cNvPicPr>
            <a:picLocks noChangeAspect="1"/>
          </p:cNvPicPr>
          <p:nvPr/>
        </p:nvPicPr>
        <p:blipFill>
          <a:blip r:embed="rId2"/>
          <a:stretch>
            <a:fillRect/>
          </a:stretch>
        </p:blipFill>
        <p:spPr>
          <a:xfrm>
            <a:off x="1534695" y="1898371"/>
            <a:ext cx="5718195" cy="2859521"/>
          </a:xfrm>
          <a:prstGeom prst="rect">
            <a:avLst/>
          </a:prstGeom>
        </p:spPr>
      </p:pic>
      <p:sp>
        <p:nvSpPr>
          <p:cNvPr id="8" name="TextBox 7">
            <a:extLst>
              <a:ext uri="{FF2B5EF4-FFF2-40B4-BE49-F238E27FC236}">
                <a16:creationId xmlns:a16="http://schemas.microsoft.com/office/drawing/2014/main" id="{732F87F6-BB0E-F978-B079-D1DE06043166}"/>
              </a:ext>
            </a:extLst>
          </p:cNvPr>
          <p:cNvSpPr txBox="1"/>
          <p:nvPr/>
        </p:nvSpPr>
        <p:spPr>
          <a:xfrm>
            <a:off x="1472682" y="638508"/>
            <a:ext cx="9246636" cy="769441"/>
          </a:xfrm>
          <a:prstGeom prst="rect">
            <a:avLst/>
          </a:prstGeom>
          <a:noFill/>
        </p:spPr>
        <p:txBody>
          <a:bodyPr wrap="square">
            <a:spAutoFit/>
          </a:bodyPr>
          <a:lstStyle/>
          <a:p>
            <a:r>
              <a:rPr lang="en-IN" sz="2200" b="1" dirty="0">
                <a:solidFill>
                  <a:srgbClr val="006666"/>
                </a:solidFill>
                <a:latin typeface="Times New Roman" panose="02020603050405020304" pitchFamily="18" charset="0"/>
                <a:cs typeface="Times New Roman" panose="02020603050405020304" pitchFamily="18" charset="0"/>
              </a:rPr>
              <a:t>6. How many customers have a combination of Fixed Deposits and Credit Cards but not  Personal Loan?</a:t>
            </a:r>
          </a:p>
        </p:txBody>
      </p:sp>
      <p:sp>
        <p:nvSpPr>
          <p:cNvPr id="10" name="TextBox 9">
            <a:extLst>
              <a:ext uri="{FF2B5EF4-FFF2-40B4-BE49-F238E27FC236}">
                <a16:creationId xmlns:a16="http://schemas.microsoft.com/office/drawing/2014/main" id="{FA4E2628-ABF7-A689-F61D-EBC0CC2D594C}"/>
              </a:ext>
            </a:extLst>
          </p:cNvPr>
          <p:cNvSpPr txBox="1"/>
          <p:nvPr/>
        </p:nvSpPr>
        <p:spPr>
          <a:xfrm>
            <a:off x="1534695" y="6088559"/>
            <a:ext cx="8317376" cy="769441"/>
          </a:xfrm>
          <a:prstGeom prst="rect">
            <a:avLst/>
          </a:prstGeom>
          <a:noFill/>
        </p:spPr>
        <p:txBody>
          <a:bodyPr wrap="square">
            <a:spAutoFit/>
          </a:bodyPr>
          <a:lstStyle/>
          <a:p>
            <a:r>
              <a:rPr lang="en-IN" sz="2200" dirty="0">
                <a:latin typeface="Times New Roman" panose="02020603050405020304" pitchFamily="18" charset="0"/>
                <a:cs typeface="Times New Roman" panose="02020603050405020304" pitchFamily="18" charset="0"/>
              </a:rPr>
              <a:t>The number of customers who have a combination of </a:t>
            </a:r>
            <a:r>
              <a:rPr lang="en-IN" sz="2200" b="1" i="1" dirty="0">
                <a:solidFill>
                  <a:schemeClr val="accent5">
                    <a:lumMod val="75000"/>
                  </a:schemeClr>
                </a:solidFill>
                <a:latin typeface="Times New Roman" panose="02020603050405020304" pitchFamily="18" charset="0"/>
                <a:cs typeface="Times New Roman" panose="02020603050405020304" pitchFamily="18" charset="0"/>
              </a:rPr>
              <a:t>Fixed Deposits </a:t>
            </a:r>
            <a:r>
              <a:rPr lang="en-IN" sz="2200" dirty="0">
                <a:latin typeface="Times New Roman" panose="02020603050405020304" pitchFamily="18" charset="0"/>
                <a:cs typeface="Times New Roman" panose="02020603050405020304" pitchFamily="18" charset="0"/>
              </a:rPr>
              <a:t>and </a:t>
            </a:r>
            <a:r>
              <a:rPr lang="en-IN" sz="2200" b="1" i="1" dirty="0">
                <a:solidFill>
                  <a:schemeClr val="accent5">
                    <a:lumMod val="75000"/>
                  </a:schemeClr>
                </a:solidFill>
                <a:latin typeface="Times New Roman" panose="02020603050405020304" pitchFamily="18" charset="0"/>
                <a:cs typeface="Times New Roman" panose="02020603050405020304" pitchFamily="18" charset="0"/>
              </a:rPr>
              <a:t>Credit Cards</a:t>
            </a:r>
            <a:r>
              <a:rPr lang="en-IN" sz="2200" dirty="0">
                <a:latin typeface="Times New Roman" panose="02020603050405020304" pitchFamily="18" charset="0"/>
                <a:cs typeface="Times New Roman" panose="02020603050405020304" pitchFamily="18" charset="0"/>
              </a:rPr>
              <a:t> but not </a:t>
            </a:r>
            <a:r>
              <a:rPr lang="en-IN" sz="2200" b="1" i="1" dirty="0">
                <a:solidFill>
                  <a:schemeClr val="accent5">
                    <a:lumMod val="75000"/>
                  </a:schemeClr>
                </a:solidFill>
                <a:latin typeface="Times New Roman" panose="02020603050405020304" pitchFamily="18" charset="0"/>
                <a:cs typeface="Times New Roman" panose="02020603050405020304" pitchFamily="18" charset="0"/>
              </a:rPr>
              <a:t>Personal Loan</a:t>
            </a:r>
            <a:r>
              <a:rPr lang="en-IN" sz="2200" dirty="0">
                <a:latin typeface="Times New Roman" panose="02020603050405020304" pitchFamily="18" charset="0"/>
                <a:cs typeface="Times New Roman" panose="02020603050405020304" pitchFamily="18" charset="0"/>
              </a:rPr>
              <a:t> = </a:t>
            </a:r>
            <a:r>
              <a:rPr lang="en-IN" sz="2200" b="1" i="1" dirty="0">
                <a:solidFill>
                  <a:srgbClr val="006666"/>
                </a:solidFill>
                <a:latin typeface="Times New Roman" panose="02020603050405020304" pitchFamily="18" charset="0"/>
                <a:cs typeface="Times New Roman" panose="02020603050405020304" pitchFamily="18" charset="0"/>
              </a:rPr>
              <a:t>147</a:t>
            </a:r>
          </a:p>
        </p:txBody>
      </p:sp>
    </p:spTree>
    <p:extLst>
      <p:ext uri="{BB962C8B-B14F-4D97-AF65-F5344CB8AC3E}">
        <p14:creationId xmlns:p14="http://schemas.microsoft.com/office/powerpoint/2010/main" val="4008674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638B34C-3595-8F82-F5C6-067486EEBBEF}"/>
              </a:ext>
            </a:extLst>
          </p:cNvPr>
          <p:cNvSpPr>
            <a:spLocks noGrp="1"/>
          </p:cNvSpPr>
          <p:nvPr>
            <p:ph type="ftr" sz="quarter" idx="11"/>
          </p:nvPr>
        </p:nvSpPr>
        <p:spPr/>
        <p:txBody>
          <a:bodyPr/>
          <a:lstStyle/>
          <a:p>
            <a:r>
              <a:rPr lang="en-IN"/>
              <a:t>Q</a:t>
            </a:r>
          </a:p>
        </p:txBody>
      </p:sp>
      <p:sp>
        <p:nvSpPr>
          <p:cNvPr id="7" name="TextBox 6">
            <a:extLst>
              <a:ext uri="{FF2B5EF4-FFF2-40B4-BE49-F238E27FC236}">
                <a16:creationId xmlns:a16="http://schemas.microsoft.com/office/drawing/2014/main" id="{72B40E20-F902-DCB1-CCFB-CEB1423ADA0E}"/>
              </a:ext>
            </a:extLst>
          </p:cNvPr>
          <p:cNvSpPr txBox="1"/>
          <p:nvPr/>
        </p:nvSpPr>
        <p:spPr>
          <a:xfrm>
            <a:off x="1534695" y="1076588"/>
            <a:ext cx="8668140" cy="3477875"/>
          </a:xfrm>
          <a:prstGeom prst="rect">
            <a:avLst/>
          </a:prstGeom>
          <a:noFill/>
        </p:spPr>
        <p:txBody>
          <a:bodyPr wrap="square">
            <a:spAutoFit/>
          </a:bodyPr>
          <a:lstStyle/>
          <a:p>
            <a:pPr marL="342900" indent="-342900">
              <a:buClr>
                <a:schemeClr val="accent5">
                  <a:lumMod val="75000"/>
                </a:schemeClr>
              </a:buClr>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The customers who are having credit cards and FD may not need personal loan as it is </a:t>
            </a:r>
            <a:r>
              <a:rPr lang="en-IN" sz="2200" b="1" i="1" dirty="0">
                <a:solidFill>
                  <a:schemeClr val="accent5">
                    <a:lumMod val="75000"/>
                  </a:schemeClr>
                </a:solidFill>
                <a:latin typeface="Times New Roman" panose="02020603050405020304" pitchFamily="18" charset="0"/>
                <a:cs typeface="Times New Roman" panose="02020603050405020304" pitchFamily="18" charset="0"/>
              </a:rPr>
              <a:t>sufficient to cover the expenses. </a:t>
            </a:r>
          </a:p>
          <a:p>
            <a:pPr marL="342900" indent="-342900">
              <a:buClr>
                <a:schemeClr val="accent5">
                  <a:lumMod val="75000"/>
                </a:schemeClr>
              </a:buClr>
              <a:buFont typeface="Wingdings" panose="05000000000000000000" pitchFamily="2" charset="2"/>
              <a:buChar char="Ø"/>
            </a:pPr>
            <a:endParaRPr lang="en-IN" sz="2200" dirty="0">
              <a:latin typeface="Times New Roman" panose="02020603050405020304" pitchFamily="18" charset="0"/>
              <a:cs typeface="Times New Roman" panose="02020603050405020304" pitchFamily="18" charset="0"/>
            </a:endParaRPr>
          </a:p>
          <a:p>
            <a:pPr marL="342900" indent="-342900">
              <a:buClr>
                <a:schemeClr val="accent5">
                  <a:lumMod val="75000"/>
                </a:schemeClr>
              </a:buClr>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 In Personal loan </a:t>
            </a:r>
            <a:r>
              <a:rPr lang="en-IN" sz="2200" b="1" i="1" dirty="0">
                <a:solidFill>
                  <a:schemeClr val="accent5">
                    <a:lumMod val="75000"/>
                  </a:schemeClr>
                </a:solidFill>
                <a:latin typeface="Times New Roman" panose="02020603050405020304" pitchFamily="18" charset="0"/>
                <a:cs typeface="Times New Roman" panose="02020603050405020304" pitchFamily="18" charset="0"/>
              </a:rPr>
              <a:t>EMI</a:t>
            </a:r>
            <a:r>
              <a:rPr lang="en-IN" sz="2200" dirty="0">
                <a:latin typeface="Times New Roman" panose="02020603050405020304" pitchFamily="18" charset="0"/>
                <a:cs typeface="Times New Roman" panose="02020603050405020304" pitchFamily="18" charset="0"/>
              </a:rPr>
              <a:t> has to be paid at the </a:t>
            </a:r>
            <a:r>
              <a:rPr lang="en-IN" sz="2200" b="1" i="1" dirty="0">
                <a:solidFill>
                  <a:schemeClr val="accent5">
                    <a:lumMod val="75000"/>
                  </a:schemeClr>
                </a:solidFill>
                <a:latin typeface="Times New Roman" panose="02020603050405020304" pitchFamily="18" charset="0"/>
                <a:cs typeface="Times New Roman" panose="02020603050405020304" pitchFamily="18" charset="0"/>
              </a:rPr>
              <a:t>beginning of the month </a:t>
            </a:r>
            <a:r>
              <a:rPr lang="en-IN" sz="2200" dirty="0">
                <a:latin typeface="Times New Roman" panose="02020603050405020304" pitchFamily="18" charset="0"/>
                <a:cs typeface="Times New Roman" panose="02020603050405020304" pitchFamily="18" charset="0"/>
              </a:rPr>
              <a:t>whereas in credit card and fixed deposit it </a:t>
            </a:r>
            <a:r>
              <a:rPr lang="en-IN" sz="2200" b="1" i="1" dirty="0">
                <a:solidFill>
                  <a:schemeClr val="accent5">
                    <a:lumMod val="75000"/>
                  </a:schemeClr>
                </a:solidFill>
                <a:latin typeface="Times New Roman" panose="02020603050405020304" pitchFamily="18" charset="0"/>
                <a:cs typeface="Times New Roman" panose="02020603050405020304" pitchFamily="18" charset="0"/>
              </a:rPr>
              <a:t>doesn't require regular payment.</a:t>
            </a:r>
          </a:p>
          <a:p>
            <a:pPr marL="342900" indent="-342900">
              <a:buClr>
                <a:schemeClr val="accent5">
                  <a:lumMod val="75000"/>
                </a:schemeClr>
              </a:buClr>
              <a:buFont typeface="Wingdings" panose="05000000000000000000" pitchFamily="2" charset="2"/>
              <a:buChar char="Ø"/>
            </a:pPr>
            <a:endParaRPr lang="en-IN" sz="2200" dirty="0">
              <a:latin typeface="Times New Roman" panose="02020603050405020304" pitchFamily="18" charset="0"/>
              <a:cs typeface="Times New Roman" panose="02020603050405020304" pitchFamily="18" charset="0"/>
            </a:endParaRPr>
          </a:p>
          <a:p>
            <a:pPr marL="342900" indent="-342900">
              <a:buClr>
                <a:schemeClr val="accent5">
                  <a:lumMod val="75000"/>
                </a:schemeClr>
              </a:buClr>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The </a:t>
            </a:r>
            <a:r>
              <a:rPr lang="en-IN" sz="2200" b="1" i="1" dirty="0">
                <a:solidFill>
                  <a:schemeClr val="accent5">
                    <a:lumMod val="75000"/>
                  </a:schemeClr>
                </a:solidFill>
                <a:latin typeface="Times New Roman" panose="02020603050405020304" pitchFamily="18" charset="0"/>
                <a:cs typeface="Times New Roman" panose="02020603050405020304" pitchFamily="18" charset="0"/>
              </a:rPr>
              <a:t>interest rate of personal loan </a:t>
            </a:r>
            <a:r>
              <a:rPr lang="en-IN" sz="2200" dirty="0">
                <a:latin typeface="Times New Roman" panose="02020603050405020304" pitchFamily="18" charset="0"/>
                <a:cs typeface="Times New Roman" panose="02020603050405020304" pitchFamily="18" charset="0"/>
              </a:rPr>
              <a:t>may often be </a:t>
            </a:r>
            <a:r>
              <a:rPr lang="en-IN" sz="2200" b="1" i="1" dirty="0">
                <a:solidFill>
                  <a:schemeClr val="accent5">
                    <a:lumMod val="75000"/>
                  </a:schemeClr>
                </a:solidFill>
                <a:latin typeface="Times New Roman" panose="02020603050405020304" pitchFamily="18" charset="0"/>
                <a:cs typeface="Times New Roman" panose="02020603050405020304" pitchFamily="18" charset="0"/>
              </a:rPr>
              <a:t>higher</a:t>
            </a:r>
            <a:r>
              <a:rPr lang="en-IN" sz="2200" dirty="0">
                <a:latin typeface="Times New Roman" panose="02020603050405020304" pitchFamily="18" charset="0"/>
                <a:cs typeface="Times New Roman" panose="02020603050405020304" pitchFamily="18" charset="0"/>
              </a:rPr>
              <a:t> than the </a:t>
            </a:r>
            <a:r>
              <a:rPr lang="en-IN" sz="2200" b="1" i="1" dirty="0">
                <a:solidFill>
                  <a:schemeClr val="accent5">
                    <a:lumMod val="75000"/>
                  </a:schemeClr>
                </a:solidFill>
                <a:latin typeface="Times New Roman" panose="02020603050405020304" pitchFamily="18" charset="0"/>
                <a:cs typeface="Times New Roman" panose="02020603050405020304" pitchFamily="18" charset="0"/>
              </a:rPr>
              <a:t>interest rate of credit card</a:t>
            </a:r>
            <a:r>
              <a:rPr lang="en-IN" sz="2200" dirty="0">
                <a:latin typeface="Times New Roman" panose="02020603050405020304" pitchFamily="18" charset="0"/>
                <a:cs typeface="Times New Roman" panose="02020603050405020304" pitchFamily="18" charset="0"/>
              </a:rPr>
              <a:t> so people choose credit card or fixed deposit instead of personal loan.</a:t>
            </a:r>
          </a:p>
        </p:txBody>
      </p:sp>
      <p:sp>
        <p:nvSpPr>
          <p:cNvPr id="9" name="Rectangle 8">
            <a:extLst>
              <a:ext uri="{FF2B5EF4-FFF2-40B4-BE49-F238E27FC236}">
                <a16:creationId xmlns:a16="http://schemas.microsoft.com/office/drawing/2014/main" id="{75E0E5BA-F95C-9C58-1CF1-5324491722BC}"/>
              </a:ext>
            </a:extLst>
          </p:cNvPr>
          <p:cNvSpPr/>
          <p:nvPr/>
        </p:nvSpPr>
        <p:spPr>
          <a:xfrm>
            <a:off x="4608334" y="77990"/>
            <a:ext cx="2080725" cy="584775"/>
          </a:xfrm>
          <a:prstGeom prst="rect">
            <a:avLst/>
          </a:prstGeom>
          <a:noFill/>
        </p:spPr>
        <p:txBody>
          <a:bodyPr wrap="square" lIns="91440" tIns="45720" rIns="91440" bIns="45720">
            <a:spAutoFit/>
          </a:bodyPr>
          <a:lstStyle/>
          <a:p>
            <a:pPr algn="ctr"/>
            <a:r>
              <a:rPr lang="en-IN" sz="2400" b="1" i="1" u="sng" cap="none" spc="0" dirty="0">
                <a:ln w="0"/>
                <a:solidFill>
                  <a:schemeClr val="accent2">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Observation</a:t>
            </a:r>
            <a:r>
              <a:rPr lang="en-IN" sz="3200" b="1" i="1" u="sng" cap="none" spc="0" dirty="0">
                <a:ln w="0"/>
                <a:solidFill>
                  <a:schemeClr val="accent2">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endParaRPr lang="en-IN" sz="3200" b="1" i="1" u="sng" cap="none" spc="0" dirty="0">
              <a:ln w="0"/>
              <a:solidFill>
                <a:schemeClr val="accent2">
                  <a:lumMod val="75000"/>
                </a:schemeClr>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566053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E2614B9-E9B1-E598-DD13-698717A38A48}"/>
              </a:ext>
            </a:extLst>
          </p:cNvPr>
          <p:cNvSpPr>
            <a:spLocks noGrp="1"/>
          </p:cNvSpPr>
          <p:nvPr>
            <p:ph type="ftr" sz="quarter" idx="11"/>
          </p:nvPr>
        </p:nvSpPr>
        <p:spPr/>
        <p:txBody>
          <a:bodyPr/>
          <a:lstStyle/>
          <a:p>
            <a:r>
              <a:rPr lang="en-IN"/>
              <a:t>Q</a:t>
            </a:r>
          </a:p>
        </p:txBody>
      </p:sp>
      <p:pic>
        <p:nvPicPr>
          <p:cNvPr id="6" name="Picture 5">
            <a:extLst>
              <a:ext uri="{FF2B5EF4-FFF2-40B4-BE49-F238E27FC236}">
                <a16:creationId xmlns:a16="http://schemas.microsoft.com/office/drawing/2014/main" id="{7660D2AB-D6F1-C100-7BA7-0E92D5D7407E}"/>
              </a:ext>
            </a:extLst>
          </p:cNvPr>
          <p:cNvPicPr>
            <a:picLocks noChangeAspect="1"/>
          </p:cNvPicPr>
          <p:nvPr/>
        </p:nvPicPr>
        <p:blipFill>
          <a:blip r:embed="rId2"/>
          <a:stretch>
            <a:fillRect/>
          </a:stretch>
        </p:blipFill>
        <p:spPr>
          <a:xfrm>
            <a:off x="1566223" y="1711658"/>
            <a:ext cx="8194225" cy="1390913"/>
          </a:xfrm>
          <a:prstGeom prst="rect">
            <a:avLst/>
          </a:prstGeom>
        </p:spPr>
      </p:pic>
      <p:sp>
        <p:nvSpPr>
          <p:cNvPr id="8" name="TextBox 7">
            <a:extLst>
              <a:ext uri="{FF2B5EF4-FFF2-40B4-BE49-F238E27FC236}">
                <a16:creationId xmlns:a16="http://schemas.microsoft.com/office/drawing/2014/main" id="{E71C7477-3071-2709-63D5-B7543A2B6503}"/>
              </a:ext>
            </a:extLst>
          </p:cNvPr>
          <p:cNvSpPr txBox="1"/>
          <p:nvPr/>
        </p:nvSpPr>
        <p:spPr>
          <a:xfrm>
            <a:off x="1534695" y="313667"/>
            <a:ext cx="8873412" cy="1107996"/>
          </a:xfrm>
          <a:prstGeom prst="rect">
            <a:avLst/>
          </a:prstGeom>
          <a:noFill/>
        </p:spPr>
        <p:txBody>
          <a:bodyPr wrap="square">
            <a:spAutoFit/>
          </a:bodyPr>
          <a:lstStyle/>
          <a:p>
            <a:r>
              <a:rPr lang="en-IN" sz="2200" b="1" dirty="0">
                <a:solidFill>
                  <a:srgbClr val="006666"/>
                </a:solidFill>
                <a:latin typeface="Times New Roman" panose="02020603050405020304" pitchFamily="18" charset="0"/>
                <a:cs typeface="Times New Roman" panose="02020603050405020304" pitchFamily="18" charset="0"/>
              </a:rPr>
              <a:t>7. What is the median income of the customers who have availed personal loans and compare it with the median income of those customers who have not availed personal loans? What do you infer?</a:t>
            </a:r>
          </a:p>
        </p:txBody>
      </p:sp>
      <p:sp>
        <p:nvSpPr>
          <p:cNvPr id="11" name="Rectangle 10">
            <a:extLst>
              <a:ext uri="{FF2B5EF4-FFF2-40B4-BE49-F238E27FC236}">
                <a16:creationId xmlns:a16="http://schemas.microsoft.com/office/drawing/2014/main" id="{7FBC2BDB-405A-6A32-5A71-449A57D3B78E}"/>
              </a:ext>
            </a:extLst>
          </p:cNvPr>
          <p:cNvSpPr/>
          <p:nvPr/>
        </p:nvSpPr>
        <p:spPr>
          <a:xfrm>
            <a:off x="3998841" y="3180929"/>
            <a:ext cx="1972560" cy="584775"/>
          </a:xfrm>
          <a:prstGeom prst="rect">
            <a:avLst/>
          </a:prstGeom>
          <a:noFill/>
        </p:spPr>
        <p:txBody>
          <a:bodyPr wrap="square" lIns="91440" tIns="45720" rIns="91440" bIns="45720">
            <a:spAutoFit/>
          </a:bodyPr>
          <a:lstStyle/>
          <a:p>
            <a:pPr algn="ctr"/>
            <a:r>
              <a:rPr lang="en-IN" sz="2400" b="1" i="1" cap="none" spc="0" dirty="0">
                <a:ln w="0"/>
                <a:solidFill>
                  <a:schemeClr val="accent4">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Observation</a:t>
            </a:r>
            <a:r>
              <a:rPr lang="en-IN" sz="3200" b="1" i="1" cap="none" spc="0" dirty="0">
                <a:ln w="0"/>
                <a:solidFill>
                  <a:schemeClr val="accent5">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endParaRPr lang="en-IN" sz="3200" b="1" i="1" cap="none" spc="0" dirty="0">
              <a:ln w="0"/>
              <a:solidFill>
                <a:schemeClr val="accent5">
                  <a:lumMod val="75000"/>
                </a:schemeClr>
              </a:solidFill>
              <a:effectLst>
                <a:outerShdw blurRad="38100" dist="25400" dir="5400000" algn="ctr" rotWithShape="0">
                  <a:srgbClr val="6E747A">
                    <a:alpha val="43000"/>
                  </a:srgbClr>
                </a:outerShdw>
              </a:effectLst>
            </a:endParaRPr>
          </a:p>
        </p:txBody>
      </p:sp>
      <p:sp>
        <p:nvSpPr>
          <p:cNvPr id="13" name="TextBox 12">
            <a:extLst>
              <a:ext uri="{FF2B5EF4-FFF2-40B4-BE49-F238E27FC236}">
                <a16:creationId xmlns:a16="http://schemas.microsoft.com/office/drawing/2014/main" id="{882CF567-409A-AF7E-3848-DEFB0BE5ECFA}"/>
              </a:ext>
            </a:extLst>
          </p:cNvPr>
          <p:cNvSpPr txBox="1"/>
          <p:nvPr/>
        </p:nvSpPr>
        <p:spPr>
          <a:xfrm>
            <a:off x="1418927" y="3854336"/>
            <a:ext cx="8989180" cy="2308324"/>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1) This suggest that the personal loan may be </a:t>
            </a:r>
            <a:r>
              <a:rPr lang="en-IN" sz="2400" b="1" i="1" dirty="0">
                <a:solidFill>
                  <a:schemeClr val="accent5">
                    <a:lumMod val="75000"/>
                  </a:schemeClr>
                </a:solidFill>
                <a:latin typeface="Times New Roman" panose="02020603050405020304" pitchFamily="18" charset="0"/>
                <a:cs typeface="Times New Roman" panose="02020603050405020304" pitchFamily="18" charset="0"/>
              </a:rPr>
              <a:t>more accessible to the customers with higher income</a:t>
            </a:r>
            <a:r>
              <a:rPr lang="en-IN" sz="2400" dirty="0">
                <a:latin typeface="Times New Roman" panose="02020603050405020304" pitchFamily="18" charset="0"/>
                <a:cs typeface="Times New Roman" panose="02020603050405020304" pitchFamily="18" charset="0"/>
              </a:rPr>
              <a:t> as they have low risk of repayment of the loan.                                                                                                                       2) Personal loans are often used for large purchase like </a:t>
            </a:r>
            <a:r>
              <a:rPr lang="en-IN" sz="2400" b="1" i="1" dirty="0">
                <a:solidFill>
                  <a:schemeClr val="accent5">
                    <a:lumMod val="75000"/>
                  </a:schemeClr>
                </a:solidFill>
                <a:latin typeface="Times New Roman" panose="02020603050405020304" pitchFamily="18" charset="0"/>
                <a:cs typeface="Times New Roman" panose="02020603050405020304" pitchFamily="18" charset="0"/>
              </a:rPr>
              <a:t>renovations </a:t>
            </a:r>
            <a:r>
              <a:rPr lang="en-IN" sz="2400" dirty="0">
                <a:latin typeface="Times New Roman" panose="02020603050405020304" pitchFamily="18" charset="0"/>
                <a:cs typeface="Times New Roman" panose="02020603050405020304" pitchFamily="18" charset="0"/>
              </a:rPr>
              <a:t>and for </a:t>
            </a:r>
            <a:r>
              <a:rPr lang="en-IN" sz="2400" b="1" i="1" dirty="0">
                <a:solidFill>
                  <a:schemeClr val="accent5">
                    <a:lumMod val="75000"/>
                  </a:schemeClr>
                </a:solidFill>
                <a:latin typeface="Times New Roman" panose="02020603050405020304" pitchFamily="18" charset="0"/>
                <a:cs typeface="Times New Roman" panose="02020603050405020304" pitchFamily="18" charset="0"/>
              </a:rPr>
              <a:t>buying car</a:t>
            </a:r>
            <a:r>
              <a:rPr lang="en-IN" sz="2400" dirty="0">
                <a:latin typeface="Times New Roman" panose="02020603050405020304" pitchFamily="18" charset="0"/>
                <a:cs typeface="Times New Roman" panose="02020603050405020304" pitchFamily="18" charset="0"/>
              </a:rPr>
              <a:t>. So if people bought under these category there is more chance of median of this group is higher.</a:t>
            </a:r>
          </a:p>
        </p:txBody>
      </p:sp>
    </p:spTree>
    <p:extLst>
      <p:ext uri="{BB962C8B-B14F-4D97-AF65-F5344CB8AC3E}">
        <p14:creationId xmlns:p14="http://schemas.microsoft.com/office/powerpoint/2010/main" val="1008380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5A19411-A62E-C6A8-DDE0-14D11C6BDBA8}"/>
              </a:ext>
            </a:extLst>
          </p:cNvPr>
          <p:cNvSpPr>
            <a:spLocks noGrp="1"/>
          </p:cNvSpPr>
          <p:nvPr>
            <p:ph type="ftr" sz="quarter" idx="11"/>
          </p:nvPr>
        </p:nvSpPr>
        <p:spPr/>
        <p:txBody>
          <a:bodyPr/>
          <a:lstStyle/>
          <a:p>
            <a:r>
              <a:rPr lang="en-IN"/>
              <a:t>Q</a:t>
            </a:r>
          </a:p>
        </p:txBody>
      </p:sp>
      <p:sp>
        <p:nvSpPr>
          <p:cNvPr id="7" name="TextBox 6">
            <a:extLst>
              <a:ext uri="{FF2B5EF4-FFF2-40B4-BE49-F238E27FC236}">
                <a16:creationId xmlns:a16="http://schemas.microsoft.com/office/drawing/2014/main" id="{6D1D4FDC-C695-740A-EA2C-283CA754F2B8}"/>
              </a:ext>
            </a:extLst>
          </p:cNvPr>
          <p:cNvSpPr txBox="1"/>
          <p:nvPr/>
        </p:nvSpPr>
        <p:spPr>
          <a:xfrm>
            <a:off x="1626775" y="638508"/>
            <a:ext cx="8904235" cy="1061829"/>
          </a:xfrm>
          <a:prstGeom prst="rect">
            <a:avLst/>
          </a:prstGeom>
          <a:noFill/>
        </p:spPr>
        <p:txBody>
          <a:bodyPr wrap="square">
            <a:spAutoFit/>
          </a:bodyPr>
          <a:lstStyle/>
          <a:p>
            <a:r>
              <a:rPr lang="en-IN" sz="2100" b="1" dirty="0">
                <a:solidFill>
                  <a:srgbClr val="006666"/>
                </a:solidFill>
                <a:latin typeface="Times New Roman" panose="02020603050405020304" pitchFamily="18" charset="0"/>
                <a:cs typeface="Times New Roman" panose="02020603050405020304" pitchFamily="18" charset="0"/>
              </a:rPr>
              <a:t>8. Create 4 separate Pivot Tables. Summarise your data by percentages.</a:t>
            </a:r>
          </a:p>
          <a:p>
            <a:endParaRPr lang="en-IN" sz="2100" b="1" dirty="0">
              <a:solidFill>
                <a:srgbClr val="006666"/>
              </a:solidFill>
              <a:latin typeface="Times New Roman" panose="02020603050405020304" pitchFamily="18" charset="0"/>
              <a:cs typeface="Times New Roman" panose="02020603050405020304" pitchFamily="18" charset="0"/>
            </a:endParaRPr>
          </a:p>
          <a:p>
            <a:r>
              <a:rPr lang="en-IN" sz="2100" b="1" dirty="0">
                <a:solidFill>
                  <a:srgbClr val="006666"/>
                </a:solidFill>
                <a:latin typeface="Times New Roman" panose="02020603050405020304" pitchFamily="18" charset="0"/>
                <a:cs typeface="Times New Roman" panose="02020603050405020304" pitchFamily="18" charset="0"/>
              </a:rPr>
              <a:t>8a &amp; 9. Education vs Personal Loan</a:t>
            </a:r>
          </a:p>
        </p:txBody>
      </p:sp>
      <p:pic>
        <p:nvPicPr>
          <p:cNvPr id="11" name="Picture 10">
            <a:extLst>
              <a:ext uri="{FF2B5EF4-FFF2-40B4-BE49-F238E27FC236}">
                <a16:creationId xmlns:a16="http://schemas.microsoft.com/office/drawing/2014/main" id="{BB6DF005-6DFB-1B05-8634-81BA44ABBF13}"/>
              </a:ext>
            </a:extLst>
          </p:cNvPr>
          <p:cNvPicPr>
            <a:picLocks noChangeAspect="1"/>
          </p:cNvPicPr>
          <p:nvPr/>
        </p:nvPicPr>
        <p:blipFill>
          <a:blip r:embed="rId2"/>
          <a:stretch>
            <a:fillRect/>
          </a:stretch>
        </p:blipFill>
        <p:spPr>
          <a:xfrm>
            <a:off x="1736543" y="2250896"/>
            <a:ext cx="7595221" cy="2356207"/>
          </a:xfrm>
          <a:prstGeom prst="rect">
            <a:avLst/>
          </a:prstGeom>
        </p:spPr>
      </p:pic>
    </p:spTree>
    <p:extLst>
      <p:ext uri="{BB962C8B-B14F-4D97-AF65-F5344CB8AC3E}">
        <p14:creationId xmlns:p14="http://schemas.microsoft.com/office/powerpoint/2010/main" val="3819329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CCB33A1-65F2-6DED-6A05-7C8753A2E307}"/>
              </a:ext>
            </a:extLst>
          </p:cNvPr>
          <p:cNvSpPr>
            <a:spLocks noGrp="1"/>
          </p:cNvSpPr>
          <p:nvPr>
            <p:ph type="ftr" sz="quarter" idx="11"/>
          </p:nvPr>
        </p:nvSpPr>
        <p:spPr/>
        <p:txBody>
          <a:bodyPr/>
          <a:lstStyle/>
          <a:p>
            <a:r>
              <a:rPr lang="en-IN"/>
              <a:t>Q</a:t>
            </a:r>
          </a:p>
        </p:txBody>
      </p:sp>
      <p:pic>
        <p:nvPicPr>
          <p:cNvPr id="9" name="Picture 8">
            <a:extLst>
              <a:ext uri="{FF2B5EF4-FFF2-40B4-BE49-F238E27FC236}">
                <a16:creationId xmlns:a16="http://schemas.microsoft.com/office/drawing/2014/main" id="{FB9C16BD-3E3B-BE24-B520-0D7B0735C9B9}"/>
              </a:ext>
            </a:extLst>
          </p:cNvPr>
          <p:cNvPicPr>
            <a:picLocks noChangeAspect="1"/>
          </p:cNvPicPr>
          <p:nvPr/>
        </p:nvPicPr>
        <p:blipFill>
          <a:blip r:embed="rId2"/>
          <a:stretch>
            <a:fillRect/>
          </a:stretch>
        </p:blipFill>
        <p:spPr>
          <a:xfrm>
            <a:off x="1534695" y="888569"/>
            <a:ext cx="5992230" cy="2392211"/>
          </a:xfrm>
          <a:prstGeom prst="rect">
            <a:avLst/>
          </a:prstGeom>
        </p:spPr>
      </p:pic>
      <p:sp>
        <p:nvSpPr>
          <p:cNvPr id="11" name="TextBox 10">
            <a:extLst>
              <a:ext uri="{FF2B5EF4-FFF2-40B4-BE49-F238E27FC236}">
                <a16:creationId xmlns:a16="http://schemas.microsoft.com/office/drawing/2014/main" id="{7A14FEEB-4F14-37FB-8341-7B3D275DB2A5}"/>
              </a:ext>
            </a:extLst>
          </p:cNvPr>
          <p:cNvSpPr txBox="1"/>
          <p:nvPr/>
        </p:nvSpPr>
        <p:spPr>
          <a:xfrm>
            <a:off x="1534695" y="4184327"/>
            <a:ext cx="8429526" cy="1785104"/>
          </a:xfrm>
          <a:prstGeom prst="rect">
            <a:avLst/>
          </a:prstGeom>
          <a:noFill/>
        </p:spPr>
        <p:txBody>
          <a:bodyPr wrap="square">
            <a:spAutoFit/>
          </a:bodyPr>
          <a:lstStyle/>
          <a:p>
            <a:r>
              <a:rPr lang="en-IN" sz="2200" b="1" dirty="0">
                <a:solidFill>
                  <a:schemeClr val="accent2">
                    <a:lumMod val="50000"/>
                  </a:schemeClr>
                </a:solidFill>
                <a:latin typeface="Times New Roman" panose="02020603050405020304" pitchFamily="18" charset="0"/>
                <a:cs typeface="Times New Roman" panose="02020603050405020304" pitchFamily="18" charset="0"/>
              </a:rPr>
              <a:t>Reason for taking loan:</a:t>
            </a:r>
          </a:p>
          <a:p>
            <a:endParaRPr lang="en-IN"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The </a:t>
            </a:r>
            <a:r>
              <a:rPr lang="en-US" sz="2200" b="1" i="1" dirty="0">
                <a:solidFill>
                  <a:schemeClr val="accent5">
                    <a:lumMod val="75000"/>
                  </a:schemeClr>
                </a:solidFill>
                <a:latin typeface="Times New Roman" panose="02020603050405020304" pitchFamily="18" charset="0"/>
                <a:cs typeface="Times New Roman" panose="02020603050405020304" pitchFamily="18" charset="0"/>
              </a:rPr>
              <a:t>Professional people </a:t>
            </a:r>
            <a:r>
              <a:rPr lang="en-US" sz="2200" dirty="0">
                <a:latin typeface="Times New Roman" panose="02020603050405020304" pitchFamily="18" charset="0"/>
                <a:cs typeface="Times New Roman" panose="02020603050405020304" pitchFamily="18" charset="0"/>
              </a:rPr>
              <a:t>took more personal loan compared to other people because they are capable of getting loan as they can </a:t>
            </a:r>
            <a:r>
              <a:rPr lang="en-US" sz="2200" b="1" i="1" dirty="0">
                <a:solidFill>
                  <a:schemeClr val="accent5">
                    <a:lumMod val="75000"/>
                  </a:schemeClr>
                </a:solidFill>
                <a:latin typeface="Times New Roman" panose="02020603050405020304" pitchFamily="18" charset="0"/>
                <a:cs typeface="Times New Roman" panose="02020603050405020304" pitchFamily="18" charset="0"/>
              </a:rPr>
              <a:t>repay with assured salary </a:t>
            </a:r>
            <a:r>
              <a:rPr lang="en-US" sz="2200" dirty="0">
                <a:latin typeface="Times New Roman" panose="02020603050405020304" pitchFamily="18" charset="0"/>
                <a:cs typeface="Times New Roman" panose="02020603050405020304" pitchFamily="18" charset="0"/>
              </a:rPr>
              <a:t>every month</a:t>
            </a:r>
            <a:endParaRPr lang="en-IN" sz="2200"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1CF456F1-D5BF-3324-D2B2-D4B96B007731}"/>
              </a:ext>
            </a:extLst>
          </p:cNvPr>
          <p:cNvSpPr/>
          <p:nvPr/>
        </p:nvSpPr>
        <p:spPr>
          <a:xfrm>
            <a:off x="4349758" y="3429000"/>
            <a:ext cx="2080725" cy="584775"/>
          </a:xfrm>
          <a:prstGeom prst="rect">
            <a:avLst/>
          </a:prstGeom>
          <a:noFill/>
        </p:spPr>
        <p:txBody>
          <a:bodyPr wrap="square" lIns="91440" tIns="45720" rIns="91440" bIns="45720">
            <a:spAutoFit/>
          </a:bodyPr>
          <a:lstStyle/>
          <a:p>
            <a:pPr algn="ctr"/>
            <a:r>
              <a:rPr lang="en-IN" sz="2400" b="1" i="1" u="sng" cap="none" spc="0" dirty="0">
                <a:ln w="0"/>
                <a:solidFill>
                  <a:schemeClr val="accent2">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Observation</a:t>
            </a:r>
            <a:r>
              <a:rPr lang="en-IN" sz="3200" b="1" i="1" u="sng" cap="none" spc="0" dirty="0">
                <a:ln w="0"/>
                <a:solidFill>
                  <a:schemeClr val="accent2">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endParaRPr lang="en-IN" sz="3200" b="1" i="1" u="sng" cap="none" spc="0" dirty="0">
              <a:ln w="0"/>
              <a:solidFill>
                <a:schemeClr val="accent2">
                  <a:lumMod val="75000"/>
                </a:schemeClr>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5533172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8AF36E7-CBF4-03A0-74E6-C36DFD404C62}"/>
              </a:ext>
            </a:extLst>
          </p:cNvPr>
          <p:cNvSpPr>
            <a:spLocks noGrp="1"/>
          </p:cNvSpPr>
          <p:nvPr>
            <p:ph type="ftr" sz="quarter" idx="11"/>
          </p:nvPr>
        </p:nvSpPr>
        <p:spPr/>
        <p:txBody>
          <a:bodyPr/>
          <a:lstStyle/>
          <a:p>
            <a:r>
              <a:rPr lang="en-IN"/>
              <a:t>Q</a:t>
            </a:r>
          </a:p>
        </p:txBody>
      </p:sp>
      <p:sp>
        <p:nvSpPr>
          <p:cNvPr id="6" name="TextBox 5">
            <a:extLst>
              <a:ext uri="{FF2B5EF4-FFF2-40B4-BE49-F238E27FC236}">
                <a16:creationId xmlns:a16="http://schemas.microsoft.com/office/drawing/2014/main" id="{31B6B42E-7F9A-73F5-00F6-B8458FD3CA77}"/>
              </a:ext>
            </a:extLst>
          </p:cNvPr>
          <p:cNvSpPr txBox="1"/>
          <p:nvPr/>
        </p:nvSpPr>
        <p:spPr>
          <a:xfrm>
            <a:off x="1534695" y="832235"/>
            <a:ext cx="6100916" cy="430887"/>
          </a:xfrm>
          <a:prstGeom prst="rect">
            <a:avLst/>
          </a:prstGeom>
          <a:noFill/>
        </p:spPr>
        <p:txBody>
          <a:bodyPr wrap="square">
            <a:spAutoFit/>
          </a:bodyPr>
          <a:lstStyle/>
          <a:p>
            <a:r>
              <a:rPr lang="en-IN" sz="2200" b="1" dirty="0">
                <a:solidFill>
                  <a:srgbClr val="006666"/>
                </a:solidFill>
                <a:latin typeface="Times New Roman" panose="02020603050405020304" pitchFamily="18" charset="0"/>
                <a:cs typeface="Times New Roman" panose="02020603050405020304" pitchFamily="18" charset="0"/>
              </a:rPr>
              <a:t>8b &amp; 9. TD Account Vs Personal Loan       </a:t>
            </a:r>
            <a:endParaRPr lang="en-IN" dirty="0">
              <a:solidFill>
                <a:srgbClr val="006666"/>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2FE525C1-B7AD-49C5-07B7-513324781E42}"/>
              </a:ext>
            </a:extLst>
          </p:cNvPr>
          <p:cNvPicPr>
            <a:picLocks noChangeAspect="1"/>
          </p:cNvPicPr>
          <p:nvPr/>
        </p:nvPicPr>
        <p:blipFill>
          <a:blip r:embed="rId2"/>
          <a:stretch>
            <a:fillRect/>
          </a:stretch>
        </p:blipFill>
        <p:spPr>
          <a:xfrm>
            <a:off x="1534695" y="1342305"/>
            <a:ext cx="7298864" cy="2086695"/>
          </a:xfrm>
          <a:prstGeom prst="rect">
            <a:avLst/>
          </a:prstGeom>
        </p:spPr>
      </p:pic>
      <p:pic>
        <p:nvPicPr>
          <p:cNvPr id="10" name="Picture 9">
            <a:extLst>
              <a:ext uri="{FF2B5EF4-FFF2-40B4-BE49-F238E27FC236}">
                <a16:creationId xmlns:a16="http://schemas.microsoft.com/office/drawing/2014/main" id="{231B0A73-9EBE-C594-B48C-8E4280023E35}"/>
              </a:ext>
            </a:extLst>
          </p:cNvPr>
          <p:cNvPicPr>
            <a:picLocks noChangeAspect="1"/>
          </p:cNvPicPr>
          <p:nvPr/>
        </p:nvPicPr>
        <p:blipFill>
          <a:blip r:embed="rId3"/>
          <a:stretch>
            <a:fillRect/>
          </a:stretch>
        </p:blipFill>
        <p:spPr>
          <a:xfrm>
            <a:off x="1534695" y="3580420"/>
            <a:ext cx="6953124" cy="2418636"/>
          </a:xfrm>
          <a:prstGeom prst="rect">
            <a:avLst/>
          </a:prstGeom>
        </p:spPr>
      </p:pic>
    </p:spTree>
    <p:extLst>
      <p:ext uri="{BB962C8B-B14F-4D97-AF65-F5344CB8AC3E}">
        <p14:creationId xmlns:p14="http://schemas.microsoft.com/office/powerpoint/2010/main" val="2615470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5C5C4E0-5974-A691-5CE4-65CCBD2D7FD7}"/>
              </a:ext>
            </a:extLst>
          </p:cNvPr>
          <p:cNvSpPr>
            <a:spLocks noGrp="1"/>
          </p:cNvSpPr>
          <p:nvPr>
            <p:ph type="ftr" sz="quarter" idx="11"/>
          </p:nvPr>
        </p:nvSpPr>
        <p:spPr/>
        <p:txBody>
          <a:bodyPr/>
          <a:lstStyle/>
          <a:p>
            <a:r>
              <a:rPr lang="en-IN"/>
              <a:t>Q</a:t>
            </a:r>
          </a:p>
        </p:txBody>
      </p:sp>
      <p:sp>
        <p:nvSpPr>
          <p:cNvPr id="7" name="TextBox 6">
            <a:extLst>
              <a:ext uri="{FF2B5EF4-FFF2-40B4-BE49-F238E27FC236}">
                <a16:creationId xmlns:a16="http://schemas.microsoft.com/office/drawing/2014/main" id="{13BCE105-D4FE-3353-B3EF-9EFBFBC24F74}"/>
              </a:ext>
            </a:extLst>
          </p:cNvPr>
          <p:cNvSpPr txBox="1"/>
          <p:nvPr/>
        </p:nvSpPr>
        <p:spPr>
          <a:xfrm>
            <a:off x="1534695" y="1618157"/>
            <a:ext cx="6100916" cy="430887"/>
          </a:xfrm>
          <a:prstGeom prst="rect">
            <a:avLst/>
          </a:prstGeom>
          <a:noFill/>
        </p:spPr>
        <p:txBody>
          <a:bodyPr wrap="square">
            <a:spAutoFit/>
          </a:bodyPr>
          <a:lstStyle/>
          <a:p>
            <a:r>
              <a:rPr lang="en-IN" sz="2200" b="1" u="sng" dirty="0">
                <a:solidFill>
                  <a:schemeClr val="accent2">
                    <a:lumMod val="50000"/>
                  </a:schemeClr>
                </a:solidFill>
                <a:latin typeface="Times New Roman" panose="02020603050405020304" pitchFamily="18" charset="0"/>
                <a:cs typeface="Times New Roman" panose="02020603050405020304" pitchFamily="18" charset="0"/>
              </a:rPr>
              <a:t>Reason for taking loan:         </a:t>
            </a:r>
            <a:endParaRPr lang="en-IN" sz="2200" u="sng" dirty="0">
              <a:solidFill>
                <a:schemeClr val="accent2">
                  <a:lumMod val="50000"/>
                </a:schemeClr>
              </a:solidFill>
            </a:endParaRPr>
          </a:p>
        </p:txBody>
      </p:sp>
      <p:sp>
        <p:nvSpPr>
          <p:cNvPr id="9" name="TextBox 8">
            <a:extLst>
              <a:ext uri="{FF2B5EF4-FFF2-40B4-BE49-F238E27FC236}">
                <a16:creationId xmlns:a16="http://schemas.microsoft.com/office/drawing/2014/main" id="{82A9FA7A-A508-2E98-42D2-9B17B115B765}"/>
              </a:ext>
            </a:extLst>
          </p:cNvPr>
          <p:cNvSpPr txBox="1"/>
          <p:nvPr/>
        </p:nvSpPr>
        <p:spPr>
          <a:xfrm>
            <a:off x="1563329" y="2346744"/>
            <a:ext cx="9065342" cy="2462213"/>
          </a:xfrm>
          <a:prstGeom prst="rect">
            <a:avLst/>
          </a:prstGeom>
          <a:noFill/>
        </p:spPr>
        <p:txBody>
          <a:bodyPr wrap="square">
            <a:spAutoFit/>
          </a:bodyPr>
          <a:lstStyle/>
          <a:p>
            <a:pPr marL="342900" indent="-342900">
              <a:buClr>
                <a:schemeClr val="accent5">
                  <a:lumMod val="50000"/>
                </a:schemeClr>
              </a:buClr>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The people </a:t>
            </a:r>
            <a:r>
              <a:rPr lang="en-IN" sz="2200" b="1" i="1" dirty="0">
                <a:solidFill>
                  <a:schemeClr val="accent5">
                    <a:lumMod val="75000"/>
                  </a:schemeClr>
                </a:solidFill>
                <a:latin typeface="Times New Roman" panose="02020603050405020304" pitchFamily="18" charset="0"/>
                <a:cs typeface="Times New Roman" panose="02020603050405020304" pitchFamily="18" charset="0"/>
              </a:rPr>
              <a:t>who are not having TD Account </a:t>
            </a:r>
            <a:r>
              <a:rPr lang="en-IN" sz="2200" dirty="0">
                <a:latin typeface="Times New Roman" panose="02020603050405020304" pitchFamily="18" charset="0"/>
                <a:cs typeface="Times New Roman" panose="02020603050405020304" pitchFamily="18" charset="0"/>
              </a:rPr>
              <a:t>get more personal than the people who are not having TD account, because the people who have TD account can get loan easily by providing their </a:t>
            </a:r>
            <a:r>
              <a:rPr lang="en-IN" sz="2200" b="1" i="1" dirty="0">
                <a:solidFill>
                  <a:schemeClr val="accent5">
                    <a:lumMod val="75000"/>
                  </a:schemeClr>
                </a:solidFill>
                <a:latin typeface="Times New Roman" panose="02020603050405020304" pitchFamily="18" charset="0"/>
                <a:cs typeface="Times New Roman" panose="02020603050405020304" pitchFamily="18" charset="0"/>
              </a:rPr>
              <a:t>fixed deposit as collateral. </a:t>
            </a:r>
          </a:p>
          <a:p>
            <a:pPr marL="342900" indent="-342900">
              <a:buClr>
                <a:schemeClr val="accent5">
                  <a:lumMod val="50000"/>
                </a:schemeClr>
              </a:buClr>
              <a:buFont typeface="Wingdings" panose="05000000000000000000" pitchFamily="2" charset="2"/>
              <a:buChar char="Ø"/>
            </a:pPr>
            <a:endParaRPr lang="en-IN" sz="2200" b="1" i="1" dirty="0">
              <a:solidFill>
                <a:schemeClr val="accent5">
                  <a:lumMod val="75000"/>
                </a:schemeClr>
              </a:solidFill>
              <a:latin typeface="Times New Roman" panose="02020603050405020304" pitchFamily="18" charset="0"/>
              <a:cs typeface="Times New Roman" panose="02020603050405020304" pitchFamily="18" charset="0"/>
            </a:endParaRPr>
          </a:p>
          <a:p>
            <a:pPr marL="342900" indent="-342900">
              <a:buClr>
                <a:schemeClr val="accent5">
                  <a:lumMod val="50000"/>
                </a:schemeClr>
              </a:buClr>
              <a:buFont typeface="Wingdings" panose="05000000000000000000" pitchFamily="2" charset="2"/>
              <a:buChar char="Ø"/>
            </a:pPr>
            <a:endParaRPr lang="en-IN" sz="2200" dirty="0">
              <a:latin typeface="Times New Roman" panose="02020603050405020304" pitchFamily="18" charset="0"/>
              <a:cs typeface="Times New Roman" panose="02020603050405020304" pitchFamily="18" charset="0"/>
            </a:endParaRPr>
          </a:p>
          <a:p>
            <a:pPr marL="342900" indent="-342900">
              <a:buClr>
                <a:schemeClr val="accent5">
                  <a:lumMod val="50000"/>
                </a:schemeClr>
              </a:buClr>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To recover this situation bank should encourage people to </a:t>
            </a:r>
            <a:r>
              <a:rPr lang="en-IN" sz="2200" b="1" i="1" dirty="0">
                <a:solidFill>
                  <a:schemeClr val="accent5">
                    <a:lumMod val="75000"/>
                  </a:schemeClr>
                </a:solidFill>
                <a:latin typeface="Times New Roman" panose="02020603050405020304" pitchFamily="18" charset="0"/>
                <a:cs typeface="Times New Roman" panose="02020603050405020304" pitchFamily="18" charset="0"/>
              </a:rPr>
              <a:t>have TD account to get a loan </a:t>
            </a:r>
            <a:r>
              <a:rPr lang="en-IN" sz="2200" dirty="0">
                <a:latin typeface="Times New Roman" panose="02020603050405020304" pitchFamily="18" charset="0"/>
                <a:cs typeface="Times New Roman" panose="02020603050405020304" pitchFamily="18" charset="0"/>
              </a:rPr>
              <a:t>in future quickly.</a:t>
            </a:r>
          </a:p>
        </p:txBody>
      </p:sp>
      <p:sp>
        <p:nvSpPr>
          <p:cNvPr id="11" name="Rectangle 10">
            <a:extLst>
              <a:ext uri="{FF2B5EF4-FFF2-40B4-BE49-F238E27FC236}">
                <a16:creationId xmlns:a16="http://schemas.microsoft.com/office/drawing/2014/main" id="{AD373C6D-6E00-47B5-27E0-7EA97C344928}"/>
              </a:ext>
            </a:extLst>
          </p:cNvPr>
          <p:cNvSpPr/>
          <p:nvPr/>
        </p:nvSpPr>
        <p:spPr>
          <a:xfrm>
            <a:off x="4252604" y="292161"/>
            <a:ext cx="2080725" cy="584775"/>
          </a:xfrm>
          <a:prstGeom prst="rect">
            <a:avLst/>
          </a:prstGeom>
          <a:noFill/>
        </p:spPr>
        <p:txBody>
          <a:bodyPr wrap="square" lIns="91440" tIns="45720" rIns="91440" bIns="45720">
            <a:spAutoFit/>
          </a:bodyPr>
          <a:lstStyle/>
          <a:p>
            <a:pPr algn="ctr"/>
            <a:r>
              <a:rPr lang="en-IN" sz="2400" b="1" i="1" u="sng" cap="none" spc="0" dirty="0">
                <a:ln w="0"/>
                <a:solidFill>
                  <a:schemeClr val="accent2">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Observation</a:t>
            </a:r>
            <a:r>
              <a:rPr lang="en-IN" sz="3200" b="1" i="1" u="sng" cap="none" spc="0" dirty="0">
                <a:ln w="0"/>
                <a:solidFill>
                  <a:schemeClr val="accent2">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endParaRPr lang="en-IN" sz="3200" b="1" i="1" u="sng" cap="none" spc="0" dirty="0">
              <a:ln w="0"/>
              <a:solidFill>
                <a:schemeClr val="accent2">
                  <a:lumMod val="75000"/>
                </a:schemeClr>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1569525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A9F0ED5-884E-B533-F1DF-6CC2A1D5BF92}"/>
              </a:ext>
            </a:extLst>
          </p:cNvPr>
          <p:cNvSpPr>
            <a:spLocks noGrp="1"/>
          </p:cNvSpPr>
          <p:nvPr>
            <p:ph type="ftr" sz="quarter" idx="11"/>
          </p:nvPr>
        </p:nvSpPr>
        <p:spPr/>
        <p:txBody>
          <a:bodyPr/>
          <a:lstStyle/>
          <a:p>
            <a:r>
              <a:rPr lang="en-IN"/>
              <a:t>Q</a:t>
            </a:r>
          </a:p>
        </p:txBody>
      </p:sp>
      <p:sp>
        <p:nvSpPr>
          <p:cNvPr id="6" name="TextBox 5">
            <a:extLst>
              <a:ext uri="{FF2B5EF4-FFF2-40B4-BE49-F238E27FC236}">
                <a16:creationId xmlns:a16="http://schemas.microsoft.com/office/drawing/2014/main" id="{ED5CDD1A-6C7A-FDD6-8963-6A0A62C9599D}"/>
              </a:ext>
            </a:extLst>
          </p:cNvPr>
          <p:cNvSpPr txBox="1"/>
          <p:nvPr/>
        </p:nvSpPr>
        <p:spPr>
          <a:xfrm>
            <a:off x="1534695" y="777670"/>
            <a:ext cx="6100916" cy="430887"/>
          </a:xfrm>
          <a:prstGeom prst="rect">
            <a:avLst/>
          </a:prstGeom>
          <a:noFill/>
        </p:spPr>
        <p:txBody>
          <a:bodyPr wrap="square">
            <a:spAutoFit/>
          </a:bodyPr>
          <a:lstStyle/>
          <a:p>
            <a:r>
              <a:rPr lang="en-IN" sz="2200" b="1" dirty="0">
                <a:solidFill>
                  <a:srgbClr val="006666"/>
                </a:solidFill>
                <a:latin typeface="Times New Roman" panose="02020603050405020304" pitchFamily="18" charset="0"/>
                <a:cs typeface="Times New Roman" panose="02020603050405020304" pitchFamily="18" charset="0"/>
              </a:rPr>
              <a:t>8c &amp; 9. Online vs Personal Loan         </a:t>
            </a:r>
            <a:endParaRPr lang="en-IN" sz="2200" dirty="0">
              <a:solidFill>
                <a:srgbClr val="006666"/>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97E5ED04-7DD5-F2F8-9457-CE06D39F964C}"/>
              </a:ext>
            </a:extLst>
          </p:cNvPr>
          <p:cNvPicPr>
            <a:picLocks noChangeAspect="1"/>
          </p:cNvPicPr>
          <p:nvPr/>
        </p:nvPicPr>
        <p:blipFill>
          <a:blip r:embed="rId2"/>
          <a:stretch>
            <a:fillRect/>
          </a:stretch>
        </p:blipFill>
        <p:spPr>
          <a:xfrm>
            <a:off x="1534695" y="1347720"/>
            <a:ext cx="7486290" cy="2579549"/>
          </a:xfrm>
          <a:prstGeom prst="rect">
            <a:avLst/>
          </a:prstGeom>
        </p:spPr>
      </p:pic>
      <p:pic>
        <p:nvPicPr>
          <p:cNvPr id="10" name="Picture 9">
            <a:extLst>
              <a:ext uri="{FF2B5EF4-FFF2-40B4-BE49-F238E27FC236}">
                <a16:creationId xmlns:a16="http://schemas.microsoft.com/office/drawing/2014/main" id="{45BEB6EB-57BD-05D1-0F1A-B4E137CC6FB6}"/>
              </a:ext>
            </a:extLst>
          </p:cNvPr>
          <p:cNvPicPr>
            <a:picLocks noChangeAspect="1"/>
          </p:cNvPicPr>
          <p:nvPr/>
        </p:nvPicPr>
        <p:blipFill>
          <a:blip r:embed="rId3"/>
          <a:stretch>
            <a:fillRect/>
          </a:stretch>
        </p:blipFill>
        <p:spPr>
          <a:xfrm>
            <a:off x="1534695" y="4024584"/>
            <a:ext cx="6939921" cy="2060139"/>
          </a:xfrm>
          <a:prstGeom prst="rect">
            <a:avLst/>
          </a:prstGeom>
        </p:spPr>
      </p:pic>
    </p:spTree>
    <p:extLst>
      <p:ext uri="{BB962C8B-B14F-4D97-AF65-F5344CB8AC3E}">
        <p14:creationId xmlns:p14="http://schemas.microsoft.com/office/powerpoint/2010/main" val="22923948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86FD374-A8E3-A483-8880-2E3848CBEABC}"/>
              </a:ext>
            </a:extLst>
          </p:cNvPr>
          <p:cNvSpPr>
            <a:spLocks noGrp="1"/>
          </p:cNvSpPr>
          <p:nvPr>
            <p:ph type="ftr" sz="quarter" idx="11"/>
          </p:nvPr>
        </p:nvSpPr>
        <p:spPr/>
        <p:txBody>
          <a:bodyPr/>
          <a:lstStyle/>
          <a:p>
            <a:r>
              <a:rPr lang="en-IN" dirty="0"/>
              <a:t>Q</a:t>
            </a:r>
          </a:p>
        </p:txBody>
      </p:sp>
      <p:sp>
        <p:nvSpPr>
          <p:cNvPr id="6" name="TextBox 5">
            <a:extLst>
              <a:ext uri="{FF2B5EF4-FFF2-40B4-BE49-F238E27FC236}">
                <a16:creationId xmlns:a16="http://schemas.microsoft.com/office/drawing/2014/main" id="{A9E30F4C-A612-5865-1700-93ACFE5E82BE}"/>
              </a:ext>
            </a:extLst>
          </p:cNvPr>
          <p:cNvSpPr txBox="1"/>
          <p:nvPr/>
        </p:nvSpPr>
        <p:spPr>
          <a:xfrm>
            <a:off x="1534695" y="1812408"/>
            <a:ext cx="6100916" cy="430887"/>
          </a:xfrm>
          <a:prstGeom prst="rect">
            <a:avLst/>
          </a:prstGeom>
          <a:noFill/>
        </p:spPr>
        <p:txBody>
          <a:bodyPr wrap="square">
            <a:spAutoFit/>
          </a:bodyPr>
          <a:lstStyle/>
          <a:p>
            <a:r>
              <a:rPr lang="en-IN" sz="2200" b="1" u="sng" dirty="0">
                <a:solidFill>
                  <a:schemeClr val="accent2">
                    <a:lumMod val="50000"/>
                  </a:schemeClr>
                </a:solidFill>
                <a:latin typeface="Times New Roman" panose="02020603050405020304" pitchFamily="18" charset="0"/>
                <a:cs typeface="Times New Roman" panose="02020603050405020304" pitchFamily="18" charset="0"/>
              </a:rPr>
              <a:t>Reason for taking loan:         </a:t>
            </a:r>
            <a:endParaRPr lang="en-IN" sz="2200" u="sng" dirty="0">
              <a:solidFill>
                <a:schemeClr val="accent2">
                  <a:lumMod val="50000"/>
                </a:schemeClr>
              </a:solidFill>
            </a:endParaRPr>
          </a:p>
        </p:txBody>
      </p:sp>
      <p:sp>
        <p:nvSpPr>
          <p:cNvPr id="8" name="TextBox 7">
            <a:extLst>
              <a:ext uri="{FF2B5EF4-FFF2-40B4-BE49-F238E27FC236}">
                <a16:creationId xmlns:a16="http://schemas.microsoft.com/office/drawing/2014/main" id="{77B46396-82F9-3689-B227-38A6A281403E}"/>
              </a:ext>
            </a:extLst>
          </p:cNvPr>
          <p:cNvSpPr txBox="1"/>
          <p:nvPr/>
        </p:nvSpPr>
        <p:spPr>
          <a:xfrm>
            <a:off x="1241322" y="2538101"/>
            <a:ext cx="8758084" cy="2462213"/>
          </a:xfrm>
          <a:prstGeom prst="rect">
            <a:avLst/>
          </a:prstGeom>
          <a:noFill/>
        </p:spPr>
        <p:txBody>
          <a:bodyPr wrap="square">
            <a:spAutoFit/>
          </a:bodyPr>
          <a:lstStyle/>
          <a:p>
            <a:pPr marL="342900" indent="-342900">
              <a:buClr>
                <a:schemeClr val="accent5">
                  <a:lumMod val="75000"/>
                </a:schemeClr>
              </a:buClr>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Here the people having who are having and not having net banking took  less personal loan, because the people without net baking are </a:t>
            </a:r>
            <a:r>
              <a:rPr lang="en-IN" sz="2200" b="1" i="1" dirty="0">
                <a:solidFill>
                  <a:schemeClr val="accent5">
                    <a:lumMod val="75000"/>
                  </a:schemeClr>
                </a:solidFill>
                <a:latin typeface="Times New Roman" panose="02020603050405020304" pitchFamily="18" charset="0"/>
                <a:cs typeface="Times New Roman" panose="02020603050405020304" pitchFamily="18" charset="0"/>
              </a:rPr>
              <a:t>not aware of net banking</a:t>
            </a:r>
            <a:r>
              <a:rPr lang="en-IN" sz="2200" dirty="0">
                <a:latin typeface="Times New Roman" panose="02020603050405020304" pitchFamily="18" charset="0"/>
                <a:cs typeface="Times New Roman" panose="02020603050405020304" pitchFamily="18" charset="0"/>
              </a:rPr>
              <a:t> option which is easier than by getting loan in virtual. </a:t>
            </a:r>
            <a:r>
              <a:rPr lang="en-IN" sz="2200" b="1" i="1" dirty="0">
                <a:solidFill>
                  <a:schemeClr val="accent5">
                    <a:lumMod val="75000"/>
                  </a:schemeClr>
                </a:solidFill>
                <a:latin typeface="Times New Roman" panose="02020603050405020304" pitchFamily="18" charset="0"/>
                <a:cs typeface="Times New Roman" panose="02020603050405020304" pitchFamily="18" charset="0"/>
              </a:rPr>
              <a:t>not </a:t>
            </a:r>
            <a:endParaRPr lang="en-IN" sz="2200" dirty="0">
              <a:latin typeface="Times New Roman" panose="02020603050405020304" pitchFamily="18" charset="0"/>
              <a:cs typeface="Times New Roman" panose="02020603050405020304" pitchFamily="18" charset="0"/>
            </a:endParaRPr>
          </a:p>
          <a:p>
            <a:pPr marL="342900" indent="-342900">
              <a:buClr>
                <a:schemeClr val="accent5">
                  <a:lumMod val="75000"/>
                </a:schemeClr>
              </a:buClr>
              <a:buFont typeface="Wingdings" panose="05000000000000000000" pitchFamily="2" charset="2"/>
              <a:buChar char="Ø"/>
            </a:pPr>
            <a:endParaRPr lang="en-IN" sz="2200" dirty="0">
              <a:latin typeface="Times New Roman" panose="02020603050405020304" pitchFamily="18" charset="0"/>
              <a:cs typeface="Times New Roman" panose="02020603050405020304" pitchFamily="18" charset="0"/>
            </a:endParaRPr>
          </a:p>
          <a:p>
            <a:pPr>
              <a:buClr>
                <a:schemeClr val="accent5">
                  <a:lumMod val="75000"/>
                </a:schemeClr>
              </a:buClr>
            </a:pPr>
            <a:endParaRPr lang="en-IN" sz="2200" dirty="0">
              <a:latin typeface="Times New Roman" panose="02020603050405020304" pitchFamily="18" charset="0"/>
              <a:cs typeface="Times New Roman" panose="02020603050405020304" pitchFamily="18" charset="0"/>
            </a:endParaRPr>
          </a:p>
          <a:p>
            <a:pPr marL="342900" indent="-342900">
              <a:buClr>
                <a:schemeClr val="accent5">
                  <a:lumMod val="75000"/>
                </a:schemeClr>
              </a:buClr>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Those who are having net banking are also getting less personal loan because </a:t>
            </a:r>
            <a:r>
              <a:rPr lang="en-IN" sz="2200" b="1" i="1" dirty="0">
                <a:solidFill>
                  <a:schemeClr val="accent5">
                    <a:lumMod val="75000"/>
                  </a:schemeClr>
                </a:solidFill>
                <a:latin typeface="Times New Roman" panose="02020603050405020304" pitchFamily="18" charset="0"/>
                <a:cs typeface="Times New Roman" panose="02020603050405020304" pitchFamily="18" charset="0"/>
              </a:rPr>
              <a:t>the interface of the app is not user friendly.</a:t>
            </a:r>
          </a:p>
        </p:txBody>
      </p:sp>
      <p:sp>
        <p:nvSpPr>
          <p:cNvPr id="11" name="Rectangle 10">
            <a:extLst>
              <a:ext uri="{FF2B5EF4-FFF2-40B4-BE49-F238E27FC236}">
                <a16:creationId xmlns:a16="http://schemas.microsoft.com/office/drawing/2014/main" id="{8D9F0402-73F8-62F4-3C5E-CB2019293F2A}"/>
              </a:ext>
            </a:extLst>
          </p:cNvPr>
          <p:cNvSpPr/>
          <p:nvPr/>
        </p:nvSpPr>
        <p:spPr>
          <a:xfrm>
            <a:off x="4462554" y="358813"/>
            <a:ext cx="2080725" cy="584775"/>
          </a:xfrm>
          <a:prstGeom prst="rect">
            <a:avLst/>
          </a:prstGeom>
          <a:noFill/>
        </p:spPr>
        <p:txBody>
          <a:bodyPr wrap="square" lIns="91440" tIns="45720" rIns="91440" bIns="45720">
            <a:spAutoFit/>
          </a:bodyPr>
          <a:lstStyle/>
          <a:p>
            <a:pPr algn="ctr"/>
            <a:r>
              <a:rPr lang="en-IN" sz="2400" b="1" i="1" u="sng" cap="none" spc="0" dirty="0">
                <a:ln w="0"/>
                <a:solidFill>
                  <a:schemeClr val="accent2">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Observation</a:t>
            </a:r>
            <a:r>
              <a:rPr lang="en-IN" sz="3200" b="1" i="1" u="sng" cap="none" spc="0" dirty="0">
                <a:ln w="0"/>
                <a:solidFill>
                  <a:schemeClr val="accent2">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endParaRPr lang="en-IN" sz="3200" b="1" i="1" u="sng" cap="none" spc="0" dirty="0">
              <a:ln w="0"/>
              <a:solidFill>
                <a:schemeClr val="accent2">
                  <a:lumMod val="75000"/>
                </a:schemeClr>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4798836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B76E97C-D82C-6F72-C1C3-5388441ABD3F}"/>
              </a:ext>
            </a:extLst>
          </p:cNvPr>
          <p:cNvSpPr>
            <a:spLocks noGrp="1"/>
          </p:cNvSpPr>
          <p:nvPr>
            <p:ph type="ftr" sz="quarter" idx="11"/>
          </p:nvPr>
        </p:nvSpPr>
        <p:spPr/>
        <p:txBody>
          <a:bodyPr/>
          <a:lstStyle/>
          <a:p>
            <a:r>
              <a:rPr lang="en-IN"/>
              <a:t>Q</a:t>
            </a:r>
          </a:p>
        </p:txBody>
      </p:sp>
      <p:sp>
        <p:nvSpPr>
          <p:cNvPr id="8" name="TextBox 7">
            <a:extLst>
              <a:ext uri="{FF2B5EF4-FFF2-40B4-BE49-F238E27FC236}">
                <a16:creationId xmlns:a16="http://schemas.microsoft.com/office/drawing/2014/main" id="{8C0E1C8A-A033-F19C-B618-BAEB6C8CA18A}"/>
              </a:ext>
            </a:extLst>
          </p:cNvPr>
          <p:cNvSpPr txBox="1"/>
          <p:nvPr/>
        </p:nvSpPr>
        <p:spPr>
          <a:xfrm>
            <a:off x="1534695" y="931561"/>
            <a:ext cx="5552769" cy="430887"/>
          </a:xfrm>
          <a:prstGeom prst="rect">
            <a:avLst/>
          </a:prstGeom>
          <a:noFill/>
        </p:spPr>
        <p:txBody>
          <a:bodyPr wrap="square">
            <a:spAutoFit/>
          </a:bodyPr>
          <a:lstStyle/>
          <a:p>
            <a:r>
              <a:rPr lang="en-IN" sz="2200" b="1" dirty="0">
                <a:solidFill>
                  <a:srgbClr val="006666"/>
                </a:solidFill>
                <a:latin typeface="Times New Roman" panose="02020603050405020304" pitchFamily="18" charset="0"/>
                <a:cs typeface="Times New Roman" panose="02020603050405020304" pitchFamily="18" charset="0"/>
              </a:rPr>
              <a:t>8d&amp;9 . Income Category vs Personal Loan</a:t>
            </a:r>
          </a:p>
        </p:txBody>
      </p:sp>
      <p:pic>
        <p:nvPicPr>
          <p:cNvPr id="3" name="Picture 2">
            <a:extLst>
              <a:ext uri="{FF2B5EF4-FFF2-40B4-BE49-F238E27FC236}">
                <a16:creationId xmlns:a16="http://schemas.microsoft.com/office/drawing/2014/main" id="{EAAA37D2-057C-4E7D-2116-6274AEA90837}"/>
              </a:ext>
            </a:extLst>
          </p:cNvPr>
          <p:cNvPicPr>
            <a:picLocks noChangeAspect="1"/>
          </p:cNvPicPr>
          <p:nvPr/>
        </p:nvPicPr>
        <p:blipFill>
          <a:blip r:embed="rId2"/>
          <a:stretch>
            <a:fillRect/>
          </a:stretch>
        </p:blipFill>
        <p:spPr>
          <a:xfrm>
            <a:off x="1534695" y="2024745"/>
            <a:ext cx="7594098" cy="2357791"/>
          </a:xfrm>
          <a:prstGeom prst="rect">
            <a:avLst/>
          </a:prstGeom>
        </p:spPr>
      </p:pic>
    </p:spTree>
    <p:extLst>
      <p:ext uri="{BB962C8B-B14F-4D97-AF65-F5344CB8AC3E}">
        <p14:creationId xmlns:p14="http://schemas.microsoft.com/office/powerpoint/2010/main" val="3297434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BB4593B6-5DEB-12B1-A616-69B86161463A}"/>
              </a:ext>
            </a:extLst>
          </p:cNvPr>
          <p:cNvGraphicFramePr>
            <a:graphicFrameLocks noGrp="1"/>
          </p:cNvGraphicFramePr>
          <p:nvPr>
            <p:ph idx="1"/>
            <p:extLst>
              <p:ext uri="{D42A27DB-BD31-4B8C-83A1-F6EECF244321}">
                <p14:modId xmlns:p14="http://schemas.microsoft.com/office/powerpoint/2010/main" val="3950565943"/>
              </p:ext>
            </p:extLst>
          </p:nvPr>
        </p:nvGraphicFramePr>
        <p:xfrm>
          <a:off x="1542284" y="1366238"/>
          <a:ext cx="8895254" cy="617220"/>
        </p:xfrm>
        <a:graphic>
          <a:graphicData uri="http://schemas.openxmlformats.org/drawingml/2006/table">
            <a:tbl>
              <a:tblPr>
                <a:tableStyleId>{5C22544A-7EE6-4342-B048-85BDC9FD1C3A}</a:tableStyleId>
              </a:tblPr>
              <a:tblGrid>
                <a:gridCol w="8895254">
                  <a:extLst>
                    <a:ext uri="{9D8B030D-6E8A-4147-A177-3AD203B41FA5}">
                      <a16:colId xmlns:a16="http://schemas.microsoft.com/office/drawing/2014/main" val="3428006217"/>
                    </a:ext>
                  </a:extLst>
                </a:gridCol>
              </a:tblGrid>
              <a:tr h="365125">
                <a:tc>
                  <a:txBody>
                    <a:bodyPr/>
                    <a:lstStyle/>
                    <a:p>
                      <a:pPr algn="l" fontAlgn="b"/>
                      <a:r>
                        <a:rPr lang="en-US" sz="2000" b="1" i="0" u="none" strike="noStrike" dirty="0">
                          <a:solidFill>
                            <a:srgbClr val="006666"/>
                          </a:solidFill>
                          <a:effectLst/>
                          <a:latin typeface="Times New Roman" panose="02020603050405020304" pitchFamily="18" charset="0"/>
                          <a:cs typeface="Times New Roman" panose="02020603050405020304" pitchFamily="18" charset="0"/>
                        </a:rPr>
                        <a:t>Q1. What percentage of the bank’s customers (according to the data) have availed Personal Loans?</a:t>
                      </a:r>
                    </a:p>
                  </a:txBody>
                  <a:tcPr marL="7620" marR="7620" marT="7620" marB="0" anchor="b">
                    <a:solidFill>
                      <a:schemeClr val="bg1"/>
                    </a:solidFill>
                  </a:tcPr>
                </a:tc>
                <a:extLst>
                  <a:ext uri="{0D108BD9-81ED-4DB2-BD59-A6C34878D82A}">
                    <a16:rowId xmlns:a16="http://schemas.microsoft.com/office/drawing/2014/main" val="1346846406"/>
                  </a:ext>
                </a:extLst>
              </a:tr>
            </a:tbl>
          </a:graphicData>
        </a:graphic>
      </p:graphicFrame>
      <p:sp>
        <p:nvSpPr>
          <p:cNvPr id="11" name="Rectangle 10">
            <a:extLst>
              <a:ext uri="{FF2B5EF4-FFF2-40B4-BE49-F238E27FC236}">
                <a16:creationId xmlns:a16="http://schemas.microsoft.com/office/drawing/2014/main" id="{39FE9E92-261B-5442-B70C-806AED5D4488}"/>
              </a:ext>
            </a:extLst>
          </p:cNvPr>
          <p:cNvSpPr/>
          <p:nvPr/>
        </p:nvSpPr>
        <p:spPr>
          <a:xfrm>
            <a:off x="4706951" y="5066435"/>
            <a:ext cx="2080725" cy="584775"/>
          </a:xfrm>
          <a:prstGeom prst="rect">
            <a:avLst/>
          </a:prstGeom>
          <a:noFill/>
        </p:spPr>
        <p:txBody>
          <a:bodyPr wrap="square" lIns="91440" tIns="45720" rIns="91440" bIns="45720">
            <a:spAutoFit/>
          </a:bodyPr>
          <a:lstStyle/>
          <a:p>
            <a:pPr algn="ctr"/>
            <a:r>
              <a:rPr lang="en-IN" sz="2400" b="1" i="1" u="sng" cap="none" spc="0"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Observation</a:t>
            </a:r>
            <a:r>
              <a:rPr lang="en-IN" sz="3200" b="1" i="1" u="sng" cap="none" spc="0"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endParaRPr lang="en-IN" sz="3200" b="1" i="1" u="sng" cap="none" spc="0" dirty="0">
              <a:ln w="0"/>
              <a:solidFill>
                <a:schemeClr val="accent1">
                  <a:lumMod val="50000"/>
                </a:schemeClr>
              </a:solidFill>
              <a:effectLst>
                <a:outerShdw blurRad="38100" dist="25400" dir="5400000" algn="ctr" rotWithShape="0">
                  <a:srgbClr val="6E747A">
                    <a:alpha val="43000"/>
                  </a:srgbClr>
                </a:outerShdw>
              </a:effectLst>
            </a:endParaRPr>
          </a:p>
        </p:txBody>
      </p:sp>
      <p:pic>
        <p:nvPicPr>
          <p:cNvPr id="13" name="Picture 12">
            <a:extLst>
              <a:ext uri="{FF2B5EF4-FFF2-40B4-BE49-F238E27FC236}">
                <a16:creationId xmlns:a16="http://schemas.microsoft.com/office/drawing/2014/main" id="{378E77E0-C676-96A3-2799-6BDBAFE3CCC6}"/>
              </a:ext>
            </a:extLst>
          </p:cNvPr>
          <p:cNvPicPr>
            <a:picLocks noChangeAspect="1"/>
          </p:cNvPicPr>
          <p:nvPr/>
        </p:nvPicPr>
        <p:blipFill>
          <a:blip r:embed="rId2"/>
          <a:stretch>
            <a:fillRect/>
          </a:stretch>
        </p:blipFill>
        <p:spPr>
          <a:xfrm>
            <a:off x="1547676" y="3382519"/>
            <a:ext cx="8889862" cy="1339983"/>
          </a:xfrm>
          <a:prstGeom prst="rect">
            <a:avLst/>
          </a:prstGeom>
        </p:spPr>
      </p:pic>
      <p:sp>
        <p:nvSpPr>
          <p:cNvPr id="14" name="TextBox 13">
            <a:extLst>
              <a:ext uri="{FF2B5EF4-FFF2-40B4-BE49-F238E27FC236}">
                <a16:creationId xmlns:a16="http://schemas.microsoft.com/office/drawing/2014/main" id="{80E044E4-1C9C-525A-E0FF-5096EBC42DD2}"/>
              </a:ext>
            </a:extLst>
          </p:cNvPr>
          <p:cNvSpPr txBox="1"/>
          <p:nvPr/>
        </p:nvSpPr>
        <p:spPr>
          <a:xfrm>
            <a:off x="2209729" y="6121563"/>
            <a:ext cx="2929812"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customers who </a:t>
            </a:r>
            <a:r>
              <a:rPr lang="en-US" sz="2000" b="1" i="1" dirty="0">
                <a:latin typeface="Times New Roman" panose="02020603050405020304" pitchFamily="18" charset="0"/>
                <a:cs typeface="Times New Roman" panose="02020603050405020304" pitchFamily="18" charset="0"/>
              </a:rPr>
              <a:t>have availed </a:t>
            </a:r>
            <a:r>
              <a:rPr lang="en-US" sz="2000" dirty="0">
                <a:latin typeface="Times New Roman" panose="02020603050405020304" pitchFamily="18" charset="0"/>
                <a:cs typeface="Times New Roman" panose="02020603050405020304" pitchFamily="18" charset="0"/>
              </a:rPr>
              <a:t>personal loan</a:t>
            </a:r>
            <a:endParaRPr lang="en-IN" sz="20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DED65A1B-140D-B3D7-AD84-0C472D1C958A}"/>
              </a:ext>
            </a:extLst>
          </p:cNvPr>
          <p:cNvSpPr txBox="1"/>
          <p:nvPr/>
        </p:nvSpPr>
        <p:spPr>
          <a:xfrm>
            <a:off x="5504718" y="6183118"/>
            <a:ext cx="485193" cy="646331"/>
          </a:xfrm>
          <a:prstGeom prst="rect">
            <a:avLst/>
          </a:prstGeom>
          <a:noFill/>
        </p:spPr>
        <p:txBody>
          <a:bodyPr wrap="square" rtlCol="0">
            <a:spAutoFit/>
          </a:bodyPr>
          <a:lstStyle/>
          <a:p>
            <a:r>
              <a:rPr lang="en-IN" sz="3600" dirty="0"/>
              <a:t>&gt;</a:t>
            </a:r>
          </a:p>
        </p:txBody>
      </p:sp>
      <p:sp>
        <p:nvSpPr>
          <p:cNvPr id="16" name="TextBox 15">
            <a:extLst>
              <a:ext uri="{FF2B5EF4-FFF2-40B4-BE49-F238E27FC236}">
                <a16:creationId xmlns:a16="http://schemas.microsoft.com/office/drawing/2014/main" id="{25FB498C-4659-0E56-F1C8-5B6921FAD90E}"/>
              </a:ext>
            </a:extLst>
          </p:cNvPr>
          <p:cNvSpPr txBox="1"/>
          <p:nvPr/>
        </p:nvSpPr>
        <p:spPr>
          <a:xfrm>
            <a:off x="6840282" y="6095878"/>
            <a:ext cx="3013787"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customer who </a:t>
            </a:r>
            <a:r>
              <a:rPr lang="en-US" sz="2000" b="1" i="1" dirty="0">
                <a:latin typeface="Times New Roman" panose="02020603050405020304" pitchFamily="18" charset="0"/>
                <a:cs typeface="Times New Roman" panose="02020603050405020304" pitchFamily="18" charset="0"/>
              </a:rPr>
              <a:t>have</a:t>
            </a:r>
            <a:r>
              <a:rPr lang="en-US" sz="2000" dirty="0">
                <a:latin typeface="Times New Roman" panose="02020603050405020304" pitchFamily="18" charset="0"/>
                <a:cs typeface="Times New Roman" panose="02020603050405020304" pitchFamily="18" charset="0"/>
              </a:rPr>
              <a:t> </a:t>
            </a:r>
            <a:r>
              <a:rPr lang="en-US" sz="2000" b="1" i="1" dirty="0">
                <a:latin typeface="Times New Roman" panose="02020603050405020304" pitchFamily="18" charset="0"/>
                <a:cs typeface="Times New Roman" panose="02020603050405020304" pitchFamily="18" charset="0"/>
              </a:rPr>
              <a:t>not availed</a:t>
            </a:r>
            <a:r>
              <a:rPr lang="en-US" sz="2000" dirty="0">
                <a:latin typeface="Times New Roman" panose="02020603050405020304" pitchFamily="18" charset="0"/>
                <a:cs typeface="Times New Roman" panose="02020603050405020304" pitchFamily="18" charset="0"/>
              </a:rPr>
              <a:t> personal loan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728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64B7675-89E2-4A7F-47AB-085C8BAFF9FB}"/>
              </a:ext>
            </a:extLst>
          </p:cNvPr>
          <p:cNvSpPr>
            <a:spLocks noGrp="1"/>
          </p:cNvSpPr>
          <p:nvPr>
            <p:ph type="ftr" sz="quarter" idx="11"/>
          </p:nvPr>
        </p:nvSpPr>
        <p:spPr/>
        <p:txBody>
          <a:bodyPr/>
          <a:lstStyle/>
          <a:p>
            <a:r>
              <a:rPr lang="en-IN"/>
              <a:t>Q</a:t>
            </a:r>
          </a:p>
        </p:txBody>
      </p:sp>
      <p:sp>
        <p:nvSpPr>
          <p:cNvPr id="7" name="Rectangle 6">
            <a:extLst>
              <a:ext uri="{FF2B5EF4-FFF2-40B4-BE49-F238E27FC236}">
                <a16:creationId xmlns:a16="http://schemas.microsoft.com/office/drawing/2014/main" id="{65D0B960-DFF9-8DF2-D57A-A87F7552FFF1}"/>
              </a:ext>
            </a:extLst>
          </p:cNvPr>
          <p:cNvSpPr/>
          <p:nvPr/>
        </p:nvSpPr>
        <p:spPr>
          <a:xfrm>
            <a:off x="3734282" y="2912783"/>
            <a:ext cx="2080725" cy="584775"/>
          </a:xfrm>
          <a:prstGeom prst="rect">
            <a:avLst/>
          </a:prstGeom>
          <a:noFill/>
        </p:spPr>
        <p:txBody>
          <a:bodyPr wrap="square" lIns="91440" tIns="45720" rIns="91440" bIns="45720">
            <a:spAutoFit/>
          </a:bodyPr>
          <a:lstStyle/>
          <a:p>
            <a:pPr algn="ctr"/>
            <a:r>
              <a:rPr lang="en-IN" sz="2400" b="1" i="1" u="sng" cap="none" spc="0" dirty="0">
                <a:ln w="0"/>
                <a:solidFill>
                  <a:schemeClr val="accent2">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Observation</a:t>
            </a:r>
            <a:r>
              <a:rPr lang="en-IN" sz="3200" b="1" i="1" u="sng" cap="none" spc="0" dirty="0">
                <a:ln w="0"/>
                <a:solidFill>
                  <a:schemeClr val="accent2">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endParaRPr lang="en-IN" sz="3200" b="1" i="1" u="sng" cap="none" spc="0" dirty="0">
              <a:ln w="0"/>
              <a:solidFill>
                <a:schemeClr val="accent2">
                  <a:lumMod val="75000"/>
                </a:schemeClr>
              </a:solidFill>
              <a:effectLst>
                <a:outerShdw blurRad="38100" dist="25400" dir="5400000" algn="ctr" rotWithShape="0">
                  <a:srgbClr val="6E747A">
                    <a:alpha val="43000"/>
                  </a:srgbClr>
                </a:outerShdw>
              </a:effectLst>
            </a:endParaRPr>
          </a:p>
        </p:txBody>
      </p:sp>
      <p:sp>
        <p:nvSpPr>
          <p:cNvPr id="8" name="TextBox 7">
            <a:extLst>
              <a:ext uri="{FF2B5EF4-FFF2-40B4-BE49-F238E27FC236}">
                <a16:creationId xmlns:a16="http://schemas.microsoft.com/office/drawing/2014/main" id="{1E1D0983-5D92-F4F8-DBB7-6760DF45833E}"/>
              </a:ext>
            </a:extLst>
          </p:cNvPr>
          <p:cNvSpPr txBox="1"/>
          <p:nvPr/>
        </p:nvSpPr>
        <p:spPr>
          <a:xfrm>
            <a:off x="1501826" y="3486137"/>
            <a:ext cx="6100916" cy="430887"/>
          </a:xfrm>
          <a:prstGeom prst="rect">
            <a:avLst/>
          </a:prstGeom>
          <a:noFill/>
        </p:spPr>
        <p:txBody>
          <a:bodyPr wrap="square">
            <a:spAutoFit/>
          </a:bodyPr>
          <a:lstStyle/>
          <a:p>
            <a:r>
              <a:rPr lang="en-IN" sz="2200" b="1" u="sng" dirty="0">
                <a:solidFill>
                  <a:schemeClr val="accent2">
                    <a:lumMod val="50000"/>
                  </a:schemeClr>
                </a:solidFill>
                <a:latin typeface="Times New Roman" panose="02020603050405020304" pitchFamily="18" charset="0"/>
                <a:cs typeface="Times New Roman" panose="02020603050405020304" pitchFamily="18" charset="0"/>
              </a:rPr>
              <a:t>Reason for taking loan:         </a:t>
            </a:r>
            <a:endParaRPr lang="en-IN" sz="2200" u="sng" dirty="0">
              <a:solidFill>
                <a:schemeClr val="accent2">
                  <a:lumMod val="50000"/>
                </a:schemeClr>
              </a:solidFill>
            </a:endParaRPr>
          </a:p>
        </p:txBody>
      </p:sp>
      <p:sp>
        <p:nvSpPr>
          <p:cNvPr id="10" name="TextBox 9">
            <a:extLst>
              <a:ext uri="{FF2B5EF4-FFF2-40B4-BE49-F238E27FC236}">
                <a16:creationId xmlns:a16="http://schemas.microsoft.com/office/drawing/2014/main" id="{72014ED5-D3E0-D60F-A187-5C8E4001CB7B}"/>
              </a:ext>
            </a:extLst>
          </p:cNvPr>
          <p:cNvSpPr txBox="1"/>
          <p:nvPr/>
        </p:nvSpPr>
        <p:spPr>
          <a:xfrm>
            <a:off x="1501826" y="4361145"/>
            <a:ext cx="8417481" cy="1107996"/>
          </a:xfrm>
          <a:prstGeom prst="rect">
            <a:avLst/>
          </a:prstGeom>
          <a:noFill/>
        </p:spPr>
        <p:txBody>
          <a:bodyPr wrap="square">
            <a:spAutoFit/>
          </a:bodyPr>
          <a:lstStyle/>
          <a:p>
            <a:r>
              <a:rPr lang="en-IN" sz="2200" dirty="0">
                <a:latin typeface="Times New Roman" panose="02020603050405020304" pitchFamily="18" charset="0"/>
                <a:cs typeface="Times New Roman" panose="02020603050405020304" pitchFamily="18" charset="0"/>
              </a:rPr>
              <a:t>The people whose salary above 1,00,000 get more personal loan compared to others, because a person with salary above 1,00,000 </a:t>
            </a:r>
            <a:r>
              <a:rPr lang="en-IN" sz="2200" b="1" i="1" dirty="0">
                <a:solidFill>
                  <a:schemeClr val="accent5">
                    <a:lumMod val="75000"/>
                  </a:schemeClr>
                </a:solidFill>
                <a:latin typeface="Times New Roman" panose="02020603050405020304" pitchFamily="18" charset="0"/>
                <a:cs typeface="Times New Roman" panose="02020603050405020304" pitchFamily="18" charset="0"/>
              </a:rPr>
              <a:t>can bear the monthly expenses as well as EMI </a:t>
            </a:r>
            <a:r>
              <a:rPr lang="en-IN" sz="2200" dirty="0">
                <a:latin typeface="Times New Roman" panose="02020603050405020304" pitchFamily="18" charset="0"/>
                <a:cs typeface="Times New Roman" panose="02020603050405020304" pitchFamily="18" charset="0"/>
              </a:rPr>
              <a:t>while others cannot.</a:t>
            </a:r>
          </a:p>
        </p:txBody>
      </p:sp>
      <p:pic>
        <p:nvPicPr>
          <p:cNvPr id="3" name="Picture 2">
            <a:extLst>
              <a:ext uri="{FF2B5EF4-FFF2-40B4-BE49-F238E27FC236}">
                <a16:creationId xmlns:a16="http://schemas.microsoft.com/office/drawing/2014/main" id="{BF4C4EDA-F75F-B852-D2F9-3A43797820B1}"/>
              </a:ext>
            </a:extLst>
          </p:cNvPr>
          <p:cNvPicPr>
            <a:picLocks noChangeAspect="1"/>
          </p:cNvPicPr>
          <p:nvPr/>
        </p:nvPicPr>
        <p:blipFill>
          <a:blip r:embed="rId2"/>
          <a:stretch>
            <a:fillRect/>
          </a:stretch>
        </p:blipFill>
        <p:spPr>
          <a:xfrm>
            <a:off x="1501826" y="828681"/>
            <a:ext cx="5921456" cy="1659337"/>
          </a:xfrm>
          <a:prstGeom prst="rect">
            <a:avLst/>
          </a:prstGeom>
        </p:spPr>
      </p:pic>
    </p:spTree>
    <p:extLst>
      <p:ext uri="{BB962C8B-B14F-4D97-AF65-F5344CB8AC3E}">
        <p14:creationId xmlns:p14="http://schemas.microsoft.com/office/powerpoint/2010/main" val="5071753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5FDA755-3416-2839-67F8-FD72B600869E}"/>
              </a:ext>
            </a:extLst>
          </p:cNvPr>
          <p:cNvSpPr>
            <a:spLocks noGrp="1"/>
          </p:cNvSpPr>
          <p:nvPr>
            <p:ph type="ftr" sz="quarter" idx="11"/>
          </p:nvPr>
        </p:nvSpPr>
        <p:spPr/>
        <p:txBody>
          <a:bodyPr/>
          <a:lstStyle/>
          <a:p>
            <a:r>
              <a:rPr lang="en-IN"/>
              <a:t>Q</a:t>
            </a:r>
          </a:p>
        </p:txBody>
      </p:sp>
      <p:sp>
        <p:nvSpPr>
          <p:cNvPr id="6" name="TextBox 5">
            <a:extLst>
              <a:ext uri="{FF2B5EF4-FFF2-40B4-BE49-F238E27FC236}">
                <a16:creationId xmlns:a16="http://schemas.microsoft.com/office/drawing/2014/main" id="{C2F421A5-17B8-ACF2-93BF-E63322FB3102}"/>
              </a:ext>
            </a:extLst>
          </p:cNvPr>
          <p:cNvSpPr txBox="1"/>
          <p:nvPr/>
        </p:nvSpPr>
        <p:spPr>
          <a:xfrm>
            <a:off x="1471152" y="638508"/>
            <a:ext cx="9249696" cy="2308324"/>
          </a:xfrm>
          <a:prstGeom prst="rect">
            <a:avLst/>
          </a:prstGeom>
          <a:noFill/>
        </p:spPr>
        <p:txBody>
          <a:bodyPr wrap="square">
            <a:spAutoFit/>
          </a:bodyPr>
          <a:lstStyle/>
          <a:p>
            <a:r>
              <a:rPr lang="en-IN" b="1" dirty="0">
                <a:solidFill>
                  <a:srgbClr val="006666"/>
                </a:solidFill>
                <a:latin typeface="Times New Roman" panose="02020603050405020304" pitchFamily="18" charset="0"/>
                <a:cs typeface="Times New Roman" panose="02020603050405020304" pitchFamily="18" charset="0"/>
              </a:rPr>
              <a:t>10. In the last campaign, bank reached out to 5000 customers out of which 480 customers accepted the personal loan offer. The bank incurred a huge cost in running a marketing campaign to reach out to so many customers. This is where you as a strategic business consultant step in. You are tasked to optimise the cost of this campaign by identifying the correct target base (without significant reduction in number of acceptance of offers). The  bank can then send Personal Loan offers to these target customers who have a higher chance of accepting the offer. Based on your analysis, what strategy would you suggest to the management of HBFC bank?</a:t>
            </a:r>
          </a:p>
        </p:txBody>
      </p:sp>
      <p:pic>
        <p:nvPicPr>
          <p:cNvPr id="10" name="Picture 9">
            <a:extLst>
              <a:ext uri="{FF2B5EF4-FFF2-40B4-BE49-F238E27FC236}">
                <a16:creationId xmlns:a16="http://schemas.microsoft.com/office/drawing/2014/main" id="{8A15ADE5-BE44-50BF-DD6F-23CB92941423}"/>
              </a:ext>
            </a:extLst>
          </p:cNvPr>
          <p:cNvPicPr>
            <a:picLocks noChangeAspect="1"/>
          </p:cNvPicPr>
          <p:nvPr/>
        </p:nvPicPr>
        <p:blipFill>
          <a:blip r:embed="rId2"/>
          <a:stretch>
            <a:fillRect/>
          </a:stretch>
        </p:blipFill>
        <p:spPr>
          <a:xfrm>
            <a:off x="1534695" y="3256033"/>
            <a:ext cx="7031182" cy="2053775"/>
          </a:xfrm>
          <a:prstGeom prst="rect">
            <a:avLst/>
          </a:prstGeom>
        </p:spPr>
      </p:pic>
    </p:spTree>
    <p:extLst>
      <p:ext uri="{BB962C8B-B14F-4D97-AF65-F5344CB8AC3E}">
        <p14:creationId xmlns:p14="http://schemas.microsoft.com/office/powerpoint/2010/main" val="8153044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6BBCCB1-C33F-785F-F235-96EC4CC2927C}"/>
              </a:ext>
            </a:extLst>
          </p:cNvPr>
          <p:cNvSpPr>
            <a:spLocks noGrp="1"/>
          </p:cNvSpPr>
          <p:nvPr>
            <p:ph type="ftr" sz="quarter" idx="11"/>
          </p:nvPr>
        </p:nvSpPr>
        <p:spPr/>
        <p:txBody>
          <a:bodyPr/>
          <a:lstStyle/>
          <a:p>
            <a:r>
              <a:rPr lang="en-IN"/>
              <a:t>Q</a:t>
            </a:r>
          </a:p>
        </p:txBody>
      </p:sp>
      <p:pic>
        <p:nvPicPr>
          <p:cNvPr id="6" name="Picture 5">
            <a:extLst>
              <a:ext uri="{FF2B5EF4-FFF2-40B4-BE49-F238E27FC236}">
                <a16:creationId xmlns:a16="http://schemas.microsoft.com/office/drawing/2014/main" id="{9CEDAAF6-070A-9403-E214-BCF93B710003}"/>
              </a:ext>
            </a:extLst>
          </p:cNvPr>
          <p:cNvPicPr>
            <a:picLocks noChangeAspect="1"/>
          </p:cNvPicPr>
          <p:nvPr/>
        </p:nvPicPr>
        <p:blipFill>
          <a:blip r:embed="rId2"/>
          <a:stretch>
            <a:fillRect/>
          </a:stretch>
        </p:blipFill>
        <p:spPr>
          <a:xfrm>
            <a:off x="1534695" y="900931"/>
            <a:ext cx="5841532" cy="1701147"/>
          </a:xfrm>
          <a:prstGeom prst="rect">
            <a:avLst/>
          </a:prstGeom>
        </p:spPr>
      </p:pic>
      <p:sp>
        <p:nvSpPr>
          <p:cNvPr id="10" name="TextBox 9">
            <a:extLst>
              <a:ext uri="{FF2B5EF4-FFF2-40B4-BE49-F238E27FC236}">
                <a16:creationId xmlns:a16="http://schemas.microsoft.com/office/drawing/2014/main" id="{BEBC3204-85ED-832B-14F3-AB85ED173D5D}"/>
              </a:ext>
            </a:extLst>
          </p:cNvPr>
          <p:cNvSpPr txBox="1"/>
          <p:nvPr/>
        </p:nvSpPr>
        <p:spPr>
          <a:xfrm>
            <a:off x="1534695" y="3963261"/>
            <a:ext cx="7778487" cy="1785104"/>
          </a:xfrm>
          <a:prstGeom prst="rect">
            <a:avLst/>
          </a:prstGeom>
          <a:noFill/>
        </p:spPr>
        <p:txBody>
          <a:bodyPr wrap="square">
            <a:spAutoFit/>
          </a:bodyPr>
          <a:lstStyle/>
          <a:p>
            <a:pPr marL="342900" indent="-342900">
              <a:buFont typeface="Wingdings" panose="05000000000000000000" pitchFamily="2" charset="2"/>
              <a:buChar char="Ø"/>
            </a:pPr>
            <a:r>
              <a:rPr lang="en-IN" sz="2200" b="1" i="1" u="sng" dirty="0">
                <a:solidFill>
                  <a:schemeClr val="accent2">
                    <a:lumMod val="50000"/>
                  </a:schemeClr>
                </a:solidFill>
                <a:latin typeface="Times New Roman" panose="02020603050405020304" pitchFamily="18" charset="0"/>
                <a:cs typeface="Times New Roman" panose="02020603050405020304" pitchFamily="18" charset="0"/>
              </a:rPr>
              <a:t>Targeting the right audience:</a:t>
            </a:r>
          </a:p>
          <a:p>
            <a:pPr lvl="2">
              <a:buClr>
                <a:schemeClr val="accent2">
                  <a:lumMod val="75000"/>
                </a:schemeClr>
              </a:buClr>
            </a:pPr>
            <a:r>
              <a:rPr lang="en-IN" sz="2200" dirty="0">
                <a:latin typeface="Times New Roman" panose="02020603050405020304" pitchFamily="18" charset="0"/>
                <a:cs typeface="Times New Roman" panose="02020603050405020304" pitchFamily="18" charset="0"/>
              </a:rPr>
              <a:t>Target the people who haven't took personal loan </a:t>
            </a:r>
            <a:r>
              <a:rPr lang="en-IN" sz="2200" dirty="0" err="1">
                <a:latin typeface="Times New Roman" panose="02020603050405020304" pitchFamily="18" charset="0"/>
                <a:cs typeface="Times New Roman" panose="02020603050405020304" pitchFamily="18" charset="0"/>
              </a:rPr>
              <a:t>ie</a:t>
            </a:r>
            <a:r>
              <a:rPr lang="en-IN" sz="2200" dirty="0">
                <a:latin typeface="Times New Roman" panose="02020603050405020304" pitchFamily="18" charset="0"/>
                <a:cs typeface="Times New Roman" panose="02020603050405020304" pitchFamily="18" charset="0"/>
              </a:rPr>
              <a:t>. people </a:t>
            </a:r>
            <a:r>
              <a:rPr lang="en-IN" sz="2200" b="1" i="1" dirty="0">
                <a:solidFill>
                  <a:schemeClr val="accent5">
                    <a:lumMod val="75000"/>
                  </a:schemeClr>
                </a:solidFill>
                <a:latin typeface="Times New Roman" panose="02020603050405020304" pitchFamily="18" charset="0"/>
                <a:cs typeface="Times New Roman" panose="02020603050405020304" pitchFamily="18" charset="0"/>
              </a:rPr>
              <a:t>with salary (0-50,000) </a:t>
            </a:r>
            <a:r>
              <a:rPr lang="en-IN" sz="2200" dirty="0">
                <a:latin typeface="Times New Roman" panose="02020603050405020304" pitchFamily="18" charset="0"/>
                <a:cs typeface="Times New Roman" panose="02020603050405020304" pitchFamily="18" charset="0"/>
              </a:rPr>
              <a:t>and</a:t>
            </a:r>
            <a:r>
              <a:rPr lang="en-IN" sz="2200" b="1" i="1" dirty="0">
                <a:solidFill>
                  <a:schemeClr val="accent5">
                    <a:lumMod val="75000"/>
                  </a:schemeClr>
                </a:solidFill>
                <a:latin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rPr>
              <a:t>understand their needs like people who need finance for big purchase like </a:t>
            </a:r>
            <a:r>
              <a:rPr lang="en-IN" sz="2200" b="1" i="1" dirty="0">
                <a:solidFill>
                  <a:schemeClr val="accent5">
                    <a:lumMod val="75000"/>
                  </a:schemeClr>
                </a:solidFill>
                <a:latin typeface="Times New Roman" panose="02020603050405020304" pitchFamily="18" charset="0"/>
                <a:cs typeface="Times New Roman" panose="02020603050405020304" pitchFamily="18" charset="0"/>
              </a:rPr>
              <a:t>car</a:t>
            </a:r>
            <a:r>
              <a:rPr lang="en-IN" sz="2200" dirty="0">
                <a:latin typeface="Times New Roman" panose="02020603050405020304" pitchFamily="18" charset="0"/>
                <a:cs typeface="Times New Roman" panose="02020603050405020304" pitchFamily="18" charset="0"/>
              </a:rPr>
              <a:t>, and home </a:t>
            </a:r>
            <a:r>
              <a:rPr lang="en-IN" sz="2200" b="1" i="1" dirty="0">
                <a:solidFill>
                  <a:schemeClr val="accent5">
                    <a:lumMod val="75000"/>
                  </a:schemeClr>
                </a:solidFill>
                <a:latin typeface="Times New Roman" panose="02020603050405020304" pitchFamily="18" charset="0"/>
                <a:cs typeface="Times New Roman" panose="02020603050405020304" pitchFamily="18" charset="0"/>
              </a:rPr>
              <a:t>renovations.</a:t>
            </a:r>
          </a:p>
        </p:txBody>
      </p:sp>
      <p:sp>
        <p:nvSpPr>
          <p:cNvPr id="11" name="Rectangle 10">
            <a:extLst>
              <a:ext uri="{FF2B5EF4-FFF2-40B4-BE49-F238E27FC236}">
                <a16:creationId xmlns:a16="http://schemas.microsoft.com/office/drawing/2014/main" id="{819691DE-7C78-7045-4967-AE234A3D10B7}"/>
              </a:ext>
            </a:extLst>
          </p:cNvPr>
          <p:cNvSpPr/>
          <p:nvPr/>
        </p:nvSpPr>
        <p:spPr>
          <a:xfrm>
            <a:off x="3887622" y="3136612"/>
            <a:ext cx="2080725" cy="584775"/>
          </a:xfrm>
          <a:prstGeom prst="rect">
            <a:avLst/>
          </a:prstGeom>
          <a:noFill/>
        </p:spPr>
        <p:txBody>
          <a:bodyPr wrap="square" lIns="91440" tIns="45720" rIns="91440" bIns="45720">
            <a:spAutoFit/>
          </a:bodyPr>
          <a:lstStyle/>
          <a:p>
            <a:pPr algn="ctr"/>
            <a:r>
              <a:rPr lang="en-IN" sz="2400" b="1" i="1" u="sng" cap="none" spc="0" dirty="0">
                <a:ln w="0"/>
                <a:solidFill>
                  <a:schemeClr val="accent2">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Observation</a:t>
            </a:r>
            <a:r>
              <a:rPr lang="en-IN" sz="3200" b="1" i="1" u="sng" cap="none" spc="0" dirty="0">
                <a:ln w="0"/>
                <a:solidFill>
                  <a:schemeClr val="accent2">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endParaRPr lang="en-IN" sz="3200" b="1" i="1" u="sng" cap="none" spc="0" dirty="0">
              <a:ln w="0"/>
              <a:solidFill>
                <a:schemeClr val="accent2">
                  <a:lumMod val="75000"/>
                </a:schemeClr>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1258314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2D3BFA5-611C-5485-0852-36C8497578A6}"/>
              </a:ext>
            </a:extLst>
          </p:cNvPr>
          <p:cNvSpPr>
            <a:spLocks noGrp="1"/>
          </p:cNvSpPr>
          <p:nvPr>
            <p:ph type="ftr" sz="quarter" idx="11"/>
          </p:nvPr>
        </p:nvSpPr>
        <p:spPr/>
        <p:txBody>
          <a:bodyPr/>
          <a:lstStyle/>
          <a:p>
            <a:r>
              <a:rPr lang="en-IN" dirty="0"/>
              <a:t>Q</a:t>
            </a:r>
          </a:p>
        </p:txBody>
      </p:sp>
      <p:sp>
        <p:nvSpPr>
          <p:cNvPr id="5" name="Rectangle 4">
            <a:extLst>
              <a:ext uri="{FF2B5EF4-FFF2-40B4-BE49-F238E27FC236}">
                <a16:creationId xmlns:a16="http://schemas.microsoft.com/office/drawing/2014/main" id="{151C6729-CDA8-B0F9-1586-0D6F1FFC25A1}"/>
              </a:ext>
            </a:extLst>
          </p:cNvPr>
          <p:cNvSpPr/>
          <p:nvPr/>
        </p:nvSpPr>
        <p:spPr>
          <a:xfrm>
            <a:off x="4673429" y="191519"/>
            <a:ext cx="2080725" cy="584775"/>
          </a:xfrm>
          <a:prstGeom prst="rect">
            <a:avLst/>
          </a:prstGeom>
          <a:noFill/>
        </p:spPr>
        <p:txBody>
          <a:bodyPr wrap="square" lIns="91440" tIns="45720" rIns="91440" bIns="45720">
            <a:spAutoFit/>
          </a:bodyPr>
          <a:lstStyle/>
          <a:p>
            <a:pPr algn="ctr"/>
            <a:r>
              <a:rPr lang="en-IN" sz="2400" b="1" i="1" u="sng" cap="none" spc="0" dirty="0">
                <a:ln w="0"/>
                <a:solidFill>
                  <a:schemeClr val="accent2">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Observation</a:t>
            </a:r>
            <a:r>
              <a:rPr lang="en-IN" sz="3200" b="1" i="1" u="sng" cap="none" spc="0" dirty="0">
                <a:ln w="0"/>
                <a:solidFill>
                  <a:schemeClr val="accent2">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endParaRPr lang="en-IN" sz="3200" b="1" i="1" u="sng" cap="none" spc="0" dirty="0">
              <a:ln w="0"/>
              <a:solidFill>
                <a:schemeClr val="accent2">
                  <a:lumMod val="75000"/>
                </a:schemeClr>
              </a:solidFill>
              <a:effectLst>
                <a:outerShdw blurRad="38100" dist="25400" dir="5400000" algn="ctr" rotWithShape="0">
                  <a:srgbClr val="6E747A">
                    <a:alpha val="43000"/>
                  </a:srgbClr>
                </a:outerShdw>
              </a:effectLst>
            </a:endParaRPr>
          </a:p>
        </p:txBody>
      </p:sp>
      <p:sp>
        <p:nvSpPr>
          <p:cNvPr id="7" name="TextBox 6">
            <a:extLst>
              <a:ext uri="{FF2B5EF4-FFF2-40B4-BE49-F238E27FC236}">
                <a16:creationId xmlns:a16="http://schemas.microsoft.com/office/drawing/2014/main" id="{A8D6DF52-F7D4-D5DF-F5A8-6930F1120E4A}"/>
              </a:ext>
            </a:extLst>
          </p:cNvPr>
          <p:cNvSpPr txBox="1"/>
          <p:nvPr/>
        </p:nvSpPr>
        <p:spPr>
          <a:xfrm>
            <a:off x="1534695" y="1087106"/>
            <a:ext cx="8761583" cy="1107996"/>
          </a:xfrm>
          <a:prstGeom prst="rect">
            <a:avLst/>
          </a:prstGeom>
          <a:noFill/>
        </p:spPr>
        <p:txBody>
          <a:bodyPr wrap="square">
            <a:spAutoFit/>
          </a:bodyPr>
          <a:lstStyle/>
          <a:p>
            <a:pPr marL="342900" indent="-342900">
              <a:buFont typeface="Wingdings" panose="05000000000000000000" pitchFamily="2" charset="2"/>
              <a:buChar char="Ø"/>
            </a:pPr>
            <a:r>
              <a:rPr lang="en-IN" sz="2200" b="1" i="1" u="sng" dirty="0">
                <a:solidFill>
                  <a:schemeClr val="accent2">
                    <a:lumMod val="50000"/>
                  </a:schemeClr>
                </a:solidFill>
                <a:latin typeface="Times New Roman" panose="02020603050405020304" pitchFamily="18" charset="0"/>
                <a:cs typeface="Times New Roman" panose="02020603050405020304" pitchFamily="18" charset="0"/>
              </a:rPr>
              <a:t>Clearly defining the benefits:</a:t>
            </a:r>
          </a:p>
          <a:p>
            <a:pPr lvl="3"/>
            <a:r>
              <a:rPr lang="en-IN" sz="2200" dirty="0">
                <a:latin typeface="Times New Roman" panose="02020603050405020304" pitchFamily="18" charset="0"/>
                <a:cs typeface="Times New Roman" panose="02020603050405020304" pitchFamily="18" charset="0"/>
              </a:rPr>
              <a:t>Making sure that the potential customers </a:t>
            </a:r>
            <a:r>
              <a:rPr lang="en-IN" sz="2200" b="1" i="1" dirty="0">
                <a:solidFill>
                  <a:schemeClr val="accent5">
                    <a:lumMod val="75000"/>
                  </a:schemeClr>
                </a:solidFill>
                <a:latin typeface="Times New Roman" panose="02020603050405020304" pitchFamily="18" charset="0"/>
                <a:cs typeface="Times New Roman" panose="02020603050405020304" pitchFamily="18" charset="0"/>
              </a:rPr>
              <a:t>understand</a:t>
            </a:r>
            <a:r>
              <a:rPr lang="en-IN" sz="2200" dirty="0">
                <a:latin typeface="Times New Roman" panose="02020603050405020304" pitchFamily="18" charset="0"/>
                <a:cs typeface="Times New Roman" panose="02020603050405020304" pitchFamily="18" charset="0"/>
              </a:rPr>
              <a:t> how personal loans can help them to </a:t>
            </a:r>
            <a:r>
              <a:rPr lang="en-IN" sz="2200" b="1" i="1" dirty="0">
                <a:solidFill>
                  <a:schemeClr val="accent5">
                    <a:lumMod val="75000"/>
                  </a:schemeClr>
                </a:solidFill>
                <a:latin typeface="Times New Roman" panose="02020603050405020304" pitchFamily="18" charset="0"/>
                <a:cs typeface="Times New Roman" panose="02020603050405020304" pitchFamily="18" charset="0"/>
              </a:rPr>
              <a:t>achieve their financial goals.</a:t>
            </a:r>
          </a:p>
        </p:txBody>
      </p:sp>
      <p:sp>
        <p:nvSpPr>
          <p:cNvPr id="9" name="TextBox 8">
            <a:extLst>
              <a:ext uri="{FF2B5EF4-FFF2-40B4-BE49-F238E27FC236}">
                <a16:creationId xmlns:a16="http://schemas.microsoft.com/office/drawing/2014/main" id="{FF938A33-5918-1263-518B-D492F9868FA7}"/>
              </a:ext>
            </a:extLst>
          </p:cNvPr>
          <p:cNvSpPr txBox="1"/>
          <p:nvPr/>
        </p:nvSpPr>
        <p:spPr>
          <a:xfrm>
            <a:off x="1534695" y="2391820"/>
            <a:ext cx="9272860" cy="3139321"/>
          </a:xfrm>
          <a:prstGeom prst="rect">
            <a:avLst/>
          </a:prstGeom>
          <a:noFill/>
        </p:spPr>
        <p:txBody>
          <a:bodyPr wrap="square">
            <a:spAutoFit/>
          </a:bodyPr>
          <a:lstStyle/>
          <a:p>
            <a:pPr marL="342900" indent="-342900">
              <a:buFont typeface="Wingdings" panose="05000000000000000000" pitchFamily="2" charset="2"/>
              <a:buChar char="Ø"/>
            </a:pPr>
            <a:r>
              <a:rPr lang="en-IN" sz="2200" b="1" i="1" u="sng" dirty="0">
                <a:solidFill>
                  <a:schemeClr val="accent2">
                    <a:lumMod val="50000"/>
                  </a:schemeClr>
                </a:solidFill>
                <a:latin typeface="Times New Roman" panose="02020603050405020304" pitchFamily="18" charset="0"/>
                <a:cs typeface="Times New Roman" panose="02020603050405020304" pitchFamily="18" charset="0"/>
              </a:rPr>
              <a:t>Offer the competitive </a:t>
            </a:r>
            <a:r>
              <a:rPr lang="en-IN" sz="2200" b="1" i="1" u="sng" dirty="0" err="1">
                <a:solidFill>
                  <a:schemeClr val="accent2">
                    <a:lumMod val="50000"/>
                  </a:schemeClr>
                </a:solidFill>
                <a:latin typeface="Times New Roman" panose="02020603050405020304" pitchFamily="18" charset="0"/>
                <a:cs typeface="Times New Roman" panose="02020603050405020304" pitchFamily="18" charset="0"/>
              </a:rPr>
              <a:t>intererst</a:t>
            </a:r>
            <a:r>
              <a:rPr lang="en-IN" sz="2200" b="1" i="1" u="sng" dirty="0">
                <a:solidFill>
                  <a:schemeClr val="accent2">
                    <a:lumMod val="50000"/>
                  </a:schemeClr>
                </a:solidFill>
                <a:latin typeface="Times New Roman" panose="02020603050405020304" pitchFamily="18" charset="0"/>
                <a:cs typeface="Times New Roman" panose="02020603050405020304" pitchFamily="18" charset="0"/>
              </a:rPr>
              <a:t> rate:</a:t>
            </a:r>
          </a:p>
          <a:p>
            <a:pPr lvl="3"/>
            <a:r>
              <a:rPr lang="en-IN" sz="2100" dirty="0">
                <a:latin typeface="Times New Roman" panose="02020603050405020304" pitchFamily="18" charset="0"/>
                <a:cs typeface="Times New Roman" panose="02020603050405020304" pitchFamily="18" charset="0"/>
              </a:rPr>
              <a:t>Personal loan with </a:t>
            </a:r>
            <a:r>
              <a:rPr lang="en-IN" sz="2200" b="1" i="1" dirty="0">
                <a:solidFill>
                  <a:schemeClr val="accent5">
                    <a:lumMod val="75000"/>
                  </a:schemeClr>
                </a:solidFill>
                <a:latin typeface="Times New Roman" panose="02020603050405020304" pitchFamily="18" charset="0"/>
                <a:cs typeface="Times New Roman" panose="02020603050405020304" pitchFamily="18" charset="0"/>
              </a:rPr>
              <a:t>low interest </a:t>
            </a:r>
            <a:r>
              <a:rPr lang="en-IN" sz="2100" dirty="0">
                <a:latin typeface="Times New Roman" panose="02020603050405020304" pitchFamily="18" charset="0"/>
                <a:cs typeface="Times New Roman" panose="02020603050405020304" pitchFamily="18" charset="0"/>
              </a:rPr>
              <a:t>rate </a:t>
            </a:r>
            <a:r>
              <a:rPr lang="en-IN" sz="2200" b="1" i="1" dirty="0">
                <a:solidFill>
                  <a:schemeClr val="accent5">
                    <a:lumMod val="75000"/>
                  </a:schemeClr>
                </a:solidFill>
                <a:latin typeface="Times New Roman" panose="02020603050405020304" pitchFamily="18" charset="0"/>
                <a:cs typeface="Times New Roman" panose="02020603050405020304" pitchFamily="18" charset="0"/>
              </a:rPr>
              <a:t>compared to other banks </a:t>
            </a:r>
            <a:r>
              <a:rPr lang="en-IN" sz="2100" dirty="0">
                <a:latin typeface="Times New Roman" panose="02020603050405020304" pitchFamily="18" charset="0"/>
                <a:cs typeface="Times New Roman" panose="02020603050405020304" pitchFamily="18" charset="0"/>
              </a:rPr>
              <a:t>can attract the customers. It makes huge difference and allowing the customer to decide whether to take loan or not.</a:t>
            </a:r>
          </a:p>
          <a:p>
            <a:pPr lvl="3"/>
            <a:endParaRPr lang="en-IN" sz="21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200" b="1" i="1" u="sng" dirty="0">
                <a:solidFill>
                  <a:schemeClr val="accent2">
                    <a:lumMod val="50000"/>
                  </a:schemeClr>
                </a:solidFill>
                <a:latin typeface="Times New Roman" panose="02020603050405020304" pitchFamily="18" charset="0"/>
                <a:cs typeface="Times New Roman" panose="02020603050405020304" pitchFamily="18" charset="0"/>
              </a:rPr>
              <a:t>Making the application process easy:</a:t>
            </a:r>
          </a:p>
          <a:p>
            <a:pPr lvl="3"/>
            <a:r>
              <a:rPr lang="en-IN" sz="2200" dirty="0">
                <a:latin typeface="Times New Roman" panose="02020603050405020304" pitchFamily="18" charset="0"/>
                <a:cs typeface="Times New Roman" panose="02020603050405020304" pitchFamily="18" charset="0"/>
              </a:rPr>
              <a:t>Making every customers of banks to </a:t>
            </a:r>
            <a:r>
              <a:rPr lang="en-IN" sz="2200" b="1" i="1" dirty="0">
                <a:solidFill>
                  <a:schemeClr val="accent5">
                    <a:lumMod val="75000"/>
                  </a:schemeClr>
                </a:solidFill>
                <a:latin typeface="Times New Roman" panose="02020603050405020304" pitchFamily="18" charset="0"/>
                <a:cs typeface="Times New Roman" panose="02020603050405020304" pitchFamily="18" charset="0"/>
              </a:rPr>
              <a:t>get the mobile app of the bank </a:t>
            </a:r>
            <a:r>
              <a:rPr lang="en-IN" sz="2200" dirty="0">
                <a:latin typeface="Times New Roman" panose="02020603050405020304" pitchFamily="18" charset="0"/>
                <a:cs typeface="Times New Roman" panose="02020603050405020304" pitchFamily="18" charset="0"/>
              </a:rPr>
              <a:t>in their mobile and making the </a:t>
            </a:r>
            <a:r>
              <a:rPr lang="en-IN" sz="2200" b="1" i="1" dirty="0">
                <a:solidFill>
                  <a:schemeClr val="accent5">
                    <a:lumMod val="75000"/>
                  </a:schemeClr>
                </a:solidFill>
                <a:latin typeface="Times New Roman" panose="02020603050405020304" pitchFamily="18" charset="0"/>
                <a:cs typeface="Times New Roman" panose="02020603050405020304" pitchFamily="18" charset="0"/>
              </a:rPr>
              <a:t>interface in user friendly</a:t>
            </a:r>
            <a:r>
              <a:rPr lang="en-IN" sz="2200" dirty="0">
                <a:latin typeface="Times New Roman" panose="02020603050405020304" pitchFamily="18" charset="0"/>
                <a:cs typeface="Times New Roman" panose="02020603050405020304" pitchFamily="18" charset="0"/>
              </a:rPr>
              <a:t> manner to reduce the hassle.</a:t>
            </a:r>
          </a:p>
        </p:txBody>
      </p:sp>
    </p:spTree>
    <p:extLst>
      <p:ext uri="{BB962C8B-B14F-4D97-AF65-F5344CB8AC3E}">
        <p14:creationId xmlns:p14="http://schemas.microsoft.com/office/powerpoint/2010/main" val="701906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1C75D21-D2B3-ABBF-C173-B36BEC86DA25}"/>
              </a:ext>
            </a:extLst>
          </p:cNvPr>
          <p:cNvSpPr>
            <a:spLocks noGrp="1"/>
          </p:cNvSpPr>
          <p:nvPr>
            <p:ph type="ftr" sz="quarter" idx="11"/>
          </p:nvPr>
        </p:nvSpPr>
        <p:spPr/>
        <p:txBody>
          <a:bodyPr/>
          <a:lstStyle/>
          <a:p>
            <a:r>
              <a:rPr lang="en-IN"/>
              <a:t>Q</a:t>
            </a:r>
          </a:p>
        </p:txBody>
      </p:sp>
      <p:sp>
        <p:nvSpPr>
          <p:cNvPr id="6" name="TextBox 5">
            <a:extLst>
              <a:ext uri="{FF2B5EF4-FFF2-40B4-BE49-F238E27FC236}">
                <a16:creationId xmlns:a16="http://schemas.microsoft.com/office/drawing/2014/main" id="{EB014C20-80D8-2167-ABC9-5D33221C6F3D}"/>
              </a:ext>
            </a:extLst>
          </p:cNvPr>
          <p:cNvSpPr txBox="1"/>
          <p:nvPr/>
        </p:nvSpPr>
        <p:spPr>
          <a:xfrm>
            <a:off x="1467463" y="1465398"/>
            <a:ext cx="8059994" cy="1815882"/>
          </a:xfrm>
          <a:prstGeom prst="rect">
            <a:avLst/>
          </a:prstGeom>
          <a:noFill/>
        </p:spPr>
        <p:txBody>
          <a:bodyPr wrap="square">
            <a:spAutoFit/>
          </a:bodyPr>
          <a:lstStyle/>
          <a:p>
            <a:pPr marL="342900" indent="-342900">
              <a:buFont typeface="Wingdings" panose="05000000000000000000" pitchFamily="2" charset="2"/>
              <a:buChar char="Ø"/>
            </a:pPr>
            <a:r>
              <a:rPr lang="en-IN" sz="2400" b="1" i="1" u="sng" dirty="0">
                <a:solidFill>
                  <a:schemeClr val="accent2">
                    <a:lumMod val="50000"/>
                  </a:schemeClr>
                </a:solidFill>
                <a:latin typeface="Times New Roman" panose="02020603050405020304" pitchFamily="18" charset="0"/>
                <a:cs typeface="Times New Roman" panose="02020603050405020304" pitchFamily="18" charset="0"/>
              </a:rPr>
              <a:t>Social Proof:</a:t>
            </a:r>
          </a:p>
          <a:p>
            <a:pPr lvl="3"/>
            <a:r>
              <a:rPr lang="en-IN" dirty="0"/>
              <a:t> </a:t>
            </a:r>
            <a:r>
              <a:rPr lang="en-IN" sz="2200" b="1" i="1" dirty="0">
                <a:solidFill>
                  <a:schemeClr val="accent5">
                    <a:lumMod val="75000"/>
                  </a:schemeClr>
                </a:solidFill>
                <a:latin typeface="Times New Roman" panose="02020603050405020304" pitchFamily="18" charset="0"/>
                <a:cs typeface="Times New Roman" panose="02020603050405020304" pitchFamily="18" charset="0"/>
              </a:rPr>
              <a:t>Social media </a:t>
            </a:r>
            <a:r>
              <a:rPr lang="en-IN" sz="2200" dirty="0">
                <a:latin typeface="Times New Roman" panose="02020603050405020304" pitchFamily="18" charset="0"/>
                <a:cs typeface="Times New Roman" panose="02020603050405020304" pitchFamily="18" charset="0"/>
              </a:rPr>
              <a:t>is the powerful tool in convincing the customers by </a:t>
            </a:r>
            <a:r>
              <a:rPr lang="en-IN" sz="2200" b="1" i="1" dirty="0">
                <a:solidFill>
                  <a:schemeClr val="accent5">
                    <a:lumMod val="75000"/>
                  </a:schemeClr>
                </a:solidFill>
                <a:latin typeface="Times New Roman" panose="02020603050405020304" pitchFamily="18" charset="0"/>
                <a:cs typeface="Times New Roman" panose="02020603050405020304" pitchFamily="18" charset="0"/>
              </a:rPr>
              <a:t>sharing the success stories </a:t>
            </a:r>
            <a:r>
              <a:rPr lang="en-IN" sz="2200" dirty="0">
                <a:latin typeface="Times New Roman" panose="02020603050405020304" pitchFamily="18" charset="0"/>
                <a:cs typeface="Times New Roman" panose="02020603050405020304" pitchFamily="18" charset="0"/>
              </a:rPr>
              <a:t>of previous customers who took personal loans to built trust and credibility</a:t>
            </a:r>
          </a:p>
        </p:txBody>
      </p:sp>
      <p:sp>
        <p:nvSpPr>
          <p:cNvPr id="7" name="Rectangle 6">
            <a:extLst>
              <a:ext uri="{FF2B5EF4-FFF2-40B4-BE49-F238E27FC236}">
                <a16:creationId xmlns:a16="http://schemas.microsoft.com/office/drawing/2014/main" id="{7C133491-9492-6AF3-52FB-3918ED845B23}"/>
              </a:ext>
            </a:extLst>
          </p:cNvPr>
          <p:cNvSpPr/>
          <p:nvPr/>
        </p:nvSpPr>
        <p:spPr>
          <a:xfrm>
            <a:off x="5309689" y="440516"/>
            <a:ext cx="2080725" cy="584775"/>
          </a:xfrm>
          <a:prstGeom prst="rect">
            <a:avLst/>
          </a:prstGeom>
          <a:noFill/>
        </p:spPr>
        <p:txBody>
          <a:bodyPr wrap="square" lIns="91440" tIns="45720" rIns="91440" bIns="45720">
            <a:spAutoFit/>
          </a:bodyPr>
          <a:lstStyle/>
          <a:p>
            <a:pPr algn="ctr"/>
            <a:r>
              <a:rPr lang="en-IN" sz="2400" b="1" i="1" u="sng" cap="none" spc="0" dirty="0">
                <a:ln w="0"/>
                <a:solidFill>
                  <a:schemeClr val="accent2">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Observation</a:t>
            </a:r>
            <a:r>
              <a:rPr lang="en-IN" sz="3200" b="1" i="1" u="sng" cap="none" spc="0" dirty="0">
                <a:ln w="0"/>
                <a:solidFill>
                  <a:schemeClr val="accent2">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endParaRPr lang="en-IN" sz="3200" b="1" i="1" u="sng" cap="none" spc="0" dirty="0">
              <a:ln w="0"/>
              <a:solidFill>
                <a:schemeClr val="accent2">
                  <a:lumMod val="75000"/>
                </a:schemeClr>
              </a:solidFill>
              <a:effectLst>
                <a:outerShdw blurRad="38100" dist="25400" dir="5400000" algn="ctr" rotWithShape="0">
                  <a:srgbClr val="6E747A">
                    <a:alpha val="43000"/>
                  </a:srgbClr>
                </a:outerShdw>
              </a:effectLst>
            </a:endParaRPr>
          </a:p>
        </p:txBody>
      </p:sp>
      <p:sp>
        <p:nvSpPr>
          <p:cNvPr id="14" name="TextBox 13">
            <a:extLst>
              <a:ext uri="{FF2B5EF4-FFF2-40B4-BE49-F238E27FC236}">
                <a16:creationId xmlns:a16="http://schemas.microsoft.com/office/drawing/2014/main" id="{48BA6727-59D1-3E4A-6B70-2C8FDF3F2617}"/>
              </a:ext>
            </a:extLst>
          </p:cNvPr>
          <p:cNvSpPr txBox="1"/>
          <p:nvPr/>
        </p:nvSpPr>
        <p:spPr>
          <a:xfrm>
            <a:off x="1237774" y="3576720"/>
            <a:ext cx="8059994" cy="1815882"/>
          </a:xfrm>
          <a:prstGeom prst="rect">
            <a:avLst/>
          </a:prstGeom>
          <a:noFill/>
        </p:spPr>
        <p:txBody>
          <a:bodyPr wrap="square">
            <a:spAutoFit/>
          </a:bodyPr>
          <a:lstStyle/>
          <a:p>
            <a:pPr marL="342900" indent="-342900">
              <a:buFont typeface="Wingdings" panose="05000000000000000000" pitchFamily="2" charset="2"/>
              <a:buChar char="Ø"/>
            </a:pPr>
            <a:r>
              <a:rPr lang="en-IN" sz="2400" b="1" i="1" u="sng" dirty="0">
                <a:solidFill>
                  <a:schemeClr val="accent2">
                    <a:lumMod val="50000"/>
                  </a:schemeClr>
                </a:solidFill>
                <a:latin typeface="Times New Roman" panose="02020603050405020304" pitchFamily="18" charset="0"/>
                <a:cs typeface="Times New Roman" panose="02020603050405020304" pitchFamily="18" charset="0"/>
              </a:rPr>
              <a:t>Providing excellent customer service:</a:t>
            </a:r>
          </a:p>
          <a:p>
            <a:pPr lvl="3"/>
            <a:r>
              <a:rPr lang="en-IN" sz="2200" dirty="0">
                <a:latin typeface="Times New Roman" panose="02020603050405020304" pitchFamily="18" charset="0"/>
                <a:cs typeface="Times New Roman" panose="02020603050405020304" pitchFamily="18" charset="0"/>
              </a:rPr>
              <a:t> It can make big difference in </a:t>
            </a:r>
            <a:r>
              <a:rPr lang="en-IN" sz="2200" b="1" i="1" dirty="0">
                <a:solidFill>
                  <a:schemeClr val="accent5">
                    <a:lumMod val="75000"/>
                  </a:schemeClr>
                </a:solidFill>
                <a:latin typeface="Times New Roman" panose="02020603050405020304" pitchFamily="18" charset="0"/>
                <a:cs typeface="Times New Roman" panose="02020603050405020304" pitchFamily="18" charset="0"/>
              </a:rPr>
              <a:t>attracting </a:t>
            </a:r>
            <a:r>
              <a:rPr lang="en-IN" sz="2200" dirty="0">
                <a:latin typeface="Times New Roman" panose="02020603050405020304" pitchFamily="18" charset="0"/>
                <a:cs typeface="Times New Roman" panose="02020603050405020304" pitchFamily="18" charset="0"/>
              </a:rPr>
              <a:t>and retaining  the customers. Be </a:t>
            </a:r>
            <a:r>
              <a:rPr lang="en-IN" sz="2200" b="1" i="1" dirty="0">
                <a:solidFill>
                  <a:schemeClr val="accent5">
                    <a:lumMod val="75000"/>
                  </a:schemeClr>
                </a:solidFill>
                <a:latin typeface="Times New Roman" panose="02020603050405020304" pitchFamily="18" charset="0"/>
                <a:cs typeface="Times New Roman" panose="02020603050405020304" pitchFamily="18" charset="0"/>
              </a:rPr>
              <a:t>responsive</a:t>
            </a:r>
            <a:r>
              <a:rPr lang="en-IN" sz="2200" dirty="0">
                <a:latin typeface="Times New Roman" panose="02020603050405020304" pitchFamily="18" charset="0"/>
                <a:cs typeface="Times New Roman" panose="02020603050405020304" pitchFamily="18" charset="0"/>
              </a:rPr>
              <a:t> to the inquiries and </a:t>
            </a:r>
            <a:r>
              <a:rPr lang="en-IN" sz="2200" b="1" i="1" dirty="0">
                <a:solidFill>
                  <a:schemeClr val="accent5">
                    <a:lumMod val="75000"/>
                  </a:schemeClr>
                </a:solidFill>
                <a:latin typeface="Times New Roman" panose="02020603050405020304" pitchFamily="18" charset="0"/>
                <a:cs typeface="Times New Roman" panose="02020603050405020304" pitchFamily="18" charset="0"/>
              </a:rPr>
              <a:t>offer helpful advice </a:t>
            </a:r>
            <a:r>
              <a:rPr lang="en-IN" sz="2200" dirty="0">
                <a:latin typeface="Times New Roman" panose="02020603050405020304" pitchFamily="18" charset="0"/>
                <a:cs typeface="Times New Roman" panose="02020603050405020304" pitchFamily="18" charset="0"/>
              </a:rPr>
              <a:t>and make sure that the customer is </a:t>
            </a:r>
            <a:r>
              <a:rPr lang="en-IN" sz="2200" b="1" i="1" dirty="0">
                <a:solidFill>
                  <a:schemeClr val="accent5">
                    <a:lumMod val="75000"/>
                  </a:schemeClr>
                </a:solidFill>
                <a:latin typeface="Times New Roman" panose="02020603050405020304" pitchFamily="18" charset="0"/>
                <a:cs typeface="Times New Roman" panose="02020603050405020304" pitchFamily="18" charset="0"/>
              </a:rPr>
              <a:t>valued and appreciated.</a:t>
            </a:r>
          </a:p>
        </p:txBody>
      </p:sp>
    </p:spTree>
    <p:extLst>
      <p:ext uri="{BB962C8B-B14F-4D97-AF65-F5344CB8AC3E}">
        <p14:creationId xmlns:p14="http://schemas.microsoft.com/office/powerpoint/2010/main" val="11333240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FAD5D3B-7444-B781-889C-7A2ED379E7D3}"/>
              </a:ext>
            </a:extLst>
          </p:cNvPr>
          <p:cNvSpPr>
            <a:spLocks noGrp="1"/>
          </p:cNvSpPr>
          <p:nvPr>
            <p:ph type="ftr" sz="quarter" idx="11"/>
          </p:nvPr>
        </p:nvSpPr>
        <p:spPr>
          <a:xfrm>
            <a:off x="2767594" y="1430943"/>
            <a:ext cx="9736055" cy="3235825"/>
          </a:xfrm>
        </p:spPr>
        <p:txBody>
          <a:bodyPr/>
          <a:lstStyle/>
          <a:p>
            <a:r>
              <a:rPr lang="en-GB" sz="9600" dirty="0">
                <a:solidFill>
                  <a:schemeClr val="accent2">
                    <a:lumMod val="75000"/>
                  </a:schemeClr>
                </a:solidFill>
              </a:rPr>
              <a:t>Thank You</a:t>
            </a:r>
            <a:endParaRPr lang="en-IN" sz="9600" dirty="0">
              <a:solidFill>
                <a:schemeClr val="accent2">
                  <a:lumMod val="75000"/>
                </a:schemeClr>
              </a:solidFill>
            </a:endParaRPr>
          </a:p>
        </p:txBody>
      </p:sp>
    </p:spTree>
    <p:extLst>
      <p:ext uri="{BB962C8B-B14F-4D97-AF65-F5344CB8AC3E}">
        <p14:creationId xmlns:p14="http://schemas.microsoft.com/office/powerpoint/2010/main" val="4048211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0E471FE1-EBB9-D6B7-56E8-BC591805CA80}"/>
              </a:ext>
            </a:extLst>
          </p:cNvPr>
          <p:cNvGraphicFramePr>
            <a:graphicFrameLocks noGrp="1"/>
          </p:cNvGraphicFramePr>
          <p:nvPr>
            <p:extLst>
              <p:ext uri="{D42A27DB-BD31-4B8C-83A1-F6EECF244321}">
                <p14:modId xmlns:p14="http://schemas.microsoft.com/office/powerpoint/2010/main" val="1523110319"/>
              </p:ext>
            </p:extLst>
          </p:nvPr>
        </p:nvGraphicFramePr>
        <p:xfrm>
          <a:off x="1458686" y="460897"/>
          <a:ext cx="10366868" cy="1069951"/>
        </p:xfrm>
        <a:graphic>
          <a:graphicData uri="http://schemas.openxmlformats.org/drawingml/2006/table">
            <a:tbl>
              <a:tblPr>
                <a:tableStyleId>{5C22544A-7EE6-4342-B048-85BDC9FD1C3A}</a:tableStyleId>
              </a:tblPr>
              <a:tblGrid>
                <a:gridCol w="10366868">
                  <a:extLst>
                    <a:ext uri="{9D8B030D-6E8A-4147-A177-3AD203B41FA5}">
                      <a16:colId xmlns:a16="http://schemas.microsoft.com/office/drawing/2014/main" val="2571183754"/>
                    </a:ext>
                  </a:extLst>
                </a:gridCol>
              </a:tblGrid>
              <a:tr h="1069951">
                <a:tc>
                  <a:txBody>
                    <a:bodyPr/>
                    <a:lstStyle/>
                    <a:p>
                      <a:pPr algn="l" fontAlgn="b"/>
                      <a:r>
                        <a:rPr lang="en-US" sz="2200" b="1" u="none" strike="noStrike" dirty="0">
                          <a:solidFill>
                            <a:srgbClr val="006666"/>
                          </a:solidFill>
                          <a:effectLst/>
                          <a:latin typeface="Modern No. 20" panose="02070704070505020303" pitchFamily="18" charset="0"/>
                          <a:cs typeface="Times New Roman" panose="02020603050405020304" pitchFamily="18" charset="0"/>
                        </a:rPr>
                        <a:t>Q2. Generate a table with min, max, median &amp; average for all numeric variables (age, experience,   income, family members, CCAvg, Mortgage). What are your observations?</a:t>
                      </a:r>
                      <a:endParaRPr lang="en-US" sz="2200" b="1" i="0" u="none" strike="noStrike" dirty="0">
                        <a:solidFill>
                          <a:srgbClr val="006666"/>
                        </a:solidFill>
                        <a:effectLst/>
                        <a:latin typeface="Modern No. 20" panose="02070704070505020303" pitchFamily="18" charset="0"/>
                        <a:cs typeface="Times New Roman" panose="02020603050405020304" pitchFamily="18" charset="0"/>
                      </a:endParaRPr>
                    </a:p>
                  </a:txBody>
                  <a:tcPr marL="6537" marR="6537" marT="6537" marB="0" anchor="b">
                    <a:solidFill>
                      <a:schemeClr val="bg1"/>
                    </a:solidFill>
                  </a:tcPr>
                </a:tc>
                <a:extLst>
                  <a:ext uri="{0D108BD9-81ED-4DB2-BD59-A6C34878D82A}">
                    <a16:rowId xmlns:a16="http://schemas.microsoft.com/office/drawing/2014/main" val="2465607874"/>
                  </a:ext>
                </a:extLst>
              </a:tr>
            </a:tbl>
          </a:graphicData>
        </a:graphic>
      </p:graphicFrame>
      <p:pic>
        <p:nvPicPr>
          <p:cNvPr id="10" name="Picture 9">
            <a:extLst>
              <a:ext uri="{FF2B5EF4-FFF2-40B4-BE49-F238E27FC236}">
                <a16:creationId xmlns:a16="http://schemas.microsoft.com/office/drawing/2014/main" id="{2A5D0004-3BAA-A39B-CB6E-C2DAEF88F82C}"/>
              </a:ext>
            </a:extLst>
          </p:cNvPr>
          <p:cNvPicPr>
            <a:picLocks noChangeAspect="1"/>
          </p:cNvPicPr>
          <p:nvPr/>
        </p:nvPicPr>
        <p:blipFill>
          <a:blip r:embed="rId2"/>
          <a:stretch>
            <a:fillRect/>
          </a:stretch>
        </p:blipFill>
        <p:spPr>
          <a:xfrm>
            <a:off x="1458685" y="1800883"/>
            <a:ext cx="10366869" cy="3356744"/>
          </a:xfrm>
          <a:prstGeom prst="rect">
            <a:avLst/>
          </a:prstGeom>
        </p:spPr>
      </p:pic>
      <p:sp>
        <p:nvSpPr>
          <p:cNvPr id="11" name="TextBox 10">
            <a:extLst>
              <a:ext uri="{FF2B5EF4-FFF2-40B4-BE49-F238E27FC236}">
                <a16:creationId xmlns:a16="http://schemas.microsoft.com/office/drawing/2014/main" id="{6B5E3AD5-BBC7-2B33-581A-3DA2E18C210C}"/>
              </a:ext>
            </a:extLst>
          </p:cNvPr>
          <p:cNvSpPr txBox="1"/>
          <p:nvPr/>
        </p:nvSpPr>
        <p:spPr>
          <a:xfrm>
            <a:off x="1653895" y="6150114"/>
            <a:ext cx="7576458"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above analysis has been arrived through </a:t>
            </a:r>
            <a:r>
              <a:rPr lang="en-US" sz="2000" b="1" i="1" dirty="0">
                <a:solidFill>
                  <a:schemeClr val="accent5">
                    <a:lumMod val="75000"/>
                  </a:schemeClr>
                </a:solidFill>
                <a:latin typeface="Times New Roman" panose="02020603050405020304" pitchFamily="18" charset="0"/>
                <a:cs typeface="Times New Roman" panose="02020603050405020304" pitchFamily="18" charset="0"/>
              </a:rPr>
              <a:t>descriptive statistics</a:t>
            </a:r>
            <a:r>
              <a:rPr lang="en-US" sz="2000" dirty="0">
                <a:solidFill>
                  <a:schemeClr val="accent5">
                    <a:lumMod val="75000"/>
                  </a:schemeClr>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option in the </a:t>
            </a:r>
            <a:r>
              <a:rPr lang="en-US" sz="2000" b="1" i="1" dirty="0">
                <a:solidFill>
                  <a:schemeClr val="accent5">
                    <a:lumMod val="75000"/>
                  </a:schemeClr>
                </a:solidFill>
                <a:latin typeface="Times New Roman" panose="02020603050405020304" pitchFamily="18" charset="0"/>
                <a:cs typeface="Times New Roman" panose="02020603050405020304" pitchFamily="18" charset="0"/>
              </a:rPr>
              <a:t>data analysis menu</a:t>
            </a:r>
            <a:r>
              <a:rPr lang="en-US" sz="2000" dirty="0">
                <a:solidFill>
                  <a:schemeClr val="accent5">
                    <a:lumMod val="75000"/>
                  </a:schemeClr>
                </a:solidFill>
                <a:latin typeface="Times New Roman" panose="02020603050405020304" pitchFamily="18" charset="0"/>
                <a:cs typeface="Times New Roman" panose="02020603050405020304" pitchFamily="18" charset="0"/>
              </a:rPr>
              <a:t>.</a:t>
            </a:r>
            <a:endParaRPr lang="en-IN" sz="2000" dirty="0">
              <a:solidFill>
                <a:schemeClr val="accent5">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5156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29C5416-E034-0DF2-7AE4-72F20A827844}"/>
              </a:ext>
            </a:extLst>
          </p:cNvPr>
          <p:cNvSpPr>
            <a:spLocks noGrp="1"/>
          </p:cNvSpPr>
          <p:nvPr>
            <p:ph type="ftr" sz="quarter" idx="11"/>
          </p:nvPr>
        </p:nvSpPr>
        <p:spPr/>
        <p:txBody>
          <a:bodyPr/>
          <a:lstStyle/>
          <a:p>
            <a:r>
              <a:rPr lang="en-IN"/>
              <a:t>Q</a:t>
            </a:r>
          </a:p>
        </p:txBody>
      </p:sp>
      <p:sp>
        <p:nvSpPr>
          <p:cNvPr id="7" name="TextBox 6">
            <a:extLst>
              <a:ext uri="{FF2B5EF4-FFF2-40B4-BE49-F238E27FC236}">
                <a16:creationId xmlns:a16="http://schemas.microsoft.com/office/drawing/2014/main" id="{FFAE8EEF-6501-6036-4637-C80CA0F064C8}"/>
              </a:ext>
            </a:extLst>
          </p:cNvPr>
          <p:cNvSpPr txBox="1"/>
          <p:nvPr/>
        </p:nvSpPr>
        <p:spPr>
          <a:xfrm>
            <a:off x="1428447" y="483907"/>
            <a:ext cx="8868931" cy="5632311"/>
          </a:xfrm>
          <a:prstGeom prst="rect">
            <a:avLst/>
          </a:prstGeom>
          <a:noFill/>
        </p:spPr>
        <p:txBody>
          <a:bodyPr wrap="square" rtlCol="0">
            <a:spAutoFit/>
          </a:bodyPr>
          <a:lstStyle/>
          <a:p>
            <a:pPr marL="342900" indent="-342900">
              <a:buFont typeface="Wingdings" panose="05000000000000000000" pitchFamily="2" charset="2"/>
              <a:buChar char="Ø"/>
            </a:pPr>
            <a:r>
              <a:rPr lang="en-US" b="1" u="sng" dirty="0">
                <a:solidFill>
                  <a:schemeClr val="accent2">
                    <a:lumMod val="50000"/>
                  </a:schemeClr>
                </a:solidFill>
                <a:latin typeface="Times New Roman" panose="02020603050405020304" pitchFamily="18" charset="0"/>
                <a:cs typeface="Times New Roman" panose="02020603050405020304" pitchFamily="18" charset="0"/>
              </a:rPr>
              <a:t>Mortgage </a:t>
            </a:r>
            <a:r>
              <a:rPr lang="en-US" b="1" dirty="0">
                <a:solidFill>
                  <a:schemeClr val="accent2">
                    <a:lumMod val="50000"/>
                  </a:schemeClr>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mortgage ranges between 56k to 635k. So the bank customers are both </a:t>
            </a:r>
            <a:r>
              <a:rPr lang="en-US" b="1" i="1" dirty="0">
                <a:solidFill>
                  <a:schemeClr val="accent5">
                    <a:lumMod val="75000"/>
                  </a:schemeClr>
                </a:solidFill>
                <a:latin typeface="Times New Roman" panose="02020603050405020304" pitchFamily="18" charset="0"/>
                <a:cs typeface="Times New Roman" panose="02020603050405020304" pitchFamily="18" charset="0"/>
              </a:rPr>
              <a:t>home owners </a:t>
            </a:r>
            <a:r>
              <a:rPr lang="en-US" dirty="0">
                <a:solidFill>
                  <a:schemeClr val="accent5">
                    <a:lumMod val="75000"/>
                  </a:schemeClr>
                </a:solidFill>
                <a:latin typeface="Times New Roman" panose="02020603050405020304" pitchFamily="18" charset="0"/>
                <a:cs typeface="Times New Roman" panose="02020603050405020304" pitchFamily="18" charset="0"/>
              </a:rPr>
              <a:t>and </a:t>
            </a:r>
            <a:r>
              <a:rPr lang="en-US" b="1" i="1" dirty="0">
                <a:solidFill>
                  <a:schemeClr val="accent5">
                    <a:lumMod val="75000"/>
                  </a:schemeClr>
                </a:solidFill>
                <a:latin typeface="Times New Roman" panose="02020603050405020304" pitchFamily="18" charset="0"/>
                <a:cs typeface="Times New Roman" panose="02020603050405020304" pitchFamily="18" charset="0"/>
              </a:rPr>
              <a:t>renters</a:t>
            </a:r>
            <a:endParaRPr lang="en-IN" b="1" i="1" dirty="0">
              <a:solidFill>
                <a:schemeClr val="accent5">
                  <a:lumMod val="75000"/>
                </a:schemeClr>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p>
          <a:p>
            <a:pPr marL="342900" indent="-342900">
              <a:buClr>
                <a:schemeClr val="accent5">
                  <a:lumMod val="75000"/>
                </a:schemeClr>
              </a:buCl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t>
            </a:r>
            <a:r>
              <a:rPr lang="en-US" b="1" u="sng" dirty="0">
                <a:solidFill>
                  <a:schemeClr val="accent2">
                    <a:lumMod val="50000"/>
                  </a:schemeClr>
                </a:solidFill>
                <a:latin typeface="Times New Roman" panose="02020603050405020304" pitchFamily="18" charset="0"/>
                <a:cs typeface="Times New Roman" panose="02020603050405020304" pitchFamily="18" charset="0"/>
              </a:rPr>
              <a:t>Age and Experience</a:t>
            </a:r>
            <a:r>
              <a:rPr lang="en-US" u="sng" dirty="0">
                <a:solidFill>
                  <a:schemeClr val="accent2">
                    <a:lumMod val="50000"/>
                  </a:schemeClr>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p>
          <a:p>
            <a:pPr lvl="1"/>
            <a:r>
              <a:rPr lang="en-US" dirty="0">
                <a:latin typeface="Times New Roman" panose="02020603050405020304" pitchFamily="18" charset="0"/>
                <a:cs typeface="Times New Roman" panose="02020603050405020304" pitchFamily="18" charset="0"/>
              </a:rPr>
              <a:t>		The average age of customer is 45 with an average experience of 20 years. So the customers are relatively mature and experienced. Minimum age is 23 so bank has </a:t>
            </a:r>
            <a:r>
              <a:rPr lang="en-US" b="1" i="1" dirty="0">
                <a:solidFill>
                  <a:schemeClr val="accent5">
                    <a:lumMod val="75000"/>
                  </a:schemeClr>
                </a:solidFill>
                <a:latin typeface="Times New Roman" panose="02020603050405020304" pitchFamily="18" charset="0"/>
                <a:cs typeface="Times New Roman" panose="02020603050405020304" pitchFamily="18" charset="0"/>
              </a:rPr>
              <a:t>customers in all age group.</a:t>
            </a:r>
            <a:r>
              <a:rPr lang="en-US" dirty="0">
                <a:solidFill>
                  <a:schemeClr val="accent5">
                    <a:lumMod val="75000"/>
                  </a:schemeClr>
                </a:solidFill>
                <a:latin typeface="Times New Roman" panose="02020603050405020304" pitchFamily="18" charset="0"/>
                <a:cs typeface="Times New Roman" panose="02020603050405020304" pitchFamily="18" charset="0"/>
              </a:rPr>
              <a:t>	</a:t>
            </a:r>
          </a:p>
          <a:p>
            <a:pPr lvl="1"/>
            <a:r>
              <a:rPr lang="en-US" dirty="0">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Ø"/>
            </a:pPr>
            <a:r>
              <a:rPr lang="en-US" b="1" u="sng" dirty="0">
                <a:solidFill>
                  <a:schemeClr val="accent2">
                    <a:lumMod val="50000"/>
                  </a:schemeClr>
                </a:solidFill>
                <a:latin typeface="Times New Roman" panose="02020603050405020304" pitchFamily="18" charset="0"/>
                <a:cs typeface="Times New Roman" panose="02020603050405020304" pitchFamily="18" charset="0"/>
              </a:rPr>
              <a:t>Income </a:t>
            </a:r>
            <a:r>
              <a:rPr lang="en-US" b="1" u="sng" dirty="0">
                <a:solidFill>
                  <a:schemeClr val="accent5">
                    <a:lumMod val="50000"/>
                  </a:schemeClr>
                </a:solidFill>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The average salary of customer is 74,000 with minimum salary of 8,000. So the bank has customers </a:t>
            </a:r>
            <a:r>
              <a:rPr lang="en-US" b="1" i="1" dirty="0">
                <a:solidFill>
                  <a:schemeClr val="accent5">
                    <a:lumMod val="75000"/>
                  </a:schemeClr>
                </a:solidFill>
                <a:latin typeface="Times New Roman" panose="02020603050405020304" pitchFamily="18" charset="0"/>
                <a:cs typeface="Times New Roman" panose="02020603050405020304" pitchFamily="18" charset="0"/>
              </a:rPr>
              <a:t>with different income level.</a:t>
            </a:r>
          </a:p>
          <a:p>
            <a:endParaRPr lang="en-US" b="1" i="1" dirty="0">
              <a:solidFill>
                <a:schemeClr val="accent2">
                  <a:lumMod val="50000"/>
                </a:schemeClr>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b="1" u="sng" dirty="0">
                <a:solidFill>
                  <a:schemeClr val="accent2">
                    <a:lumMod val="50000"/>
                  </a:schemeClr>
                </a:solidFill>
                <a:latin typeface="Times New Roman" panose="02020603050405020304" pitchFamily="18" charset="0"/>
                <a:cs typeface="Times New Roman" panose="02020603050405020304" pitchFamily="18" charset="0"/>
              </a:rPr>
              <a:t>Family members :</a:t>
            </a:r>
          </a:p>
          <a:p>
            <a:r>
              <a:rPr lang="en-US" dirty="0">
                <a:latin typeface="Times New Roman" panose="02020603050405020304" pitchFamily="18" charset="0"/>
                <a:cs typeface="Times New Roman" panose="02020603050405020304" pitchFamily="18" charset="0"/>
              </a:rPr>
              <a:t>			The bank has average of family with 2 members with maximum 4 members. so the customers are either </a:t>
            </a:r>
            <a:r>
              <a:rPr lang="en-US" b="1" i="1" dirty="0">
                <a:solidFill>
                  <a:schemeClr val="accent5">
                    <a:lumMod val="75000"/>
                  </a:schemeClr>
                </a:solidFill>
                <a:latin typeface="Times New Roman" panose="02020603050405020304" pitchFamily="18" charset="0"/>
                <a:cs typeface="Times New Roman" panose="02020603050405020304" pitchFamily="18" charset="0"/>
              </a:rPr>
              <a:t>single</a:t>
            </a:r>
            <a:r>
              <a:rPr lang="en-US" dirty="0">
                <a:solidFill>
                  <a:schemeClr val="accent5">
                    <a:lumMod val="75000"/>
                  </a:schemeClr>
                </a:solidFill>
                <a:latin typeface="Times New Roman" panose="02020603050405020304" pitchFamily="18" charset="0"/>
                <a:cs typeface="Times New Roman" panose="02020603050405020304" pitchFamily="18" charset="0"/>
              </a:rPr>
              <a:t> or </a:t>
            </a:r>
            <a:r>
              <a:rPr lang="en-US" b="1" i="1" dirty="0">
                <a:solidFill>
                  <a:schemeClr val="accent5">
                    <a:lumMod val="75000"/>
                  </a:schemeClr>
                </a:solidFill>
                <a:latin typeface="Times New Roman" panose="02020603050405020304" pitchFamily="18" charset="0"/>
                <a:cs typeface="Times New Roman" panose="02020603050405020304" pitchFamily="18" charset="0"/>
              </a:rPr>
              <a:t>nuclear family.</a:t>
            </a:r>
          </a:p>
          <a:p>
            <a:endParaRPr lang="en-US" b="1" i="1" dirty="0">
              <a:solidFill>
                <a:schemeClr val="accent2">
                  <a:lumMod val="50000"/>
                </a:schemeClr>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b="1" u="sng" dirty="0">
                <a:solidFill>
                  <a:schemeClr val="accent2">
                    <a:lumMod val="50000"/>
                  </a:schemeClr>
                </a:solidFill>
                <a:latin typeface="Times New Roman" panose="02020603050405020304" pitchFamily="18" charset="0"/>
                <a:cs typeface="Times New Roman" panose="02020603050405020304" pitchFamily="18" charset="0"/>
              </a:rPr>
              <a:t>Credit cards : </a:t>
            </a:r>
          </a:p>
          <a:p>
            <a:r>
              <a:rPr lang="en-US" dirty="0">
                <a:latin typeface="Times New Roman" panose="02020603050405020304" pitchFamily="18" charset="0"/>
                <a:cs typeface="Times New Roman" panose="02020603050405020304" pitchFamily="18" charset="0"/>
              </a:rPr>
              <a:t>			The credit card spending average ranges from 2k to 10k. So customers who are willing to spend on credit card also willing to buy personal loans.</a:t>
            </a:r>
          </a:p>
          <a:p>
            <a:r>
              <a:rPr lang="en-US" dirty="0">
                <a:latin typeface="Times New Roman" panose="02020603050405020304" pitchFamily="18" charset="0"/>
                <a:cs typeface="Times New Roman" panose="02020603050405020304" pitchFamily="18" charset="0"/>
              </a:rPr>
              <a:t> </a:t>
            </a:r>
          </a:p>
        </p:txBody>
      </p:sp>
      <p:sp>
        <p:nvSpPr>
          <p:cNvPr id="8" name="Rectangle 7">
            <a:extLst>
              <a:ext uri="{FF2B5EF4-FFF2-40B4-BE49-F238E27FC236}">
                <a16:creationId xmlns:a16="http://schemas.microsoft.com/office/drawing/2014/main" id="{FACE2C63-1369-8C20-59F7-113C25B48D9F}"/>
              </a:ext>
            </a:extLst>
          </p:cNvPr>
          <p:cNvSpPr/>
          <p:nvPr/>
        </p:nvSpPr>
        <p:spPr>
          <a:xfrm>
            <a:off x="4672408" y="-100868"/>
            <a:ext cx="2080725" cy="584775"/>
          </a:xfrm>
          <a:prstGeom prst="rect">
            <a:avLst/>
          </a:prstGeom>
          <a:noFill/>
        </p:spPr>
        <p:txBody>
          <a:bodyPr wrap="square" lIns="91440" tIns="45720" rIns="91440" bIns="45720">
            <a:spAutoFit/>
          </a:bodyPr>
          <a:lstStyle/>
          <a:p>
            <a:pPr algn="ctr"/>
            <a:r>
              <a:rPr lang="en-IN" sz="2400" b="1" i="1" u="sng" cap="none" spc="0" dirty="0">
                <a:ln w="0"/>
                <a:solidFill>
                  <a:schemeClr val="accent2">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Observation</a:t>
            </a:r>
            <a:r>
              <a:rPr lang="en-IN" sz="3200" b="1" i="1" cap="none" spc="0" dirty="0">
                <a:ln w="0"/>
                <a:solidFill>
                  <a:schemeClr val="accent2">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endParaRPr lang="en-IN" sz="3200" b="1" i="1" cap="none" spc="0" dirty="0">
              <a:ln w="0"/>
              <a:solidFill>
                <a:schemeClr val="accent2">
                  <a:lumMod val="75000"/>
                </a:schemeClr>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29332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AE822B0-8E28-4E41-3988-E34F0E02CAAF}"/>
              </a:ext>
            </a:extLst>
          </p:cNvPr>
          <p:cNvSpPr>
            <a:spLocks noGrp="1"/>
          </p:cNvSpPr>
          <p:nvPr>
            <p:ph type="ftr" sz="quarter" idx="11"/>
          </p:nvPr>
        </p:nvSpPr>
        <p:spPr>
          <a:xfrm>
            <a:off x="593359" y="5948056"/>
            <a:ext cx="6297612" cy="365125"/>
          </a:xfrm>
        </p:spPr>
        <p:txBody>
          <a:bodyPr/>
          <a:lstStyle/>
          <a:p>
            <a:r>
              <a:rPr lang="en-IN"/>
              <a:t>Q</a:t>
            </a:r>
          </a:p>
        </p:txBody>
      </p:sp>
      <p:graphicFrame>
        <p:nvGraphicFramePr>
          <p:cNvPr id="6" name="Table 5">
            <a:extLst>
              <a:ext uri="{FF2B5EF4-FFF2-40B4-BE49-F238E27FC236}">
                <a16:creationId xmlns:a16="http://schemas.microsoft.com/office/drawing/2014/main" id="{B26EF0D3-11F9-DCF1-1566-E1F58DB13522}"/>
              </a:ext>
            </a:extLst>
          </p:cNvPr>
          <p:cNvGraphicFramePr>
            <a:graphicFrameLocks noGrp="1"/>
          </p:cNvGraphicFramePr>
          <p:nvPr>
            <p:extLst>
              <p:ext uri="{D42A27DB-BD31-4B8C-83A1-F6EECF244321}">
                <p14:modId xmlns:p14="http://schemas.microsoft.com/office/powerpoint/2010/main" val="3623321168"/>
              </p:ext>
            </p:extLst>
          </p:nvPr>
        </p:nvGraphicFramePr>
        <p:xfrm>
          <a:off x="1496693" y="439457"/>
          <a:ext cx="8315125" cy="1783080"/>
        </p:xfrm>
        <a:graphic>
          <a:graphicData uri="http://schemas.openxmlformats.org/drawingml/2006/table">
            <a:tbl>
              <a:tblPr>
                <a:tableStyleId>{5C22544A-7EE6-4342-B048-85BDC9FD1C3A}</a:tableStyleId>
              </a:tblPr>
              <a:tblGrid>
                <a:gridCol w="2266969">
                  <a:extLst>
                    <a:ext uri="{9D8B030D-6E8A-4147-A177-3AD203B41FA5}">
                      <a16:colId xmlns:a16="http://schemas.microsoft.com/office/drawing/2014/main" val="1447436597"/>
                    </a:ext>
                  </a:extLst>
                </a:gridCol>
                <a:gridCol w="1138476">
                  <a:extLst>
                    <a:ext uri="{9D8B030D-6E8A-4147-A177-3AD203B41FA5}">
                      <a16:colId xmlns:a16="http://schemas.microsoft.com/office/drawing/2014/main" val="3263463614"/>
                    </a:ext>
                  </a:extLst>
                </a:gridCol>
                <a:gridCol w="1138476">
                  <a:extLst>
                    <a:ext uri="{9D8B030D-6E8A-4147-A177-3AD203B41FA5}">
                      <a16:colId xmlns:a16="http://schemas.microsoft.com/office/drawing/2014/main" val="3207859276"/>
                    </a:ext>
                  </a:extLst>
                </a:gridCol>
                <a:gridCol w="3771204">
                  <a:extLst>
                    <a:ext uri="{9D8B030D-6E8A-4147-A177-3AD203B41FA5}">
                      <a16:colId xmlns:a16="http://schemas.microsoft.com/office/drawing/2014/main" val="1076422582"/>
                    </a:ext>
                  </a:extLst>
                </a:gridCol>
              </a:tblGrid>
              <a:tr h="261296">
                <a:tc gridSpan="4">
                  <a:txBody>
                    <a:bodyPr/>
                    <a:lstStyle/>
                    <a:p>
                      <a:pPr algn="l" fontAlgn="b"/>
                      <a:r>
                        <a:rPr lang="en-US" sz="1900" b="1" u="none" strike="noStrike" dirty="0">
                          <a:solidFill>
                            <a:srgbClr val="006666"/>
                          </a:solidFill>
                          <a:effectLst/>
                          <a:latin typeface="Times New Roman" panose="02020603050405020304" pitchFamily="18" charset="0"/>
                          <a:cs typeface="Times New Roman" panose="02020603050405020304" pitchFamily="18" charset="0"/>
                        </a:rPr>
                        <a:t>3. Create a new categorical variable for Experience using 4 categories –</a:t>
                      </a:r>
                      <a:endParaRPr lang="en-US" sz="1900" b="1" i="1" u="none" strike="noStrike" dirty="0">
                        <a:solidFill>
                          <a:srgbClr val="006666"/>
                        </a:solidFill>
                        <a:effectLst/>
                        <a:latin typeface="Times New Roman" panose="02020603050405020304" pitchFamily="18" charset="0"/>
                        <a:cs typeface="Times New Roman" panose="02020603050405020304" pitchFamily="18" charset="0"/>
                      </a:endParaRPr>
                    </a:p>
                  </a:txBody>
                  <a:tcPr marL="7620" marR="7620" marT="7620" marB="0" anchor="b">
                    <a:solidFill>
                      <a:schemeClr val="bg1"/>
                    </a:solidFill>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286769660"/>
                  </a:ext>
                </a:extLst>
              </a:tr>
              <a:tr h="261296">
                <a:tc>
                  <a:txBody>
                    <a:bodyPr/>
                    <a:lstStyle/>
                    <a:p>
                      <a:pPr algn="l" fontAlgn="b"/>
                      <a:r>
                        <a:rPr lang="en-US" sz="1900" b="1" u="none" strike="noStrike" dirty="0">
                          <a:solidFill>
                            <a:srgbClr val="006666"/>
                          </a:solidFill>
                          <a:effectLst/>
                          <a:latin typeface="Times New Roman" panose="02020603050405020304" pitchFamily="18" charset="0"/>
                          <a:cs typeface="Times New Roman" panose="02020603050405020304" pitchFamily="18" charset="0"/>
                        </a:rPr>
                        <a:t>a. 0 to 10 years</a:t>
                      </a:r>
                      <a:endParaRPr lang="en-US" sz="1900" b="1" i="1" u="none" strike="noStrike" dirty="0">
                        <a:solidFill>
                          <a:srgbClr val="006666"/>
                        </a:solidFill>
                        <a:effectLst/>
                        <a:latin typeface="Times New Roman" panose="02020603050405020304" pitchFamily="18" charset="0"/>
                        <a:cs typeface="Times New Roman" panose="02020603050405020304" pitchFamily="18" charset="0"/>
                      </a:endParaRPr>
                    </a:p>
                  </a:txBody>
                  <a:tcPr marL="7620" marR="7620" marT="7620" marB="0" anchor="b">
                    <a:solidFill>
                      <a:schemeClr val="bg1"/>
                    </a:solidFill>
                  </a:tcPr>
                </a:tc>
                <a:tc>
                  <a:txBody>
                    <a:bodyPr/>
                    <a:lstStyle/>
                    <a:p>
                      <a:pPr algn="l" fontAlgn="b"/>
                      <a:endParaRPr lang="en-IN" sz="1900" b="1" i="1" u="none" strike="noStrike" dirty="0">
                        <a:solidFill>
                          <a:srgbClr val="006666"/>
                        </a:solidFill>
                        <a:effectLst/>
                        <a:latin typeface="Times New Roman" panose="02020603050405020304" pitchFamily="18" charset="0"/>
                        <a:cs typeface="Times New Roman" panose="02020603050405020304" pitchFamily="18" charset="0"/>
                      </a:endParaRPr>
                    </a:p>
                  </a:txBody>
                  <a:tcPr marL="7620" marR="7620" marT="7620" marB="0" anchor="b">
                    <a:solidFill>
                      <a:schemeClr val="bg1"/>
                    </a:solidFill>
                  </a:tcPr>
                </a:tc>
                <a:tc>
                  <a:txBody>
                    <a:bodyPr/>
                    <a:lstStyle/>
                    <a:p>
                      <a:pPr algn="l" fontAlgn="b"/>
                      <a:endParaRPr lang="en-IN" sz="1900" b="1" i="1" u="none" strike="noStrike">
                        <a:solidFill>
                          <a:srgbClr val="006666"/>
                        </a:solidFill>
                        <a:effectLst/>
                        <a:latin typeface="Times New Roman" panose="02020603050405020304" pitchFamily="18" charset="0"/>
                        <a:cs typeface="Times New Roman" panose="02020603050405020304" pitchFamily="18" charset="0"/>
                      </a:endParaRPr>
                    </a:p>
                  </a:txBody>
                  <a:tcPr marL="7620" marR="7620" marT="7620" marB="0" anchor="b">
                    <a:solidFill>
                      <a:schemeClr val="bg1"/>
                    </a:solidFill>
                  </a:tcPr>
                </a:tc>
                <a:tc>
                  <a:txBody>
                    <a:bodyPr/>
                    <a:lstStyle/>
                    <a:p>
                      <a:pPr algn="l" fontAlgn="b"/>
                      <a:endParaRPr lang="en-IN" sz="1900" b="1" i="1" u="none" strike="noStrike">
                        <a:solidFill>
                          <a:srgbClr val="006666"/>
                        </a:solidFill>
                        <a:effectLst/>
                        <a:latin typeface="Times New Roman" panose="02020603050405020304" pitchFamily="18" charset="0"/>
                        <a:cs typeface="Times New Roman" panose="02020603050405020304" pitchFamily="18" charset="0"/>
                      </a:endParaRPr>
                    </a:p>
                  </a:txBody>
                  <a:tcPr marL="7620" marR="7620" marT="7620" marB="0" anchor="b">
                    <a:solidFill>
                      <a:schemeClr val="bg1"/>
                    </a:solidFill>
                  </a:tcPr>
                </a:tc>
                <a:extLst>
                  <a:ext uri="{0D108BD9-81ED-4DB2-BD59-A6C34878D82A}">
                    <a16:rowId xmlns:a16="http://schemas.microsoft.com/office/drawing/2014/main" val="2691364660"/>
                  </a:ext>
                </a:extLst>
              </a:tr>
              <a:tr h="261296">
                <a:tc>
                  <a:txBody>
                    <a:bodyPr/>
                    <a:lstStyle/>
                    <a:p>
                      <a:pPr algn="l" fontAlgn="b"/>
                      <a:r>
                        <a:rPr lang="en-US" sz="1900" b="1" u="none" strike="noStrike" dirty="0">
                          <a:solidFill>
                            <a:srgbClr val="006666"/>
                          </a:solidFill>
                          <a:effectLst/>
                          <a:latin typeface="Times New Roman" panose="02020603050405020304" pitchFamily="18" charset="0"/>
                          <a:cs typeface="Times New Roman" panose="02020603050405020304" pitchFamily="18" charset="0"/>
                        </a:rPr>
                        <a:t>b. 11 to 20 years</a:t>
                      </a:r>
                      <a:endParaRPr lang="en-US" sz="1900" b="1" i="1" u="none" strike="noStrike" dirty="0">
                        <a:solidFill>
                          <a:srgbClr val="006666"/>
                        </a:solidFill>
                        <a:effectLst/>
                        <a:latin typeface="Times New Roman" panose="02020603050405020304" pitchFamily="18" charset="0"/>
                        <a:cs typeface="Times New Roman" panose="02020603050405020304" pitchFamily="18" charset="0"/>
                      </a:endParaRPr>
                    </a:p>
                  </a:txBody>
                  <a:tcPr marL="7620" marR="7620" marT="7620" marB="0" anchor="b">
                    <a:solidFill>
                      <a:schemeClr val="bg1"/>
                    </a:solidFill>
                  </a:tcPr>
                </a:tc>
                <a:tc>
                  <a:txBody>
                    <a:bodyPr/>
                    <a:lstStyle/>
                    <a:p>
                      <a:pPr algn="l" fontAlgn="b"/>
                      <a:endParaRPr lang="en-IN" sz="1900" b="1" i="1" u="none" strike="noStrike">
                        <a:solidFill>
                          <a:srgbClr val="006666"/>
                        </a:solidFill>
                        <a:effectLst/>
                        <a:latin typeface="Times New Roman" panose="02020603050405020304" pitchFamily="18" charset="0"/>
                        <a:cs typeface="Times New Roman" panose="02020603050405020304" pitchFamily="18" charset="0"/>
                      </a:endParaRPr>
                    </a:p>
                  </a:txBody>
                  <a:tcPr marL="7620" marR="7620" marT="7620" marB="0" anchor="b">
                    <a:solidFill>
                      <a:schemeClr val="bg1"/>
                    </a:solidFill>
                  </a:tcPr>
                </a:tc>
                <a:tc>
                  <a:txBody>
                    <a:bodyPr/>
                    <a:lstStyle/>
                    <a:p>
                      <a:pPr algn="l" fontAlgn="b"/>
                      <a:endParaRPr lang="en-IN" sz="1900" b="1" i="1" u="none" strike="noStrike" dirty="0">
                        <a:solidFill>
                          <a:srgbClr val="006666"/>
                        </a:solidFill>
                        <a:effectLst/>
                        <a:latin typeface="Times New Roman" panose="02020603050405020304" pitchFamily="18" charset="0"/>
                        <a:cs typeface="Times New Roman" panose="02020603050405020304" pitchFamily="18" charset="0"/>
                      </a:endParaRPr>
                    </a:p>
                  </a:txBody>
                  <a:tcPr marL="7620" marR="7620" marT="7620" marB="0" anchor="b">
                    <a:solidFill>
                      <a:schemeClr val="bg1"/>
                    </a:solidFill>
                  </a:tcPr>
                </a:tc>
                <a:tc>
                  <a:txBody>
                    <a:bodyPr/>
                    <a:lstStyle/>
                    <a:p>
                      <a:pPr algn="l" fontAlgn="b"/>
                      <a:endParaRPr lang="en-IN" sz="1900" b="1" i="1" u="none" strike="noStrike">
                        <a:solidFill>
                          <a:srgbClr val="006666"/>
                        </a:solidFill>
                        <a:effectLst/>
                        <a:latin typeface="Times New Roman" panose="02020603050405020304" pitchFamily="18" charset="0"/>
                        <a:cs typeface="Times New Roman" panose="02020603050405020304" pitchFamily="18" charset="0"/>
                      </a:endParaRPr>
                    </a:p>
                  </a:txBody>
                  <a:tcPr marL="7620" marR="7620" marT="7620" marB="0" anchor="b">
                    <a:solidFill>
                      <a:schemeClr val="bg1"/>
                    </a:solidFill>
                  </a:tcPr>
                </a:tc>
                <a:extLst>
                  <a:ext uri="{0D108BD9-81ED-4DB2-BD59-A6C34878D82A}">
                    <a16:rowId xmlns:a16="http://schemas.microsoft.com/office/drawing/2014/main" val="779884007"/>
                  </a:ext>
                </a:extLst>
              </a:tr>
              <a:tr h="261296">
                <a:tc>
                  <a:txBody>
                    <a:bodyPr/>
                    <a:lstStyle/>
                    <a:p>
                      <a:pPr algn="l" fontAlgn="b"/>
                      <a:r>
                        <a:rPr lang="en-US" sz="1900" b="1" u="none" strike="noStrike" dirty="0">
                          <a:solidFill>
                            <a:srgbClr val="006666"/>
                          </a:solidFill>
                          <a:effectLst/>
                          <a:latin typeface="Times New Roman" panose="02020603050405020304" pitchFamily="18" charset="0"/>
                          <a:cs typeface="Times New Roman" panose="02020603050405020304" pitchFamily="18" charset="0"/>
                        </a:rPr>
                        <a:t>c. 21 to 30 years and</a:t>
                      </a:r>
                      <a:endParaRPr lang="en-US" sz="1900" b="1" i="1" u="none" strike="noStrike" dirty="0">
                        <a:solidFill>
                          <a:srgbClr val="006666"/>
                        </a:solidFill>
                        <a:effectLst/>
                        <a:latin typeface="Times New Roman" panose="02020603050405020304" pitchFamily="18" charset="0"/>
                        <a:cs typeface="Times New Roman" panose="02020603050405020304" pitchFamily="18" charset="0"/>
                      </a:endParaRPr>
                    </a:p>
                  </a:txBody>
                  <a:tcPr marL="7620" marR="7620" marT="7620" marB="0" anchor="b">
                    <a:solidFill>
                      <a:schemeClr val="bg1"/>
                    </a:solidFill>
                  </a:tcPr>
                </a:tc>
                <a:tc>
                  <a:txBody>
                    <a:bodyPr/>
                    <a:lstStyle/>
                    <a:p>
                      <a:pPr algn="l" fontAlgn="b"/>
                      <a:endParaRPr lang="en-IN" sz="1900" b="1" i="1" u="none" strike="noStrike">
                        <a:solidFill>
                          <a:srgbClr val="006666"/>
                        </a:solidFill>
                        <a:effectLst/>
                        <a:latin typeface="Times New Roman" panose="02020603050405020304" pitchFamily="18" charset="0"/>
                        <a:cs typeface="Times New Roman" panose="02020603050405020304" pitchFamily="18" charset="0"/>
                      </a:endParaRPr>
                    </a:p>
                  </a:txBody>
                  <a:tcPr marL="7620" marR="7620" marT="7620" marB="0" anchor="b">
                    <a:solidFill>
                      <a:schemeClr val="bg1"/>
                    </a:solidFill>
                  </a:tcPr>
                </a:tc>
                <a:tc>
                  <a:txBody>
                    <a:bodyPr/>
                    <a:lstStyle/>
                    <a:p>
                      <a:pPr algn="l" fontAlgn="b"/>
                      <a:endParaRPr lang="en-IN" sz="1900" b="1" i="1" u="none" strike="noStrike">
                        <a:solidFill>
                          <a:srgbClr val="006666"/>
                        </a:solidFill>
                        <a:effectLst/>
                        <a:latin typeface="Times New Roman" panose="02020603050405020304" pitchFamily="18" charset="0"/>
                        <a:cs typeface="Times New Roman" panose="02020603050405020304" pitchFamily="18" charset="0"/>
                      </a:endParaRPr>
                    </a:p>
                  </a:txBody>
                  <a:tcPr marL="7620" marR="7620" marT="7620" marB="0" anchor="b">
                    <a:solidFill>
                      <a:schemeClr val="bg1"/>
                    </a:solidFill>
                  </a:tcPr>
                </a:tc>
                <a:tc>
                  <a:txBody>
                    <a:bodyPr/>
                    <a:lstStyle/>
                    <a:p>
                      <a:pPr algn="l" fontAlgn="b"/>
                      <a:endParaRPr lang="en-IN" sz="1900" b="1" i="1" u="none" strike="noStrike">
                        <a:solidFill>
                          <a:srgbClr val="006666"/>
                        </a:solidFill>
                        <a:effectLst/>
                        <a:latin typeface="Times New Roman" panose="02020603050405020304" pitchFamily="18" charset="0"/>
                        <a:cs typeface="Times New Roman" panose="02020603050405020304" pitchFamily="18" charset="0"/>
                      </a:endParaRPr>
                    </a:p>
                  </a:txBody>
                  <a:tcPr marL="7620" marR="7620" marT="7620" marB="0" anchor="b">
                    <a:solidFill>
                      <a:schemeClr val="bg1"/>
                    </a:solidFill>
                  </a:tcPr>
                </a:tc>
                <a:extLst>
                  <a:ext uri="{0D108BD9-81ED-4DB2-BD59-A6C34878D82A}">
                    <a16:rowId xmlns:a16="http://schemas.microsoft.com/office/drawing/2014/main" val="3471598842"/>
                  </a:ext>
                </a:extLst>
              </a:tr>
              <a:tr h="261296">
                <a:tc>
                  <a:txBody>
                    <a:bodyPr/>
                    <a:lstStyle/>
                    <a:p>
                      <a:pPr algn="l" fontAlgn="b"/>
                      <a:r>
                        <a:rPr lang="en-IN" sz="1900" b="1" u="none" strike="noStrike">
                          <a:solidFill>
                            <a:srgbClr val="006666"/>
                          </a:solidFill>
                          <a:effectLst/>
                          <a:latin typeface="Times New Roman" panose="02020603050405020304" pitchFamily="18" charset="0"/>
                          <a:cs typeface="Times New Roman" panose="02020603050405020304" pitchFamily="18" charset="0"/>
                        </a:rPr>
                        <a:t>d. 30+ years.</a:t>
                      </a:r>
                      <a:endParaRPr lang="en-IN" sz="1900" b="1" i="1" u="none" strike="noStrike">
                        <a:solidFill>
                          <a:srgbClr val="006666"/>
                        </a:solidFill>
                        <a:effectLst/>
                        <a:latin typeface="Times New Roman" panose="02020603050405020304" pitchFamily="18" charset="0"/>
                        <a:cs typeface="Times New Roman" panose="02020603050405020304" pitchFamily="18" charset="0"/>
                      </a:endParaRPr>
                    </a:p>
                  </a:txBody>
                  <a:tcPr marL="7620" marR="7620" marT="7620" marB="0" anchor="b">
                    <a:solidFill>
                      <a:schemeClr val="bg1"/>
                    </a:solidFill>
                  </a:tcPr>
                </a:tc>
                <a:tc>
                  <a:txBody>
                    <a:bodyPr/>
                    <a:lstStyle/>
                    <a:p>
                      <a:pPr algn="l" fontAlgn="b"/>
                      <a:endParaRPr lang="en-IN" sz="1900" b="1" i="1" u="none" strike="noStrike">
                        <a:solidFill>
                          <a:srgbClr val="006666"/>
                        </a:solidFill>
                        <a:effectLst/>
                        <a:latin typeface="Times New Roman" panose="02020603050405020304" pitchFamily="18" charset="0"/>
                        <a:cs typeface="Times New Roman" panose="02020603050405020304" pitchFamily="18" charset="0"/>
                      </a:endParaRPr>
                    </a:p>
                  </a:txBody>
                  <a:tcPr marL="7620" marR="7620" marT="7620" marB="0" anchor="b">
                    <a:solidFill>
                      <a:schemeClr val="bg1"/>
                    </a:solidFill>
                  </a:tcPr>
                </a:tc>
                <a:tc>
                  <a:txBody>
                    <a:bodyPr/>
                    <a:lstStyle/>
                    <a:p>
                      <a:pPr algn="l" fontAlgn="b"/>
                      <a:endParaRPr lang="en-IN" sz="1900" b="1" i="1" u="none" strike="noStrike">
                        <a:solidFill>
                          <a:srgbClr val="006666"/>
                        </a:solidFill>
                        <a:effectLst/>
                        <a:latin typeface="Times New Roman" panose="02020603050405020304" pitchFamily="18" charset="0"/>
                        <a:cs typeface="Times New Roman" panose="02020603050405020304" pitchFamily="18" charset="0"/>
                      </a:endParaRPr>
                    </a:p>
                  </a:txBody>
                  <a:tcPr marL="7620" marR="7620" marT="7620" marB="0" anchor="b">
                    <a:solidFill>
                      <a:schemeClr val="bg1"/>
                    </a:solidFill>
                  </a:tcPr>
                </a:tc>
                <a:tc>
                  <a:txBody>
                    <a:bodyPr/>
                    <a:lstStyle/>
                    <a:p>
                      <a:pPr algn="l" fontAlgn="b"/>
                      <a:endParaRPr lang="en-IN" sz="1900" b="1" i="1" u="none" strike="noStrike">
                        <a:solidFill>
                          <a:srgbClr val="006666"/>
                        </a:solidFill>
                        <a:effectLst/>
                        <a:latin typeface="Times New Roman" panose="02020603050405020304" pitchFamily="18" charset="0"/>
                        <a:cs typeface="Times New Roman" panose="02020603050405020304" pitchFamily="18" charset="0"/>
                      </a:endParaRPr>
                    </a:p>
                  </a:txBody>
                  <a:tcPr marL="7620" marR="7620" marT="7620" marB="0" anchor="b">
                    <a:solidFill>
                      <a:schemeClr val="bg1"/>
                    </a:solidFill>
                  </a:tcPr>
                </a:tc>
                <a:extLst>
                  <a:ext uri="{0D108BD9-81ED-4DB2-BD59-A6C34878D82A}">
                    <a16:rowId xmlns:a16="http://schemas.microsoft.com/office/drawing/2014/main" val="1910874807"/>
                  </a:ext>
                </a:extLst>
              </a:tr>
              <a:tr h="261296">
                <a:tc gridSpan="4">
                  <a:txBody>
                    <a:bodyPr/>
                    <a:lstStyle/>
                    <a:p>
                      <a:pPr algn="l" fontAlgn="b"/>
                      <a:r>
                        <a:rPr lang="en-US" sz="1900" b="1" u="none" strike="noStrike" dirty="0">
                          <a:solidFill>
                            <a:srgbClr val="006666"/>
                          </a:solidFill>
                          <a:effectLst/>
                          <a:latin typeface="Times New Roman" panose="02020603050405020304" pitchFamily="18" charset="0"/>
                          <a:cs typeface="Times New Roman" panose="02020603050405020304" pitchFamily="18" charset="0"/>
                        </a:rPr>
                        <a:t>Plot a bar graph for this new categorical variable</a:t>
                      </a:r>
                      <a:endParaRPr lang="en-US" sz="1900" b="1" i="1" u="none" strike="noStrike" dirty="0">
                        <a:solidFill>
                          <a:srgbClr val="006666"/>
                        </a:solidFill>
                        <a:effectLst/>
                        <a:latin typeface="Times New Roman" panose="02020603050405020304" pitchFamily="18" charset="0"/>
                        <a:cs typeface="Times New Roman" panose="02020603050405020304" pitchFamily="18" charset="0"/>
                      </a:endParaRPr>
                    </a:p>
                  </a:txBody>
                  <a:tcPr marL="7620" marR="7620" marT="7620" marB="0" anchor="b">
                    <a:solidFill>
                      <a:schemeClr val="bg1"/>
                    </a:solidFill>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418148452"/>
                  </a:ext>
                </a:extLst>
              </a:tr>
            </a:tbl>
          </a:graphicData>
        </a:graphic>
      </p:graphicFrame>
      <p:pic>
        <p:nvPicPr>
          <p:cNvPr id="10" name="Picture 9">
            <a:extLst>
              <a:ext uri="{FF2B5EF4-FFF2-40B4-BE49-F238E27FC236}">
                <a16:creationId xmlns:a16="http://schemas.microsoft.com/office/drawing/2014/main" id="{32674108-F2B2-0C09-D74D-D27AEDFD0C87}"/>
              </a:ext>
            </a:extLst>
          </p:cNvPr>
          <p:cNvPicPr>
            <a:picLocks noChangeAspect="1"/>
          </p:cNvPicPr>
          <p:nvPr/>
        </p:nvPicPr>
        <p:blipFill>
          <a:blip r:embed="rId2"/>
          <a:stretch>
            <a:fillRect/>
          </a:stretch>
        </p:blipFill>
        <p:spPr>
          <a:xfrm>
            <a:off x="1496695" y="2325487"/>
            <a:ext cx="8315126" cy="3705630"/>
          </a:xfrm>
          <a:prstGeom prst="rect">
            <a:avLst/>
          </a:prstGeom>
        </p:spPr>
      </p:pic>
    </p:spTree>
    <p:extLst>
      <p:ext uri="{BB962C8B-B14F-4D97-AF65-F5344CB8AC3E}">
        <p14:creationId xmlns:p14="http://schemas.microsoft.com/office/powerpoint/2010/main" val="2642722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BC4449A-1C1E-BDA5-7740-A0772EFBE046}"/>
              </a:ext>
            </a:extLst>
          </p:cNvPr>
          <p:cNvSpPr>
            <a:spLocks noGrp="1"/>
          </p:cNvSpPr>
          <p:nvPr>
            <p:ph type="ftr" sz="quarter" idx="11"/>
          </p:nvPr>
        </p:nvSpPr>
        <p:spPr/>
        <p:txBody>
          <a:bodyPr/>
          <a:lstStyle/>
          <a:p>
            <a:r>
              <a:rPr lang="en-IN"/>
              <a:t>Q</a:t>
            </a:r>
          </a:p>
        </p:txBody>
      </p:sp>
      <p:sp>
        <p:nvSpPr>
          <p:cNvPr id="7" name="TextBox 6">
            <a:extLst>
              <a:ext uri="{FF2B5EF4-FFF2-40B4-BE49-F238E27FC236}">
                <a16:creationId xmlns:a16="http://schemas.microsoft.com/office/drawing/2014/main" id="{F87BCE51-F58C-4F8B-55DC-D52A3C1BA462}"/>
              </a:ext>
            </a:extLst>
          </p:cNvPr>
          <p:cNvSpPr txBox="1"/>
          <p:nvPr/>
        </p:nvSpPr>
        <p:spPr>
          <a:xfrm>
            <a:off x="1401753" y="1126976"/>
            <a:ext cx="9050106" cy="4093428"/>
          </a:xfrm>
          <a:prstGeom prst="rect">
            <a:avLst/>
          </a:prstGeom>
          <a:noFill/>
        </p:spPr>
        <p:txBody>
          <a:bodyPr wrap="square">
            <a:spAutoFit/>
          </a:bodyPr>
          <a:lstStyle/>
          <a:p>
            <a:pPr marL="342900" indent="-342900">
              <a:buClr>
                <a:schemeClr val="accent5">
                  <a:lumMod val="50000"/>
                </a:schemeClr>
              </a:buCl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There is a anomaly between </a:t>
            </a:r>
            <a:r>
              <a:rPr lang="en-IN" sz="2000" b="1" i="1" dirty="0">
                <a:solidFill>
                  <a:schemeClr val="accent5">
                    <a:lumMod val="75000"/>
                  </a:schemeClr>
                </a:solidFill>
                <a:latin typeface="Times New Roman" panose="02020603050405020304" pitchFamily="18" charset="0"/>
                <a:cs typeface="Times New Roman" panose="02020603050405020304" pitchFamily="18" charset="0"/>
              </a:rPr>
              <a:t>0 -10 years</a:t>
            </a:r>
            <a:r>
              <a:rPr lang="en-IN" sz="2000" dirty="0">
                <a:latin typeface="Times New Roman" panose="02020603050405020304" pitchFamily="18" charset="0"/>
                <a:cs typeface="Times New Roman" panose="02020603050405020304" pitchFamily="18" charset="0"/>
              </a:rPr>
              <a:t> and </a:t>
            </a:r>
            <a:r>
              <a:rPr lang="en-IN" sz="2000" b="1" i="1" dirty="0">
                <a:solidFill>
                  <a:schemeClr val="accent5">
                    <a:lumMod val="75000"/>
                  </a:schemeClr>
                </a:solidFill>
                <a:latin typeface="Times New Roman" panose="02020603050405020304" pitchFamily="18" charset="0"/>
                <a:cs typeface="Times New Roman" panose="02020603050405020304" pitchFamily="18" charset="0"/>
              </a:rPr>
              <a:t>11-20 years</a:t>
            </a:r>
            <a:r>
              <a:rPr lang="en-IN" sz="2000" dirty="0">
                <a:latin typeface="Times New Roman" panose="02020603050405020304" pitchFamily="18" charset="0"/>
                <a:cs typeface="Times New Roman" panose="02020603050405020304" pitchFamily="18" charset="0"/>
              </a:rPr>
              <a:t> because the people who are fresher </a:t>
            </a:r>
            <a:r>
              <a:rPr lang="en-IN" sz="2000" b="1" i="1" dirty="0">
                <a:solidFill>
                  <a:schemeClr val="accent5">
                    <a:lumMod val="75000"/>
                  </a:schemeClr>
                </a:solidFill>
                <a:latin typeface="Times New Roman" panose="02020603050405020304" pitchFamily="18" charset="0"/>
                <a:cs typeface="Times New Roman" panose="02020603050405020304" pitchFamily="18" charset="0"/>
              </a:rPr>
              <a:t>gain their experience</a:t>
            </a:r>
            <a:r>
              <a:rPr lang="en-IN" sz="2000" dirty="0">
                <a:latin typeface="Times New Roman" panose="02020603050405020304" pitchFamily="18" charset="0"/>
                <a:cs typeface="Times New Roman" panose="02020603050405020304" pitchFamily="18" charset="0"/>
              </a:rPr>
              <a:t> of 10 years and want to explore other career option, hence there is drop in the category of 11-20 years experience. </a:t>
            </a:r>
          </a:p>
          <a:p>
            <a:pPr>
              <a:buClr>
                <a:schemeClr val="accent5">
                  <a:lumMod val="50000"/>
                </a:schemeClr>
              </a:buClr>
            </a:pPr>
            <a:r>
              <a:rPr lang="en-IN" sz="2000" dirty="0">
                <a:latin typeface="Times New Roman" panose="02020603050405020304" pitchFamily="18" charset="0"/>
                <a:cs typeface="Times New Roman" panose="02020603050405020304" pitchFamily="18" charset="0"/>
              </a:rPr>
              <a:t>                                                 </a:t>
            </a:r>
          </a:p>
          <a:p>
            <a:pPr marL="342900" indent="-342900">
              <a:buClr>
                <a:schemeClr val="accent5">
                  <a:lumMod val="50000"/>
                </a:schemeClr>
              </a:buCl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The rise in the category of </a:t>
            </a:r>
            <a:r>
              <a:rPr lang="en-IN" sz="2000" b="1" i="1" dirty="0">
                <a:solidFill>
                  <a:schemeClr val="accent5">
                    <a:lumMod val="75000"/>
                  </a:schemeClr>
                </a:solidFill>
                <a:latin typeface="Times New Roman" panose="02020603050405020304" pitchFamily="18" charset="0"/>
                <a:cs typeface="Times New Roman" panose="02020603050405020304" pitchFamily="18" charset="0"/>
              </a:rPr>
              <a:t>21 -30 years </a:t>
            </a:r>
            <a:r>
              <a:rPr lang="en-IN" sz="2000" dirty="0">
                <a:latin typeface="Times New Roman" panose="02020603050405020304" pitchFamily="18" charset="0"/>
                <a:cs typeface="Times New Roman" panose="02020603050405020304" pitchFamily="18" charset="0"/>
              </a:rPr>
              <a:t>experience indicates that they wanted to gain more experience for their </a:t>
            </a:r>
            <a:r>
              <a:rPr lang="en-IN" sz="2000" b="1" i="1" dirty="0">
                <a:solidFill>
                  <a:schemeClr val="accent5">
                    <a:lumMod val="75000"/>
                  </a:schemeClr>
                </a:solidFill>
                <a:latin typeface="Times New Roman" panose="02020603050405020304" pitchFamily="18" charset="0"/>
                <a:cs typeface="Times New Roman" panose="02020603050405020304" pitchFamily="18" charset="0"/>
              </a:rPr>
              <a:t>promotion</a:t>
            </a:r>
            <a:r>
              <a:rPr lang="en-IN" sz="2000" dirty="0">
                <a:latin typeface="Times New Roman" panose="02020603050405020304" pitchFamily="18" charset="0"/>
                <a:cs typeface="Times New Roman" panose="02020603050405020304" pitchFamily="18" charset="0"/>
              </a:rPr>
              <a:t> and stick to company and remain loyal until their </a:t>
            </a:r>
            <a:r>
              <a:rPr lang="en-IN" sz="2000" b="1" i="1" dirty="0">
                <a:solidFill>
                  <a:schemeClr val="accent5">
                    <a:lumMod val="75000"/>
                  </a:schemeClr>
                </a:solidFill>
                <a:latin typeface="Times New Roman" panose="02020603050405020304" pitchFamily="18" charset="0"/>
                <a:cs typeface="Times New Roman" panose="02020603050405020304" pitchFamily="18" charset="0"/>
              </a:rPr>
              <a:t>retirement.</a:t>
            </a:r>
            <a:r>
              <a:rPr lang="en-IN" sz="2000" dirty="0">
                <a:latin typeface="Times New Roman" panose="02020603050405020304" pitchFamily="18" charset="0"/>
                <a:cs typeface="Times New Roman" panose="02020603050405020304" pitchFamily="18" charset="0"/>
              </a:rPr>
              <a:t>     </a:t>
            </a:r>
          </a:p>
          <a:p>
            <a:pPr>
              <a:buClr>
                <a:schemeClr val="accent5">
                  <a:lumMod val="50000"/>
                </a:schemeClr>
              </a:buClr>
            </a:pPr>
            <a:r>
              <a:rPr lang="en-IN" sz="2000" dirty="0">
                <a:latin typeface="Times New Roman" panose="02020603050405020304" pitchFamily="18" charset="0"/>
                <a:cs typeface="Times New Roman" panose="02020603050405020304" pitchFamily="18" charset="0"/>
              </a:rPr>
              <a:t>                                                                                                                            </a:t>
            </a:r>
          </a:p>
          <a:p>
            <a:pPr marL="342900" indent="-342900">
              <a:buClr>
                <a:schemeClr val="accent5">
                  <a:lumMod val="50000"/>
                </a:schemeClr>
              </a:buCl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The category </a:t>
            </a:r>
            <a:r>
              <a:rPr lang="en-IN" sz="2000" b="1" i="1" dirty="0">
                <a:solidFill>
                  <a:schemeClr val="accent5">
                    <a:lumMod val="75000"/>
                  </a:schemeClr>
                </a:solidFill>
                <a:latin typeface="Times New Roman" panose="02020603050405020304" pitchFamily="18" charset="0"/>
                <a:cs typeface="Times New Roman" panose="02020603050405020304" pitchFamily="18" charset="0"/>
              </a:rPr>
              <a:t>of 30+ experience </a:t>
            </a:r>
            <a:r>
              <a:rPr lang="en-IN" sz="2000" dirty="0">
                <a:latin typeface="Times New Roman" panose="02020603050405020304" pitchFamily="18" charset="0"/>
                <a:cs typeface="Times New Roman" panose="02020603050405020304" pitchFamily="18" charset="0"/>
              </a:rPr>
              <a:t>is reduced compared to 21-30 years experience because of many factors like </a:t>
            </a:r>
            <a:r>
              <a:rPr lang="en-IN" sz="2000" b="1" i="1" dirty="0">
                <a:solidFill>
                  <a:schemeClr val="accent5">
                    <a:lumMod val="75000"/>
                  </a:schemeClr>
                </a:solidFill>
                <a:latin typeface="Times New Roman" panose="02020603050405020304" pitchFamily="18" charset="0"/>
                <a:cs typeface="Times New Roman" panose="02020603050405020304" pitchFamily="18" charset="0"/>
              </a:rPr>
              <a:t>early retirement, switching to new technology or industries.</a:t>
            </a:r>
          </a:p>
          <a:p>
            <a:pPr marL="342900" indent="-342900">
              <a:buClr>
                <a:schemeClr val="accent5">
                  <a:lumMod val="50000"/>
                </a:schemeClr>
              </a:buClr>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342900" indent="-342900">
              <a:buClr>
                <a:schemeClr val="accent5">
                  <a:lumMod val="50000"/>
                </a:schemeClr>
              </a:buClr>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D7E147BF-9F7E-65AA-DF0F-0C77F8FC4B0E}"/>
              </a:ext>
            </a:extLst>
          </p:cNvPr>
          <p:cNvSpPr/>
          <p:nvPr/>
        </p:nvSpPr>
        <p:spPr>
          <a:xfrm>
            <a:off x="4693952" y="329307"/>
            <a:ext cx="2080725" cy="584775"/>
          </a:xfrm>
          <a:prstGeom prst="rect">
            <a:avLst/>
          </a:prstGeom>
          <a:noFill/>
        </p:spPr>
        <p:txBody>
          <a:bodyPr wrap="square" lIns="91440" tIns="45720" rIns="91440" bIns="45720">
            <a:spAutoFit/>
          </a:bodyPr>
          <a:lstStyle/>
          <a:p>
            <a:pPr algn="ctr"/>
            <a:r>
              <a:rPr lang="en-IN" sz="2400" b="1" i="1" u="sng" cap="none" spc="0" dirty="0">
                <a:ln w="0"/>
                <a:solidFill>
                  <a:schemeClr val="accent2">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Observation</a:t>
            </a:r>
            <a:r>
              <a:rPr lang="en-IN" sz="3200" b="1" i="1" u="sng" cap="none" spc="0" dirty="0">
                <a:ln w="0"/>
                <a:solidFill>
                  <a:schemeClr val="accent2">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endParaRPr lang="en-IN" sz="3200" b="1" i="1" u="sng" cap="none" spc="0" dirty="0">
              <a:ln w="0"/>
              <a:solidFill>
                <a:schemeClr val="accent2">
                  <a:lumMod val="75000"/>
                </a:schemeClr>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599346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6D2266F-1416-F76F-D53F-BC6791513A12}"/>
              </a:ext>
            </a:extLst>
          </p:cNvPr>
          <p:cNvSpPr>
            <a:spLocks noGrp="1"/>
          </p:cNvSpPr>
          <p:nvPr>
            <p:ph type="ftr" sz="quarter" idx="11"/>
          </p:nvPr>
        </p:nvSpPr>
        <p:spPr/>
        <p:txBody>
          <a:bodyPr/>
          <a:lstStyle/>
          <a:p>
            <a:r>
              <a:rPr lang="en-IN"/>
              <a:t>Q</a:t>
            </a:r>
          </a:p>
        </p:txBody>
      </p:sp>
      <p:pic>
        <p:nvPicPr>
          <p:cNvPr id="6" name="Picture 5">
            <a:extLst>
              <a:ext uri="{FF2B5EF4-FFF2-40B4-BE49-F238E27FC236}">
                <a16:creationId xmlns:a16="http://schemas.microsoft.com/office/drawing/2014/main" id="{590A53E6-C41B-00CB-BDF9-F0EC37E0340A}"/>
              </a:ext>
            </a:extLst>
          </p:cNvPr>
          <p:cNvPicPr>
            <a:picLocks noChangeAspect="1"/>
          </p:cNvPicPr>
          <p:nvPr/>
        </p:nvPicPr>
        <p:blipFill>
          <a:blip r:embed="rId2"/>
          <a:stretch>
            <a:fillRect/>
          </a:stretch>
        </p:blipFill>
        <p:spPr>
          <a:xfrm>
            <a:off x="1534695" y="1757833"/>
            <a:ext cx="9129140" cy="3349690"/>
          </a:xfrm>
          <a:prstGeom prst="rect">
            <a:avLst/>
          </a:prstGeom>
        </p:spPr>
      </p:pic>
      <p:sp>
        <p:nvSpPr>
          <p:cNvPr id="7" name="TextBox 6">
            <a:extLst>
              <a:ext uri="{FF2B5EF4-FFF2-40B4-BE49-F238E27FC236}">
                <a16:creationId xmlns:a16="http://schemas.microsoft.com/office/drawing/2014/main" id="{31778CB8-4261-A15A-0CFB-F9211216DBC9}"/>
              </a:ext>
            </a:extLst>
          </p:cNvPr>
          <p:cNvSpPr txBox="1"/>
          <p:nvPr/>
        </p:nvSpPr>
        <p:spPr>
          <a:xfrm>
            <a:off x="1534695" y="525148"/>
            <a:ext cx="8270723" cy="707886"/>
          </a:xfrm>
          <a:prstGeom prst="rect">
            <a:avLst/>
          </a:prstGeom>
          <a:noFill/>
        </p:spPr>
        <p:txBody>
          <a:bodyPr wrap="square" rtlCol="0">
            <a:spAutoFit/>
          </a:bodyPr>
          <a:lstStyle/>
          <a:p>
            <a:r>
              <a:rPr lang="en-US" sz="2000" b="1" dirty="0">
                <a:solidFill>
                  <a:srgbClr val="006666"/>
                </a:solidFill>
                <a:latin typeface="Times New Roman" panose="02020603050405020304" pitchFamily="18" charset="0"/>
                <a:cs typeface="Times New Roman" panose="02020603050405020304" pitchFamily="18" charset="0"/>
              </a:rPr>
              <a:t>4. Create a scatter plot of the Age and the Experience variable. What do you observe?</a:t>
            </a:r>
            <a:endParaRPr lang="en-IN" sz="2000" b="1" dirty="0">
              <a:solidFill>
                <a:srgbClr val="006666"/>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D5CBBB2-D20C-F2F5-853C-C274A4EB4990}"/>
              </a:ext>
            </a:extLst>
          </p:cNvPr>
          <p:cNvSpPr txBox="1"/>
          <p:nvPr/>
        </p:nvSpPr>
        <p:spPr>
          <a:xfrm>
            <a:off x="1534695" y="6150114"/>
            <a:ext cx="8161523" cy="707886"/>
          </a:xfrm>
          <a:prstGeom prst="rect">
            <a:avLst/>
          </a:prstGeom>
          <a:noFill/>
        </p:spPr>
        <p:txBody>
          <a:bodyPr wrap="square" rtlCol="0">
            <a:spAutoFit/>
          </a:bodyPr>
          <a:lstStyle/>
          <a:p>
            <a:pPr lvl="1"/>
            <a:r>
              <a:rPr lang="en-US" sz="2000" dirty="0">
                <a:latin typeface="Times New Roman" panose="02020603050405020304" pitchFamily="18" charset="0"/>
                <a:cs typeface="Times New Roman" panose="02020603050405020304" pitchFamily="18" charset="0"/>
              </a:rPr>
              <a:t>From the graph we come to know that as the </a:t>
            </a:r>
            <a:r>
              <a:rPr lang="en-US" sz="2000" b="1" i="1" dirty="0">
                <a:solidFill>
                  <a:schemeClr val="accent5">
                    <a:lumMod val="75000"/>
                  </a:schemeClr>
                </a:solidFill>
                <a:latin typeface="Times New Roman" panose="02020603050405020304" pitchFamily="18" charset="0"/>
                <a:cs typeface="Times New Roman" panose="02020603050405020304" pitchFamily="18" charset="0"/>
              </a:rPr>
              <a:t>age increases </a:t>
            </a:r>
            <a:r>
              <a:rPr lang="en-US" sz="2000" dirty="0">
                <a:latin typeface="Times New Roman" panose="02020603050405020304" pitchFamily="18" charset="0"/>
                <a:cs typeface="Times New Roman" panose="02020603050405020304" pitchFamily="18" charset="0"/>
              </a:rPr>
              <a:t>the </a:t>
            </a:r>
            <a:r>
              <a:rPr lang="en-US" sz="2000" b="1" i="1" dirty="0">
                <a:solidFill>
                  <a:schemeClr val="accent5">
                    <a:lumMod val="75000"/>
                  </a:schemeClr>
                </a:solidFill>
                <a:latin typeface="Times New Roman" panose="02020603050405020304" pitchFamily="18" charset="0"/>
                <a:cs typeface="Times New Roman" panose="02020603050405020304" pitchFamily="18" charset="0"/>
              </a:rPr>
              <a:t>experience also get increased </a:t>
            </a:r>
            <a:r>
              <a:rPr lang="en-US" sz="2000" dirty="0">
                <a:latin typeface="Times New Roman" panose="02020603050405020304" pitchFamily="18" charset="0"/>
                <a:cs typeface="Times New Roman" panose="02020603050405020304" pitchFamily="18" charset="0"/>
              </a:rPr>
              <a:t>and hence the graph is </a:t>
            </a:r>
            <a:r>
              <a:rPr lang="en-US" sz="2000" b="1" i="1" dirty="0">
                <a:solidFill>
                  <a:schemeClr val="accent5">
                    <a:lumMod val="75000"/>
                  </a:schemeClr>
                </a:solidFill>
                <a:latin typeface="Times New Roman" panose="02020603050405020304" pitchFamily="18" charset="0"/>
                <a:cs typeface="Times New Roman" panose="02020603050405020304" pitchFamily="18" charset="0"/>
              </a:rPr>
              <a:t>linear.</a:t>
            </a:r>
            <a:endParaRPr lang="en-IN" sz="2000" b="1" i="1"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2128EB42-95F3-C2B2-02BF-E18C9477B4C1}"/>
              </a:ext>
            </a:extLst>
          </p:cNvPr>
          <p:cNvSpPr/>
          <p:nvPr/>
        </p:nvSpPr>
        <p:spPr>
          <a:xfrm>
            <a:off x="4462554" y="5332578"/>
            <a:ext cx="2080725" cy="584775"/>
          </a:xfrm>
          <a:prstGeom prst="rect">
            <a:avLst/>
          </a:prstGeom>
          <a:noFill/>
        </p:spPr>
        <p:txBody>
          <a:bodyPr wrap="square" lIns="91440" tIns="45720" rIns="91440" bIns="45720">
            <a:spAutoFit/>
          </a:bodyPr>
          <a:lstStyle/>
          <a:p>
            <a:pPr algn="ctr"/>
            <a:r>
              <a:rPr lang="en-IN" sz="2400" b="1" i="1" u="sng" cap="none" spc="0" dirty="0">
                <a:ln w="0"/>
                <a:solidFill>
                  <a:schemeClr val="accent2">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Observation</a:t>
            </a:r>
            <a:r>
              <a:rPr lang="en-IN" sz="3200" b="1" i="1" u="sng" cap="none" spc="0" dirty="0">
                <a:ln w="0"/>
                <a:solidFill>
                  <a:schemeClr val="accent2">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endParaRPr lang="en-IN" sz="3200" b="1" i="1" u="sng" cap="none" spc="0" dirty="0">
              <a:ln w="0"/>
              <a:solidFill>
                <a:schemeClr val="accent2">
                  <a:lumMod val="75000"/>
                </a:schemeClr>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171469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D48C59F-E097-2567-EB5D-3448DC4DE924}"/>
              </a:ext>
            </a:extLst>
          </p:cNvPr>
          <p:cNvSpPr>
            <a:spLocks noGrp="1"/>
          </p:cNvSpPr>
          <p:nvPr>
            <p:ph type="ftr" sz="quarter" idx="11"/>
          </p:nvPr>
        </p:nvSpPr>
        <p:spPr/>
        <p:txBody>
          <a:bodyPr/>
          <a:lstStyle/>
          <a:p>
            <a:r>
              <a:rPr lang="en-IN"/>
              <a:t>Q</a:t>
            </a:r>
          </a:p>
        </p:txBody>
      </p:sp>
      <p:sp>
        <p:nvSpPr>
          <p:cNvPr id="6" name="TextBox 5">
            <a:extLst>
              <a:ext uri="{FF2B5EF4-FFF2-40B4-BE49-F238E27FC236}">
                <a16:creationId xmlns:a16="http://schemas.microsoft.com/office/drawing/2014/main" id="{DAF92644-C876-25A5-462C-7CF2A1BE0E91}"/>
              </a:ext>
            </a:extLst>
          </p:cNvPr>
          <p:cNvSpPr txBox="1"/>
          <p:nvPr/>
        </p:nvSpPr>
        <p:spPr>
          <a:xfrm>
            <a:off x="1534695" y="638508"/>
            <a:ext cx="8653277" cy="738664"/>
          </a:xfrm>
          <a:prstGeom prst="rect">
            <a:avLst/>
          </a:prstGeom>
          <a:noFill/>
        </p:spPr>
        <p:txBody>
          <a:bodyPr wrap="square">
            <a:spAutoFit/>
          </a:bodyPr>
          <a:lstStyle/>
          <a:p>
            <a:r>
              <a:rPr lang="en-IN" sz="2100" b="1" dirty="0">
                <a:solidFill>
                  <a:srgbClr val="003366"/>
                </a:solidFill>
                <a:latin typeface="Times New Roman" panose="02020603050405020304" pitchFamily="18" charset="0"/>
                <a:cs typeface="Times New Roman" panose="02020603050405020304" pitchFamily="18" charset="0"/>
              </a:rPr>
              <a:t>5. What are the top 3 areas (ZIP Codes) where the bank’s customers are located?</a:t>
            </a:r>
          </a:p>
        </p:txBody>
      </p:sp>
      <p:pic>
        <p:nvPicPr>
          <p:cNvPr id="8" name="Picture 7">
            <a:extLst>
              <a:ext uri="{FF2B5EF4-FFF2-40B4-BE49-F238E27FC236}">
                <a16:creationId xmlns:a16="http://schemas.microsoft.com/office/drawing/2014/main" id="{31ED72DC-6222-A1C9-0353-73E3D0837E21}"/>
              </a:ext>
            </a:extLst>
          </p:cNvPr>
          <p:cNvPicPr>
            <a:picLocks noChangeAspect="1"/>
          </p:cNvPicPr>
          <p:nvPr/>
        </p:nvPicPr>
        <p:blipFill>
          <a:blip r:embed="rId2"/>
          <a:stretch>
            <a:fillRect/>
          </a:stretch>
        </p:blipFill>
        <p:spPr>
          <a:xfrm>
            <a:off x="1534695" y="2053213"/>
            <a:ext cx="7039447" cy="1878226"/>
          </a:xfrm>
          <a:prstGeom prst="rect">
            <a:avLst/>
          </a:prstGeom>
        </p:spPr>
      </p:pic>
    </p:spTree>
    <p:extLst>
      <p:ext uri="{BB962C8B-B14F-4D97-AF65-F5344CB8AC3E}">
        <p14:creationId xmlns:p14="http://schemas.microsoft.com/office/powerpoint/2010/main" val="1936239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2A6671C-7FBD-B9FC-733E-EA123A3084CD}"/>
              </a:ext>
            </a:extLst>
          </p:cNvPr>
          <p:cNvSpPr txBox="1"/>
          <p:nvPr/>
        </p:nvSpPr>
        <p:spPr>
          <a:xfrm>
            <a:off x="1431356" y="881449"/>
            <a:ext cx="8873414" cy="4154984"/>
          </a:xfrm>
          <a:prstGeom prst="rect">
            <a:avLst/>
          </a:prstGeom>
          <a:noFill/>
        </p:spPr>
        <p:txBody>
          <a:bodyPr wrap="square">
            <a:spAutoFit/>
          </a:bodyPr>
          <a:lstStyle/>
          <a:p>
            <a:pPr marL="342900" indent="-342900">
              <a:buClr>
                <a:schemeClr val="accent5">
                  <a:lumMod val="50000"/>
                </a:schemeClr>
              </a:buClr>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Mostly the banks are highly located in tier1, tier 2, and tier3 cities among 6 tiers, because of </a:t>
            </a:r>
            <a:r>
              <a:rPr lang="en-IN" sz="2200" b="1" i="1" dirty="0">
                <a:solidFill>
                  <a:schemeClr val="accent5">
                    <a:lumMod val="75000"/>
                  </a:schemeClr>
                </a:solidFill>
                <a:latin typeface="Times New Roman" panose="02020603050405020304" pitchFamily="18" charset="0"/>
                <a:cs typeface="Times New Roman" panose="02020603050405020304" pitchFamily="18" charset="0"/>
              </a:rPr>
              <a:t>higher population density</a:t>
            </a:r>
            <a:r>
              <a:rPr lang="en-IN" sz="2200" dirty="0">
                <a:latin typeface="Times New Roman" panose="02020603050405020304" pitchFamily="18" charset="0"/>
                <a:cs typeface="Times New Roman" panose="02020603050405020304" pitchFamily="18" charset="0"/>
              </a:rPr>
              <a:t> to maximize the customer base. </a:t>
            </a:r>
          </a:p>
          <a:p>
            <a:pPr marL="342900" indent="-342900">
              <a:buClr>
                <a:schemeClr val="accent5">
                  <a:lumMod val="50000"/>
                </a:schemeClr>
              </a:buClr>
              <a:buFont typeface="Wingdings" panose="05000000000000000000" pitchFamily="2" charset="2"/>
              <a:buChar char="Ø"/>
            </a:pPr>
            <a:endParaRPr lang="en-IN" sz="2200" dirty="0">
              <a:latin typeface="Times New Roman" panose="02020603050405020304" pitchFamily="18" charset="0"/>
              <a:cs typeface="Times New Roman" panose="02020603050405020304" pitchFamily="18" charset="0"/>
            </a:endParaRPr>
          </a:p>
          <a:p>
            <a:pPr marL="342900" indent="-342900">
              <a:buClr>
                <a:schemeClr val="accent5">
                  <a:lumMod val="50000"/>
                </a:schemeClr>
              </a:buClr>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This includes a </a:t>
            </a:r>
            <a:r>
              <a:rPr lang="en-IN" sz="2200" b="1" i="1" dirty="0">
                <a:solidFill>
                  <a:schemeClr val="accent5">
                    <a:lumMod val="75000"/>
                  </a:schemeClr>
                </a:solidFill>
                <a:latin typeface="Times New Roman" panose="02020603050405020304" pitchFamily="18" charset="0"/>
                <a:cs typeface="Times New Roman" panose="02020603050405020304" pitchFamily="18" charset="0"/>
              </a:rPr>
              <a:t>higher residential area, </a:t>
            </a:r>
            <a:r>
              <a:rPr lang="en-IN" sz="2200" dirty="0">
                <a:latin typeface="Times New Roman" panose="02020603050405020304" pitchFamily="18" charset="0"/>
                <a:cs typeface="Times New Roman" panose="02020603050405020304" pitchFamily="18" charset="0"/>
              </a:rPr>
              <a:t>industries</a:t>
            </a:r>
            <a:r>
              <a:rPr lang="en-IN" sz="2200" b="1" i="1" dirty="0">
                <a:solidFill>
                  <a:schemeClr val="accent5">
                    <a:lumMod val="75000"/>
                  </a:schemeClr>
                </a:solidFill>
                <a:latin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rPr>
              <a:t>with many </a:t>
            </a:r>
            <a:r>
              <a:rPr lang="en-IN" sz="2200" b="1" i="1" dirty="0">
                <a:solidFill>
                  <a:schemeClr val="accent5">
                    <a:lumMod val="75000"/>
                  </a:schemeClr>
                </a:solidFill>
                <a:latin typeface="Times New Roman" panose="02020603050405020304" pitchFamily="18" charset="0"/>
                <a:cs typeface="Times New Roman" panose="02020603050405020304" pitchFamily="18" charset="0"/>
              </a:rPr>
              <a:t>businesses</a:t>
            </a:r>
            <a:r>
              <a:rPr lang="en-IN" sz="2200" dirty="0">
                <a:latin typeface="Times New Roman" panose="02020603050405020304" pitchFamily="18" charset="0"/>
                <a:cs typeface="Times New Roman" panose="02020603050405020304" pitchFamily="18" charset="0"/>
              </a:rPr>
              <a:t>, and </a:t>
            </a:r>
            <a:r>
              <a:rPr lang="en-IN" sz="2200" b="1" i="1" dirty="0">
                <a:solidFill>
                  <a:schemeClr val="accent5">
                    <a:lumMod val="75000"/>
                  </a:schemeClr>
                </a:solidFill>
                <a:latin typeface="Times New Roman" panose="02020603050405020304" pitchFamily="18" charset="0"/>
                <a:cs typeface="Times New Roman" panose="02020603050405020304" pitchFamily="18" charset="0"/>
              </a:rPr>
              <a:t>colleges </a:t>
            </a:r>
            <a:r>
              <a:rPr lang="en-IN" sz="2200" dirty="0">
                <a:latin typeface="Times New Roman" panose="02020603050405020304" pitchFamily="18" charset="0"/>
                <a:cs typeface="Times New Roman" panose="02020603050405020304" pitchFamily="18" charset="0"/>
              </a:rPr>
              <a:t>where the student will attain the age to open bank accounts.   </a:t>
            </a:r>
          </a:p>
          <a:p>
            <a:pPr marL="342900" indent="-342900">
              <a:buClr>
                <a:schemeClr val="accent5">
                  <a:lumMod val="50000"/>
                </a:schemeClr>
              </a:buClr>
              <a:buFont typeface="Wingdings" panose="05000000000000000000" pitchFamily="2" charset="2"/>
              <a:buChar char="Ø"/>
            </a:pPr>
            <a:endParaRPr lang="en-IN" sz="2200" dirty="0">
              <a:latin typeface="Times New Roman" panose="02020603050405020304" pitchFamily="18" charset="0"/>
              <a:cs typeface="Times New Roman" panose="02020603050405020304" pitchFamily="18" charset="0"/>
            </a:endParaRPr>
          </a:p>
          <a:p>
            <a:pPr marL="342900" indent="-342900">
              <a:buClr>
                <a:schemeClr val="accent5">
                  <a:lumMod val="50000"/>
                </a:schemeClr>
              </a:buClr>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These areas will have higher economic activities like </a:t>
            </a:r>
            <a:r>
              <a:rPr lang="en-IN" sz="2200" b="1" i="1" dirty="0">
                <a:solidFill>
                  <a:schemeClr val="accent5">
                    <a:lumMod val="75000"/>
                  </a:schemeClr>
                </a:solidFill>
                <a:latin typeface="Times New Roman" panose="02020603050405020304" pitchFamily="18" charset="0"/>
                <a:cs typeface="Times New Roman" panose="02020603050405020304" pitchFamily="18" charset="0"/>
              </a:rPr>
              <a:t>lending</a:t>
            </a:r>
            <a:r>
              <a:rPr lang="en-IN" sz="2200" dirty="0">
                <a:latin typeface="Times New Roman" panose="02020603050405020304" pitchFamily="18" charset="0"/>
                <a:cs typeface="Times New Roman" panose="02020603050405020304" pitchFamily="18" charset="0"/>
              </a:rPr>
              <a:t> and </a:t>
            </a:r>
            <a:r>
              <a:rPr lang="en-IN" sz="2200" b="1" i="1" dirty="0">
                <a:solidFill>
                  <a:schemeClr val="accent5">
                    <a:lumMod val="75000"/>
                  </a:schemeClr>
                </a:solidFill>
                <a:latin typeface="Times New Roman" panose="02020603050405020304" pitchFamily="18" charset="0"/>
                <a:cs typeface="Times New Roman" panose="02020603050405020304" pitchFamily="18" charset="0"/>
              </a:rPr>
              <a:t>investment opportunities</a:t>
            </a:r>
            <a:r>
              <a:rPr lang="en-IN" sz="2200" dirty="0">
                <a:latin typeface="Times New Roman" panose="02020603050405020304" pitchFamily="18" charset="0"/>
                <a:cs typeface="Times New Roman" panose="02020603050405020304" pitchFamily="18" charset="0"/>
              </a:rPr>
              <a:t>.</a:t>
            </a:r>
          </a:p>
          <a:p>
            <a:pPr marL="342900" indent="-342900">
              <a:buClr>
                <a:schemeClr val="accent5">
                  <a:lumMod val="50000"/>
                </a:schemeClr>
              </a:buClr>
              <a:buFont typeface="Wingdings" panose="05000000000000000000" pitchFamily="2" charset="2"/>
              <a:buChar char="Ø"/>
            </a:pPr>
            <a:endParaRPr lang="en-IN" sz="2200" dirty="0">
              <a:latin typeface="Times New Roman" panose="02020603050405020304" pitchFamily="18" charset="0"/>
              <a:cs typeface="Times New Roman" panose="02020603050405020304" pitchFamily="18" charset="0"/>
            </a:endParaRPr>
          </a:p>
          <a:p>
            <a:pPr marL="342900" indent="-342900">
              <a:buClr>
                <a:schemeClr val="accent5">
                  <a:lumMod val="50000"/>
                </a:schemeClr>
              </a:buClr>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 These areas will have major </a:t>
            </a:r>
            <a:r>
              <a:rPr lang="en-IN" sz="2200" b="1" i="1" dirty="0">
                <a:solidFill>
                  <a:schemeClr val="accent5">
                    <a:lumMod val="75000"/>
                  </a:schemeClr>
                </a:solidFill>
                <a:latin typeface="Times New Roman" panose="02020603050405020304" pitchFamily="18" charset="0"/>
                <a:cs typeface="Times New Roman" panose="02020603050405020304" pitchFamily="18" charset="0"/>
              </a:rPr>
              <a:t>transportation hubs</a:t>
            </a:r>
            <a:r>
              <a:rPr lang="en-IN" sz="2200" dirty="0">
                <a:latin typeface="Times New Roman" panose="02020603050405020304" pitchFamily="18" charset="0"/>
                <a:cs typeface="Times New Roman" panose="02020603050405020304" pitchFamily="18" charset="0"/>
              </a:rPr>
              <a:t>, and </a:t>
            </a:r>
            <a:r>
              <a:rPr lang="en-IN" sz="2200" b="1" i="1" dirty="0">
                <a:solidFill>
                  <a:schemeClr val="accent5">
                    <a:lumMod val="75000"/>
                  </a:schemeClr>
                </a:solidFill>
                <a:latin typeface="Times New Roman" panose="02020603050405020304" pitchFamily="18" charset="0"/>
                <a:cs typeface="Times New Roman" panose="02020603050405020304" pitchFamily="18" charset="0"/>
              </a:rPr>
              <a:t>shopping malls</a:t>
            </a:r>
            <a:r>
              <a:rPr lang="en-IN" sz="2200" dirty="0">
                <a:latin typeface="Times New Roman" panose="02020603050405020304" pitchFamily="18" charset="0"/>
                <a:cs typeface="Times New Roman" panose="02020603050405020304" pitchFamily="18" charset="0"/>
              </a:rPr>
              <a:t>, where people looking for convenience and ease of access.</a:t>
            </a:r>
          </a:p>
        </p:txBody>
      </p:sp>
      <p:sp>
        <p:nvSpPr>
          <p:cNvPr id="9" name="Rectangle 8">
            <a:extLst>
              <a:ext uri="{FF2B5EF4-FFF2-40B4-BE49-F238E27FC236}">
                <a16:creationId xmlns:a16="http://schemas.microsoft.com/office/drawing/2014/main" id="{611F3354-7C92-B701-048D-51C611017EA4}"/>
              </a:ext>
            </a:extLst>
          </p:cNvPr>
          <p:cNvSpPr/>
          <p:nvPr/>
        </p:nvSpPr>
        <p:spPr>
          <a:xfrm>
            <a:off x="4475100" y="0"/>
            <a:ext cx="2080725" cy="584775"/>
          </a:xfrm>
          <a:prstGeom prst="rect">
            <a:avLst/>
          </a:prstGeom>
          <a:noFill/>
        </p:spPr>
        <p:txBody>
          <a:bodyPr wrap="square" lIns="91440" tIns="45720" rIns="91440" bIns="45720">
            <a:spAutoFit/>
          </a:bodyPr>
          <a:lstStyle/>
          <a:p>
            <a:pPr algn="ctr"/>
            <a:r>
              <a:rPr lang="en-IN" sz="2400" b="1" i="1" u="sng" cap="none" spc="0" dirty="0">
                <a:ln w="0"/>
                <a:solidFill>
                  <a:schemeClr val="accent2">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Observation</a:t>
            </a:r>
            <a:r>
              <a:rPr lang="en-IN" sz="3200" b="1" i="1" u="sng" cap="none" spc="0" dirty="0">
                <a:ln w="0"/>
                <a:solidFill>
                  <a:schemeClr val="accent2">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endParaRPr lang="en-IN" sz="3200" b="1" i="1" u="sng" cap="none" spc="0" dirty="0">
              <a:ln w="0"/>
              <a:solidFill>
                <a:schemeClr val="accent2">
                  <a:lumMod val="75000"/>
                </a:schemeClr>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94969790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270</TotalTime>
  <Words>1275</Words>
  <Application>Microsoft Office PowerPoint</Application>
  <PresentationFormat>Widescreen</PresentationFormat>
  <Paragraphs>122</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Modern No. 20</vt:lpstr>
      <vt:lpstr>Palatino Linotype</vt:lpstr>
      <vt:lpstr>Times New Roman</vt:lpstr>
      <vt:lpstr>Wingdings</vt:lpstr>
      <vt:lpstr>Gallery</vt:lpstr>
      <vt:lpstr>HBFC BANK PROJECT Business Report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Anies Ghousia</dc:creator>
  <cp:lastModifiedBy>M.KASHIF AHMED</cp:lastModifiedBy>
  <cp:revision>10</cp:revision>
  <dcterms:created xsi:type="dcterms:W3CDTF">2023-04-08T15:08:19Z</dcterms:created>
  <dcterms:modified xsi:type="dcterms:W3CDTF">2023-09-06T06:08:08Z</dcterms:modified>
</cp:coreProperties>
</file>