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56-82DF-4656-A772-D7201D997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D1896-9475-420B-A25F-A4850E36E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09AA-7BA8-4B0A-83E3-01AE7EAF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1D2-C476-4F98-8372-BF054DCE6C5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91BE9-50D8-412F-AC01-497BE9E4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D575-3447-4BEB-8217-BCE4EA03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D387-56C5-418A-A51B-D5BFE0C0C0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23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5C45-60BA-46C8-99F1-4B628784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E4336-60D7-4405-931D-E21F34300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6152-1A2B-4B79-A5DD-5F5E6458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1D2-C476-4F98-8372-BF054DCE6C5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9D294-701F-4848-BEC1-563B73CE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FA4F5-DE47-4251-9083-5897193C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D387-56C5-418A-A51B-D5BFE0C0C0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85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BA801-7120-4439-89F2-5DC0BC16B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CA15C-CF0E-4D68-BD7C-2A9FDE23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26BA-09E2-4AB0-8444-A117B917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1D2-C476-4F98-8372-BF054DCE6C5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241B8-E32D-4852-B087-84F4EE87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14A95-90D2-4883-8F65-D215C423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D387-56C5-418A-A51B-D5BFE0C0C0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48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132E-E306-47BB-8C42-9E8B1524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8C5A-9F38-4E77-A88C-65A3E499A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EC72-5FA7-4EB9-81D5-722FD0D4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1D2-C476-4F98-8372-BF054DCE6C5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F905B-9F64-42B2-8A65-A138085E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0C3BD-C470-4081-A90B-6BC63A10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D387-56C5-418A-A51B-D5BFE0C0C0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34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FD79-C3F1-497C-9CEB-31AA3DAC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8385D-CE26-4757-B9E8-BC5DF5CB2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633C0-A75D-4C52-81A4-4B42B45C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1D2-C476-4F98-8372-BF054DCE6C5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33EED-C8FB-4EE1-8A58-E7B6815B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152E6-5FDE-4E74-8C33-568ABD11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D387-56C5-418A-A51B-D5BFE0C0C0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8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0AA5-FEAD-40A8-8B43-91A30C01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BC235-4A39-4673-9FB6-C6FC75080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FF477-94EE-406C-A557-368AED3FA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D725A-4646-43DD-9802-B1955E84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1D2-C476-4F98-8372-BF054DCE6C5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66751-BAEE-4838-839F-EE2D7C20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C5F1-11E5-4ECA-BEB4-B75513C0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D387-56C5-418A-A51B-D5BFE0C0C0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03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95AA-D94E-470E-9061-965A1041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43DE4-2B26-4A5D-BE4D-57382B47C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10D79-AE1B-44E8-9505-783167976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221E-45FE-4FAF-A489-1F2D9B8C4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450ED-2A62-416F-8561-DC94E60E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31BF4-66A8-4E36-BD78-93E15B22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1D2-C476-4F98-8372-BF054DCE6C5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76E49-B93A-4812-82CA-6EBA0C9A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4C40B-9C75-4E1B-903B-A8A4FC5A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D387-56C5-418A-A51B-D5BFE0C0C0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41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FD62-220D-4CCD-B510-6B198BAA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1347D-A824-4EFA-82CB-10099EE9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1D2-C476-4F98-8372-BF054DCE6C5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A30A2-0B05-4B46-91D1-60DA21E0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DC057-4D68-49E7-8B51-882179B3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D387-56C5-418A-A51B-D5BFE0C0C0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89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87547-C937-4069-B622-EC5B5AE0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1D2-C476-4F98-8372-BF054DCE6C5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5F007-58C1-43A9-88A9-60D91298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B92B9-DB9A-493D-B51B-AA28966A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D387-56C5-418A-A51B-D5BFE0C0C0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0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F35F-88AD-4326-AA88-299FFD5D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A33F9-29C6-4CC4-BA0E-11B57BFB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343CF-B849-4588-B597-E9DF44C11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F0ABE-0522-4E71-95E5-399C39FA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1D2-C476-4F98-8372-BF054DCE6C5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B964D-F393-47C7-96A7-EC5EACEF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3F08F-399B-43A3-B677-06282D79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D387-56C5-418A-A51B-D5BFE0C0C0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28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5779-9DF2-4C5D-9B70-5917AAA0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C914C-4332-4563-A986-76B882030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445EF-1FB9-4287-9972-74778BBE2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660C6-C76E-4B24-A394-D7BAB366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1D2-C476-4F98-8372-BF054DCE6C5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C83A7-CDA1-46A2-A91B-D2B89078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05791-85F6-4E68-AC39-5FAFA734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D387-56C5-418A-A51B-D5BFE0C0C0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94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0BA66-0EAE-4703-AFC9-83063C4A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F91B0-3651-4CC2-A1A6-71BDBD692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DFB44-09B2-43D3-A897-FF14B1B15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E1D2-C476-4F98-8372-BF054DCE6C56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953C-688E-4DC0-99DE-345B16AF6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8FC6A-38D8-445D-818B-28ED68FBA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D387-56C5-418A-A51B-D5BFE0C0C0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00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bi.microsoft.com/en-us/deskto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sql-server-samples/releases/download/adventureworks/AdventureWorksDW-data-warehouse-install-script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mmunity.powerbi.com/t5/Desktop/Count-of-Clients-who-are-contribute-for-80-sales-spends/m-p/618851#M295197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modules/get-started-with-power-bi/" TargetMode="External"/><Relationship Id="rId2" Type="http://schemas.openxmlformats.org/officeDocument/2006/relationships/hyperlink" Target="https://docs.microsoft.com/en-us/dax/dax-function-refer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3186-C764-4F63-B462-6574D20B2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Readiness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352D7-D8B6-4987-9CB5-40E4EC890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 BI dashboard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, February 2021</a:t>
            </a:r>
          </a:p>
          <a:p>
            <a:r>
              <a:rPr lang="en-US" dirty="0"/>
              <a:t>Danielle Paes Barretto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219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3242-9820-49CC-B217-7532C67D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CABFB-3ED9-42F4-AA79-45651599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Download and Install </a:t>
            </a:r>
            <a:r>
              <a:rPr lang="en-US" dirty="0" err="1">
                <a:hlinkClick r:id="rId2"/>
              </a:rPr>
              <a:t>PowerBI</a:t>
            </a:r>
            <a:r>
              <a:rPr lang="en-US" dirty="0">
                <a:hlinkClick r:id="rId2"/>
              </a:rPr>
              <a:t> Desktop</a:t>
            </a:r>
            <a:endParaRPr lang="en-US" dirty="0"/>
          </a:p>
          <a:p>
            <a:r>
              <a:rPr lang="en-US" dirty="0"/>
              <a:t>Download files from GitHub</a:t>
            </a:r>
          </a:p>
          <a:p>
            <a:r>
              <a:rPr lang="en-US" dirty="0"/>
              <a:t>Take a look at the data to have an idea what is about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580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E7E9-AE7E-4D3C-B572-B3221B59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0D2D4-0589-4803-B623-15495F096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70" y="2004291"/>
            <a:ext cx="10065521" cy="4294908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D7F7C44-4C82-4218-A193-2E4118699CD1}"/>
              </a:ext>
            </a:extLst>
          </p:cNvPr>
          <p:cNvSpPr/>
          <p:nvPr/>
        </p:nvSpPr>
        <p:spPr>
          <a:xfrm>
            <a:off x="1339272" y="1625600"/>
            <a:ext cx="923637" cy="295999"/>
          </a:xfrm>
          <a:prstGeom prst="wedgeRectCallout">
            <a:avLst>
              <a:gd name="adj1" fmla="val 7314"/>
              <a:gd name="adj2" fmla="val 32350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Revenue</a:t>
            </a:r>
            <a:endParaRPr lang="pt-BR" sz="1600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4056CD9-2F99-4631-83FE-81BC6A29153D}"/>
              </a:ext>
            </a:extLst>
          </p:cNvPr>
          <p:cNvSpPr/>
          <p:nvPr/>
        </p:nvSpPr>
        <p:spPr>
          <a:xfrm>
            <a:off x="3135745" y="1551490"/>
            <a:ext cx="923637" cy="295999"/>
          </a:xfrm>
          <a:prstGeom prst="wedgeRectCallout">
            <a:avLst>
              <a:gd name="adj1" fmla="val 314"/>
              <a:gd name="adj2" fmla="val 32974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Cost</a:t>
            </a:r>
            <a:endParaRPr lang="pt-BR" sz="16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F551EA2-6E60-418A-AAC1-FB9A00F4E540}"/>
              </a:ext>
            </a:extLst>
          </p:cNvPr>
          <p:cNvSpPr/>
          <p:nvPr/>
        </p:nvSpPr>
        <p:spPr>
          <a:xfrm>
            <a:off x="4821382" y="1510144"/>
            <a:ext cx="923637" cy="295999"/>
          </a:xfrm>
          <a:prstGeom prst="wedgeRectCallout">
            <a:avLst>
              <a:gd name="adj1" fmla="val 314"/>
              <a:gd name="adj2" fmla="val 32974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Margin</a:t>
            </a:r>
            <a:endParaRPr lang="pt-BR" sz="16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981F58C-5091-4990-894D-0436A03C044B}"/>
              </a:ext>
            </a:extLst>
          </p:cNvPr>
          <p:cNvSpPr/>
          <p:nvPr/>
        </p:nvSpPr>
        <p:spPr>
          <a:xfrm>
            <a:off x="6401954" y="1477381"/>
            <a:ext cx="1116446" cy="295999"/>
          </a:xfrm>
          <a:prstGeom prst="wedgeRectCallout">
            <a:avLst>
              <a:gd name="adj1" fmla="val 314"/>
              <a:gd name="adj2" fmla="val 32974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Benchmark</a:t>
            </a:r>
            <a:endParaRPr lang="pt-BR" sz="1600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DC4D673-7460-4B39-B16A-DF64218538CE}"/>
              </a:ext>
            </a:extLst>
          </p:cNvPr>
          <p:cNvSpPr/>
          <p:nvPr/>
        </p:nvSpPr>
        <p:spPr>
          <a:xfrm>
            <a:off x="279977" y="3927764"/>
            <a:ext cx="1116446" cy="902855"/>
          </a:xfrm>
          <a:prstGeom prst="wedgeRectCallout">
            <a:avLst>
              <a:gd name="adj1" fmla="val 177356"/>
              <a:gd name="adj2" fmla="val 3389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Top 10 clients (revenue)</a:t>
            </a:r>
            <a:endParaRPr lang="pt-BR" sz="1600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A7A5CDC-EEFD-4B42-8E6A-86F7DE0B4B29}"/>
              </a:ext>
            </a:extLst>
          </p:cNvPr>
          <p:cNvSpPr/>
          <p:nvPr/>
        </p:nvSpPr>
        <p:spPr>
          <a:xfrm>
            <a:off x="3501159" y="5650345"/>
            <a:ext cx="1116446" cy="902855"/>
          </a:xfrm>
          <a:prstGeom prst="wedgeRectCallout">
            <a:avLst>
              <a:gd name="adj1" fmla="val 179011"/>
              <a:gd name="adj2" fmla="val -1236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Top 10 clients (cost)</a:t>
            </a:r>
            <a:endParaRPr lang="pt-BR" sz="1600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980ED49-2A7C-4CDA-B570-F043A850F0FA}"/>
              </a:ext>
            </a:extLst>
          </p:cNvPr>
          <p:cNvSpPr/>
          <p:nvPr/>
        </p:nvSpPr>
        <p:spPr>
          <a:xfrm>
            <a:off x="8237105" y="1427564"/>
            <a:ext cx="1491096" cy="498326"/>
          </a:xfrm>
          <a:prstGeom prst="wedgeRectCallout">
            <a:avLst>
              <a:gd name="adj1" fmla="val 119"/>
              <a:gd name="adj2" fmla="val 18060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Time Indicator</a:t>
            </a:r>
            <a:endParaRPr lang="pt-BR" sz="1600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FD7A1E2E-CE08-4EFE-81EF-E79D17E093F8}"/>
              </a:ext>
            </a:extLst>
          </p:cNvPr>
          <p:cNvSpPr/>
          <p:nvPr/>
        </p:nvSpPr>
        <p:spPr>
          <a:xfrm>
            <a:off x="10369343" y="2930674"/>
            <a:ext cx="1491096" cy="498326"/>
          </a:xfrm>
          <a:prstGeom prst="wedgeRectCallout">
            <a:avLst>
              <a:gd name="adj1" fmla="val -109521"/>
              <a:gd name="adj2" fmla="val 13056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0" i="0" dirty="0">
                <a:solidFill>
                  <a:schemeClr val="bg1"/>
                </a:solidFill>
                <a:effectLst/>
              </a:rPr>
              <a:t>80-20 </a:t>
            </a:r>
            <a:r>
              <a:rPr lang="pt-BR" sz="1600" b="0" i="0" dirty="0" err="1">
                <a:solidFill>
                  <a:schemeClr val="bg1"/>
                </a:solidFill>
                <a:effectLst/>
              </a:rPr>
              <a:t>division</a:t>
            </a:r>
            <a:r>
              <a:rPr lang="pt-BR" sz="1600" b="0" i="0" dirty="0">
                <a:solidFill>
                  <a:schemeClr val="bg1"/>
                </a:solidFill>
                <a:effectLst/>
              </a:rPr>
              <a:t> of </a:t>
            </a:r>
            <a:r>
              <a:rPr lang="pt-BR" sz="1600" b="0" i="0" dirty="0" err="1">
                <a:solidFill>
                  <a:schemeClr val="bg1"/>
                </a:solidFill>
                <a:effectLst/>
              </a:rPr>
              <a:t>clients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D4F0B3AC-B64D-43E8-8626-39B6175F662B}"/>
              </a:ext>
            </a:extLst>
          </p:cNvPr>
          <p:cNvSpPr/>
          <p:nvPr/>
        </p:nvSpPr>
        <p:spPr>
          <a:xfrm>
            <a:off x="10420927" y="3927764"/>
            <a:ext cx="1491096" cy="771024"/>
          </a:xfrm>
          <a:prstGeom prst="wedgeRectCallout">
            <a:avLst>
              <a:gd name="adj1" fmla="val -109521"/>
              <a:gd name="adj2" fmla="val 13056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chemeClr val="bg1"/>
                </a:solidFill>
                <a:effectLst/>
              </a:rPr>
              <a:t>comparison vs the month last year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B3-FBAE-4875-ABE8-AF13CFCE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F0095-67E9-422F-8595-15F942DF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hlinkClick r:id="rId2"/>
              </a:rPr>
              <a:t>AdventureWorks</a:t>
            </a:r>
            <a:r>
              <a:rPr lang="pt-BR" dirty="0"/>
              <a:t> DW Scripts Zip</a:t>
            </a:r>
          </a:p>
          <a:p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use a </a:t>
            </a:r>
            <a:r>
              <a:rPr lang="pt-BR" dirty="0" err="1"/>
              <a:t>subset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FactInternSale</a:t>
            </a:r>
            <a:endParaRPr lang="pt-BR" dirty="0"/>
          </a:p>
          <a:p>
            <a:pPr lvl="1"/>
            <a:r>
              <a:rPr lang="pt-BR" dirty="0" err="1"/>
              <a:t>DimCustomer</a:t>
            </a:r>
            <a:endParaRPr lang="pt-BR" dirty="0"/>
          </a:p>
          <a:p>
            <a:pPr lvl="1"/>
            <a:r>
              <a:rPr lang="pt-BR" dirty="0" err="1"/>
              <a:t>DimDate</a:t>
            </a:r>
            <a:endParaRPr lang="pt-BR" dirty="0"/>
          </a:p>
          <a:p>
            <a:pPr lvl="1"/>
            <a:r>
              <a:rPr lang="pt-BR" dirty="0" err="1"/>
              <a:t>DimProduct</a:t>
            </a:r>
            <a:endParaRPr lang="pt-BR" dirty="0"/>
          </a:p>
          <a:p>
            <a:pPr lvl="1"/>
            <a:r>
              <a:rPr lang="pt-BR" dirty="0" err="1"/>
              <a:t>DimProductCategory</a:t>
            </a:r>
            <a:endParaRPr lang="pt-BR" dirty="0"/>
          </a:p>
          <a:p>
            <a:pPr lvl="1"/>
            <a:r>
              <a:rPr lang="pt-BR" dirty="0" err="1"/>
              <a:t>DimProductSubCategory</a:t>
            </a:r>
            <a:endParaRPr lang="pt-BR" dirty="0"/>
          </a:p>
          <a:p>
            <a:pPr lvl="1"/>
            <a:r>
              <a:rPr lang="pt-BR" dirty="0" err="1"/>
              <a:t>DimSalesTerritory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33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27B3-FB09-4B3E-ADF7-5A6220FB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Snowflake Schema</a:t>
            </a:r>
            <a:endParaRPr lang="pt-BR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D5402BF-32AE-419D-99DC-FAF1688FD7FE}"/>
              </a:ext>
            </a:extLst>
          </p:cNvPr>
          <p:cNvSpPr/>
          <p:nvPr/>
        </p:nvSpPr>
        <p:spPr>
          <a:xfrm>
            <a:off x="6096000" y="615661"/>
            <a:ext cx="1406236" cy="886691"/>
          </a:xfrm>
          <a:prstGeom prst="wedgeRoundRectCallout">
            <a:avLst>
              <a:gd name="adj1" fmla="val -43821"/>
              <a:gd name="adj2" fmla="val 989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Fact table: Events &amp; Transactions</a:t>
            </a:r>
            <a:endParaRPr lang="pt-BR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194061-3220-47C0-B00F-656CD2A86207}"/>
              </a:ext>
            </a:extLst>
          </p:cNvPr>
          <p:cNvSpPr/>
          <p:nvPr/>
        </p:nvSpPr>
        <p:spPr>
          <a:xfrm>
            <a:off x="360217" y="3149600"/>
            <a:ext cx="2252108" cy="1182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Dimension Tables: More info about each transaction in Fact Table</a:t>
            </a:r>
            <a:endParaRPr lang="pt-BR" sz="1600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AB71B46C-1CC2-4BC7-887F-B22E40FDF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151" y="1825625"/>
            <a:ext cx="6565698" cy="4351338"/>
          </a:xfr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F7EA1D-7F35-4D24-B3A2-202B630D48A5}"/>
              </a:ext>
            </a:extLst>
          </p:cNvPr>
          <p:cNvCxnSpPr>
            <a:stCxn id="8" idx="0"/>
          </p:cNvCxnSpPr>
          <p:nvPr/>
        </p:nvCxnSpPr>
        <p:spPr>
          <a:xfrm flipV="1">
            <a:off x="1486271" y="2586182"/>
            <a:ext cx="1458564" cy="5634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EE87AB-949E-4696-B944-3740B62318FC}"/>
              </a:ext>
            </a:extLst>
          </p:cNvPr>
          <p:cNvCxnSpPr>
            <a:cxnSpLocks/>
          </p:cNvCxnSpPr>
          <p:nvPr/>
        </p:nvCxnSpPr>
        <p:spPr>
          <a:xfrm>
            <a:off x="2612325" y="3735460"/>
            <a:ext cx="2800184" cy="15385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871842C-B808-482F-98AA-82BE66F18E59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4400735" y="-328282"/>
            <a:ext cx="563418" cy="63923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0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3AA1EB-3CA3-450D-8569-93CE4FF7D6BD}"/>
              </a:ext>
            </a:extLst>
          </p:cNvPr>
          <p:cNvSpPr txBox="1"/>
          <p:nvPr/>
        </p:nvSpPr>
        <p:spPr>
          <a:xfrm>
            <a:off x="415636" y="6222135"/>
            <a:ext cx="113607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hlinkClick r:id="rId2"/>
              </a:rPr>
              <a:t>https://community.powerbi.com/t5/Desktop/Count-of-Clients-who-are-contribute-for-80-sales-spends/m-p/618851#M295197</a:t>
            </a:r>
            <a:r>
              <a:rPr lang="pt-BR" sz="16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A5258F-7AE7-448F-A9AD-72726F595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286" y="1112919"/>
            <a:ext cx="5989760" cy="501078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761CE3D3-CEFC-4D25-9C41-E154AA86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332"/>
          </a:xfrm>
        </p:spPr>
        <p:txBody>
          <a:bodyPr>
            <a:normAutofit/>
          </a:bodyPr>
          <a:lstStyle/>
          <a:p>
            <a:r>
              <a:rPr lang="en-US" sz="4000" dirty="0"/>
              <a:t>Count of Clients who are contribute for 80 % sales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69429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1D98-90A6-419D-B604-75F11670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C09E-984A-44D9-B786-75B2BD7C1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https://docs.microsoft.com/en-us/dax/dax-function-reference</a:t>
            </a:r>
            <a:endParaRPr lang="pt-BR" dirty="0"/>
          </a:p>
          <a:p>
            <a:r>
              <a:rPr lang="pt-BR" dirty="0">
                <a:hlinkClick r:id="rId3"/>
              </a:rPr>
              <a:t>https://docs.microsoft.com/en-us/learn/modules/get-started-with-power-bi/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7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161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Readiness</vt:lpstr>
      <vt:lpstr>Pre-requisites</vt:lpstr>
      <vt:lpstr>Goal</vt:lpstr>
      <vt:lpstr>Dataset</vt:lpstr>
      <vt:lpstr>Snowflake Schema</vt:lpstr>
      <vt:lpstr>Count of Clients who are contribute for 80 % sales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Readiness</dc:title>
  <dc:creator>Danielle P. B. de A. Camara</dc:creator>
  <cp:lastModifiedBy>Danielle P. B. de A. Camara</cp:lastModifiedBy>
  <cp:revision>14</cp:revision>
  <dcterms:created xsi:type="dcterms:W3CDTF">2021-02-01T08:19:10Z</dcterms:created>
  <dcterms:modified xsi:type="dcterms:W3CDTF">2021-02-06T17:12:06Z</dcterms:modified>
</cp:coreProperties>
</file>