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43" r:id="rId3"/>
    <p:sldId id="344" r:id="rId4"/>
    <p:sldId id="345" r:id="rId5"/>
    <p:sldId id="346" r:id="rId6"/>
    <p:sldId id="347" r:id="rId7"/>
    <p:sldId id="348" r:id="rId8"/>
    <p:sldId id="349" r:id="rId9"/>
    <p:sldId id="350" r:id="rId10"/>
    <p:sldId id="356" r:id="rId11"/>
    <p:sldId id="357" r:id="rId12"/>
    <p:sldId id="358" r:id="rId13"/>
    <p:sldId id="359" r:id="rId14"/>
    <p:sldId id="360" r:id="rId15"/>
    <p:sldId id="361" r:id="rId16"/>
    <p:sldId id="362" r:id="rId17"/>
    <p:sldId id="363" r:id="rId18"/>
    <p:sldId id="364" r:id="rId19"/>
    <p:sldId id="365" r:id="rId20"/>
    <p:sldId id="315" r:id="rId21"/>
    <p:sldId id="338" r:id="rId22"/>
    <p:sldId id="339" r:id="rId23"/>
    <p:sldId id="316" r:id="rId24"/>
    <p:sldId id="331" r:id="rId25"/>
    <p:sldId id="317" r:id="rId26"/>
    <p:sldId id="333" r:id="rId27"/>
    <p:sldId id="334" r:id="rId28"/>
    <p:sldId id="336" r:id="rId29"/>
    <p:sldId id="337" r:id="rId30"/>
    <p:sldId id="335" r:id="rId31"/>
    <p:sldId id="322" r:id="rId32"/>
    <p:sldId id="340" r:id="rId33"/>
    <p:sldId id="341" r:id="rId34"/>
    <p:sldId id="342" r:id="rId35"/>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9E9F2"/>
    <a:srgbClr val="FF2D2D"/>
    <a:srgbClr val="D20000"/>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14" d="100"/>
          <a:sy n="214" d="100"/>
        </p:scale>
        <p:origin x="1128" y="15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AF4D755B-D7C3-4CCA-9C4D-1A4840521770}" type="datetimeFigureOut">
              <a:rPr lang="en-US" smtClean="0"/>
              <a:t>2/29/2020</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00C2F304-D8D4-4425-AC87-7CB5A2C7EFA4}" type="slidenum">
              <a:rPr lang="en-US" smtClean="0"/>
              <a:t>‹#›</a:t>
            </a:fld>
            <a:endParaRPr lang="en-US"/>
          </a:p>
        </p:txBody>
      </p:sp>
    </p:spTree>
    <p:extLst>
      <p:ext uri="{BB962C8B-B14F-4D97-AF65-F5344CB8AC3E}">
        <p14:creationId xmlns:p14="http://schemas.microsoft.com/office/powerpoint/2010/main" val="311630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C2F304-D8D4-4425-AC87-7CB5A2C7EFA4}" type="slidenum">
              <a:rPr lang="en-US" smtClean="0"/>
              <a:t>19</a:t>
            </a:fld>
            <a:endParaRPr lang="en-US"/>
          </a:p>
        </p:txBody>
      </p:sp>
    </p:spTree>
    <p:extLst>
      <p:ext uri="{BB962C8B-B14F-4D97-AF65-F5344CB8AC3E}">
        <p14:creationId xmlns:p14="http://schemas.microsoft.com/office/powerpoint/2010/main" val="48504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C2F304-D8D4-4425-AC87-7CB5A2C7EFA4}" type="slidenum">
              <a:rPr lang="en-US" smtClean="0"/>
              <a:t>28</a:t>
            </a:fld>
            <a:endParaRPr lang="en-US"/>
          </a:p>
        </p:txBody>
      </p:sp>
    </p:spTree>
    <p:extLst>
      <p:ext uri="{BB962C8B-B14F-4D97-AF65-F5344CB8AC3E}">
        <p14:creationId xmlns:p14="http://schemas.microsoft.com/office/powerpoint/2010/main" val="16826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61884"/>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2000">
              <a:srgbClr val="D20000"/>
            </a:gs>
            <a:gs pos="16000">
              <a:srgbClr val="FF0000"/>
            </a:gs>
            <a:gs pos="15000">
              <a:schemeClr val="bg1"/>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16" name="bk object 16"/>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a:xfrm>
            <a:off x="95300" y="61884"/>
            <a:ext cx="4419498" cy="47180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99555" y="1185276"/>
            <a:ext cx="4273550" cy="1209675"/>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1753412" y="3334181"/>
            <a:ext cx="455294" cy="122554"/>
          </a:xfrm>
          <a:prstGeom prst="rect">
            <a:avLst/>
          </a:prstGeom>
        </p:spPr>
        <p:txBody>
          <a:bodyPr wrap="square" lIns="0" tIns="0" rIns="0" bIns="0">
            <a:spAutoFit/>
          </a:bodyPr>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2/29/2020</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79000">
              <a:srgbClr val="D20000"/>
            </a:gs>
            <a:gs pos="57000">
              <a:srgbClr val="FF0000">
                <a:alpha val="75000"/>
                <a:lumMod val="100000"/>
              </a:srgbClr>
            </a:gs>
            <a:gs pos="0">
              <a:schemeClr val="bg1"/>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3295" y="206375"/>
            <a:ext cx="3581400" cy="447238"/>
          </a:xfrm>
          <a:prstGeom prst="rect">
            <a:avLst/>
          </a:prstGeom>
          <a:noFill/>
        </p:spPr>
        <p:txBody>
          <a:bodyPr vert="horz" wrap="square" lIns="0" tIns="2540" rIns="0" bIns="0" rtlCol="0">
            <a:spAutoFit/>
          </a:bodyPr>
          <a:lstStyle/>
          <a:p>
            <a:pPr marL="1153795" marR="5080" indent="-1141730" algn="l">
              <a:lnSpc>
                <a:spcPct val="106700"/>
              </a:lnSpc>
              <a:spcBef>
                <a:spcPts val="20"/>
              </a:spcBef>
            </a:pPr>
            <a:r>
              <a:rPr spc="-85" dirty="0" smtClean="0">
                <a:solidFill>
                  <a:schemeClr val="tx1"/>
                </a:solidFill>
                <a:latin typeface="Trebuchet MS" panose="020B0603020202020204" pitchFamily="34" charset="0"/>
              </a:rPr>
              <a:t>20</a:t>
            </a:r>
            <a:r>
              <a:rPr lang="en-US" spc="-85" dirty="0" smtClean="0">
                <a:solidFill>
                  <a:schemeClr val="tx1"/>
                </a:solidFill>
                <a:latin typeface="Trebuchet MS" panose="020B0603020202020204" pitchFamily="34" charset="0"/>
              </a:rPr>
              <a:t>20</a:t>
            </a:r>
            <a:r>
              <a:rPr spc="-85" dirty="0" smtClean="0">
                <a:solidFill>
                  <a:schemeClr val="tx1"/>
                </a:solidFill>
                <a:latin typeface="Trebuchet MS" panose="020B0603020202020204" pitchFamily="34" charset="0"/>
              </a:rPr>
              <a:t> </a:t>
            </a:r>
            <a:r>
              <a:rPr lang="en-US" spc="-85" dirty="0" smtClean="0">
                <a:solidFill>
                  <a:schemeClr val="tx1"/>
                </a:solidFill>
                <a:latin typeface="Trebuchet MS" panose="020B0603020202020204" pitchFamily="34" charset="0"/>
              </a:rPr>
              <a:t>Lamar University High School</a:t>
            </a:r>
            <a:r>
              <a:rPr spc="5" dirty="0" smtClean="0">
                <a:solidFill>
                  <a:schemeClr val="tx1"/>
                </a:solidFill>
                <a:latin typeface="Trebuchet MS" panose="020B0603020202020204" pitchFamily="34" charset="0"/>
              </a:rPr>
              <a:t> </a:t>
            </a:r>
            <a:r>
              <a:rPr lang="en-US" spc="5" dirty="0" smtClean="0">
                <a:solidFill>
                  <a:schemeClr val="tx1"/>
                </a:solidFill>
                <a:latin typeface="Trebuchet MS" panose="020B0603020202020204" pitchFamily="34" charset="0"/>
              </a:rPr>
              <a:t>Programming</a:t>
            </a:r>
            <a:r>
              <a:rPr spc="-60" dirty="0" smtClean="0">
                <a:solidFill>
                  <a:schemeClr val="tx1"/>
                </a:solidFill>
                <a:latin typeface="Trebuchet MS" panose="020B0603020202020204" pitchFamily="34" charset="0"/>
              </a:rPr>
              <a:t> </a:t>
            </a:r>
            <a:r>
              <a:rPr spc="-50" dirty="0" smtClean="0">
                <a:solidFill>
                  <a:schemeClr val="tx1"/>
                </a:solidFill>
                <a:latin typeface="Trebuchet MS" panose="020B0603020202020204" pitchFamily="34" charset="0"/>
              </a:rPr>
              <a:t>Contest</a:t>
            </a:r>
            <a:r>
              <a:rPr lang="en-US" spc="-50" dirty="0" smtClean="0">
                <a:solidFill>
                  <a:schemeClr val="tx1"/>
                </a:solidFill>
                <a:latin typeface="Trebuchet MS" panose="020B0603020202020204" pitchFamily="34" charset="0"/>
              </a:rPr>
              <a:t> </a:t>
            </a:r>
            <a:r>
              <a:rPr spc="-40" dirty="0" smtClean="0">
                <a:solidFill>
                  <a:schemeClr val="tx1"/>
                </a:solidFill>
                <a:latin typeface="Trebuchet MS" panose="020B0603020202020204" pitchFamily="34" charset="0"/>
              </a:rPr>
              <a:t>Solution</a:t>
            </a:r>
            <a:r>
              <a:rPr spc="10" dirty="0" smtClean="0">
                <a:solidFill>
                  <a:schemeClr val="tx1"/>
                </a:solidFill>
                <a:latin typeface="Trebuchet MS" panose="020B0603020202020204" pitchFamily="34" charset="0"/>
              </a:rPr>
              <a:t> </a:t>
            </a:r>
            <a:r>
              <a:rPr spc="-50" dirty="0">
                <a:solidFill>
                  <a:schemeClr val="tx1"/>
                </a:solidFill>
                <a:latin typeface="Trebuchet MS" panose="020B0603020202020204" pitchFamily="34" charset="0"/>
              </a:rPr>
              <a:t>Outlines</a:t>
            </a:r>
          </a:p>
        </p:txBody>
      </p:sp>
      <p:sp>
        <p:nvSpPr>
          <p:cNvPr id="12" name="object 12"/>
          <p:cNvSpPr txBox="1"/>
          <p:nvPr/>
        </p:nvSpPr>
        <p:spPr>
          <a:xfrm>
            <a:off x="1763292" y="1425575"/>
            <a:ext cx="1081405" cy="757900"/>
          </a:xfrm>
          <a:prstGeom prst="rect">
            <a:avLst/>
          </a:prstGeom>
        </p:spPr>
        <p:txBody>
          <a:bodyPr vert="horz" wrap="square" lIns="0" tIns="11430" rIns="0" bIns="0" rtlCol="0">
            <a:spAutoFit/>
          </a:bodyPr>
          <a:lstStyle/>
          <a:p>
            <a:pPr marL="635" algn="ctr">
              <a:lnSpc>
                <a:spcPct val="100000"/>
              </a:lnSpc>
              <a:spcBef>
                <a:spcPts val="90"/>
              </a:spcBef>
            </a:pPr>
            <a:endParaRPr sz="1100" dirty="0">
              <a:latin typeface="Trebuchet MS"/>
              <a:cs typeface="Trebuchet MS"/>
            </a:endParaRPr>
          </a:p>
          <a:p>
            <a:pPr>
              <a:lnSpc>
                <a:spcPct val="100000"/>
              </a:lnSpc>
            </a:pPr>
            <a:endParaRPr sz="1300" dirty="0">
              <a:latin typeface="Times New Roman"/>
              <a:cs typeface="Times New Roman"/>
            </a:endParaRPr>
          </a:p>
          <a:p>
            <a:pPr>
              <a:lnSpc>
                <a:spcPct val="100000"/>
              </a:lnSpc>
              <a:spcBef>
                <a:spcPts val="25"/>
              </a:spcBef>
            </a:pPr>
            <a:endParaRPr sz="1350" dirty="0">
              <a:latin typeface="Times New Roman"/>
              <a:cs typeface="Times New Roman"/>
            </a:endParaRPr>
          </a:p>
          <a:p>
            <a:pPr algn="ctr">
              <a:lnSpc>
                <a:spcPct val="100000"/>
              </a:lnSpc>
              <a:spcBef>
                <a:spcPts val="5"/>
              </a:spcBef>
            </a:pPr>
            <a:r>
              <a:rPr lang="en-US" sz="1100" spc="-55" dirty="0" smtClean="0">
                <a:latin typeface="Trebuchet MS"/>
                <a:cs typeface="Trebuchet MS"/>
              </a:rPr>
              <a:t>February</a:t>
            </a:r>
            <a:r>
              <a:rPr sz="1100" spc="-55" dirty="0" smtClean="0">
                <a:latin typeface="Trebuchet MS"/>
                <a:cs typeface="Trebuchet MS"/>
              </a:rPr>
              <a:t> </a:t>
            </a:r>
            <a:r>
              <a:rPr lang="en-US" sz="1100" spc="-55" dirty="0" smtClean="0">
                <a:latin typeface="Trebuchet MS"/>
                <a:cs typeface="Trebuchet MS"/>
              </a:rPr>
              <a:t>2</a:t>
            </a:r>
            <a:r>
              <a:rPr sz="1100" spc="-75" dirty="0" smtClean="0">
                <a:latin typeface="Trebuchet MS"/>
                <a:cs typeface="Trebuchet MS"/>
              </a:rPr>
              <a:t>9</a:t>
            </a:r>
            <a:r>
              <a:rPr sz="1100" spc="-75" dirty="0">
                <a:latin typeface="Trebuchet MS"/>
                <a:cs typeface="Trebuchet MS"/>
              </a:rPr>
              <a:t>,</a:t>
            </a:r>
            <a:r>
              <a:rPr sz="1100" spc="30" dirty="0">
                <a:latin typeface="Trebuchet MS"/>
                <a:cs typeface="Trebuchet MS"/>
              </a:rPr>
              <a:t> </a:t>
            </a:r>
            <a:r>
              <a:rPr sz="1100" spc="-40" dirty="0" smtClean="0">
                <a:latin typeface="Trebuchet MS"/>
                <a:cs typeface="Trebuchet MS"/>
              </a:rPr>
              <a:t>20</a:t>
            </a:r>
            <a:r>
              <a:rPr lang="en-US" sz="1100" spc="-40" dirty="0" smtClean="0">
                <a:latin typeface="Trebuchet MS"/>
                <a:cs typeface="Trebuchet MS"/>
              </a:rPr>
              <a:t>20</a:t>
            </a:r>
            <a:endParaRPr sz="1100" dirty="0">
              <a:latin typeface="Trebuchet MS"/>
              <a:cs typeface="Trebuchet MS"/>
            </a:endParaRPr>
          </a:p>
        </p:txBody>
      </p:sp>
      <p:sp>
        <p:nvSpPr>
          <p:cNvPr id="30" name="object 30"/>
          <p:cNvSpPr/>
          <p:nvPr/>
        </p:nvSpPr>
        <p:spPr>
          <a:xfrm>
            <a:off x="570915" y="2730560"/>
            <a:ext cx="3466465" cy="133350"/>
          </a:xfrm>
          <a:custGeom>
            <a:avLst/>
            <a:gdLst/>
            <a:ahLst/>
            <a:cxnLst/>
            <a:rect l="l" t="t" r="r" b="b"/>
            <a:pathLst>
              <a:path w="3466465" h="133350">
                <a:moveTo>
                  <a:pt x="0" y="133314"/>
                </a:moveTo>
                <a:lnTo>
                  <a:pt x="3466188" y="133314"/>
                </a:lnTo>
                <a:lnTo>
                  <a:pt x="3466188" y="0"/>
                </a:lnTo>
                <a:lnTo>
                  <a:pt x="0" y="0"/>
                </a:lnTo>
                <a:lnTo>
                  <a:pt x="0" y="133314"/>
                </a:lnTo>
                <a:close/>
              </a:path>
            </a:pathLst>
          </a:custGeom>
          <a:solidFill>
            <a:srgbClr val="FF0000"/>
          </a:solidFill>
        </p:spPr>
        <p:txBody>
          <a:bodyPr wrap="square" lIns="0" tIns="0" rIns="0" bIns="0" rtlCol="0"/>
          <a:lstStyle/>
          <a:p>
            <a:endParaRPr/>
          </a:p>
        </p:txBody>
      </p:sp>
      <p:sp>
        <p:nvSpPr>
          <p:cNvPr id="31" name="object 31"/>
          <p:cNvSpPr txBox="1"/>
          <p:nvPr/>
        </p:nvSpPr>
        <p:spPr>
          <a:xfrm>
            <a:off x="570915" y="2735831"/>
            <a:ext cx="3466465" cy="106439"/>
          </a:xfrm>
          <a:prstGeom prst="rect">
            <a:avLst/>
          </a:prstGeom>
        </p:spPr>
        <p:txBody>
          <a:bodyPr vert="horz" wrap="square" lIns="0" tIns="13970" rIns="0" bIns="0" rtlCol="0">
            <a:spAutoFit/>
          </a:bodyPr>
          <a:lstStyle/>
          <a:p>
            <a:pPr marL="1025525">
              <a:lnSpc>
                <a:spcPct val="100000"/>
              </a:lnSpc>
              <a:spcBef>
                <a:spcPts val="110"/>
              </a:spcBef>
            </a:pPr>
            <a:r>
              <a:rPr lang="en-US" sz="600" spc="-15" dirty="0" smtClean="0">
                <a:solidFill>
                  <a:srgbClr val="FFFFFF"/>
                </a:solidFill>
                <a:latin typeface="Arial"/>
                <a:cs typeface="Arial"/>
              </a:rPr>
              <a:t>Lamar ACM High School Programming Contest</a:t>
            </a:r>
            <a:endParaRPr sz="600" dirty="0">
              <a:latin typeface="Arial"/>
              <a:cs typeface="Arial"/>
            </a:endParaRPr>
          </a:p>
        </p:txBody>
      </p:sp>
      <p:sp>
        <p:nvSpPr>
          <p:cNvPr id="34" name="object 3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36" name="object 3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grpSp>
        <p:nvGrpSpPr>
          <p:cNvPr id="2" name="Group 1"/>
          <p:cNvGrpSpPr/>
          <p:nvPr/>
        </p:nvGrpSpPr>
        <p:grpSpPr>
          <a:xfrm>
            <a:off x="2303995" y="3333610"/>
            <a:ext cx="2304415" cy="122555"/>
            <a:chOff x="2303995" y="3333610"/>
            <a:chExt cx="2304415" cy="122555"/>
          </a:xfrm>
        </p:grpSpPr>
        <p:sp>
          <p:nvSpPr>
            <p:cNvPr id="35"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37"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r>
              <a:rPr lang="en-US" spc="-25" dirty="0" smtClean="0">
                <a:latin typeface="Trebuchet MS" panose="020B0603020202020204" pitchFamily="34" charset="0"/>
              </a:rPr>
              <a:t>1:07</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A circle of </a:t>
            </a:r>
            <a:r>
              <a:rPr lang="en-US" sz="1100" i="1" spc="-60" dirty="0" smtClean="0">
                <a:latin typeface="Trebuchet MS"/>
                <a:cs typeface="Trebuchet MS"/>
              </a:rPr>
              <a:t>n</a:t>
            </a:r>
            <a:r>
              <a:rPr lang="en-US" sz="1100" spc="-60" dirty="0" smtClean="0">
                <a:latin typeface="Trebuchet MS"/>
                <a:cs typeface="Trebuchet MS"/>
              </a:rPr>
              <a:t> people remove one person at a time, until only one remains. Choose the position of the remaining person at the beginning of the process.</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439395836"/>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9795" y="1186072"/>
            <a:ext cx="4434840" cy="1789542"/>
            <a:chOff x="86854" y="1748994"/>
            <a:chExt cx="4434840" cy="1425374"/>
          </a:xfrm>
        </p:grpSpPr>
        <p:sp>
          <p:nvSpPr>
            <p:cNvPr id="13"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4"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5"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r>
              <a:rPr lang="en-US" spc="-25" dirty="0">
                <a:latin typeface="Trebuchet MS" panose="020B0603020202020204" pitchFamily="34" charset="0"/>
              </a:rPr>
              <a:t>1:07</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734979"/>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A circle of </a:t>
            </a:r>
            <a:r>
              <a:rPr lang="en-US" sz="1100" i="1" spc="-60" dirty="0" smtClean="0">
                <a:latin typeface="Trebuchet MS"/>
                <a:cs typeface="Trebuchet MS"/>
              </a:rPr>
              <a:t>n</a:t>
            </a:r>
            <a:r>
              <a:rPr lang="en-US" sz="1100" spc="-60" dirty="0" smtClean="0">
                <a:latin typeface="Trebuchet MS"/>
                <a:cs typeface="Trebuchet MS"/>
              </a:rPr>
              <a:t> people remove one person at a time, until only one remains. Choose the position of the remaining person at the beginning of the process.</a:t>
            </a:r>
            <a:r>
              <a:rPr lang="en-US" sz="1050" spc="-60" dirty="0">
                <a:latin typeface="Trebuchet MS"/>
                <a:cs typeface="Trebuchet MS"/>
              </a:rPr>
              <a:t> </a:t>
            </a:r>
            <a:br>
              <a:rPr lang="en-US" sz="1050" spc="-60" dirty="0">
                <a:latin typeface="Trebuchet MS"/>
                <a:cs typeface="Trebuchet MS"/>
              </a:rPr>
            </a:br>
            <a:r>
              <a:rPr lang="en-US" sz="1050" spc="-60" dirty="0" smtClean="0">
                <a:latin typeface="Trebuchet MS"/>
                <a:cs typeface="Trebuchet MS"/>
              </a:rPr>
              <a:t/>
            </a:r>
            <a:br>
              <a:rPr lang="en-US" sz="1050" spc="-60" dirty="0" smtClean="0">
                <a:latin typeface="Trebuchet MS"/>
                <a:cs typeface="Trebuchet MS"/>
              </a:rPr>
            </a:br>
            <a:r>
              <a:rPr lang="en-US" sz="1100" spc="-40" dirty="0" smtClean="0">
                <a:solidFill>
                  <a:srgbClr val="FFFFFF"/>
                </a:solidFill>
                <a:latin typeface="Trebuchet MS" panose="020B0603020202020204" pitchFamily="34" charset="0"/>
                <a:cs typeface="Tahoma"/>
              </a:rPr>
              <a:t>Solution – Dynamic Data Structure</a:t>
            </a:r>
          </a:p>
          <a:p>
            <a:pPr marL="12700" marR="67945">
              <a:lnSpc>
                <a:spcPct val="102600"/>
              </a:lnSpc>
              <a:spcBef>
                <a:spcPts val="300"/>
              </a:spcBef>
            </a:pPr>
            <a:r>
              <a:rPr lang="en-US" sz="1100" spc="-40" dirty="0" smtClean="0">
                <a:latin typeface="Trebuchet MS" panose="020B0603020202020204" pitchFamily="34" charset="0"/>
                <a:cs typeface="Tahoma"/>
              </a:rPr>
              <a:t>The process can be simulated using a dynamic data structure, such as an </a:t>
            </a:r>
            <a:r>
              <a:rPr lang="en-US" sz="1100" spc="-40" dirty="0" err="1" smtClean="0">
                <a:latin typeface="Courier New" panose="02070309020205020404" pitchFamily="49" charset="0"/>
                <a:cs typeface="Courier New" panose="02070309020205020404" pitchFamily="49" charset="0"/>
              </a:rPr>
              <a:t>ArrayList</a:t>
            </a:r>
            <a:r>
              <a:rPr lang="en-US" sz="1100" spc="-40" dirty="0" smtClean="0">
                <a:latin typeface="Tahoma"/>
                <a:cs typeface="Tahoma"/>
              </a:rPr>
              <a:t>. </a:t>
            </a:r>
            <a:r>
              <a:rPr lang="en-US" sz="1100" spc="-40" dirty="0" smtClean="0">
                <a:latin typeface="Trebuchet MS" panose="020B0603020202020204" pitchFamily="34" charset="0"/>
                <a:cs typeface="Tahoma"/>
              </a:rPr>
              <a:t>Repeatedly remove a person from the DS, and update the position counter.</a:t>
            </a:r>
          </a:p>
          <a:p>
            <a:pPr marL="12700" marR="67945">
              <a:lnSpc>
                <a:spcPct val="102600"/>
              </a:lnSpc>
              <a:spcBef>
                <a:spcPts val="300"/>
              </a:spcBef>
            </a:pPr>
            <a:r>
              <a:rPr lang="en-US" sz="1100" spc="-40" dirty="0" smtClean="0">
                <a:latin typeface="Trebuchet MS" panose="020B0603020202020204" pitchFamily="34" charset="0"/>
                <a:cs typeface="Tahoma"/>
              </a:rPr>
              <a:t>When one integer remains, output that number.</a:t>
            </a:r>
          </a:p>
          <a:p>
            <a:pPr marL="12700" marR="67945">
              <a:lnSpc>
                <a:spcPct val="102600"/>
              </a:lnSpc>
              <a:spcBef>
                <a:spcPts val="300"/>
              </a:spcBef>
            </a:pPr>
            <a:r>
              <a:rPr lang="en-US" sz="1100" spc="-40" dirty="0" smtClean="0">
                <a:latin typeface="Trebuchet MS" panose="020B0603020202020204" pitchFamily="34" charset="0"/>
                <a:cs typeface="Tahoma"/>
              </a:rPr>
              <a:t>This is not an optimal solution, because each time an integer is removed, the integers beyond it must be shifted one position to maintain order in the DS, which can take some time, as </a:t>
            </a:r>
            <a:r>
              <a:rPr lang="en-US" sz="1100" i="1" dirty="0">
                <a:latin typeface="Trebuchet MS" panose="020B0603020202020204" pitchFamily="34" charset="0"/>
              </a:rPr>
              <a:t>n ≤ </a:t>
            </a:r>
            <a:r>
              <a:rPr lang="en-US" sz="1100" i="1" dirty="0" smtClean="0">
                <a:latin typeface="Trebuchet MS" panose="020B0603020202020204" pitchFamily="34" charset="0"/>
              </a:rPr>
              <a:t>10000</a:t>
            </a:r>
            <a:r>
              <a:rPr lang="en-US" sz="1100" dirty="0" smtClean="0">
                <a:latin typeface="Trebuchet MS" panose="020B0603020202020204" pitchFamily="34" charset="0"/>
              </a:rPr>
              <a:t>.</a:t>
            </a:r>
          </a:p>
          <a:p>
            <a:pPr marL="12700" marR="67945">
              <a:lnSpc>
                <a:spcPct val="102600"/>
              </a:lnSpc>
              <a:spcBef>
                <a:spcPts val="300"/>
              </a:spcBef>
            </a:pPr>
            <a:r>
              <a:rPr lang="en-US" sz="1100" spc="-40" dirty="0" smtClean="0">
                <a:latin typeface="Trebuchet MS" panose="020B0603020202020204" pitchFamily="34" charset="0"/>
                <a:cs typeface="Tahoma"/>
              </a:rPr>
              <a:t>However, there are only 12 test cases, so this solution passes.</a:t>
            </a:r>
            <a:endParaRPr lang="en-US" sz="1100" spc="-40" dirty="0">
              <a:latin typeface="Trebuchet MS" panose="020B0603020202020204" pitchFamily="34" charset="0"/>
              <a:cs typeface="Tahoma"/>
            </a:endParaRPr>
          </a:p>
          <a:p>
            <a:pPr marL="12700" marR="67945">
              <a:lnSpc>
                <a:spcPct val="102600"/>
              </a:lnSpc>
              <a:spcBef>
                <a:spcPts val="300"/>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6" name="Group 15"/>
          <p:cNvGrpSpPr/>
          <p:nvPr/>
        </p:nvGrpSpPr>
        <p:grpSpPr>
          <a:xfrm>
            <a:off x="2303995" y="3333610"/>
            <a:ext cx="2304415" cy="122555"/>
            <a:chOff x="2303995" y="3333610"/>
            <a:chExt cx="2304415" cy="122555"/>
          </a:xfrm>
        </p:grpSpPr>
        <p:sp>
          <p:nvSpPr>
            <p:cNvPr id="17"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8"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672432133"/>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r>
              <a:rPr lang="en-US" spc="-25" dirty="0">
                <a:latin typeface="Trebuchet MS" panose="020B0603020202020204" pitchFamily="34" charset="0"/>
              </a:rPr>
              <a:t>1:07</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12002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117696"/>
          </a:xfrm>
          <a:prstGeom prst="rect">
            <a:avLst/>
          </a:prstGeom>
          <a:noFill/>
        </p:spPr>
        <p:txBody>
          <a:bodyPr vert="horz" wrap="square" lIns="0" tIns="60325" rIns="0" bIns="0" rtlCol="0">
            <a:spAutoFit/>
          </a:bodyPr>
          <a:lstStyle/>
          <a:p>
            <a:pPr marL="12700">
              <a:lnSpc>
                <a:spcPct val="100000"/>
              </a:lnSpc>
              <a:spcBef>
                <a:spcPts val="475"/>
              </a:spcBef>
            </a:pPr>
            <a:r>
              <a:rPr lang="en-US" sz="1100" spc="-40" dirty="0" smtClean="0">
                <a:solidFill>
                  <a:srgbClr val="FFFFFF"/>
                </a:solidFill>
                <a:latin typeface="Trebuchet MS" panose="020B0603020202020204" pitchFamily="34" charset="0"/>
                <a:cs typeface="Tahoma"/>
              </a:rPr>
              <a:t>Solution – Binary Manipulation</a:t>
            </a:r>
          </a:p>
          <a:p>
            <a:pPr marL="12700">
              <a:lnSpc>
                <a:spcPct val="100000"/>
              </a:lnSpc>
              <a:spcBef>
                <a:spcPts val="475"/>
              </a:spcBef>
            </a:pPr>
            <a:r>
              <a:rPr lang="en-US" sz="1100" spc="-40" dirty="0" smtClean="0">
                <a:latin typeface="Trebuchet MS" panose="020B0603020202020204" pitchFamily="34" charset="0"/>
                <a:cs typeface="Tahoma"/>
              </a:rPr>
              <a:t>The process of eliminating people behaves interestingly when </a:t>
            </a:r>
            <a:r>
              <a:rPr lang="en-US" sz="1100" i="1" spc="-40" dirty="0" smtClean="0">
                <a:latin typeface="Trebuchet MS" panose="020B0603020202020204" pitchFamily="34" charset="0"/>
                <a:cs typeface="Tahoma"/>
              </a:rPr>
              <a:t>n = 2</a:t>
            </a:r>
            <a:r>
              <a:rPr lang="en-US" sz="1100" i="1" spc="-40" baseline="30000" dirty="0" smtClean="0">
                <a:latin typeface="Trebuchet MS" panose="020B0603020202020204" pitchFamily="34" charset="0"/>
                <a:cs typeface="Tahoma"/>
              </a:rPr>
              <a:t>x</a:t>
            </a:r>
            <a:r>
              <a:rPr lang="en-US" sz="1100" spc="-40" dirty="0" smtClean="0">
                <a:latin typeface="Trebuchet MS" panose="020B0603020202020204" pitchFamily="34" charset="0"/>
                <a:cs typeface="Tahoma"/>
              </a:rPr>
              <a:t>, where </a:t>
            </a:r>
            <a:r>
              <a:rPr lang="en-US" sz="1100" i="1" spc="-40" dirty="0" smtClean="0">
                <a:latin typeface="Trebuchet MS" panose="020B0603020202020204" pitchFamily="34" charset="0"/>
                <a:cs typeface="Tahoma"/>
              </a:rPr>
              <a:t>x</a:t>
            </a:r>
            <a:r>
              <a:rPr lang="en-US" sz="1100" spc="-40" dirty="0" smtClean="0">
                <a:latin typeface="Trebuchet MS" panose="020B0603020202020204" pitchFamily="34" charset="0"/>
                <a:cs typeface="Tahoma"/>
              </a:rPr>
              <a:t> is a positive integer. For any </a:t>
            </a:r>
            <a:r>
              <a:rPr lang="en-US" sz="1100" i="1" spc="-40" dirty="0" smtClean="0">
                <a:latin typeface="Trebuchet MS" panose="020B0603020202020204" pitchFamily="34" charset="0"/>
                <a:cs typeface="Tahoma"/>
              </a:rPr>
              <a:t>n</a:t>
            </a:r>
            <a:r>
              <a:rPr lang="en-US" sz="1100" spc="-40" dirty="0" smtClean="0">
                <a:latin typeface="Trebuchet MS" panose="020B0603020202020204" pitchFamily="34" charset="0"/>
                <a:cs typeface="Tahoma"/>
              </a:rPr>
              <a:t> that is a power of two, the result after one iteration around the circle is another power of two – half the original number. (Try by hand some circles of 4 -&gt; 2, 8 -&gt; 4, and so on.) Each odd-numbered person will have removed the even-numbered person next to them, resulting in exactly half in the number of people. Therefore, any </a:t>
            </a:r>
            <a:r>
              <a:rPr lang="en-US" sz="1100" i="1" spc="-40" dirty="0" smtClean="0">
                <a:latin typeface="Trebuchet MS" panose="020B0603020202020204" pitchFamily="34" charset="0"/>
                <a:cs typeface="Tahoma"/>
              </a:rPr>
              <a:t>n</a:t>
            </a:r>
            <a:r>
              <a:rPr lang="en-US" sz="1100" spc="-40" dirty="0" smtClean="0">
                <a:latin typeface="Trebuchet MS" panose="020B0603020202020204" pitchFamily="34" charset="0"/>
                <a:cs typeface="Tahoma"/>
              </a:rPr>
              <a:t> that is a power of two results in Person 1 remaining.</a:t>
            </a:r>
          </a:p>
          <a:p>
            <a:pPr marL="12700" marR="67945">
              <a:lnSpc>
                <a:spcPct val="102600"/>
              </a:lnSpc>
              <a:spcBef>
                <a:spcPts val="300"/>
              </a:spcBef>
            </a:pPr>
            <a:endParaRPr lang="en-US" sz="1100" spc="-40" dirty="0">
              <a:latin typeface="Tahoma"/>
              <a:cs typeface="Tahoma"/>
            </a:endParaRPr>
          </a:p>
          <a:p>
            <a:pPr marL="12700" marR="67945">
              <a:lnSpc>
                <a:spcPct val="102600"/>
              </a:lnSpc>
              <a:spcBef>
                <a:spcPts val="300"/>
              </a:spcBef>
            </a:pPr>
            <a:endParaRPr lang="en-US" sz="1100" spc="-40" dirty="0">
              <a:latin typeface="Trebuchet MS" panose="020B0603020202020204" pitchFamily="34" charset="0"/>
              <a:cs typeface="Tahoma"/>
            </a:endParaRPr>
          </a:p>
          <a:p>
            <a:pPr marL="12700" marR="67945">
              <a:lnSpc>
                <a:spcPct val="102600"/>
              </a:lnSpc>
              <a:spcBef>
                <a:spcPts val="300"/>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55713292"/>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r>
              <a:rPr lang="en-US" spc="-25" dirty="0">
                <a:latin typeface="Trebuchet MS" panose="020B0603020202020204" pitchFamily="34" charset="0"/>
              </a:rPr>
              <a:t>1:07</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1"/>
            <a:ext cx="4434840" cy="2537397"/>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833468"/>
          </a:xfrm>
          <a:prstGeom prst="rect">
            <a:avLst/>
          </a:prstGeom>
          <a:noFill/>
        </p:spPr>
        <p:txBody>
          <a:bodyPr vert="horz" wrap="square" lIns="0" tIns="60325" rIns="0" bIns="0" rtlCol="0">
            <a:spAutoFit/>
          </a:bodyPr>
          <a:lstStyle/>
          <a:p>
            <a:pPr marL="12700">
              <a:lnSpc>
                <a:spcPct val="100000"/>
              </a:lnSpc>
              <a:spcBef>
                <a:spcPts val="475"/>
              </a:spcBef>
            </a:pPr>
            <a:r>
              <a:rPr lang="en-US" sz="1100" spc="-40" dirty="0" smtClean="0">
                <a:solidFill>
                  <a:srgbClr val="FFFFFF"/>
                </a:solidFill>
                <a:latin typeface="Trebuchet MS" panose="020B0603020202020204" pitchFamily="34" charset="0"/>
                <a:cs typeface="Tahoma"/>
              </a:rPr>
              <a:t>Solution – Binary Manipulation</a:t>
            </a:r>
          </a:p>
          <a:p>
            <a:pPr marL="12700">
              <a:lnSpc>
                <a:spcPct val="100000"/>
              </a:lnSpc>
              <a:spcBef>
                <a:spcPts val="475"/>
              </a:spcBef>
            </a:pPr>
            <a:r>
              <a:rPr lang="en-US" sz="1100" spc="-40" dirty="0" smtClean="0">
                <a:latin typeface="Trebuchet MS" panose="020B0603020202020204" pitchFamily="34" charset="0"/>
                <a:cs typeface="Tahoma"/>
              </a:rPr>
              <a:t>For </a:t>
            </a:r>
            <a:r>
              <a:rPr lang="en-US" sz="1100" i="1" spc="-40" dirty="0" smtClean="0">
                <a:latin typeface="Trebuchet MS" panose="020B0603020202020204" pitchFamily="34" charset="0"/>
                <a:cs typeface="Tahoma"/>
              </a:rPr>
              <a:t>n</a:t>
            </a:r>
            <a:r>
              <a:rPr lang="en-US" sz="1100" spc="-40" dirty="0" smtClean="0">
                <a:latin typeface="Trebuchet MS" panose="020B0603020202020204" pitchFamily="34" charset="0"/>
                <a:cs typeface="Tahoma"/>
              </a:rPr>
              <a:t> </a:t>
            </a:r>
            <a:r>
              <a:rPr lang="en-US" sz="1100" spc="-40" dirty="0">
                <a:latin typeface="Trebuchet MS" panose="020B0603020202020204" pitchFamily="34" charset="0"/>
                <a:cs typeface="Tahoma"/>
              </a:rPr>
              <a:t>that </a:t>
            </a:r>
            <a:r>
              <a:rPr lang="en-US" sz="1100" spc="-40" dirty="0" smtClean="0">
                <a:latin typeface="Trebuchet MS" panose="020B0603020202020204" pitchFamily="34" charset="0"/>
                <a:cs typeface="Tahoma"/>
              </a:rPr>
              <a:t>is </a:t>
            </a:r>
            <a:r>
              <a:rPr lang="en-US" sz="1100" spc="-40" dirty="0">
                <a:latin typeface="Trebuchet MS" panose="020B0603020202020204" pitchFamily="34" charset="0"/>
                <a:cs typeface="Tahoma"/>
              </a:rPr>
              <a:t>not a power of two, the same process can be </a:t>
            </a:r>
            <a:r>
              <a:rPr lang="en-US" sz="1100" spc="-40" dirty="0" smtClean="0">
                <a:latin typeface="Trebuchet MS" panose="020B0603020202020204" pitchFamily="34" charset="0"/>
                <a:cs typeface="Tahoma"/>
              </a:rPr>
              <a:t>used. During the first iteration, enough people will be </a:t>
            </a:r>
            <a:r>
              <a:rPr lang="en-US" sz="1100" spc="-40" dirty="0">
                <a:latin typeface="Trebuchet MS" panose="020B0603020202020204" pitchFamily="34" charset="0"/>
                <a:cs typeface="Tahoma"/>
              </a:rPr>
              <a:t>removed to reach the next power of two. 12, as used in the sample input, is not a power of two, but since 8 + 4 = 12, after we remove four people, the circle will </a:t>
            </a:r>
            <a:r>
              <a:rPr lang="en-US" sz="1100" spc="-40" dirty="0" smtClean="0">
                <a:latin typeface="Trebuchet MS" panose="020B0603020202020204" pitchFamily="34" charset="0"/>
                <a:cs typeface="Tahoma"/>
              </a:rPr>
              <a:t>have 2</a:t>
            </a:r>
            <a:r>
              <a:rPr lang="en-US" sz="1100" spc="-40" baseline="30000" dirty="0" smtClean="0">
                <a:latin typeface="Trebuchet MS" panose="020B0603020202020204" pitchFamily="34" charset="0"/>
                <a:cs typeface="Tahoma"/>
              </a:rPr>
              <a:t>3</a:t>
            </a:r>
            <a:r>
              <a:rPr lang="en-US" sz="1100" spc="-40" dirty="0" smtClean="0">
                <a:latin typeface="Trebuchet MS" panose="020B0603020202020204" pitchFamily="34" charset="0"/>
                <a:cs typeface="Tahoma"/>
              </a:rPr>
              <a:t> people. Since we can predict the behavior of 2</a:t>
            </a:r>
            <a:r>
              <a:rPr lang="en-US" sz="1100" spc="-40" baseline="30000" dirty="0" smtClean="0">
                <a:latin typeface="Trebuchet MS" panose="020B0603020202020204" pitchFamily="34" charset="0"/>
                <a:cs typeface="Tahoma"/>
              </a:rPr>
              <a:t>x</a:t>
            </a:r>
            <a:r>
              <a:rPr lang="en-US" sz="1100" spc="-40" dirty="0" smtClean="0">
                <a:latin typeface="Trebuchet MS" panose="020B0603020202020204" pitchFamily="34" charset="0"/>
                <a:cs typeface="Tahoma"/>
              </a:rPr>
              <a:t> circles, this is ideal. However, the next person’s turn is not Person 1! Observe the sample input’s first iteration:</a:t>
            </a:r>
          </a:p>
          <a:p>
            <a:pPr marL="12700" marR="67945"/>
            <a:r>
              <a:rPr lang="en-US" sz="1100" spc="-40" dirty="0" smtClean="0">
                <a:latin typeface="Courier New" panose="02070309020205020404" pitchFamily="49" charset="0"/>
                <a:cs typeface="Courier New" panose="02070309020205020404" pitchFamily="49" charset="0"/>
              </a:rPr>
              <a:t>1 removes 2 (11 remaining)</a:t>
            </a:r>
          </a:p>
          <a:p>
            <a:pPr marL="12700" marR="67945"/>
            <a:r>
              <a:rPr lang="en-US" sz="1100" spc="-40" dirty="0" smtClean="0">
                <a:latin typeface="Courier New" panose="02070309020205020404" pitchFamily="49" charset="0"/>
                <a:cs typeface="Courier New" panose="02070309020205020404" pitchFamily="49" charset="0"/>
              </a:rPr>
              <a:t>3 removes 4 (10)</a:t>
            </a:r>
          </a:p>
          <a:p>
            <a:pPr marL="12700" marR="67945"/>
            <a:r>
              <a:rPr lang="en-US" sz="1100" spc="-40" dirty="0" smtClean="0">
                <a:latin typeface="Courier New" panose="02070309020205020404" pitchFamily="49" charset="0"/>
                <a:cs typeface="Courier New" panose="02070309020205020404" pitchFamily="49" charset="0"/>
              </a:rPr>
              <a:t>5 removes 6 (9)</a:t>
            </a:r>
          </a:p>
          <a:p>
            <a:pPr marL="12700" marR="67945"/>
            <a:r>
              <a:rPr lang="en-US" sz="1100" spc="-40" dirty="0" smtClean="0">
                <a:latin typeface="Courier New" panose="02070309020205020404" pitchFamily="49" charset="0"/>
                <a:cs typeface="Courier New" panose="02070309020205020404" pitchFamily="49" charset="0"/>
              </a:rPr>
              <a:t>7 removes 8 (8)</a:t>
            </a:r>
          </a:p>
          <a:p>
            <a:pPr marL="12700" marR="67945"/>
            <a:r>
              <a:rPr lang="en-US" sz="1100" spc="-40" dirty="0" smtClean="0">
                <a:latin typeface="Trebuchet MS" panose="020B0603020202020204" pitchFamily="34" charset="0"/>
                <a:cs typeface="Courier New" panose="02070309020205020404" pitchFamily="49" charset="0"/>
              </a:rPr>
              <a:t>It is Person 9’s turn, and there are </a:t>
            </a:r>
            <a:r>
              <a:rPr lang="en-US" sz="1100" spc="-40" dirty="0">
                <a:latin typeface="Trebuchet MS" panose="020B0603020202020204" pitchFamily="34" charset="0"/>
                <a:cs typeface="Tahoma"/>
              </a:rPr>
              <a:t>2</a:t>
            </a:r>
            <a:r>
              <a:rPr lang="en-US" sz="1100" spc="-40" baseline="30000" dirty="0">
                <a:latin typeface="Trebuchet MS" panose="020B0603020202020204" pitchFamily="34" charset="0"/>
                <a:cs typeface="Tahoma"/>
              </a:rPr>
              <a:t>3 </a:t>
            </a:r>
            <a:r>
              <a:rPr lang="en-US" sz="1100" spc="-40" dirty="0" smtClean="0">
                <a:latin typeface="Trebuchet MS" panose="020B0603020202020204" pitchFamily="34" charset="0"/>
                <a:cs typeface="Courier New" panose="02070309020205020404" pitchFamily="49" charset="0"/>
              </a:rPr>
              <a:t>people remaining. Therefore, we know Person 9 will remain.</a:t>
            </a:r>
          </a:p>
          <a:p>
            <a:pPr marL="12700" marR="67945"/>
            <a:endParaRPr lang="en-US" sz="1100" spc="-40" dirty="0">
              <a:latin typeface="Trebuchet MS" panose="020B0603020202020204" pitchFamily="34" charset="0"/>
              <a:cs typeface="Courier New" panose="02070309020205020404" pitchFamily="49" charset="0"/>
            </a:endParaRPr>
          </a:p>
          <a:p>
            <a:pPr marL="12700" marR="67945"/>
            <a:r>
              <a:rPr lang="en-US" sz="1100" spc="-40" dirty="0" smtClean="0">
                <a:latin typeface="Trebuchet MS" panose="020B0603020202020204" pitchFamily="34" charset="0"/>
                <a:cs typeface="Courier New" panose="02070309020205020404" pitchFamily="49" charset="0"/>
              </a:rPr>
              <a:t>The key is to count how many steps are taken before the circle reaches a power of two, and then declare the current person will remain.</a:t>
            </a: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812381547"/>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r>
              <a:rPr lang="en-US" spc="-25" dirty="0">
                <a:latin typeface="Trebuchet MS" panose="020B0603020202020204" pitchFamily="34" charset="0"/>
              </a:rPr>
              <a:t>1:07</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1288422"/>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1581523"/>
          </a:xfrm>
          <a:prstGeom prst="rect">
            <a:avLst/>
          </a:prstGeom>
          <a:noFill/>
        </p:spPr>
        <p:txBody>
          <a:bodyPr vert="horz" wrap="square" lIns="0" tIns="60325" rIns="0" bIns="0" rtlCol="0">
            <a:spAutoFit/>
          </a:bodyPr>
          <a:lstStyle/>
          <a:p>
            <a:pPr marL="12700">
              <a:lnSpc>
                <a:spcPct val="100000"/>
              </a:lnSpc>
              <a:spcBef>
                <a:spcPts val="475"/>
              </a:spcBef>
            </a:pPr>
            <a:r>
              <a:rPr lang="en-US" sz="1100" spc="-40" dirty="0" smtClean="0">
                <a:solidFill>
                  <a:srgbClr val="FFFFFF"/>
                </a:solidFill>
                <a:latin typeface="Trebuchet MS" panose="020B0603020202020204" pitchFamily="34" charset="0"/>
                <a:cs typeface="Tahoma"/>
              </a:rPr>
              <a:t>Solution – Binary Manipulation</a:t>
            </a:r>
          </a:p>
          <a:p>
            <a:pPr marL="12700">
              <a:lnSpc>
                <a:spcPct val="100000"/>
              </a:lnSpc>
              <a:spcBef>
                <a:spcPts val="475"/>
              </a:spcBef>
            </a:pPr>
            <a:r>
              <a:rPr lang="en-US" sz="1100" spc="-40" dirty="0" smtClean="0">
                <a:latin typeface="Tahoma"/>
                <a:cs typeface="Tahoma"/>
              </a:rPr>
              <a:t>For any given </a:t>
            </a:r>
            <a:r>
              <a:rPr lang="en-US" sz="1100" i="1" spc="-40" dirty="0" smtClean="0">
                <a:latin typeface="Tahoma"/>
                <a:cs typeface="Tahoma"/>
              </a:rPr>
              <a:t>n</a:t>
            </a:r>
            <a:r>
              <a:rPr lang="en-US" sz="1100" spc="-40" dirty="0" smtClean="0">
                <a:latin typeface="Tahoma"/>
                <a:cs typeface="Tahoma"/>
              </a:rPr>
              <a:t>, subtract the largest power of two less than </a:t>
            </a:r>
            <a:r>
              <a:rPr lang="en-US" sz="1100" i="1" spc="-40" dirty="0" smtClean="0">
                <a:latin typeface="Trebuchet MS" panose="020B0603020202020204" pitchFamily="34" charset="0"/>
                <a:cs typeface="Tahoma"/>
              </a:rPr>
              <a:t>n</a:t>
            </a:r>
            <a:r>
              <a:rPr lang="en-US" sz="1100" spc="-40" dirty="0">
                <a:latin typeface="Trebuchet MS" panose="020B0603020202020204" pitchFamily="34" charset="0"/>
                <a:cs typeface="Tahoma"/>
              </a:rPr>
              <a:t> </a:t>
            </a:r>
            <a:r>
              <a:rPr lang="en-US" sz="1100" spc="-40" dirty="0" smtClean="0">
                <a:latin typeface="Trebuchet MS" panose="020B0603020202020204" pitchFamily="34" charset="0"/>
                <a:cs typeface="Tahoma"/>
              </a:rPr>
              <a:t>to find how many steps are needed to reach that power of two.</a:t>
            </a:r>
          </a:p>
          <a:p>
            <a:pPr marL="12700" marR="67945">
              <a:lnSpc>
                <a:spcPct val="102600"/>
              </a:lnSpc>
              <a:spcBef>
                <a:spcPts val="300"/>
              </a:spcBef>
            </a:pPr>
            <a:endParaRPr lang="en-US" sz="1100" spc="-40" dirty="0">
              <a:latin typeface="Trebuchet MS" panose="020B0603020202020204" pitchFamily="34" charset="0"/>
              <a:cs typeface="Tahoma"/>
            </a:endParaRPr>
          </a:p>
          <a:p>
            <a:pPr marL="12700" marR="67945">
              <a:lnSpc>
                <a:spcPct val="102600"/>
              </a:lnSpc>
              <a:spcBef>
                <a:spcPts val="300"/>
              </a:spcBef>
            </a:pPr>
            <a:r>
              <a:rPr lang="en-US" sz="1100" spc="-40" dirty="0" smtClean="0">
                <a:latin typeface="Trebuchet MS" panose="020B0603020202020204" pitchFamily="34" charset="0"/>
                <a:cs typeface="Tahoma"/>
              </a:rPr>
              <a:t>As the problem description states, during the first iteration, the </a:t>
            </a:r>
            <a:r>
              <a:rPr lang="en-US" sz="1100" i="1" spc="-40" dirty="0" err="1" smtClean="0">
                <a:latin typeface="Trebuchet MS" panose="020B0603020202020204" pitchFamily="34" charset="0"/>
                <a:cs typeface="Tahoma"/>
              </a:rPr>
              <a:t>i</a:t>
            </a:r>
            <a:r>
              <a:rPr lang="en-US" sz="1100" spc="-40" dirty="0" err="1" smtClean="0">
                <a:latin typeface="Trebuchet MS" panose="020B0603020202020204" pitchFamily="34" charset="0"/>
                <a:cs typeface="Tahoma"/>
              </a:rPr>
              <a:t>-th</a:t>
            </a:r>
            <a:r>
              <a:rPr lang="en-US" sz="1100" spc="-40" dirty="0" smtClean="0">
                <a:latin typeface="Trebuchet MS" panose="020B0603020202020204" pitchFamily="34" charset="0"/>
                <a:cs typeface="Tahoma"/>
              </a:rPr>
              <a:t> step is done by the (2*</a:t>
            </a:r>
            <a:r>
              <a:rPr lang="en-US" sz="1100" i="1" spc="-40" dirty="0" err="1" smtClean="0">
                <a:latin typeface="Trebuchet MS" panose="020B0603020202020204" pitchFamily="34" charset="0"/>
                <a:cs typeface="Tahoma"/>
              </a:rPr>
              <a:t>i</a:t>
            </a:r>
            <a:r>
              <a:rPr lang="en-US" sz="1100" i="1" spc="-40" dirty="0" smtClean="0">
                <a:latin typeface="Trebuchet MS" panose="020B0603020202020204" pitchFamily="34" charset="0"/>
                <a:cs typeface="Tahoma"/>
              </a:rPr>
              <a:t> – 1)-</a:t>
            </a:r>
            <a:r>
              <a:rPr lang="en-US" sz="1100" spc="-40" dirty="0" err="1" smtClean="0">
                <a:latin typeface="Trebuchet MS" panose="020B0603020202020204" pitchFamily="34" charset="0"/>
                <a:cs typeface="Tahoma"/>
              </a:rPr>
              <a:t>th</a:t>
            </a:r>
            <a:r>
              <a:rPr lang="en-US" sz="1100" spc="-40" dirty="0" smtClean="0">
                <a:latin typeface="Trebuchet MS" panose="020B0603020202020204" pitchFamily="34" charset="0"/>
                <a:cs typeface="Tahoma"/>
              </a:rPr>
              <a:t> person (Step 1 is Person 1, step 2 is Person 3, step 3 is Person 5, etc.). So after subtracting the largest power of two, multiply the result by two and subtract one. This takes O(1) time.</a:t>
            </a:r>
            <a:endParaRPr lang="en-US" sz="1100" spc="-40" dirty="0">
              <a:latin typeface="Tahoma"/>
              <a:cs typeface="Tahoma"/>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879340282"/>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3</a:t>
            </a:r>
            <a:r>
              <a:rPr lang="en-US" spc="-25" dirty="0" smtClean="0">
                <a:latin typeface="Trebuchet MS" panose="020B0603020202020204" pitchFamily="34" charset="0"/>
              </a:rPr>
              <a:t> </a:t>
            </a:r>
            <a:r>
              <a:rPr spc="-25" dirty="0" smtClean="0">
                <a:latin typeface="Trebuchet MS" panose="020B0603020202020204" pitchFamily="34" charset="0"/>
              </a:rPr>
              <a:t>– </a:t>
            </a:r>
            <a:r>
              <a:rPr lang="en-US" spc="-25" dirty="0" smtClean="0">
                <a:latin typeface="Trebuchet MS" panose="020B0603020202020204" pitchFamily="34" charset="0"/>
              </a:rPr>
              <a:t>Feeding Bevo</a:t>
            </a:r>
            <a:r>
              <a:rPr spc="-85" dirty="0" smtClean="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r>
              <a:rPr lang="en-US" spc="-30" dirty="0" smtClean="0">
                <a:latin typeface="Trebuchet MS" panose="020B0603020202020204" pitchFamily="34" charset="0"/>
              </a:rPr>
              <a:t>?:??</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632737"/>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Parse several reports and determine if a button press to feed a dog is valid, or should be ignored, and report if the dog ate at the end of each day.</a:t>
            </a:r>
            <a:endParaRPr lang="en-US" sz="1100" dirty="0" smtClean="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449899882"/>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9795" y="1186071"/>
            <a:ext cx="4434840" cy="1737895"/>
            <a:chOff x="86854" y="1748994"/>
            <a:chExt cx="4434840" cy="1425374"/>
          </a:xfrm>
        </p:grpSpPr>
        <p:sp>
          <p:nvSpPr>
            <p:cNvPr id="13"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4"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5"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3</a:t>
            </a:r>
            <a:r>
              <a:rPr lang="en-US" spc="-25" dirty="0" smtClean="0">
                <a:latin typeface="Trebuchet MS" panose="020B0603020202020204" pitchFamily="34" charset="0"/>
              </a:rPr>
              <a:t> </a:t>
            </a:r>
            <a:r>
              <a:rPr spc="-25" dirty="0" smtClean="0">
                <a:latin typeface="Trebuchet MS" panose="020B0603020202020204" pitchFamily="34" charset="0"/>
              </a:rPr>
              <a:t>– </a:t>
            </a:r>
            <a:r>
              <a:rPr lang="en-US" spc="-25" dirty="0" smtClean="0">
                <a:latin typeface="Trebuchet MS" panose="020B0603020202020204" pitchFamily="34" charset="0"/>
              </a:rPr>
              <a:t>Feeding Bevo</a:t>
            </a:r>
            <a:r>
              <a:rPr spc="-85" dirty="0" smtClean="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r>
              <a:rPr lang="en-US" spc="-30" dirty="0" smtClean="0">
                <a:latin typeface="Trebuchet MS" panose="020B0603020202020204" pitchFamily="34" charset="0"/>
              </a:rPr>
              <a:t>?:??</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484013"/>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a:latin typeface="Trebuchet MS"/>
                <a:cs typeface="Trebuchet MS"/>
              </a:rPr>
              <a:t>Parse several reports and determine if a button press to feed a dog is valid, or should be ignored, and report if the dog ate at the end of each day.</a:t>
            </a:r>
            <a:endParaRPr lang="en-US" sz="1100" dirty="0">
              <a:latin typeface="Trebuchet MS"/>
              <a:cs typeface="Trebuchet MS"/>
            </a:endParaRPr>
          </a:p>
          <a:p>
            <a:pPr>
              <a:lnSpc>
                <a:spcPct val="100000"/>
              </a:lnSpc>
              <a:spcBef>
                <a:spcPts val="35"/>
              </a:spcBef>
            </a:pPr>
            <a:endParaRPr lang="en-US" sz="1100" dirty="0" smtClean="0">
              <a:latin typeface="Times New Roman"/>
              <a:cs typeface="Times New Roman"/>
            </a:endParaRPr>
          </a:p>
          <a:p>
            <a:pPr marL="12700">
              <a:lnSpc>
                <a:spcPct val="100000"/>
              </a:lnSpc>
            </a:pPr>
            <a:r>
              <a:rPr lang="en-US" sz="1200" spc="-40" dirty="0" smtClean="0">
                <a:solidFill>
                  <a:srgbClr val="FFFFFF"/>
                </a:solidFill>
                <a:latin typeface="Trebuchet MS" panose="020B0603020202020204" pitchFamily="34" charset="0"/>
                <a:cs typeface="Tahoma"/>
              </a:rPr>
              <a:t>Solution</a:t>
            </a:r>
          </a:p>
          <a:p>
            <a:pPr marL="12700" marR="465455">
              <a:lnSpc>
                <a:spcPct val="102600"/>
              </a:lnSpc>
              <a:spcBef>
                <a:spcPts val="235"/>
              </a:spcBef>
            </a:pPr>
            <a:r>
              <a:rPr lang="en-US" sz="1100" spc="-45" dirty="0" smtClean="0">
                <a:latin typeface="Trebuchet MS"/>
                <a:cs typeface="Trebuchet MS"/>
              </a:rPr>
              <a:t>Knowing all button presses should take place between 4:00 PM and 7:00 PM, every button press outside that window can be ignored.</a:t>
            </a:r>
            <a:endParaRPr lang="en-US" sz="1100" spc="-45" dirty="0">
              <a:latin typeface="Trebuchet MS"/>
              <a:cs typeface="Trebuchet MS"/>
            </a:endParaRPr>
          </a:p>
          <a:p>
            <a:pPr marL="12700" marR="465455">
              <a:lnSpc>
                <a:spcPct val="102600"/>
              </a:lnSpc>
              <a:spcBef>
                <a:spcPts val="235"/>
              </a:spcBef>
            </a:pPr>
            <a:r>
              <a:rPr lang="en-US" sz="1100" spc="-45" dirty="0" smtClean="0">
                <a:latin typeface="Trebuchet MS"/>
                <a:cs typeface="Trebuchet MS"/>
              </a:rPr>
              <a:t>A simple boolean flag can represent whether Bevo eats on any given day. Use this flag to reject subsequent presses in the same day during feeding time.</a:t>
            </a:r>
          </a:p>
          <a:p>
            <a:pPr marL="12700" marR="465455">
              <a:lnSpc>
                <a:spcPct val="102600"/>
              </a:lnSpc>
              <a:spcBef>
                <a:spcPts val="235"/>
              </a:spcBef>
            </a:pPr>
            <a:r>
              <a:rPr lang="en-US" sz="1100" spc="-45" dirty="0" smtClean="0">
                <a:latin typeface="Trebuchet MS"/>
                <a:cs typeface="Trebuchet MS"/>
              </a:rPr>
              <a:t>The same boolean is used at end-of-day reports to output whether Bevo ate that day.</a:t>
            </a:r>
          </a:p>
          <a:p>
            <a:pPr marL="12700" marR="465455">
              <a:lnSpc>
                <a:spcPct val="102600"/>
              </a:lnSpc>
              <a:spcBef>
                <a:spcPts val="235"/>
              </a:spcBef>
            </a:pPr>
            <a:r>
              <a:rPr lang="en-US" sz="1100" spc="-45" dirty="0" smtClean="0">
                <a:latin typeface="Trebuchet MS"/>
                <a:cs typeface="Trebuchet MS"/>
              </a:rPr>
              <a:t>Best wishes to Bevo’s stomach.</a:t>
            </a:r>
            <a:endParaRPr lang="en-US" sz="1100" spc="-45" dirty="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6" name="Group 15"/>
          <p:cNvGrpSpPr/>
          <p:nvPr/>
        </p:nvGrpSpPr>
        <p:grpSpPr>
          <a:xfrm>
            <a:off x="2303995" y="3333610"/>
            <a:ext cx="2304415" cy="122555"/>
            <a:chOff x="2303995" y="3333610"/>
            <a:chExt cx="2304415" cy="122555"/>
          </a:xfrm>
        </p:grpSpPr>
        <p:sp>
          <p:nvSpPr>
            <p:cNvPr id="17"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8"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108497324"/>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2 </a:t>
            </a:r>
            <a:r>
              <a:rPr spc="-25" dirty="0" smtClean="0">
                <a:latin typeface="Trebuchet MS" panose="020B0603020202020204" pitchFamily="34" charset="0"/>
              </a:rPr>
              <a:t>– </a:t>
            </a:r>
            <a:r>
              <a:rPr lang="en-US" spc="-25" dirty="0" smtClean="0">
                <a:latin typeface="Trebuchet MS" panose="020B0603020202020204" pitchFamily="34" charset="0"/>
              </a:rPr>
              <a:t>Frustrating Frustums</a:t>
            </a:r>
            <a:r>
              <a:rPr spc="-35" dirty="0" smtClean="0">
                <a:latin typeface="Trebuchet MS" panose="020B0603020202020204" pitchFamily="34" charset="0"/>
              </a:rPr>
              <a:t> </a:t>
            </a:r>
            <a:r>
              <a:rPr spc="-85" dirty="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1299523"/>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sz="1100" spc="-60" dirty="0">
                <a:latin typeface="Trebuchet MS"/>
                <a:cs typeface="Trebuchet MS"/>
              </a:rPr>
              <a:t>Given </a:t>
            </a:r>
            <a:r>
              <a:rPr lang="en-US" sz="1100" spc="-55" dirty="0" smtClean="0">
                <a:latin typeface="Trebuchet MS"/>
                <a:cs typeface="Trebuchet MS"/>
              </a:rPr>
              <a:t>several</a:t>
            </a:r>
            <a:r>
              <a:rPr sz="1100" spc="-55" dirty="0" smtClean="0">
                <a:latin typeface="Trebuchet MS"/>
                <a:cs typeface="Trebuchet MS"/>
              </a:rPr>
              <a:t> </a:t>
            </a:r>
            <a:r>
              <a:rPr lang="en-US" sz="1100" spc="-65" dirty="0" smtClean="0">
                <a:latin typeface="Trebuchet MS"/>
                <a:cs typeface="Trebuchet MS"/>
              </a:rPr>
              <a:t>measurements of a large frustum and a volume formula, find the volume of a smaller frustum within the larger one.</a:t>
            </a:r>
            <a:endParaRPr sz="1100" dirty="0">
              <a:latin typeface="Trebuchet MS"/>
              <a:cs typeface="Trebuchet MS"/>
            </a:endParaRPr>
          </a:p>
          <a:p>
            <a:pPr>
              <a:lnSpc>
                <a:spcPct val="100000"/>
              </a:lnSpc>
              <a:spcBef>
                <a:spcPts val="45"/>
              </a:spcBef>
            </a:pPr>
            <a:endParaRPr sz="1000" dirty="0">
              <a:latin typeface="Times New Roman"/>
              <a:cs typeface="Times New Roman"/>
            </a:endParaRPr>
          </a:p>
          <a:p>
            <a:pPr marL="12700" marR="5080">
              <a:lnSpc>
                <a:spcPct val="102600"/>
              </a:lnSpc>
            </a:pPr>
            <a:endParaRPr lang="en-US" sz="1100" spc="-35" dirty="0" smtClean="0">
              <a:latin typeface="Trebuchet MS"/>
              <a:cs typeface="Trebuchet MS"/>
            </a:endParaRPr>
          </a:p>
          <a:p>
            <a:pPr>
              <a:lnSpc>
                <a:spcPct val="100000"/>
              </a:lnSpc>
              <a:spcBef>
                <a:spcPts val="35"/>
              </a:spcBef>
            </a:pPr>
            <a:endParaRPr lang="en-US" sz="1100" spc="-35" dirty="0">
              <a:latin typeface="Trebuchet MS"/>
              <a:cs typeface="Times New Roman"/>
            </a:endParaRPr>
          </a:p>
          <a:p>
            <a:pPr>
              <a:lnSpc>
                <a:spcPct val="100000"/>
              </a:lnSpc>
              <a:spcBef>
                <a:spcPts val="35"/>
              </a:spcBef>
            </a:pPr>
            <a:endParaRPr sz="1100" dirty="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4284770689"/>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2316"/>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2 </a:t>
            </a:r>
            <a:r>
              <a:rPr spc="-25" dirty="0" smtClean="0">
                <a:latin typeface="Trebuchet MS" panose="020B0603020202020204" pitchFamily="34" charset="0"/>
              </a:rPr>
              <a:t>– </a:t>
            </a:r>
            <a:r>
              <a:rPr lang="en-US" spc="-25" dirty="0" smtClean="0">
                <a:latin typeface="Trebuchet MS" panose="020B0603020202020204" pitchFamily="34" charset="0"/>
              </a:rPr>
              <a:t>Frustrating Frustums</a:t>
            </a:r>
            <a:r>
              <a:rPr spc="-35" dirty="0" smtClean="0">
                <a:latin typeface="Trebuchet MS" panose="020B0603020202020204" pitchFamily="34" charset="0"/>
              </a:rPr>
              <a:t> </a:t>
            </a:r>
            <a:r>
              <a:rPr spc="-85" dirty="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grpSp>
        <p:nvGrpSpPr>
          <p:cNvPr id="5" name="Group 4"/>
          <p:cNvGrpSpPr/>
          <p:nvPr/>
        </p:nvGrpSpPr>
        <p:grpSpPr>
          <a:xfrm>
            <a:off x="69795" y="1186072"/>
            <a:ext cx="4434840" cy="1661272"/>
            <a:chOff x="86854" y="1748994"/>
            <a:chExt cx="4434840" cy="1425374"/>
          </a:xfrm>
        </p:grpSpPr>
        <p:sp>
          <p:nvSpPr>
            <p:cNvPr id="13"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4"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3" name="object 23"/>
          <p:cNvSpPr txBox="1"/>
          <p:nvPr/>
        </p:nvSpPr>
        <p:spPr>
          <a:xfrm>
            <a:off x="157077" y="465601"/>
            <a:ext cx="4358005" cy="2381742"/>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sz="1100" spc="-60" dirty="0">
                <a:latin typeface="Trebuchet MS"/>
                <a:cs typeface="Trebuchet MS"/>
              </a:rPr>
              <a:t>Given </a:t>
            </a:r>
            <a:r>
              <a:rPr lang="en-US" sz="1100" spc="-55" dirty="0" smtClean="0">
                <a:latin typeface="Trebuchet MS"/>
                <a:cs typeface="Trebuchet MS"/>
              </a:rPr>
              <a:t>several</a:t>
            </a:r>
            <a:r>
              <a:rPr sz="1100" spc="-55" dirty="0" smtClean="0">
                <a:latin typeface="Trebuchet MS"/>
                <a:cs typeface="Trebuchet MS"/>
              </a:rPr>
              <a:t> </a:t>
            </a:r>
            <a:r>
              <a:rPr lang="en-US" sz="1100" spc="-65" dirty="0" smtClean="0">
                <a:latin typeface="Trebuchet MS"/>
                <a:cs typeface="Trebuchet MS"/>
              </a:rPr>
              <a:t>measurements of a large frustum and a volume formula, find the volume of a smaller frustum within the larger one.</a:t>
            </a:r>
            <a:endParaRPr sz="1100" dirty="0">
              <a:latin typeface="Trebuchet MS"/>
              <a:cs typeface="Trebuchet MS"/>
            </a:endParaRPr>
          </a:p>
          <a:p>
            <a:pPr>
              <a:lnSpc>
                <a:spcPct val="100000"/>
              </a:lnSpc>
              <a:spcBef>
                <a:spcPts val="35"/>
              </a:spcBef>
            </a:pPr>
            <a:endParaRPr sz="1100" dirty="0">
              <a:latin typeface="Times New Roman"/>
              <a:cs typeface="Times New Roman"/>
            </a:endParaRPr>
          </a:p>
          <a:p>
            <a:pPr marL="12700">
              <a:lnSpc>
                <a:spcPct val="100000"/>
              </a:lnSpc>
            </a:pPr>
            <a:r>
              <a:rPr sz="1200" spc="-40" dirty="0">
                <a:solidFill>
                  <a:srgbClr val="FFFFFF"/>
                </a:solidFill>
                <a:latin typeface="Trebuchet MS" panose="020B0603020202020204" pitchFamily="34" charset="0"/>
                <a:cs typeface="Tahoma"/>
              </a:rPr>
              <a:t>Solution</a:t>
            </a:r>
            <a:endParaRPr sz="1200" dirty="0">
              <a:latin typeface="Trebuchet MS" panose="020B0603020202020204" pitchFamily="34" charset="0"/>
              <a:cs typeface="Tahoma"/>
            </a:endParaRPr>
          </a:p>
          <a:p>
            <a:pPr marL="12700" marR="465455">
              <a:lnSpc>
                <a:spcPct val="102600"/>
              </a:lnSpc>
              <a:spcBef>
                <a:spcPts val="235"/>
              </a:spcBef>
            </a:pPr>
            <a:r>
              <a:rPr lang="en-US" sz="1100" spc="-45" dirty="0" smtClean="0">
                <a:latin typeface="Trebuchet MS"/>
                <a:cs typeface="Trebuchet MS"/>
              </a:rPr>
              <a:t>The volume formula for frustums: </a:t>
            </a:r>
            <a:r>
              <a:rPr lang="en-US" sz="1100" i="1" spc="-45" dirty="0" smtClean="0">
                <a:latin typeface="Trebuchet MS"/>
                <a:cs typeface="Trebuchet MS"/>
              </a:rPr>
              <a:t>V = 1/3 * π * h * (R</a:t>
            </a:r>
            <a:r>
              <a:rPr lang="en-US" sz="1100" i="1" spc="-45" baseline="30000" dirty="0" smtClean="0">
                <a:latin typeface="Trebuchet MS"/>
                <a:cs typeface="Trebuchet MS"/>
              </a:rPr>
              <a:t>2</a:t>
            </a:r>
            <a:r>
              <a:rPr lang="en-US" sz="1100" i="1" spc="-45" dirty="0" smtClean="0">
                <a:latin typeface="Trebuchet MS"/>
                <a:cs typeface="Trebuchet MS"/>
              </a:rPr>
              <a:t> + r</a:t>
            </a:r>
            <a:r>
              <a:rPr lang="en-US" sz="1100" i="1" spc="-45" baseline="30000" dirty="0" smtClean="0">
                <a:latin typeface="Trebuchet MS"/>
                <a:cs typeface="Trebuchet MS"/>
              </a:rPr>
              <a:t>2</a:t>
            </a:r>
            <a:r>
              <a:rPr lang="en-US" sz="1100" i="1" spc="-45" dirty="0" smtClean="0">
                <a:latin typeface="Trebuchet MS"/>
                <a:cs typeface="Trebuchet MS"/>
              </a:rPr>
              <a:t> + R*r)</a:t>
            </a:r>
            <a:endParaRPr sz="1000" i="1" dirty="0">
              <a:latin typeface="Times New Roman"/>
              <a:cs typeface="Times New Roman"/>
            </a:endParaRPr>
          </a:p>
          <a:p>
            <a:pPr marL="12700" marR="318770">
              <a:lnSpc>
                <a:spcPct val="102600"/>
              </a:lnSpc>
            </a:pPr>
            <a:r>
              <a:rPr lang="en-US" sz="1100" spc="-35" dirty="0" smtClean="0">
                <a:latin typeface="Trebuchet MS"/>
                <a:cs typeface="Trebuchet MS"/>
              </a:rPr>
              <a:t>The height of the middle frustum is given in the input, so only the radii are needed to solve the problem.</a:t>
            </a:r>
            <a:endParaRPr sz="1050" dirty="0">
              <a:latin typeface="Times New Roman"/>
              <a:cs typeface="Times New Roman"/>
            </a:endParaRPr>
          </a:p>
          <a:p>
            <a:pPr marL="12700">
              <a:lnSpc>
                <a:spcPct val="100000"/>
              </a:lnSpc>
            </a:pPr>
            <a:r>
              <a:rPr lang="en-US" sz="1100" spc="-25" dirty="0" smtClean="0">
                <a:latin typeface="Trebuchet MS"/>
                <a:cs typeface="Trebuchet MS"/>
              </a:rPr>
              <a:t>We can find these radii by using the radii of the original, larger frustum.</a:t>
            </a:r>
          </a:p>
          <a:p>
            <a:pPr marL="12700">
              <a:lnSpc>
                <a:spcPct val="100000"/>
              </a:lnSpc>
            </a:pPr>
            <a:r>
              <a:rPr lang="en-US" sz="1100" dirty="0" smtClean="0">
                <a:latin typeface="Trebuchet MS"/>
                <a:cs typeface="Trebuchet MS"/>
              </a:rPr>
              <a:t>Subtract the two radii of the outermost frustum (</a:t>
            </a:r>
            <a:r>
              <a:rPr lang="en-US" sz="1100" i="1" dirty="0" smtClean="0">
                <a:latin typeface="Trebuchet MS"/>
                <a:cs typeface="Trebuchet MS"/>
              </a:rPr>
              <a:t>R</a:t>
            </a:r>
            <a:r>
              <a:rPr lang="en-US" sz="1100" dirty="0" smtClean="0">
                <a:latin typeface="Trebuchet MS"/>
                <a:cs typeface="Trebuchet MS"/>
              </a:rPr>
              <a:t> and </a:t>
            </a:r>
            <a:r>
              <a:rPr lang="en-US" sz="1100" i="1" dirty="0" smtClean="0">
                <a:latin typeface="Trebuchet MS"/>
                <a:cs typeface="Trebuchet MS"/>
              </a:rPr>
              <a:t>r</a:t>
            </a:r>
            <a:r>
              <a:rPr lang="en-US" sz="1100" dirty="0" smtClean="0">
                <a:latin typeface="Trebuchet MS"/>
                <a:cs typeface="Trebuchet MS"/>
              </a:rPr>
              <a:t>) to find the change between the two.</a:t>
            </a:r>
          </a:p>
          <a:p>
            <a:pPr marL="12700">
              <a:lnSpc>
                <a:spcPct val="100000"/>
              </a:lnSpc>
            </a:pPr>
            <a:r>
              <a:rPr lang="en-US" sz="1100" dirty="0" smtClean="0">
                <a:latin typeface="Trebuchet MS"/>
                <a:cs typeface="Trebuchet MS"/>
              </a:rPr>
              <a:t>Divide this number by the original height, </a:t>
            </a:r>
            <a:r>
              <a:rPr lang="en-US" sz="1100" i="1" dirty="0" smtClean="0">
                <a:latin typeface="Trebuchet MS"/>
                <a:cs typeface="Trebuchet MS"/>
              </a:rPr>
              <a:t>H</a:t>
            </a:r>
            <a:r>
              <a:rPr lang="en-US" sz="1100" dirty="0" smtClean="0">
                <a:latin typeface="Trebuchet MS"/>
                <a:cs typeface="Trebuchet MS"/>
              </a:rPr>
              <a:t>, to find </a:t>
            </a:r>
            <a:r>
              <a:rPr lang="en-US" sz="1100" i="1" dirty="0" smtClean="0">
                <a:latin typeface="Trebuchet MS"/>
                <a:cs typeface="Trebuchet MS"/>
              </a:rPr>
              <a:t>m, </a:t>
            </a:r>
            <a:r>
              <a:rPr lang="en-US" sz="1100" dirty="0" smtClean="0">
                <a:latin typeface="Trebuchet MS"/>
                <a:cs typeface="Trebuchet MS"/>
              </a:rPr>
              <a:t>the radii change per height increase.</a:t>
            </a: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16"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21" name="Group 20"/>
          <p:cNvGrpSpPr/>
          <p:nvPr/>
        </p:nvGrpSpPr>
        <p:grpSpPr>
          <a:xfrm>
            <a:off x="2303995" y="3333610"/>
            <a:ext cx="2304415" cy="122555"/>
            <a:chOff x="2303995" y="3333610"/>
            <a:chExt cx="2304415" cy="122555"/>
          </a:xfrm>
        </p:grpSpPr>
        <p:sp>
          <p:nvSpPr>
            <p:cNvPr id="22"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29"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881423369"/>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3513" y="-2316"/>
            <a:ext cx="4623613"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2 </a:t>
            </a:r>
            <a:r>
              <a:rPr spc="-25" dirty="0" smtClean="0">
                <a:latin typeface="Trebuchet MS" panose="020B0603020202020204" pitchFamily="34" charset="0"/>
              </a:rPr>
              <a:t>– </a:t>
            </a:r>
            <a:r>
              <a:rPr lang="en-US" spc="-25" dirty="0" smtClean="0">
                <a:latin typeface="Trebuchet MS" panose="020B0603020202020204" pitchFamily="34" charset="0"/>
              </a:rPr>
              <a:t>Frustrating Frustums</a:t>
            </a:r>
            <a:r>
              <a:rPr spc="-35" dirty="0" smtClean="0">
                <a:latin typeface="Trebuchet MS" panose="020B0603020202020204" pitchFamily="34" charset="0"/>
              </a:rPr>
              <a:t> </a:t>
            </a:r>
            <a:r>
              <a:rPr spc="-85" dirty="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8" name="object 8"/>
          <p:cNvSpPr/>
          <p:nvPr/>
        </p:nvSpPr>
        <p:spPr>
          <a:xfrm>
            <a:off x="86854" y="758701"/>
            <a:ext cx="4434840" cy="2347175"/>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640275"/>
          </a:xfrm>
          <a:prstGeom prst="rect">
            <a:avLst/>
          </a:prstGeom>
          <a:noFill/>
        </p:spPr>
        <p:txBody>
          <a:bodyPr vert="horz" wrap="square" lIns="0" tIns="60325" rIns="0" bIns="0" rtlCol="0">
            <a:spAutoFit/>
          </a:bodyPr>
          <a:lstStyle/>
          <a:p>
            <a:pPr marL="12700">
              <a:lnSpc>
                <a:spcPct val="100000"/>
              </a:lnSpc>
              <a:spcBef>
                <a:spcPts val="475"/>
              </a:spcBef>
            </a:pPr>
            <a:r>
              <a:rPr sz="1200" spc="-40" dirty="0" smtClean="0">
                <a:solidFill>
                  <a:srgbClr val="FFFFFF"/>
                </a:solidFill>
                <a:latin typeface="Trebuchet MS" panose="020B0603020202020204" pitchFamily="34" charset="0"/>
                <a:cs typeface="Tahoma"/>
              </a:rPr>
              <a:t>Solution</a:t>
            </a:r>
            <a:endParaRPr sz="1200" dirty="0">
              <a:latin typeface="Trebuchet MS" panose="020B0603020202020204" pitchFamily="34" charset="0"/>
              <a:cs typeface="Tahoma"/>
            </a:endParaRPr>
          </a:p>
          <a:p>
            <a:pPr marL="12700" marR="465455">
              <a:lnSpc>
                <a:spcPct val="102600"/>
              </a:lnSpc>
              <a:spcBef>
                <a:spcPts val="235"/>
              </a:spcBef>
            </a:pPr>
            <a:r>
              <a:rPr lang="en-US" sz="1100" spc="-45" dirty="0" smtClean="0">
                <a:latin typeface="Trebuchet MS"/>
                <a:cs typeface="Trebuchet MS"/>
              </a:rPr>
              <a:t>This value </a:t>
            </a:r>
            <a:r>
              <a:rPr lang="en-US" sz="1100" i="1" spc="-45" dirty="0" smtClean="0">
                <a:latin typeface="Trebuchet MS"/>
                <a:cs typeface="Trebuchet MS"/>
              </a:rPr>
              <a:t>m</a:t>
            </a:r>
            <a:r>
              <a:rPr lang="en-US" sz="1100" spc="-45" dirty="0" smtClean="0">
                <a:latin typeface="Trebuchet MS"/>
                <a:cs typeface="Trebuchet MS"/>
              </a:rPr>
              <a:t> is how much the radius shrinks as it travels up the frustum, per unit of height.</a:t>
            </a:r>
          </a:p>
          <a:p>
            <a:pPr marL="12700" marR="465455">
              <a:lnSpc>
                <a:spcPct val="102600"/>
              </a:lnSpc>
              <a:spcBef>
                <a:spcPts val="235"/>
              </a:spcBef>
            </a:pPr>
            <a:r>
              <a:rPr lang="en-US" sz="1100" spc="-45" dirty="0">
                <a:latin typeface="Trebuchet MS"/>
                <a:cs typeface="Trebuchet MS"/>
              </a:rPr>
              <a:t>T</a:t>
            </a:r>
            <a:r>
              <a:rPr lang="en-US" sz="1100" spc="-45" dirty="0" smtClean="0">
                <a:latin typeface="Trebuchet MS"/>
                <a:cs typeface="Trebuchet MS"/>
              </a:rPr>
              <a:t>he distance from the base to the bottom of the middle frustum is given as </a:t>
            </a:r>
            <a:r>
              <a:rPr lang="en-US" sz="1100" i="1" spc="-45" dirty="0" smtClean="0">
                <a:latin typeface="Trebuchet MS"/>
                <a:cs typeface="Trebuchet MS"/>
              </a:rPr>
              <a:t>h</a:t>
            </a:r>
            <a:r>
              <a:rPr lang="en-US" sz="1100" i="1" spc="-45" baseline="-25000" dirty="0" smtClean="0">
                <a:latin typeface="Trebuchet MS"/>
                <a:cs typeface="Trebuchet MS"/>
              </a:rPr>
              <a:t>3</a:t>
            </a:r>
            <a:r>
              <a:rPr lang="en-US" sz="1100" spc="-45" dirty="0" smtClean="0">
                <a:latin typeface="Trebuchet MS"/>
                <a:cs typeface="Trebuchet MS"/>
              </a:rPr>
              <a:t>, so we can calculate how much the radius has shrank when it reaches the bottom of the middle frustum with </a:t>
            </a:r>
            <a:r>
              <a:rPr lang="en-US" sz="1100" i="1" spc="-45" dirty="0" smtClean="0">
                <a:latin typeface="Trebuchet MS"/>
                <a:cs typeface="Trebuchet MS"/>
              </a:rPr>
              <a:t>m*h</a:t>
            </a:r>
            <a:r>
              <a:rPr lang="en-US" sz="1100" i="1" spc="-45" baseline="-25000" dirty="0" smtClean="0">
                <a:latin typeface="Trebuchet MS"/>
                <a:cs typeface="Trebuchet MS"/>
              </a:rPr>
              <a:t>3</a:t>
            </a:r>
            <a:r>
              <a:rPr lang="en-US" sz="1100" spc="-45" dirty="0" smtClean="0">
                <a:latin typeface="Trebuchet MS"/>
                <a:cs typeface="Trebuchet MS"/>
              </a:rPr>
              <a:t>, and subtract this from the original larger radius </a:t>
            </a:r>
            <a:r>
              <a:rPr lang="en-US" sz="1100" i="1" spc="-45" dirty="0" smtClean="0">
                <a:latin typeface="Trebuchet MS"/>
                <a:cs typeface="Trebuchet MS"/>
              </a:rPr>
              <a:t>R.</a:t>
            </a:r>
          </a:p>
          <a:p>
            <a:pPr marL="12700" marR="465455">
              <a:lnSpc>
                <a:spcPct val="102600"/>
              </a:lnSpc>
              <a:spcBef>
                <a:spcPts val="235"/>
              </a:spcBef>
            </a:pPr>
            <a:r>
              <a:rPr lang="en-US" sz="1100" spc="-45" dirty="0" smtClean="0">
                <a:latin typeface="Trebuchet MS"/>
                <a:cs typeface="Trebuchet MS"/>
              </a:rPr>
              <a:t>The top radius of the middle frustum can be calculated using the same idea: find the growth of the top radius </a:t>
            </a:r>
            <a:r>
              <a:rPr lang="en-US" sz="1100" i="1" spc="-45" dirty="0" smtClean="0">
                <a:latin typeface="Trebuchet MS"/>
                <a:cs typeface="Trebuchet MS"/>
              </a:rPr>
              <a:t>r</a:t>
            </a:r>
            <a:r>
              <a:rPr lang="en-US" sz="1100" spc="-45" dirty="0" smtClean="0">
                <a:latin typeface="Trebuchet MS"/>
                <a:cs typeface="Trebuchet MS"/>
              </a:rPr>
              <a:t> as it travels down the frustum, multiply by the rate of change </a:t>
            </a:r>
            <a:r>
              <a:rPr lang="en-US" sz="1100" i="1" spc="-45" dirty="0" smtClean="0">
                <a:latin typeface="Trebuchet MS"/>
                <a:cs typeface="Trebuchet MS"/>
              </a:rPr>
              <a:t>m</a:t>
            </a:r>
            <a:r>
              <a:rPr lang="en-US" sz="1100" spc="-45" dirty="0" smtClean="0">
                <a:latin typeface="Trebuchet MS"/>
                <a:cs typeface="Trebuchet MS"/>
              </a:rPr>
              <a:t>, and add to </a:t>
            </a:r>
            <a:r>
              <a:rPr lang="en-US" sz="1100" i="1" spc="-45" dirty="0" smtClean="0">
                <a:latin typeface="Trebuchet MS"/>
                <a:cs typeface="Trebuchet MS"/>
              </a:rPr>
              <a:t>r</a:t>
            </a:r>
            <a:r>
              <a:rPr lang="en-US" sz="1100" spc="-45" dirty="0" smtClean="0">
                <a:latin typeface="Trebuchet MS"/>
                <a:cs typeface="Trebuchet MS"/>
              </a:rPr>
              <a:t> for the second radius.</a:t>
            </a:r>
          </a:p>
          <a:p>
            <a:pPr marL="12700" marR="465455">
              <a:lnSpc>
                <a:spcPct val="102600"/>
              </a:lnSpc>
              <a:spcBef>
                <a:spcPts val="235"/>
              </a:spcBef>
            </a:pPr>
            <a:r>
              <a:rPr lang="en-US" sz="1100" spc="-45" dirty="0" smtClean="0">
                <a:latin typeface="Trebuchet MS"/>
                <a:cs typeface="Trebuchet MS"/>
              </a:rPr>
              <a:t>The original volume formula can now be used, substituting (</a:t>
            </a:r>
            <a:r>
              <a:rPr lang="en-US" sz="1100" i="1" spc="-45" dirty="0" smtClean="0">
                <a:latin typeface="Trebuchet MS"/>
                <a:cs typeface="Trebuchet MS"/>
              </a:rPr>
              <a:t>R - m*h</a:t>
            </a:r>
            <a:r>
              <a:rPr lang="en-US" sz="1100" i="1" spc="-45" baseline="-25000" dirty="0" smtClean="0">
                <a:latin typeface="Trebuchet MS"/>
                <a:cs typeface="Trebuchet MS"/>
              </a:rPr>
              <a:t>3</a:t>
            </a:r>
            <a:r>
              <a:rPr lang="en-US" sz="1100" spc="-45" dirty="0" smtClean="0">
                <a:latin typeface="Trebuchet MS"/>
                <a:cs typeface="Trebuchet MS"/>
              </a:rPr>
              <a:t>) and (</a:t>
            </a:r>
            <a:r>
              <a:rPr lang="en-US" sz="1100" i="1" spc="-45" dirty="0" smtClean="0">
                <a:latin typeface="Trebuchet MS"/>
                <a:cs typeface="Trebuchet MS"/>
              </a:rPr>
              <a:t>r + m*h</a:t>
            </a:r>
            <a:r>
              <a:rPr lang="en-US" sz="1100" i="1" spc="-45" baseline="-25000" dirty="0" smtClean="0">
                <a:latin typeface="Trebuchet MS"/>
                <a:cs typeface="Trebuchet MS"/>
              </a:rPr>
              <a:t>1</a:t>
            </a:r>
            <a:r>
              <a:rPr lang="en-US" sz="1100" spc="-45" dirty="0" smtClean="0">
                <a:latin typeface="Trebuchet MS"/>
                <a:cs typeface="Trebuchet MS"/>
              </a:rPr>
              <a:t>) for the two radii.</a:t>
            </a:r>
          </a:p>
          <a:p>
            <a:pPr marL="12700" marR="465455">
              <a:lnSpc>
                <a:spcPct val="102600"/>
              </a:lnSpc>
              <a:spcBef>
                <a:spcPts val="235"/>
              </a:spcBef>
            </a:pPr>
            <a:r>
              <a:rPr lang="en-US" sz="1100" spc="-45" dirty="0" smtClean="0">
                <a:latin typeface="Trebuchet MS"/>
                <a:cs typeface="Trebuchet MS"/>
              </a:rPr>
              <a:t>Runtime: O(1)</a:t>
            </a: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16"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889027987"/>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8</a:t>
            </a:r>
            <a:r>
              <a:rPr lang="en-US" spc="-25" dirty="0" smtClean="0">
                <a:latin typeface="Trebuchet MS" panose="020B0603020202020204" pitchFamily="34" charset="0"/>
              </a:rPr>
              <a:t> – </a:t>
            </a:r>
            <a:r>
              <a:rPr lang="en-US" spc="-25" dirty="0" err="1" smtClean="0">
                <a:latin typeface="Trebuchet MS" panose="020B0603020202020204" pitchFamily="34" charset="0"/>
              </a:rPr>
              <a:t>Pyramint</a:t>
            </a:r>
            <a:r>
              <a:rPr lang="en-US" spc="-25" dirty="0" smtClean="0">
                <a:latin typeface="Trebuchet MS" panose="020B0603020202020204" pitchFamily="34" charset="0"/>
              </a:rPr>
              <a:t> – First solved at </a:t>
            </a:r>
            <a:r>
              <a:rPr lang="en-US" spc="-25" dirty="0" smtClean="0">
                <a:latin typeface="Trebuchet MS" panose="020B0603020202020204" pitchFamily="34" charset="0"/>
              </a:rPr>
              <a:t>0:17</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Given the height of a pyramid of uniform blocks (mints), determine how many mints are needed to form that pyramid.</a:t>
            </a: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583256985"/>
      </p:ext>
    </p:ext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5 – CS Cat of Good Grades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5144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976358"/>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Sort several students and their assignments using a complicated series of criteria, and apply help from “CS Cat” to the grades of some of the students.</a:t>
            </a: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734986364"/>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2362" y="1399596"/>
            <a:ext cx="4434840" cy="1859610"/>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5 – CS Cat of Good Grades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5144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984600"/>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Sort several students and their assignments using a complicated series of criteria, and apply help from “CS Cat” to the grades of some of the students.</a:t>
            </a:r>
          </a:p>
          <a:p>
            <a:pPr marL="12700" marR="67945">
              <a:lnSpc>
                <a:spcPct val="102600"/>
              </a:lnSpc>
              <a:spcBef>
                <a:spcPts val="300"/>
              </a:spcBef>
            </a:pPr>
            <a:endParaRPr lang="en-US" sz="600" dirty="0" smtClean="0">
              <a:latin typeface="Trebuchet MS"/>
              <a:cs typeface="Trebuchet MS"/>
            </a:endParaRPr>
          </a:p>
          <a:p>
            <a:pPr marL="12700" marR="67945">
              <a:lnSpc>
                <a:spcPct val="102600"/>
              </a:lnSpc>
              <a:spcBef>
                <a:spcPts val="300"/>
              </a:spcBef>
            </a:pPr>
            <a:r>
              <a:rPr lang="en-US" sz="1200" dirty="0" smtClean="0">
                <a:solidFill>
                  <a:schemeClr val="bg1"/>
                </a:solidFill>
                <a:latin typeface="Trebuchet MS"/>
                <a:cs typeface="Trebuchet MS"/>
              </a:rPr>
              <a:t>Solution - OOP</a:t>
            </a:r>
          </a:p>
          <a:p>
            <a:pPr marL="12700" marR="67945">
              <a:lnSpc>
                <a:spcPct val="102600"/>
              </a:lnSpc>
              <a:spcBef>
                <a:spcPts val="300"/>
              </a:spcBef>
            </a:pPr>
            <a:r>
              <a:rPr lang="en-US" sz="1100" dirty="0" smtClean="0">
                <a:latin typeface="Trebuchet MS"/>
                <a:cs typeface="Trebuchet MS"/>
              </a:rPr>
              <a:t>Because each student has many attributes (difficulty of assignment, percentage of grade of the course, department, major, etc.), it is extremely difficult to keep track of all the information about a particular student by storing the attributes in several arrays and attempting to sort all of them on convoluted criteria.</a:t>
            </a:r>
          </a:p>
          <a:p>
            <a:pPr marL="12700" marR="67945">
              <a:lnSpc>
                <a:spcPct val="102600"/>
              </a:lnSpc>
              <a:spcBef>
                <a:spcPts val="300"/>
              </a:spcBef>
            </a:pPr>
            <a:r>
              <a:rPr lang="en-US" sz="1100" dirty="0" smtClean="0">
                <a:latin typeface="Trebuchet MS"/>
                <a:cs typeface="Trebuchet MS"/>
              </a:rPr>
              <a:t>By using OOP (Object-Oriented Programming), all the information can be stored in an object, and a single array can hold (and sort!) the objects. This is a major perk of Java, and is a big reason why the language is still popular today.</a:t>
            </a: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4205229712"/>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2362" y="1399597"/>
            <a:ext cx="4434840" cy="1351487"/>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5 – CS Cat of Good Grades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5144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253822"/>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Sort several students and their assignments using a complicated series of criteria, and apply help from “CS Cat” to the grades of some of the students.</a:t>
            </a:r>
          </a:p>
          <a:p>
            <a:pPr marL="12700" marR="67945">
              <a:lnSpc>
                <a:spcPct val="102600"/>
              </a:lnSpc>
              <a:spcBef>
                <a:spcPts val="300"/>
              </a:spcBef>
            </a:pPr>
            <a:endParaRPr lang="en-US" sz="600" dirty="0" smtClean="0">
              <a:latin typeface="Trebuchet MS"/>
              <a:cs typeface="Trebuchet MS"/>
            </a:endParaRPr>
          </a:p>
          <a:p>
            <a:pPr marL="12700" marR="67945">
              <a:lnSpc>
                <a:spcPct val="102600"/>
              </a:lnSpc>
              <a:spcBef>
                <a:spcPts val="300"/>
              </a:spcBef>
            </a:pPr>
            <a:r>
              <a:rPr lang="en-US" sz="1200" dirty="0">
                <a:solidFill>
                  <a:schemeClr val="bg1"/>
                </a:solidFill>
                <a:latin typeface="Trebuchet MS"/>
                <a:cs typeface="Trebuchet MS"/>
              </a:rPr>
              <a:t>Solution </a:t>
            </a:r>
            <a:r>
              <a:rPr lang="en-US" sz="1200" dirty="0" smtClean="0">
                <a:solidFill>
                  <a:schemeClr val="bg1"/>
                </a:solidFill>
                <a:latin typeface="Trebuchet MS"/>
                <a:cs typeface="Trebuchet MS"/>
              </a:rPr>
              <a:t>– OOP</a:t>
            </a:r>
            <a:r>
              <a:rPr lang="en-US" sz="800" dirty="0">
                <a:solidFill>
                  <a:schemeClr val="bg1"/>
                </a:solidFill>
                <a:latin typeface="Trebuchet MS"/>
                <a:cs typeface="Trebuchet MS"/>
              </a:rPr>
              <a:t/>
            </a:r>
            <a:br>
              <a:rPr lang="en-US" sz="800" dirty="0">
                <a:solidFill>
                  <a:schemeClr val="bg1"/>
                </a:solidFill>
                <a:latin typeface="Trebuchet MS"/>
                <a:cs typeface="Trebuchet MS"/>
              </a:rPr>
            </a:br>
            <a:r>
              <a:rPr lang="en-US" sz="1100" dirty="0" smtClean="0">
                <a:latin typeface="Trebuchet MS"/>
                <a:cs typeface="Trebuchet MS"/>
              </a:rPr>
              <a:t>There are seven data values for each student, plus the final grade that needs to be calculated. Our solution – provided after the meet’s conclusion – details the custom object, and the method of sorting an array of these objects in Java.</a:t>
            </a:r>
          </a:p>
          <a:p>
            <a:pPr marL="12700" marR="67945">
              <a:lnSpc>
                <a:spcPct val="102600"/>
              </a:lnSpc>
              <a:spcBef>
                <a:spcPts val="300"/>
              </a:spcBef>
            </a:pPr>
            <a:r>
              <a:rPr lang="en-US" sz="1100" dirty="0" smtClean="0">
                <a:latin typeface="Trebuchet MS"/>
                <a:cs typeface="Trebuchet MS"/>
              </a:rPr>
              <a:t>Also, a big thanks to CS Cat for all its help on this project. We wouldn’t be here today without it.</a:t>
            </a:r>
            <a:endParaRPr lang="en-US" sz="1100" dirty="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774389154"/>
      </p:ext>
    </p:ext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6</a:t>
            </a:r>
            <a:r>
              <a:rPr lang="en-US" spc="-25" dirty="0" smtClean="0">
                <a:latin typeface="Trebuchet MS" panose="020B0603020202020204" pitchFamily="34" charset="0"/>
              </a:rPr>
              <a:t> – The High-Lays Man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Determine if it is possible to traverse a 2D grid littered with barriers without travelling within two steps of any chip bag.</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073812262"/>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95" y="1186072"/>
            <a:ext cx="4434840" cy="1599060"/>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6</a:t>
            </a:r>
            <a:r>
              <a:rPr lang="en-US" spc="-25" dirty="0" smtClean="0">
                <a:latin typeface="Trebuchet MS" panose="020B0603020202020204" pitchFamily="34" charset="0"/>
              </a:rPr>
              <a:t> – The High-Lays Man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287870"/>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Determine if it is possible to traverse a 2D grid littered with barriers without travelling within two steps of any chip bag.</a:t>
            </a:r>
            <a:r>
              <a:rPr lang="en-US" sz="1050" spc="-60" dirty="0">
                <a:latin typeface="Trebuchet MS"/>
                <a:cs typeface="Trebuchet MS"/>
              </a:rPr>
              <a:t> </a:t>
            </a:r>
            <a:br>
              <a:rPr lang="en-US" sz="1050" spc="-60" dirty="0">
                <a:latin typeface="Trebuchet MS"/>
                <a:cs typeface="Trebuchet MS"/>
              </a:rPr>
            </a:br>
            <a:r>
              <a:rPr lang="en-US" sz="800" spc="-60" dirty="0">
                <a:latin typeface="Trebuchet MS"/>
                <a:cs typeface="Trebuchet MS"/>
              </a:rPr>
              <a:t/>
            </a:r>
            <a:br>
              <a:rPr lang="en-US" sz="800" spc="-60" dirty="0">
                <a:latin typeface="Trebuchet MS"/>
                <a:cs typeface="Trebuchet MS"/>
              </a:rPr>
            </a:br>
            <a:r>
              <a:rPr lang="en-US" sz="1200" spc="-40" dirty="0">
                <a:solidFill>
                  <a:srgbClr val="FFFFFF"/>
                </a:solidFill>
                <a:latin typeface="Trebuchet MS" panose="020B0603020202020204" pitchFamily="34" charset="0"/>
                <a:cs typeface="Tahoma"/>
              </a:rPr>
              <a:t>Solution</a:t>
            </a:r>
            <a:r>
              <a:rPr lang="en-US" sz="1100" spc="-40" dirty="0">
                <a:solidFill>
                  <a:srgbClr val="FFFFFF"/>
                </a:solidFill>
                <a:latin typeface="Trebuchet MS" panose="020B0603020202020204" pitchFamily="34" charset="0"/>
                <a:cs typeface="Tahoma"/>
              </a:rPr>
              <a:t/>
            </a:r>
            <a:br>
              <a:rPr lang="en-US" sz="1100" spc="-40" dirty="0">
                <a:solidFill>
                  <a:srgbClr val="FFFFFF"/>
                </a:solidFill>
                <a:latin typeface="Trebuchet MS" panose="020B0603020202020204" pitchFamily="34" charset="0"/>
                <a:cs typeface="Tahoma"/>
              </a:rPr>
            </a:br>
            <a:r>
              <a:rPr lang="en-US" sz="500" spc="-40" dirty="0">
                <a:solidFill>
                  <a:srgbClr val="FFFFFF"/>
                </a:solidFill>
                <a:latin typeface="Trebuchet MS" panose="020B0603020202020204" pitchFamily="34" charset="0"/>
                <a:cs typeface="Tahoma"/>
              </a:rPr>
              <a:t/>
            </a:r>
            <a:br>
              <a:rPr lang="en-US" sz="500" spc="-40" dirty="0">
                <a:solidFill>
                  <a:srgbClr val="FFFFFF"/>
                </a:solidFill>
                <a:latin typeface="Trebuchet MS" panose="020B0603020202020204" pitchFamily="34" charset="0"/>
                <a:cs typeface="Tahoma"/>
              </a:rPr>
            </a:br>
            <a:r>
              <a:rPr lang="en-US" sz="1100" dirty="0" smtClean="0">
                <a:latin typeface="Trebuchet MS" panose="020B0603020202020204" pitchFamily="34" charset="0"/>
                <a:cs typeface="Times New Roman"/>
              </a:rPr>
              <a:t>The standard method for solving whether you can traverse a maze is to implement a DFS search (“</a:t>
            </a:r>
            <a:r>
              <a:rPr lang="en-US" sz="1100" dirty="0" err="1" smtClean="0">
                <a:latin typeface="Trebuchet MS" panose="020B0603020202020204" pitchFamily="34" charset="0"/>
                <a:cs typeface="Times New Roman"/>
              </a:rPr>
              <a:t>floodfill</a:t>
            </a:r>
            <a:r>
              <a:rPr lang="en-US" sz="1100" dirty="0" smtClean="0">
                <a:latin typeface="Trebuchet MS" panose="020B0603020202020204" pitchFamily="34" charset="0"/>
                <a:cs typeface="Times New Roman"/>
              </a:rPr>
              <a:t>”), from the starting point, searching for the exit. However, in this problem, you can’t access any cell that is two steps or fewer from a chip bag.</a:t>
            </a:r>
          </a:p>
          <a:p>
            <a:pPr marL="12700" marR="67945">
              <a:lnSpc>
                <a:spcPct val="102600"/>
              </a:lnSpc>
              <a:spcBef>
                <a:spcPts val="300"/>
              </a:spcBef>
            </a:pPr>
            <a:r>
              <a:rPr lang="en-US" sz="1100" spc="-40" dirty="0" smtClean="0">
                <a:latin typeface="Trebuchet MS" panose="020B0603020202020204" pitchFamily="34" charset="0"/>
                <a:cs typeface="Times New Roman"/>
              </a:rPr>
              <a:t>To fix this issue, iterate through each chip bag, and replace all cells within two steps with barriers. Now, a standard </a:t>
            </a:r>
            <a:r>
              <a:rPr lang="en-US" sz="1100" spc="-40" dirty="0" err="1" smtClean="0">
                <a:latin typeface="Trebuchet MS" panose="020B0603020202020204" pitchFamily="34" charset="0"/>
                <a:cs typeface="Times New Roman"/>
              </a:rPr>
              <a:t>floodfill</a:t>
            </a:r>
            <a:r>
              <a:rPr lang="en-US" sz="1100" spc="-40" dirty="0" smtClean="0">
                <a:latin typeface="Trebuchet MS" panose="020B0603020202020204" pitchFamily="34" charset="0"/>
                <a:cs typeface="Times New Roman"/>
              </a:rPr>
              <a:t> algorithm will solve the problem easily.</a:t>
            </a:r>
            <a:endParaRPr lang="en-US" sz="500" spc="-40" dirty="0" smtClean="0">
              <a:latin typeface="Trebuchet MS" panose="020B0603020202020204" pitchFamily="34" charset="0"/>
              <a:cs typeface="Tahoma"/>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478042370"/>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605809896"/>
      </p:ext>
    </p:ext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
        <p:nvSpPr>
          <p:cNvPr id="4" name="TextBox 3"/>
          <p:cNvSpPr txBox="1"/>
          <p:nvPr/>
        </p:nvSpPr>
        <p:spPr>
          <a:xfrm>
            <a:off x="3829050" y="1267615"/>
            <a:ext cx="609600" cy="707886"/>
          </a:xfrm>
          <a:prstGeom prst="rect">
            <a:avLst/>
          </a:prstGeom>
          <a:solidFill>
            <a:srgbClr val="E9E9F2"/>
          </a:solidFill>
          <a:ln>
            <a:noFill/>
          </a:ln>
          <a:scene3d>
            <a:camera prst="orthographicFront"/>
            <a:lightRig rig="threePt" dir="t"/>
          </a:scene3d>
          <a:sp3d>
            <a:bevelT w="165100" prst="coolSlant"/>
          </a:sp3d>
        </p:spPr>
        <p:txBody>
          <a:bodyPr wrap="square" rtlCol="0">
            <a:spAutoFit/>
          </a:bodyPr>
          <a:lstStyle/>
          <a:p>
            <a:r>
              <a:rPr lang="en-US" sz="800" dirty="0" smtClean="0">
                <a:latin typeface="Courier New" panose="02070309020205020404" pitchFamily="49" charset="0"/>
                <a:cs typeface="Courier New" panose="02070309020205020404" pitchFamily="49" charset="0"/>
              </a:rPr>
              <a:t>0 </a:t>
            </a:r>
            <a:r>
              <a:rPr lang="en-US" sz="800" dirty="0">
                <a:latin typeface="Courier New" panose="02070309020205020404" pitchFamily="49" charset="0"/>
                <a:cs typeface="Courier New" panose="02070309020205020404" pitchFamily="49" charset="0"/>
              </a:rPr>
              <a:t>1 7</a:t>
            </a:r>
          </a:p>
          <a:p>
            <a:r>
              <a:rPr lang="en-US" sz="800" dirty="0">
                <a:latin typeface="Courier New" panose="02070309020205020404" pitchFamily="49" charset="0"/>
                <a:cs typeface="Courier New" panose="02070309020205020404" pitchFamily="49" charset="0"/>
              </a:rPr>
              <a:t>0 2 3</a:t>
            </a:r>
          </a:p>
          <a:p>
            <a:r>
              <a:rPr lang="en-US" sz="800" dirty="0">
                <a:latin typeface="Courier New" panose="02070309020205020404" pitchFamily="49" charset="0"/>
                <a:cs typeface="Courier New" panose="02070309020205020404" pitchFamily="49" charset="0"/>
              </a:rPr>
              <a:t>1 3 2</a:t>
            </a:r>
          </a:p>
          <a:p>
            <a:r>
              <a:rPr lang="en-US" sz="800" dirty="0">
                <a:latin typeface="Courier New" panose="02070309020205020404" pitchFamily="49" charset="0"/>
                <a:cs typeface="Courier New" panose="02070309020205020404" pitchFamily="49" charset="0"/>
              </a:rPr>
              <a:t>1 4 4</a:t>
            </a:r>
          </a:p>
          <a:p>
            <a:r>
              <a:rPr lang="en-US" sz="800" dirty="0">
                <a:latin typeface="Courier New" panose="02070309020205020404" pitchFamily="49" charset="0"/>
                <a:cs typeface="Courier New" panose="02070309020205020404" pitchFamily="49" charset="0"/>
              </a:rPr>
              <a:t>2 3 </a:t>
            </a:r>
            <a:r>
              <a:rPr lang="en-US" sz="800" dirty="0" smtClean="0">
                <a:latin typeface="Courier New" panose="02070309020205020404" pitchFamily="49" charset="0"/>
                <a:cs typeface="Courier New" panose="02070309020205020404" pitchFamily="49" charset="0"/>
              </a:rPr>
              <a:t>1</a:t>
            </a:r>
            <a:endParaRPr lang="en-US" dirty="0"/>
          </a:p>
        </p:txBody>
      </p:sp>
      <p:sp>
        <p:nvSpPr>
          <p:cNvPr id="83" name="AutoShape 69"/>
          <p:cNvSpPr>
            <a:spLocks noChangeAspect="1" noChangeArrowheads="1" noTextEdit="1"/>
          </p:cNvSpPr>
          <p:nvPr/>
        </p:nvSpPr>
        <p:spPr bwMode="auto">
          <a:xfrm>
            <a:off x="671513" y="1323975"/>
            <a:ext cx="19161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71"/>
          <p:cNvSpPr>
            <a:spLocks noChangeArrowheads="1"/>
          </p:cNvSpPr>
          <p:nvPr/>
        </p:nvSpPr>
        <p:spPr bwMode="auto">
          <a:xfrm>
            <a:off x="67786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72"/>
          <p:cNvSpPr>
            <a:spLocks noChangeArrowheads="1"/>
          </p:cNvSpPr>
          <p:nvPr/>
        </p:nvSpPr>
        <p:spPr bwMode="auto">
          <a:xfrm>
            <a:off x="99218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3"/>
          <p:cNvSpPr>
            <a:spLocks noChangeArrowheads="1"/>
          </p:cNvSpPr>
          <p:nvPr/>
        </p:nvSpPr>
        <p:spPr bwMode="auto">
          <a:xfrm>
            <a:off x="130651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74"/>
          <p:cNvSpPr>
            <a:spLocks noChangeArrowheads="1"/>
          </p:cNvSpPr>
          <p:nvPr/>
        </p:nvSpPr>
        <p:spPr bwMode="auto">
          <a:xfrm>
            <a:off x="162083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75"/>
          <p:cNvSpPr>
            <a:spLocks noChangeArrowheads="1"/>
          </p:cNvSpPr>
          <p:nvPr/>
        </p:nvSpPr>
        <p:spPr bwMode="auto">
          <a:xfrm>
            <a:off x="1935163" y="1330325"/>
            <a:ext cx="312737"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76"/>
          <p:cNvSpPr>
            <a:spLocks noChangeArrowheads="1"/>
          </p:cNvSpPr>
          <p:nvPr/>
        </p:nvSpPr>
        <p:spPr bwMode="auto">
          <a:xfrm>
            <a:off x="2247900"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77"/>
          <p:cNvSpPr>
            <a:spLocks noChangeArrowheads="1"/>
          </p:cNvSpPr>
          <p:nvPr/>
        </p:nvSpPr>
        <p:spPr bwMode="auto">
          <a:xfrm>
            <a:off x="67786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78"/>
          <p:cNvSpPr>
            <a:spLocks noChangeArrowheads="1"/>
          </p:cNvSpPr>
          <p:nvPr/>
        </p:nvSpPr>
        <p:spPr bwMode="auto">
          <a:xfrm>
            <a:off x="99218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79"/>
          <p:cNvSpPr>
            <a:spLocks noChangeArrowheads="1"/>
          </p:cNvSpPr>
          <p:nvPr/>
        </p:nvSpPr>
        <p:spPr bwMode="auto">
          <a:xfrm>
            <a:off x="130651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80"/>
          <p:cNvSpPr>
            <a:spLocks noChangeArrowheads="1"/>
          </p:cNvSpPr>
          <p:nvPr/>
        </p:nvSpPr>
        <p:spPr bwMode="auto">
          <a:xfrm>
            <a:off x="162083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1"/>
          <p:cNvSpPr>
            <a:spLocks noChangeArrowheads="1"/>
          </p:cNvSpPr>
          <p:nvPr/>
        </p:nvSpPr>
        <p:spPr bwMode="auto">
          <a:xfrm>
            <a:off x="1935163" y="1597025"/>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2"/>
          <p:cNvSpPr>
            <a:spLocks noChangeArrowheads="1"/>
          </p:cNvSpPr>
          <p:nvPr/>
        </p:nvSpPr>
        <p:spPr bwMode="auto">
          <a:xfrm>
            <a:off x="2247900"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3"/>
          <p:cNvSpPr>
            <a:spLocks noChangeArrowheads="1"/>
          </p:cNvSpPr>
          <p:nvPr/>
        </p:nvSpPr>
        <p:spPr bwMode="auto">
          <a:xfrm>
            <a:off x="67786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84"/>
          <p:cNvSpPr>
            <a:spLocks noChangeArrowheads="1"/>
          </p:cNvSpPr>
          <p:nvPr/>
        </p:nvSpPr>
        <p:spPr bwMode="auto">
          <a:xfrm>
            <a:off x="99218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5"/>
          <p:cNvSpPr>
            <a:spLocks noChangeArrowheads="1"/>
          </p:cNvSpPr>
          <p:nvPr/>
        </p:nvSpPr>
        <p:spPr bwMode="auto">
          <a:xfrm>
            <a:off x="130651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86"/>
          <p:cNvSpPr>
            <a:spLocks noChangeArrowheads="1"/>
          </p:cNvSpPr>
          <p:nvPr/>
        </p:nvSpPr>
        <p:spPr bwMode="auto">
          <a:xfrm>
            <a:off x="162083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87"/>
          <p:cNvSpPr>
            <a:spLocks noChangeArrowheads="1"/>
          </p:cNvSpPr>
          <p:nvPr/>
        </p:nvSpPr>
        <p:spPr bwMode="auto">
          <a:xfrm>
            <a:off x="1935163" y="1863725"/>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8"/>
          <p:cNvSpPr>
            <a:spLocks noChangeArrowheads="1"/>
          </p:cNvSpPr>
          <p:nvPr/>
        </p:nvSpPr>
        <p:spPr bwMode="auto">
          <a:xfrm>
            <a:off x="2247900"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89"/>
          <p:cNvSpPr>
            <a:spLocks noChangeArrowheads="1"/>
          </p:cNvSpPr>
          <p:nvPr/>
        </p:nvSpPr>
        <p:spPr bwMode="auto">
          <a:xfrm>
            <a:off x="67786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0"/>
          <p:cNvSpPr>
            <a:spLocks noChangeArrowheads="1"/>
          </p:cNvSpPr>
          <p:nvPr/>
        </p:nvSpPr>
        <p:spPr bwMode="auto">
          <a:xfrm>
            <a:off x="99218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91"/>
          <p:cNvSpPr>
            <a:spLocks noChangeArrowheads="1"/>
          </p:cNvSpPr>
          <p:nvPr/>
        </p:nvSpPr>
        <p:spPr bwMode="auto">
          <a:xfrm>
            <a:off x="130651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2"/>
          <p:cNvSpPr>
            <a:spLocks noChangeArrowheads="1"/>
          </p:cNvSpPr>
          <p:nvPr/>
        </p:nvSpPr>
        <p:spPr bwMode="auto">
          <a:xfrm>
            <a:off x="162083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93"/>
          <p:cNvSpPr>
            <a:spLocks noChangeArrowheads="1"/>
          </p:cNvSpPr>
          <p:nvPr/>
        </p:nvSpPr>
        <p:spPr bwMode="auto">
          <a:xfrm>
            <a:off x="1935163" y="2130425"/>
            <a:ext cx="312737"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94"/>
          <p:cNvSpPr>
            <a:spLocks noChangeArrowheads="1"/>
          </p:cNvSpPr>
          <p:nvPr/>
        </p:nvSpPr>
        <p:spPr bwMode="auto">
          <a:xfrm>
            <a:off x="2247900"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5"/>
          <p:cNvSpPr>
            <a:spLocks noChangeArrowheads="1"/>
          </p:cNvSpPr>
          <p:nvPr/>
        </p:nvSpPr>
        <p:spPr bwMode="auto">
          <a:xfrm>
            <a:off x="67786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6"/>
          <p:cNvSpPr>
            <a:spLocks noChangeArrowheads="1"/>
          </p:cNvSpPr>
          <p:nvPr/>
        </p:nvSpPr>
        <p:spPr bwMode="auto">
          <a:xfrm>
            <a:off x="99218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7"/>
          <p:cNvSpPr>
            <a:spLocks noChangeArrowheads="1"/>
          </p:cNvSpPr>
          <p:nvPr/>
        </p:nvSpPr>
        <p:spPr bwMode="auto">
          <a:xfrm>
            <a:off x="130651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98"/>
          <p:cNvSpPr>
            <a:spLocks noChangeArrowheads="1"/>
          </p:cNvSpPr>
          <p:nvPr/>
        </p:nvSpPr>
        <p:spPr bwMode="auto">
          <a:xfrm>
            <a:off x="162083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9"/>
          <p:cNvSpPr>
            <a:spLocks noChangeArrowheads="1"/>
          </p:cNvSpPr>
          <p:nvPr/>
        </p:nvSpPr>
        <p:spPr bwMode="auto">
          <a:xfrm>
            <a:off x="1935163" y="2398713"/>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0"/>
          <p:cNvSpPr>
            <a:spLocks noChangeArrowheads="1"/>
          </p:cNvSpPr>
          <p:nvPr/>
        </p:nvSpPr>
        <p:spPr bwMode="auto">
          <a:xfrm>
            <a:off x="2247900"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1"/>
          <p:cNvSpPr>
            <a:spLocks noChangeArrowheads="1"/>
          </p:cNvSpPr>
          <p:nvPr/>
        </p:nvSpPr>
        <p:spPr bwMode="auto">
          <a:xfrm>
            <a:off x="67786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2"/>
          <p:cNvSpPr>
            <a:spLocks noChangeArrowheads="1"/>
          </p:cNvSpPr>
          <p:nvPr/>
        </p:nvSpPr>
        <p:spPr bwMode="auto">
          <a:xfrm>
            <a:off x="99218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3"/>
          <p:cNvSpPr>
            <a:spLocks noChangeArrowheads="1"/>
          </p:cNvSpPr>
          <p:nvPr/>
        </p:nvSpPr>
        <p:spPr bwMode="auto">
          <a:xfrm>
            <a:off x="130651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04"/>
          <p:cNvSpPr>
            <a:spLocks noChangeArrowheads="1"/>
          </p:cNvSpPr>
          <p:nvPr/>
        </p:nvSpPr>
        <p:spPr bwMode="auto">
          <a:xfrm>
            <a:off x="162083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05"/>
          <p:cNvSpPr>
            <a:spLocks noChangeArrowheads="1"/>
          </p:cNvSpPr>
          <p:nvPr/>
        </p:nvSpPr>
        <p:spPr bwMode="auto">
          <a:xfrm>
            <a:off x="1935163" y="2665413"/>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06"/>
          <p:cNvSpPr>
            <a:spLocks noChangeArrowheads="1"/>
          </p:cNvSpPr>
          <p:nvPr/>
        </p:nvSpPr>
        <p:spPr bwMode="auto">
          <a:xfrm>
            <a:off x="2247900"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07"/>
          <p:cNvSpPr>
            <a:spLocks noChangeShapeType="1"/>
          </p:cNvSpPr>
          <p:nvPr/>
        </p:nvSpPr>
        <p:spPr bwMode="auto">
          <a:xfrm>
            <a:off x="99218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08"/>
          <p:cNvSpPr>
            <a:spLocks noChangeShapeType="1"/>
          </p:cNvSpPr>
          <p:nvPr/>
        </p:nvSpPr>
        <p:spPr bwMode="auto">
          <a:xfrm>
            <a:off x="130651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09"/>
          <p:cNvSpPr>
            <a:spLocks noChangeShapeType="1"/>
          </p:cNvSpPr>
          <p:nvPr/>
        </p:nvSpPr>
        <p:spPr bwMode="auto">
          <a:xfrm>
            <a:off x="162083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0"/>
          <p:cNvSpPr>
            <a:spLocks noChangeShapeType="1"/>
          </p:cNvSpPr>
          <p:nvPr/>
        </p:nvSpPr>
        <p:spPr bwMode="auto">
          <a:xfrm>
            <a:off x="19351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1"/>
          <p:cNvSpPr>
            <a:spLocks noChangeShapeType="1"/>
          </p:cNvSpPr>
          <p:nvPr/>
        </p:nvSpPr>
        <p:spPr bwMode="auto">
          <a:xfrm>
            <a:off x="2247900"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2"/>
          <p:cNvSpPr>
            <a:spLocks noChangeShapeType="1"/>
          </p:cNvSpPr>
          <p:nvPr/>
        </p:nvSpPr>
        <p:spPr bwMode="auto">
          <a:xfrm>
            <a:off x="671513" y="1597025"/>
            <a:ext cx="1897062"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3"/>
          <p:cNvSpPr>
            <a:spLocks noChangeShapeType="1"/>
          </p:cNvSpPr>
          <p:nvPr/>
        </p:nvSpPr>
        <p:spPr bwMode="auto">
          <a:xfrm>
            <a:off x="671513" y="18637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4"/>
          <p:cNvSpPr>
            <a:spLocks noChangeShapeType="1"/>
          </p:cNvSpPr>
          <p:nvPr/>
        </p:nvSpPr>
        <p:spPr bwMode="auto">
          <a:xfrm>
            <a:off x="671513" y="21304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5"/>
          <p:cNvSpPr>
            <a:spLocks noChangeShapeType="1"/>
          </p:cNvSpPr>
          <p:nvPr/>
        </p:nvSpPr>
        <p:spPr bwMode="auto">
          <a:xfrm>
            <a:off x="671513" y="23987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6"/>
          <p:cNvSpPr>
            <a:spLocks noChangeShapeType="1"/>
          </p:cNvSpPr>
          <p:nvPr/>
        </p:nvSpPr>
        <p:spPr bwMode="auto">
          <a:xfrm>
            <a:off x="671513" y="26654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7"/>
          <p:cNvSpPr>
            <a:spLocks noChangeShapeType="1"/>
          </p:cNvSpPr>
          <p:nvPr/>
        </p:nvSpPr>
        <p:spPr bwMode="auto">
          <a:xfrm>
            <a:off x="6778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18"/>
          <p:cNvSpPr>
            <a:spLocks noChangeShapeType="1"/>
          </p:cNvSpPr>
          <p:nvPr/>
        </p:nvSpPr>
        <p:spPr bwMode="auto">
          <a:xfrm>
            <a:off x="2562225"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9"/>
          <p:cNvSpPr>
            <a:spLocks noChangeShapeType="1"/>
          </p:cNvSpPr>
          <p:nvPr/>
        </p:nvSpPr>
        <p:spPr bwMode="auto">
          <a:xfrm>
            <a:off x="671513" y="13303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0"/>
          <p:cNvSpPr>
            <a:spLocks noChangeShapeType="1"/>
          </p:cNvSpPr>
          <p:nvPr/>
        </p:nvSpPr>
        <p:spPr bwMode="auto">
          <a:xfrm>
            <a:off x="671513" y="29321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21"/>
          <p:cNvSpPr>
            <a:spLocks noChangeArrowheads="1"/>
          </p:cNvSpPr>
          <p:nvPr/>
        </p:nvSpPr>
        <p:spPr bwMode="auto">
          <a:xfrm>
            <a:off x="769938" y="1371600"/>
            <a:ext cx="1158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22"/>
          <p:cNvSpPr>
            <a:spLocks noChangeArrowheads="1"/>
          </p:cNvSpPr>
          <p:nvPr/>
        </p:nvSpPr>
        <p:spPr bwMode="auto">
          <a:xfrm>
            <a:off x="10842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23"/>
          <p:cNvSpPr>
            <a:spLocks noChangeArrowheads="1"/>
          </p:cNvSpPr>
          <p:nvPr/>
        </p:nvSpPr>
        <p:spPr bwMode="auto">
          <a:xfrm>
            <a:off x="139858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24"/>
          <p:cNvSpPr>
            <a:spLocks noChangeArrowheads="1"/>
          </p:cNvSpPr>
          <p:nvPr/>
        </p:nvSpPr>
        <p:spPr bwMode="auto">
          <a:xfrm>
            <a:off x="171291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25"/>
          <p:cNvSpPr>
            <a:spLocks noChangeArrowheads="1"/>
          </p:cNvSpPr>
          <p:nvPr/>
        </p:nvSpPr>
        <p:spPr bwMode="auto">
          <a:xfrm>
            <a:off x="202723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26"/>
          <p:cNvSpPr>
            <a:spLocks noChangeArrowheads="1"/>
          </p:cNvSpPr>
          <p:nvPr/>
        </p:nvSpPr>
        <p:spPr bwMode="auto">
          <a:xfrm>
            <a:off x="23415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27"/>
          <p:cNvSpPr>
            <a:spLocks noChangeArrowheads="1"/>
          </p:cNvSpPr>
          <p:nvPr/>
        </p:nvSpPr>
        <p:spPr bwMode="auto">
          <a:xfrm>
            <a:off x="769938" y="16414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28"/>
          <p:cNvSpPr>
            <a:spLocks noChangeArrowheads="1"/>
          </p:cNvSpPr>
          <p:nvPr/>
        </p:nvSpPr>
        <p:spPr bwMode="auto">
          <a:xfrm>
            <a:off x="1084263"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Rectangle 129"/>
          <p:cNvSpPr>
            <a:spLocks noChangeArrowheads="1"/>
          </p:cNvSpPr>
          <p:nvPr/>
        </p:nvSpPr>
        <p:spPr bwMode="auto">
          <a:xfrm>
            <a:off x="1398588"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30"/>
          <p:cNvSpPr>
            <a:spLocks noChangeArrowheads="1"/>
          </p:cNvSpPr>
          <p:nvPr/>
        </p:nvSpPr>
        <p:spPr bwMode="auto">
          <a:xfrm>
            <a:off x="1712913" y="1647825"/>
            <a:ext cx="166687"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 name="Rectangle 131"/>
          <p:cNvSpPr>
            <a:spLocks noChangeArrowheads="1"/>
          </p:cNvSpPr>
          <p:nvPr/>
        </p:nvSpPr>
        <p:spPr bwMode="auto">
          <a:xfrm>
            <a:off x="2027238"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132"/>
          <p:cNvSpPr>
            <a:spLocks noChangeArrowheads="1"/>
          </p:cNvSpPr>
          <p:nvPr/>
        </p:nvSpPr>
        <p:spPr bwMode="auto">
          <a:xfrm>
            <a:off x="2341563"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 name="Rectangle 133"/>
          <p:cNvSpPr>
            <a:spLocks noChangeArrowheads="1"/>
          </p:cNvSpPr>
          <p:nvPr/>
        </p:nvSpPr>
        <p:spPr bwMode="auto">
          <a:xfrm>
            <a:off x="769938" y="19081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34"/>
          <p:cNvSpPr>
            <a:spLocks noChangeArrowheads="1"/>
          </p:cNvSpPr>
          <p:nvPr/>
        </p:nvSpPr>
        <p:spPr bwMode="auto">
          <a:xfrm>
            <a:off x="10842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 name="Rectangle 135"/>
          <p:cNvSpPr>
            <a:spLocks noChangeArrowheads="1"/>
          </p:cNvSpPr>
          <p:nvPr/>
        </p:nvSpPr>
        <p:spPr bwMode="auto">
          <a:xfrm>
            <a:off x="139858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Rectangle 136"/>
          <p:cNvSpPr>
            <a:spLocks noChangeArrowheads="1"/>
          </p:cNvSpPr>
          <p:nvPr/>
        </p:nvSpPr>
        <p:spPr bwMode="auto">
          <a:xfrm>
            <a:off x="1712913" y="19145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 name="Rectangle 137"/>
          <p:cNvSpPr>
            <a:spLocks noChangeArrowheads="1"/>
          </p:cNvSpPr>
          <p:nvPr/>
        </p:nvSpPr>
        <p:spPr bwMode="auto">
          <a:xfrm>
            <a:off x="202723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 name="Rectangle 138"/>
          <p:cNvSpPr>
            <a:spLocks noChangeArrowheads="1"/>
          </p:cNvSpPr>
          <p:nvPr/>
        </p:nvSpPr>
        <p:spPr bwMode="auto">
          <a:xfrm>
            <a:off x="23415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Rectangle 139"/>
          <p:cNvSpPr>
            <a:spLocks noChangeArrowheads="1"/>
          </p:cNvSpPr>
          <p:nvPr/>
        </p:nvSpPr>
        <p:spPr bwMode="auto">
          <a:xfrm>
            <a:off x="769938" y="21748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40"/>
          <p:cNvSpPr>
            <a:spLocks noChangeArrowheads="1"/>
          </p:cNvSpPr>
          <p:nvPr/>
        </p:nvSpPr>
        <p:spPr bwMode="auto">
          <a:xfrm>
            <a:off x="108426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 name="Rectangle 141"/>
          <p:cNvSpPr>
            <a:spLocks noChangeArrowheads="1"/>
          </p:cNvSpPr>
          <p:nvPr/>
        </p:nvSpPr>
        <p:spPr bwMode="auto">
          <a:xfrm>
            <a:off x="1398588"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 name="Rectangle 142"/>
          <p:cNvSpPr>
            <a:spLocks noChangeArrowheads="1"/>
          </p:cNvSpPr>
          <p:nvPr/>
        </p:nvSpPr>
        <p:spPr bwMode="auto">
          <a:xfrm>
            <a:off x="171291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Rectangle 143"/>
          <p:cNvSpPr>
            <a:spLocks noChangeArrowheads="1"/>
          </p:cNvSpPr>
          <p:nvPr/>
        </p:nvSpPr>
        <p:spPr bwMode="auto">
          <a:xfrm>
            <a:off x="2027238"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 name="Rectangle 144"/>
          <p:cNvSpPr>
            <a:spLocks noChangeArrowheads="1"/>
          </p:cNvSpPr>
          <p:nvPr/>
        </p:nvSpPr>
        <p:spPr bwMode="auto">
          <a:xfrm>
            <a:off x="2341563"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 name="Rectangle 145"/>
          <p:cNvSpPr>
            <a:spLocks noChangeArrowheads="1"/>
          </p:cNvSpPr>
          <p:nvPr/>
        </p:nvSpPr>
        <p:spPr bwMode="auto">
          <a:xfrm>
            <a:off x="769938" y="24399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46"/>
          <p:cNvSpPr>
            <a:spLocks noChangeArrowheads="1"/>
          </p:cNvSpPr>
          <p:nvPr/>
        </p:nvSpPr>
        <p:spPr bwMode="auto">
          <a:xfrm>
            <a:off x="10842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 name="Rectangle 147"/>
          <p:cNvSpPr>
            <a:spLocks noChangeArrowheads="1"/>
          </p:cNvSpPr>
          <p:nvPr/>
        </p:nvSpPr>
        <p:spPr bwMode="auto">
          <a:xfrm>
            <a:off x="1398588" y="2451100"/>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48"/>
          <p:cNvSpPr>
            <a:spLocks noChangeArrowheads="1"/>
          </p:cNvSpPr>
          <p:nvPr/>
        </p:nvSpPr>
        <p:spPr bwMode="auto">
          <a:xfrm>
            <a:off x="1712913"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 name="Rectangle 149"/>
          <p:cNvSpPr>
            <a:spLocks noChangeArrowheads="1"/>
          </p:cNvSpPr>
          <p:nvPr/>
        </p:nvSpPr>
        <p:spPr bwMode="auto">
          <a:xfrm>
            <a:off x="2027238"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3" name="Rectangle 150"/>
          <p:cNvSpPr>
            <a:spLocks noChangeArrowheads="1"/>
          </p:cNvSpPr>
          <p:nvPr/>
        </p:nvSpPr>
        <p:spPr bwMode="auto">
          <a:xfrm>
            <a:off x="23415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4" name="Rectangle 151"/>
          <p:cNvSpPr>
            <a:spLocks noChangeArrowheads="1"/>
          </p:cNvSpPr>
          <p:nvPr/>
        </p:nvSpPr>
        <p:spPr bwMode="auto">
          <a:xfrm>
            <a:off x="769938" y="27066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52"/>
          <p:cNvSpPr>
            <a:spLocks noChangeArrowheads="1"/>
          </p:cNvSpPr>
          <p:nvPr/>
        </p:nvSpPr>
        <p:spPr bwMode="auto">
          <a:xfrm>
            <a:off x="108426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 name="Rectangle 153"/>
          <p:cNvSpPr>
            <a:spLocks noChangeArrowheads="1"/>
          </p:cNvSpPr>
          <p:nvPr/>
        </p:nvSpPr>
        <p:spPr bwMode="auto">
          <a:xfrm>
            <a:off x="1398588" y="2716213"/>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 name="Rectangle 154"/>
          <p:cNvSpPr>
            <a:spLocks noChangeArrowheads="1"/>
          </p:cNvSpPr>
          <p:nvPr/>
        </p:nvSpPr>
        <p:spPr bwMode="auto">
          <a:xfrm>
            <a:off x="171291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 name="Rectangle 155"/>
          <p:cNvSpPr>
            <a:spLocks noChangeArrowheads="1"/>
          </p:cNvSpPr>
          <p:nvPr/>
        </p:nvSpPr>
        <p:spPr bwMode="auto">
          <a:xfrm>
            <a:off x="2027238"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 name="Rectangle 156"/>
          <p:cNvSpPr>
            <a:spLocks noChangeArrowheads="1"/>
          </p:cNvSpPr>
          <p:nvPr/>
        </p:nvSpPr>
        <p:spPr bwMode="auto">
          <a:xfrm>
            <a:off x="2341563" y="2716213"/>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99644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1">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5">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2">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9" grpId="0"/>
      <p:bldP spid="154" grpId="0"/>
      <p:bldP spid="157" grpId="0"/>
      <p:bldP spid="159" grpId="0"/>
      <p:bldP spid="163" grpId="0"/>
      <p:bldP spid="165" grpId="0"/>
      <p:bldP spid="167" grpId="0"/>
      <p:bldP spid="1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p:cNvGrpSpPr/>
          <p:nvPr/>
        </p:nvGrpSpPr>
        <p:grpSpPr>
          <a:xfrm>
            <a:off x="69795" y="1186072"/>
            <a:ext cx="4434840" cy="1040063"/>
            <a:chOff x="86854" y="1748994"/>
            <a:chExt cx="4434840" cy="1425374"/>
          </a:xfrm>
        </p:grpSpPr>
        <p:sp>
          <p:nvSpPr>
            <p:cNvPr id="171"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2"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73"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191956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r>
              <a:rPr lang="en-US" sz="1000" spc="-60" dirty="0">
                <a:latin typeface="Trebuchet MS"/>
                <a:cs typeface="Trebuchet MS"/>
              </a:rPr>
              <a:t> </a:t>
            </a:r>
            <a:br>
              <a:rPr lang="en-US" sz="1000" spc="-60" dirty="0">
                <a:latin typeface="Trebuchet MS"/>
                <a:cs typeface="Trebuchet MS"/>
              </a:rPr>
            </a:br>
            <a:r>
              <a:rPr lang="en-US" sz="700" spc="-60" dirty="0">
                <a:latin typeface="Trebuchet MS"/>
                <a:cs typeface="Trebuchet MS"/>
              </a:rPr>
              <a:t/>
            </a:r>
            <a:br>
              <a:rPr lang="en-US" sz="700" spc="-60" dirty="0">
                <a:latin typeface="Trebuchet MS"/>
                <a:cs typeface="Trebuchet MS"/>
              </a:rPr>
            </a:br>
            <a:r>
              <a:rPr lang="en-US" sz="1000" spc="-40" dirty="0" smtClean="0">
                <a:solidFill>
                  <a:srgbClr val="FFFFFF"/>
                </a:solidFill>
                <a:latin typeface="Trebuchet MS" panose="020B0603020202020204" pitchFamily="34" charset="0"/>
                <a:cs typeface="Tahoma"/>
              </a:rPr>
              <a:t>Solution – Floyd-</a:t>
            </a:r>
            <a:r>
              <a:rPr lang="en-US" sz="1000" spc="-40" dirty="0" err="1" smtClean="0">
                <a:solidFill>
                  <a:srgbClr val="FFFFFF"/>
                </a:solidFill>
                <a:latin typeface="Trebuchet MS" panose="020B0603020202020204" pitchFamily="34" charset="0"/>
                <a:cs typeface="Tahoma"/>
              </a:rPr>
              <a:t>Warshall</a:t>
            </a:r>
            <a:r>
              <a:rPr lang="en-US" sz="1050" spc="-40" dirty="0">
                <a:solidFill>
                  <a:srgbClr val="FFFFFF"/>
                </a:solidFill>
                <a:latin typeface="Trebuchet MS" panose="020B0603020202020204" pitchFamily="34" charset="0"/>
                <a:cs typeface="Tahoma"/>
              </a:rPr>
              <a:t/>
            </a:r>
            <a:br>
              <a:rPr lang="en-US" sz="1050" spc="-40" dirty="0">
                <a:solidFill>
                  <a:srgbClr val="FFFFFF"/>
                </a:solidFill>
                <a:latin typeface="Trebuchet MS" panose="020B0603020202020204" pitchFamily="34" charset="0"/>
                <a:cs typeface="Tahoma"/>
              </a:rPr>
            </a:br>
            <a:r>
              <a:rPr lang="en-US" sz="100" spc="-40" dirty="0">
                <a:solidFill>
                  <a:srgbClr val="FFFFFF"/>
                </a:solidFill>
                <a:latin typeface="Trebuchet MS" panose="020B0603020202020204" pitchFamily="34" charset="0"/>
                <a:cs typeface="Tahoma"/>
              </a:rPr>
              <a:t/>
            </a:r>
            <a:br>
              <a:rPr lang="en-US" sz="100" spc="-40" dirty="0">
                <a:solidFill>
                  <a:srgbClr val="FFFFFF"/>
                </a:solidFill>
                <a:latin typeface="Trebuchet MS" panose="020B0603020202020204" pitchFamily="34" charset="0"/>
                <a:cs typeface="Tahoma"/>
              </a:rPr>
            </a:br>
            <a:r>
              <a:rPr lang="en-US" sz="1050" dirty="0" smtClean="0">
                <a:latin typeface="Trebuchet MS" panose="020B0603020202020204" pitchFamily="34" charset="0"/>
                <a:cs typeface="Times New Roman"/>
              </a:rPr>
              <a:t>There are many algorithms to find the shortest path on a graph (BFS, Dijkstra’s, Bellman-Ford, etc.), but Floyd-</a:t>
            </a:r>
            <a:r>
              <a:rPr lang="en-US" sz="1050" dirty="0" err="1" smtClean="0">
                <a:latin typeface="Trebuchet MS" panose="020B0603020202020204" pitchFamily="34" charset="0"/>
                <a:cs typeface="Times New Roman"/>
              </a:rPr>
              <a:t>Warshall</a:t>
            </a:r>
            <a:r>
              <a:rPr lang="en-US" sz="1050" dirty="0" smtClean="0">
                <a:latin typeface="Trebuchet MS" panose="020B0603020202020204" pitchFamily="34" charset="0"/>
                <a:cs typeface="Times New Roman"/>
              </a:rPr>
              <a:t> is known for its easy implementation. It can also handle a dynamic graph – where the weights change or edges are removed entirely during the input – but this is not part of the problem.</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603727505"/>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
        <p:nvSpPr>
          <p:cNvPr id="15" name="object 3"/>
          <p:cNvSpPr/>
          <p:nvPr/>
        </p:nvSpPr>
        <p:spPr>
          <a:xfrm>
            <a:off x="95300" y="1242741"/>
            <a:ext cx="441955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16" name="object 8"/>
          <p:cNvSpPr/>
          <p:nvPr/>
        </p:nvSpPr>
        <p:spPr>
          <a:xfrm>
            <a:off x="95300" y="1436628"/>
            <a:ext cx="4419550" cy="1300688"/>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17" name="object 23"/>
          <p:cNvSpPr txBox="1"/>
          <p:nvPr/>
        </p:nvSpPr>
        <p:spPr>
          <a:xfrm>
            <a:off x="159035" y="1180056"/>
            <a:ext cx="4279615" cy="445635"/>
          </a:xfrm>
          <a:prstGeom prst="rect">
            <a:avLst/>
          </a:prstGeom>
          <a:noFill/>
        </p:spPr>
        <p:txBody>
          <a:bodyPr vert="horz" wrap="square" lIns="0" tIns="60325" rIns="0" bIns="0" rtlCol="0">
            <a:spAutoFit/>
          </a:bodyPr>
          <a:lstStyle/>
          <a:p>
            <a:pPr marL="12700">
              <a:lnSpc>
                <a:spcPct val="100000"/>
              </a:lnSpc>
              <a:spcBef>
                <a:spcPts val="475"/>
              </a:spcBef>
            </a:pPr>
            <a:r>
              <a:rPr lang="en-US" sz="1200" spc="-40" dirty="0" smtClean="0">
                <a:solidFill>
                  <a:srgbClr val="FFFFFF"/>
                </a:solidFill>
                <a:latin typeface="Trebuchet MS" panose="020B0603020202020204" pitchFamily="34" charset="0"/>
                <a:cs typeface="Tahoma"/>
              </a:rPr>
              <a:t>Floyd-</a:t>
            </a:r>
            <a:r>
              <a:rPr lang="en-US" sz="1200" spc="-40" dirty="0" err="1" smtClean="0">
                <a:solidFill>
                  <a:srgbClr val="FFFFFF"/>
                </a:solidFill>
                <a:latin typeface="Trebuchet MS" panose="020B0603020202020204" pitchFamily="34" charset="0"/>
                <a:cs typeface="Tahoma"/>
              </a:rPr>
              <a:t>Warshall</a:t>
            </a:r>
            <a:r>
              <a:rPr lang="en-US" sz="1200" spc="-40" dirty="0" smtClean="0">
                <a:solidFill>
                  <a:srgbClr val="FFFFFF"/>
                </a:solidFill>
                <a:latin typeface="Trebuchet MS" panose="020B0603020202020204" pitchFamily="34" charset="0"/>
                <a:cs typeface="Tahoma"/>
              </a:rPr>
              <a:t>: Code</a:t>
            </a:r>
            <a:endParaRPr sz="1200" dirty="0">
              <a:latin typeface="Trebuchet MS" panose="020B0603020202020204" pitchFamily="34" charset="0"/>
              <a:cs typeface="Tahoma"/>
            </a:endParaRPr>
          </a:p>
          <a:p>
            <a:pPr>
              <a:lnSpc>
                <a:spcPct val="100000"/>
              </a:lnSpc>
              <a:spcBef>
                <a:spcPts val="35"/>
              </a:spcBef>
            </a:pPr>
            <a:r>
              <a:rPr lang="en-US" sz="200" dirty="0">
                <a:latin typeface="Courier New" panose="02070309020205020404" pitchFamily="49" charset="0"/>
                <a:cs typeface="Courier New" panose="02070309020205020404" pitchFamily="49" charset="0"/>
              </a:rPr>
              <a:t/>
            </a:r>
            <a:br>
              <a:rPr lang="en-US" sz="200" dirty="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
            </a:r>
            <a:br>
              <a:rPr lang="en-US" sz="1000" dirty="0" smtClean="0">
                <a:latin typeface="Courier New" panose="02070309020205020404" pitchFamily="49" charset="0"/>
                <a:cs typeface="Courier New" panose="02070309020205020404" pitchFamily="49" charset="0"/>
              </a:rPr>
            </a:br>
            <a:endParaRPr lang="en-US" sz="100" dirty="0" smtClean="0">
              <a:latin typeface="Courier New" panose="02070309020205020404" pitchFamily="49" charset="0"/>
              <a:cs typeface="Courier New" panose="02070309020205020404" pitchFamily="49" charset="0"/>
            </a:endParaRPr>
          </a:p>
        </p:txBody>
      </p:sp>
      <p:sp>
        <p:nvSpPr>
          <p:cNvPr id="18" name="object 14"/>
          <p:cNvSpPr/>
          <p:nvPr/>
        </p:nvSpPr>
        <p:spPr>
          <a:xfrm>
            <a:off x="95068" y="1416622"/>
            <a:ext cx="4419782" cy="4571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4" name="TextBox 3"/>
          <p:cNvSpPr txBox="1"/>
          <p:nvPr/>
        </p:nvSpPr>
        <p:spPr>
          <a:xfrm>
            <a:off x="608596" y="2145191"/>
            <a:ext cx="3581400" cy="215444"/>
          </a:xfrm>
          <a:prstGeom prst="rect">
            <a:avLst/>
          </a:prstGeom>
          <a:noFill/>
        </p:spPr>
        <p:txBody>
          <a:bodyPr wrap="square" rtlCol="0">
            <a:spAutoFit/>
          </a:bodyPr>
          <a:lstStyle/>
          <a:p>
            <a:r>
              <a:rPr lang="en-US" sz="800" dirty="0">
                <a:latin typeface="Courier New" panose="02070309020205020404" pitchFamily="49" charset="0"/>
                <a:cs typeface="Courier New" panose="02070309020205020404" pitchFamily="49" charset="0"/>
              </a:rPr>
              <a:t>dis[</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][j] = </a:t>
            </a:r>
            <a:r>
              <a:rPr lang="en-US" sz="800" dirty="0" err="1">
                <a:latin typeface="Courier New" panose="02070309020205020404" pitchFamily="49" charset="0"/>
                <a:cs typeface="Courier New" panose="02070309020205020404" pitchFamily="49" charset="0"/>
              </a:rPr>
              <a:t>Math.min</a:t>
            </a:r>
            <a:r>
              <a:rPr lang="en-US" sz="800" dirty="0">
                <a:latin typeface="Courier New" panose="02070309020205020404" pitchFamily="49" charset="0"/>
                <a:cs typeface="Courier New" panose="02070309020205020404" pitchFamily="49" charset="0"/>
              </a:rPr>
              <a:t>(dis[</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][j], dis[</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][k] + dis[k][j]);</a:t>
            </a:r>
            <a:endParaRPr lang="en-US" sz="800" dirty="0"/>
          </a:p>
        </p:txBody>
      </p:sp>
      <p:sp>
        <p:nvSpPr>
          <p:cNvPr id="5" name="TextBox 4"/>
          <p:cNvSpPr txBox="1"/>
          <p:nvPr/>
        </p:nvSpPr>
        <p:spPr>
          <a:xfrm>
            <a:off x="476250" y="1894366"/>
            <a:ext cx="2895600" cy="584775"/>
          </a:xfrm>
          <a:prstGeom prst="rect">
            <a:avLst/>
          </a:prstGeom>
          <a:noFill/>
        </p:spPr>
        <p:txBody>
          <a:bodyPr wrap="square" rtlCol="0">
            <a:spAutoFit/>
          </a:bodyPr>
          <a:lstStyle/>
          <a:p>
            <a:r>
              <a:rPr lang="en-US" sz="800" dirty="0">
                <a:latin typeface="Courier New" panose="02070309020205020404" pitchFamily="49" charset="0"/>
                <a:cs typeface="Courier New" panose="02070309020205020404" pitchFamily="49" charset="0"/>
              </a:rPr>
              <a:t>for(</a:t>
            </a:r>
            <a:r>
              <a:rPr lang="en-US" sz="800" dirty="0" err="1">
                <a:latin typeface="Courier New" panose="02070309020205020404" pitchFamily="49" charset="0"/>
                <a:cs typeface="Courier New" panose="02070309020205020404" pitchFamily="49" charset="0"/>
              </a:rPr>
              <a:t>int</a:t>
            </a:r>
            <a:r>
              <a:rPr lang="en-US" sz="800" dirty="0">
                <a:latin typeface="Courier New" panose="02070309020205020404" pitchFamily="49" charset="0"/>
                <a:cs typeface="Courier New" panose="02070309020205020404" pitchFamily="49" charset="0"/>
              </a:rPr>
              <a:t> j = 0; j&lt;n; </a:t>
            </a:r>
            <a:r>
              <a:rPr lang="en-US" sz="800" dirty="0" err="1">
                <a:latin typeface="Courier New" panose="02070309020205020404" pitchFamily="49" charset="0"/>
                <a:cs typeface="Courier New" panose="02070309020205020404" pitchFamily="49" charset="0"/>
              </a:rPr>
              <a:t>j++</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smtClean="0">
                <a:latin typeface="Courier New" panose="02070309020205020404" pitchFamily="49" charset="0"/>
                <a:cs typeface="Courier New" panose="02070309020205020404" pitchFamily="49" charset="0"/>
              </a:rPr>
              <a:t>{</a:t>
            </a:r>
            <a:r>
              <a:rPr lang="en-US" sz="800" dirty="0">
                <a:latin typeface="Courier New" panose="02070309020205020404" pitchFamily="49" charset="0"/>
                <a:cs typeface="Courier New" panose="02070309020205020404" pitchFamily="49" charset="0"/>
              </a:rPr>
              <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br>
              <a:rPr lang="en-US" sz="800" dirty="0">
                <a:latin typeface="Courier New" panose="02070309020205020404" pitchFamily="49" charset="0"/>
                <a:cs typeface="Courier New" panose="02070309020205020404" pitchFamily="49" charset="0"/>
              </a:rPr>
            </a:br>
            <a:r>
              <a:rPr lang="en-US" sz="800" dirty="0" smtClean="0">
                <a:latin typeface="Courier New" panose="02070309020205020404" pitchFamily="49" charset="0"/>
                <a:cs typeface="Courier New" panose="02070309020205020404" pitchFamily="49" charset="0"/>
              </a:rPr>
              <a:t>}</a:t>
            </a:r>
            <a:endParaRPr lang="en-US" sz="800" dirty="0"/>
          </a:p>
        </p:txBody>
      </p:sp>
      <p:sp>
        <p:nvSpPr>
          <p:cNvPr id="6" name="TextBox 5"/>
          <p:cNvSpPr txBox="1"/>
          <p:nvPr/>
        </p:nvSpPr>
        <p:spPr>
          <a:xfrm>
            <a:off x="254571" y="1668137"/>
            <a:ext cx="3581400" cy="954107"/>
          </a:xfrm>
          <a:prstGeom prst="rect">
            <a:avLst/>
          </a:prstGeom>
          <a:noFill/>
        </p:spPr>
        <p:txBody>
          <a:bodyPr wrap="square" rtlCol="0">
            <a:spAutoFit/>
          </a:bodyPr>
          <a:lstStyle/>
          <a:p>
            <a:pPr>
              <a:lnSpc>
                <a:spcPct val="100000"/>
              </a:lnSpc>
              <a:spcBef>
                <a:spcPts val="35"/>
              </a:spcBef>
            </a:pPr>
            <a:r>
              <a:rPr lang="en-US" sz="800" dirty="0">
                <a:latin typeface="Courier New" panose="02070309020205020404" pitchFamily="49" charset="0"/>
                <a:cs typeface="Courier New" panose="02070309020205020404" pitchFamily="49" charset="0"/>
              </a:rPr>
              <a:t>for(</a:t>
            </a:r>
            <a:r>
              <a:rPr lang="en-US" sz="800" dirty="0" err="1">
                <a:latin typeface="Courier New" panose="02070309020205020404" pitchFamily="49" charset="0"/>
                <a:cs typeface="Courier New" panose="02070309020205020404" pitchFamily="49" charset="0"/>
              </a:rPr>
              <a:t>int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&lt;n;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smtClean="0">
                <a:latin typeface="Courier New" panose="02070309020205020404" pitchFamily="49" charset="0"/>
                <a:cs typeface="Courier New" panose="02070309020205020404" pitchFamily="49" charset="0"/>
              </a:rPr>
              <a:t>{</a:t>
            </a:r>
            <a:r>
              <a:rPr lang="en-US" sz="800" dirty="0">
                <a:latin typeface="Courier New" panose="02070309020205020404" pitchFamily="49" charset="0"/>
                <a:cs typeface="Courier New" panose="02070309020205020404" pitchFamily="49" charset="0"/>
              </a:rPr>
              <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r>
              <a:rPr lang="en-US" sz="800" dirty="0">
                <a:latin typeface="Courier New" panose="02070309020205020404" pitchFamily="49" charset="0"/>
                <a:cs typeface="Courier New" panose="02070309020205020404" pitchFamily="49" charset="0"/>
              </a:rPr>
              <a:t/>
            </a:r>
            <a:br>
              <a:rPr lang="en-US" sz="800" dirty="0">
                <a:latin typeface="Courier New" panose="02070309020205020404" pitchFamily="49" charset="0"/>
                <a:cs typeface="Courier New" panose="02070309020205020404" pitchFamily="49" charset="0"/>
              </a:rPr>
            </a:br>
            <a:r>
              <a:rPr lang="en-US" sz="800" dirty="0" smtClean="0">
                <a:latin typeface="Courier New" panose="02070309020205020404" pitchFamily="49" charset="0"/>
                <a:cs typeface="Courier New" panose="02070309020205020404" pitchFamily="49" charset="0"/>
              </a:rPr>
              <a:t>}</a:t>
            </a:r>
            <a:endParaRPr lang="en-US" sz="800" dirty="0"/>
          </a:p>
        </p:txBody>
      </p:sp>
      <p:sp>
        <p:nvSpPr>
          <p:cNvPr id="7" name="TextBox 6"/>
          <p:cNvSpPr txBox="1"/>
          <p:nvPr/>
        </p:nvSpPr>
        <p:spPr>
          <a:xfrm>
            <a:off x="35191" y="1413876"/>
            <a:ext cx="2528973" cy="1323439"/>
          </a:xfrm>
          <a:prstGeom prst="rect">
            <a:avLst/>
          </a:prstGeom>
          <a:noFill/>
        </p:spPr>
        <p:txBody>
          <a:bodyPr wrap="square" rtlCol="0">
            <a:spAutoFit/>
          </a:bodyPr>
          <a:lstStyle/>
          <a:p>
            <a:pPr>
              <a:lnSpc>
                <a:spcPct val="100000"/>
              </a:lnSpc>
              <a:spcBef>
                <a:spcPts val="35"/>
              </a:spcBef>
            </a:pPr>
            <a:r>
              <a:rPr lang="en-US" sz="800" dirty="0">
                <a:latin typeface="Courier New" panose="02070309020205020404" pitchFamily="49" charset="0"/>
                <a:cs typeface="Courier New" panose="02070309020205020404" pitchFamily="49" charset="0"/>
              </a:rPr>
              <a:t>for(</a:t>
            </a:r>
            <a:r>
              <a:rPr lang="en-US" sz="800" dirty="0" err="1">
                <a:latin typeface="Courier New" panose="02070309020205020404" pitchFamily="49" charset="0"/>
                <a:cs typeface="Courier New" panose="02070309020205020404" pitchFamily="49" charset="0"/>
              </a:rPr>
              <a:t>int</a:t>
            </a:r>
            <a:r>
              <a:rPr lang="en-US" sz="800" dirty="0">
                <a:latin typeface="Courier New" panose="02070309020205020404" pitchFamily="49" charset="0"/>
                <a:cs typeface="Courier New" panose="02070309020205020404" pitchFamily="49" charset="0"/>
              </a:rPr>
              <a:t> k = 0; k&lt;n; k++)</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p>
          <a:p>
            <a:pPr>
              <a:lnSpc>
                <a:spcPct val="100000"/>
              </a:lnSpc>
              <a:spcBef>
                <a:spcPts val="35"/>
              </a:spcBef>
            </a:pPr>
            <a:endParaRPr lang="en-US" sz="800" dirty="0" smtClean="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r>
              <a:rPr lang="en-US" sz="800" dirty="0">
                <a:latin typeface="Courier New" panose="02070309020205020404" pitchFamily="49" charset="0"/>
                <a:cs typeface="Courier New" panose="02070309020205020404" pitchFamily="49" charset="0"/>
              </a:rPr>
              <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a:t>
            </a:r>
            <a:endParaRPr lang="en-US" sz="800" dirty="0"/>
          </a:p>
        </p:txBody>
      </p:sp>
    </p:spTree>
    <p:extLst>
      <p:ext uri="{BB962C8B-B14F-4D97-AF65-F5344CB8AC3E}">
        <p14:creationId xmlns:p14="http://schemas.microsoft.com/office/powerpoint/2010/main" val="350494508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
        <p:nvSpPr>
          <p:cNvPr id="4" name="TextBox 3"/>
          <p:cNvSpPr txBox="1"/>
          <p:nvPr/>
        </p:nvSpPr>
        <p:spPr>
          <a:xfrm>
            <a:off x="3829050" y="1267615"/>
            <a:ext cx="609600" cy="707886"/>
          </a:xfrm>
          <a:prstGeom prst="rect">
            <a:avLst/>
          </a:prstGeom>
          <a:solidFill>
            <a:srgbClr val="E9E9F2"/>
          </a:solidFill>
          <a:ln>
            <a:noFill/>
          </a:ln>
          <a:scene3d>
            <a:camera prst="orthographicFront"/>
            <a:lightRig rig="threePt" dir="t"/>
          </a:scene3d>
          <a:sp3d>
            <a:bevelT w="165100" prst="coolSlant"/>
          </a:sp3d>
        </p:spPr>
        <p:txBody>
          <a:bodyPr wrap="square" rtlCol="0">
            <a:spAutoFit/>
          </a:bodyPr>
          <a:lstStyle/>
          <a:p>
            <a:r>
              <a:rPr lang="en-US" sz="800" dirty="0" smtClean="0">
                <a:latin typeface="Courier New" panose="02070309020205020404" pitchFamily="49" charset="0"/>
                <a:cs typeface="Courier New" panose="02070309020205020404" pitchFamily="49" charset="0"/>
              </a:rPr>
              <a:t>0 </a:t>
            </a:r>
            <a:r>
              <a:rPr lang="en-US" sz="800" dirty="0">
                <a:latin typeface="Courier New" panose="02070309020205020404" pitchFamily="49" charset="0"/>
                <a:cs typeface="Courier New" panose="02070309020205020404" pitchFamily="49" charset="0"/>
              </a:rPr>
              <a:t>1 7</a:t>
            </a:r>
          </a:p>
          <a:p>
            <a:r>
              <a:rPr lang="en-US" sz="800" dirty="0">
                <a:latin typeface="Courier New" panose="02070309020205020404" pitchFamily="49" charset="0"/>
                <a:cs typeface="Courier New" panose="02070309020205020404" pitchFamily="49" charset="0"/>
              </a:rPr>
              <a:t>0 2 3</a:t>
            </a:r>
          </a:p>
          <a:p>
            <a:r>
              <a:rPr lang="en-US" sz="800" dirty="0">
                <a:latin typeface="Courier New" panose="02070309020205020404" pitchFamily="49" charset="0"/>
                <a:cs typeface="Courier New" panose="02070309020205020404" pitchFamily="49" charset="0"/>
              </a:rPr>
              <a:t>1 3 2</a:t>
            </a:r>
          </a:p>
          <a:p>
            <a:r>
              <a:rPr lang="en-US" sz="800" dirty="0">
                <a:latin typeface="Courier New" panose="02070309020205020404" pitchFamily="49" charset="0"/>
                <a:cs typeface="Courier New" panose="02070309020205020404" pitchFamily="49" charset="0"/>
              </a:rPr>
              <a:t>1 4 4</a:t>
            </a:r>
          </a:p>
          <a:p>
            <a:r>
              <a:rPr lang="en-US" sz="800" dirty="0">
                <a:latin typeface="Courier New" panose="02070309020205020404" pitchFamily="49" charset="0"/>
                <a:cs typeface="Courier New" panose="02070309020205020404" pitchFamily="49" charset="0"/>
              </a:rPr>
              <a:t>2 3 </a:t>
            </a:r>
            <a:r>
              <a:rPr lang="en-US" sz="800" dirty="0" smtClean="0">
                <a:latin typeface="Courier New" panose="02070309020205020404" pitchFamily="49" charset="0"/>
                <a:cs typeface="Courier New" panose="02070309020205020404" pitchFamily="49" charset="0"/>
              </a:rPr>
              <a:t>1</a:t>
            </a:r>
            <a:endParaRPr lang="en-US" dirty="0"/>
          </a:p>
        </p:txBody>
      </p:sp>
      <p:sp>
        <p:nvSpPr>
          <p:cNvPr id="83" name="AutoShape 69"/>
          <p:cNvSpPr>
            <a:spLocks noChangeAspect="1" noChangeArrowheads="1" noTextEdit="1"/>
          </p:cNvSpPr>
          <p:nvPr/>
        </p:nvSpPr>
        <p:spPr bwMode="auto">
          <a:xfrm>
            <a:off x="671513" y="1323975"/>
            <a:ext cx="19161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71"/>
          <p:cNvSpPr>
            <a:spLocks noChangeArrowheads="1"/>
          </p:cNvSpPr>
          <p:nvPr/>
        </p:nvSpPr>
        <p:spPr bwMode="auto">
          <a:xfrm>
            <a:off x="67786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72"/>
          <p:cNvSpPr>
            <a:spLocks noChangeArrowheads="1"/>
          </p:cNvSpPr>
          <p:nvPr/>
        </p:nvSpPr>
        <p:spPr bwMode="auto">
          <a:xfrm>
            <a:off x="99218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3"/>
          <p:cNvSpPr>
            <a:spLocks noChangeArrowheads="1"/>
          </p:cNvSpPr>
          <p:nvPr/>
        </p:nvSpPr>
        <p:spPr bwMode="auto">
          <a:xfrm>
            <a:off x="130651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74"/>
          <p:cNvSpPr>
            <a:spLocks noChangeArrowheads="1"/>
          </p:cNvSpPr>
          <p:nvPr/>
        </p:nvSpPr>
        <p:spPr bwMode="auto">
          <a:xfrm>
            <a:off x="162083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75"/>
          <p:cNvSpPr>
            <a:spLocks noChangeArrowheads="1"/>
          </p:cNvSpPr>
          <p:nvPr/>
        </p:nvSpPr>
        <p:spPr bwMode="auto">
          <a:xfrm>
            <a:off x="1935163" y="1330325"/>
            <a:ext cx="312737"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76"/>
          <p:cNvSpPr>
            <a:spLocks noChangeArrowheads="1"/>
          </p:cNvSpPr>
          <p:nvPr/>
        </p:nvSpPr>
        <p:spPr bwMode="auto">
          <a:xfrm>
            <a:off x="2247900"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77"/>
          <p:cNvSpPr>
            <a:spLocks noChangeArrowheads="1"/>
          </p:cNvSpPr>
          <p:nvPr/>
        </p:nvSpPr>
        <p:spPr bwMode="auto">
          <a:xfrm>
            <a:off x="67786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78"/>
          <p:cNvSpPr>
            <a:spLocks noChangeArrowheads="1"/>
          </p:cNvSpPr>
          <p:nvPr/>
        </p:nvSpPr>
        <p:spPr bwMode="auto">
          <a:xfrm>
            <a:off x="99218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79"/>
          <p:cNvSpPr>
            <a:spLocks noChangeArrowheads="1"/>
          </p:cNvSpPr>
          <p:nvPr/>
        </p:nvSpPr>
        <p:spPr bwMode="auto">
          <a:xfrm>
            <a:off x="130651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80"/>
          <p:cNvSpPr>
            <a:spLocks noChangeArrowheads="1"/>
          </p:cNvSpPr>
          <p:nvPr/>
        </p:nvSpPr>
        <p:spPr bwMode="auto">
          <a:xfrm>
            <a:off x="162083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1"/>
          <p:cNvSpPr>
            <a:spLocks noChangeArrowheads="1"/>
          </p:cNvSpPr>
          <p:nvPr/>
        </p:nvSpPr>
        <p:spPr bwMode="auto">
          <a:xfrm>
            <a:off x="1935163" y="1597025"/>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2"/>
          <p:cNvSpPr>
            <a:spLocks noChangeArrowheads="1"/>
          </p:cNvSpPr>
          <p:nvPr/>
        </p:nvSpPr>
        <p:spPr bwMode="auto">
          <a:xfrm>
            <a:off x="2247900"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3"/>
          <p:cNvSpPr>
            <a:spLocks noChangeArrowheads="1"/>
          </p:cNvSpPr>
          <p:nvPr/>
        </p:nvSpPr>
        <p:spPr bwMode="auto">
          <a:xfrm>
            <a:off x="67786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84"/>
          <p:cNvSpPr>
            <a:spLocks noChangeArrowheads="1"/>
          </p:cNvSpPr>
          <p:nvPr/>
        </p:nvSpPr>
        <p:spPr bwMode="auto">
          <a:xfrm>
            <a:off x="99218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5"/>
          <p:cNvSpPr>
            <a:spLocks noChangeArrowheads="1"/>
          </p:cNvSpPr>
          <p:nvPr/>
        </p:nvSpPr>
        <p:spPr bwMode="auto">
          <a:xfrm>
            <a:off x="130651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86"/>
          <p:cNvSpPr>
            <a:spLocks noChangeArrowheads="1"/>
          </p:cNvSpPr>
          <p:nvPr/>
        </p:nvSpPr>
        <p:spPr bwMode="auto">
          <a:xfrm>
            <a:off x="162083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87"/>
          <p:cNvSpPr>
            <a:spLocks noChangeArrowheads="1"/>
          </p:cNvSpPr>
          <p:nvPr/>
        </p:nvSpPr>
        <p:spPr bwMode="auto">
          <a:xfrm>
            <a:off x="1935163" y="1863725"/>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8"/>
          <p:cNvSpPr>
            <a:spLocks noChangeArrowheads="1"/>
          </p:cNvSpPr>
          <p:nvPr/>
        </p:nvSpPr>
        <p:spPr bwMode="auto">
          <a:xfrm>
            <a:off x="2247900"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89"/>
          <p:cNvSpPr>
            <a:spLocks noChangeArrowheads="1"/>
          </p:cNvSpPr>
          <p:nvPr/>
        </p:nvSpPr>
        <p:spPr bwMode="auto">
          <a:xfrm>
            <a:off x="67786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0"/>
          <p:cNvSpPr>
            <a:spLocks noChangeArrowheads="1"/>
          </p:cNvSpPr>
          <p:nvPr/>
        </p:nvSpPr>
        <p:spPr bwMode="auto">
          <a:xfrm>
            <a:off x="99218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91"/>
          <p:cNvSpPr>
            <a:spLocks noChangeArrowheads="1"/>
          </p:cNvSpPr>
          <p:nvPr/>
        </p:nvSpPr>
        <p:spPr bwMode="auto">
          <a:xfrm>
            <a:off x="130651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2"/>
          <p:cNvSpPr>
            <a:spLocks noChangeArrowheads="1"/>
          </p:cNvSpPr>
          <p:nvPr/>
        </p:nvSpPr>
        <p:spPr bwMode="auto">
          <a:xfrm>
            <a:off x="162083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93"/>
          <p:cNvSpPr>
            <a:spLocks noChangeArrowheads="1"/>
          </p:cNvSpPr>
          <p:nvPr/>
        </p:nvSpPr>
        <p:spPr bwMode="auto">
          <a:xfrm>
            <a:off x="1935163" y="2130425"/>
            <a:ext cx="312737"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94"/>
          <p:cNvSpPr>
            <a:spLocks noChangeArrowheads="1"/>
          </p:cNvSpPr>
          <p:nvPr/>
        </p:nvSpPr>
        <p:spPr bwMode="auto">
          <a:xfrm>
            <a:off x="2247900"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5"/>
          <p:cNvSpPr>
            <a:spLocks noChangeArrowheads="1"/>
          </p:cNvSpPr>
          <p:nvPr/>
        </p:nvSpPr>
        <p:spPr bwMode="auto">
          <a:xfrm>
            <a:off x="67786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6"/>
          <p:cNvSpPr>
            <a:spLocks noChangeArrowheads="1"/>
          </p:cNvSpPr>
          <p:nvPr/>
        </p:nvSpPr>
        <p:spPr bwMode="auto">
          <a:xfrm>
            <a:off x="99218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7"/>
          <p:cNvSpPr>
            <a:spLocks noChangeArrowheads="1"/>
          </p:cNvSpPr>
          <p:nvPr/>
        </p:nvSpPr>
        <p:spPr bwMode="auto">
          <a:xfrm>
            <a:off x="130651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98"/>
          <p:cNvSpPr>
            <a:spLocks noChangeArrowheads="1"/>
          </p:cNvSpPr>
          <p:nvPr/>
        </p:nvSpPr>
        <p:spPr bwMode="auto">
          <a:xfrm>
            <a:off x="162083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9"/>
          <p:cNvSpPr>
            <a:spLocks noChangeArrowheads="1"/>
          </p:cNvSpPr>
          <p:nvPr/>
        </p:nvSpPr>
        <p:spPr bwMode="auto">
          <a:xfrm>
            <a:off x="1935163" y="2398713"/>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0"/>
          <p:cNvSpPr>
            <a:spLocks noChangeArrowheads="1"/>
          </p:cNvSpPr>
          <p:nvPr/>
        </p:nvSpPr>
        <p:spPr bwMode="auto">
          <a:xfrm>
            <a:off x="2247900"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1"/>
          <p:cNvSpPr>
            <a:spLocks noChangeArrowheads="1"/>
          </p:cNvSpPr>
          <p:nvPr/>
        </p:nvSpPr>
        <p:spPr bwMode="auto">
          <a:xfrm>
            <a:off x="67786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2"/>
          <p:cNvSpPr>
            <a:spLocks noChangeArrowheads="1"/>
          </p:cNvSpPr>
          <p:nvPr/>
        </p:nvSpPr>
        <p:spPr bwMode="auto">
          <a:xfrm>
            <a:off x="99218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3"/>
          <p:cNvSpPr>
            <a:spLocks noChangeArrowheads="1"/>
          </p:cNvSpPr>
          <p:nvPr/>
        </p:nvSpPr>
        <p:spPr bwMode="auto">
          <a:xfrm>
            <a:off x="130651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04"/>
          <p:cNvSpPr>
            <a:spLocks noChangeArrowheads="1"/>
          </p:cNvSpPr>
          <p:nvPr/>
        </p:nvSpPr>
        <p:spPr bwMode="auto">
          <a:xfrm>
            <a:off x="162083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05"/>
          <p:cNvSpPr>
            <a:spLocks noChangeArrowheads="1"/>
          </p:cNvSpPr>
          <p:nvPr/>
        </p:nvSpPr>
        <p:spPr bwMode="auto">
          <a:xfrm>
            <a:off x="1935163" y="2665413"/>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06"/>
          <p:cNvSpPr>
            <a:spLocks noChangeArrowheads="1"/>
          </p:cNvSpPr>
          <p:nvPr/>
        </p:nvSpPr>
        <p:spPr bwMode="auto">
          <a:xfrm>
            <a:off x="2247900"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07"/>
          <p:cNvSpPr>
            <a:spLocks noChangeShapeType="1"/>
          </p:cNvSpPr>
          <p:nvPr/>
        </p:nvSpPr>
        <p:spPr bwMode="auto">
          <a:xfrm>
            <a:off x="99218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08"/>
          <p:cNvSpPr>
            <a:spLocks noChangeShapeType="1"/>
          </p:cNvSpPr>
          <p:nvPr/>
        </p:nvSpPr>
        <p:spPr bwMode="auto">
          <a:xfrm>
            <a:off x="130651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09"/>
          <p:cNvSpPr>
            <a:spLocks noChangeShapeType="1"/>
          </p:cNvSpPr>
          <p:nvPr/>
        </p:nvSpPr>
        <p:spPr bwMode="auto">
          <a:xfrm>
            <a:off x="162083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0"/>
          <p:cNvSpPr>
            <a:spLocks noChangeShapeType="1"/>
          </p:cNvSpPr>
          <p:nvPr/>
        </p:nvSpPr>
        <p:spPr bwMode="auto">
          <a:xfrm>
            <a:off x="19351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1"/>
          <p:cNvSpPr>
            <a:spLocks noChangeShapeType="1"/>
          </p:cNvSpPr>
          <p:nvPr/>
        </p:nvSpPr>
        <p:spPr bwMode="auto">
          <a:xfrm>
            <a:off x="2247900"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2"/>
          <p:cNvSpPr>
            <a:spLocks noChangeShapeType="1"/>
          </p:cNvSpPr>
          <p:nvPr/>
        </p:nvSpPr>
        <p:spPr bwMode="auto">
          <a:xfrm>
            <a:off x="671513" y="1597025"/>
            <a:ext cx="1897062"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3"/>
          <p:cNvSpPr>
            <a:spLocks noChangeShapeType="1"/>
          </p:cNvSpPr>
          <p:nvPr/>
        </p:nvSpPr>
        <p:spPr bwMode="auto">
          <a:xfrm>
            <a:off x="671513" y="18637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4"/>
          <p:cNvSpPr>
            <a:spLocks noChangeShapeType="1"/>
          </p:cNvSpPr>
          <p:nvPr/>
        </p:nvSpPr>
        <p:spPr bwMode="auto">
          <a:xfrm>
            <a:off x="671513" y="21304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5"/>
          <p:cNvSpPr>
            <a:spLocks noChangeShapeType="1"/>
          </p:cNvSpPr>
          <p:nvPr/>
        </p:nvSpPr>
        <p:spPr bwMode="auto">
          <a:xfrm>
            <a:off x="671513" y="23987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6"/>
          <p:cNvSpPr>
            <a:spLocks noChangeShapeType="1"/>
          </p:cNvSpPr>
          <p:nvPr/>
        </p:nvSpPr>
        <p:spPr bwMode="auto">
          <a:xfrm>
            <a:off x="671513" y="26654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7"/>
          <p:cNvSpPr>
            <a:spLocks noChangeShapeType="1"/>
          </p:cNvSpPr>
          <p:nvPr/>
        </p:nvSpPr>
        <p:spPr bwMode="auto">
          <a:xfrm>
            <a:off x="6778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18"/>
          <p:cNvSpPr>
            <a:spLocks noChangeShapeType="1"/>
          </p:cNvSpPr>
          <p:nvPr/>
        </p:nvSpPr>
        <p:spPr bwMode="auto">
          <a:xfrm>
            <a:off x="2562225"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9"/>
          <p:cNvSpPr>
            <a:spLocks noChangeShapeType="1"/>
          </p:cNvSpPr>
          <p:nvPr/>
        </p:nvSpPr>
        <p:spPr bwMode="auto">
          <a:xfrm>
            <a:off x="671513" y="13303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0"/>
          <p:cNvSpPr>
            <a:spLocks noChangeShapeType="1"/>
          </p:cNvSpPr>
          <p:nvPr/>
        </p:nvSpPr>
        <p:spPr bwMode="auto">
          <a:xfrm>
            <a:off x="671513" y="29321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21"/>
          <p:cNvSpPr>
            <a:spLocks noChangeArrowheads="1"/>
          </p:cNvSpPr>
          <p:nvPr/>
        </p:nvSpPr>
        <p:spPr bwMode="auto">
          <a:xfrm>
            <a:off x="769938" y="1371600"/>
            <a:ext cx="1158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22"/>
          <p:cNvSpPr>
            <a:spLocks noChangeArrowheads="1"/>
          </p:cNvSpPr>
          <p:nvPr/>
        </p:nvSpPr>
        <p:spPr bwMode="auto">
          <a:xfrm>
            <a:off x="10842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23"/>
          <p:cNvSpPr>
            <a:spLocks noChangeArrowheads="1"/>
          </p:cNvSpPr>
          <p:nvPr/>
        </p:nvSpPr>
        <p:spPr bwMode="auto">
          <a:xfrm>
            <a:off x="139858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24"/>
          <p:cNvSpPr>
            <a:spLocks noChangeArrowheads="1"/>
          </p:cNvSpPr>
          <p:nvPr/>
        </p:nvSpPr>
        <p:spPr bwMode="auto">
          <a:xfrm>
            <a:off x="171291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25"/>
          <p:cNvSpPr>
            <a:spLocks noChangeArrowheads="1"/>
          </p:cNvSpPr>
          <p:nvPr/>
        </p:nvSpPr>
        <p:spPr bwMode="auto">
          <a:xfrm>
            <a:off x="202723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26"/>
          <p:cNvSpPr>
            <a:spLocks noChangeArrowheads="1"/>
          </p:cNvSpPr>
          <p:nvPr/>
        </p:nvSpPr>
        <p:spPr bwMode="auto">
          <a:xfrm>
            <a:off x="23415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27"/>
          <p:cNvSpPr>
            <a:spLocks noChangeArrowheads="1"/>
          </p:cNvSpPr>
          <p:nvPr/>
        </p:nvSpPr>
        <p:spPr bwMode="auto">
          <a:xfrm>
            <a:off x="769938" y="16414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28"/>
          <p:cNvSpPr>
            <a:spLocks noChangeArrowheads="1"/>
          </p:cNvSpPr>
          <p:nvPr/>
        </p:nvSpPr>
        <p:spPr bwMode="auto">
          <a:xfrm>
            <a:off x="1084263"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Rectangle 129"/>
          <p:cNvSpPr>
            <a:spLocks noChangeArrowheads="1"/>
          </p:cNvSpPr>
          <p:nvPr/>
        </p:nvSpPr>
        <p:spPr bwMode="auto">
          <a:xfrm>
            <a:off x="1398588"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30"/>
          <p:cNvSpPr>
            <a:spLocks noChangeArrowheads="1"/>
          </p:cNvSpPr>
          <p:nvPr/>
        </p:nvSpPr>
        <p:spPr bwMode="auto">
          <a:xfrm>
            <a:off x="1712913" y="1647825"/>
            <a:ext cx="166687"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 name="Rectangle 131"/>
          <p:cNvSpPr>
            <a:spLocks noChangeArrowheads="1"/>
          </p:cNvSpPr>
          <p:nvPr/>
        </p:nvSpPr>
        <p:spPr bwMode="auto">
          <a:xfrm>
            <a:off x="2027238"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132"/>
          <p:cNvSpPr>
            <a:spLocks noChangeArrowheads="1"/>
          </p:cNvSpPr>
          <p:nvPr/>
        </p:nvSpPr>
        <p:spPr bwMode="auto">
          <a:xfrm>
            <a:off x="2341563"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 name="Rectangle 133"/>
          <p:cNvSpPr>
            <a:spLocks noChangeArrowheads="1"/>
          </p:cNvSpPr>
          <p:nvPr/>
        </p:nvSpPr>
        <p:spPr bwMode="auto">
          <a:xfrm>
            <a:off x="769938" y="19081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34"/>
          <p:cNvSpPr>
            <a:spLocks noChangeArrowheads="1"/>
          </p:cNvSpPr>
          <p:nvPr/>
        </p:nvSpPr>
        <p:spPr bwMode="auto">
          <a:xfrm>
            <a:off x="10842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 name="Rectangle 135"/>
          <p:cNvSpPr>
            <a:spLocks noChangeArrowheads="1"/>
          </p:cNvSpPr>
          <p:nvPr/>
        </p:nvSpPr>
        <p:spPr bwMode="auto">
          <a:xfrm>
            <a:off x="139858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Rectangle 136"/>
          <p:cNvSpPr>
            <a:spLocks noChangeArrowheads="1"/>
          </p:cNvSpPr>
          <p:nvPr/>
        </p:nvSpPr>
        <p:spPr bwMode="auto">
          <a:xfrm>
            <a:off x="1712913" y="19145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 name="Rectangle 137"/>
          <p:cNvSpPr>
            <a:spLocks noChangeArrowheads="1"/>
          </p:cNvSpPr>
          <p:nvPr/>
        </p:nvSpPr>
        <p:spPr bwMode="auto">
          <a:xfrm>
            <a:off x="202723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 name="Rectangle 138"/>
          <p:cNvSpPr>
            <a:spLocks noChangeArrowheads="1"/>
          </p:cNvSpPr>
          <p:nvPr/>
        </p:nvSpPr>
        <p:spPr bwMode="auto">
          <a:xfrm>
            <a:off x="23415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Rectangle 139"/>
          <p:cNvSpPr>
            <a:spLocks noChangeArrowheads="1"/>
          </p:cNvSpPr>
          <p:nvPr/>
        </p:nvSpPr>
        <p:spPr bwMode="auto">
          <a:xfrm>
            <a:off x="769938" y="21748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40"/>
          <p:cNvSpPr>
            <a:spLocks noChangeArrowheads="1"/>
          </p:cNvSpPr>
          <p:nvPr/>
        </p:nvSpPr>
        <p:spPr bwMode="auto">
          <a:xfrm>
            <a:off x="108426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 name="Rectangle 141"/>
          <p:cNvSpPr>
            <a:spLocks noChangeArrowheads="1"/>
          </p:cNvSpPr>
          <p:nvPr/>
        </p:nvSpPr>
        <p:spPr bwMode="auto">
          <a:xfrm>
            <a:off x="1398588"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 name="Rectangle 142"/>
          <p:cNvSpPr>
            <a:spLocks noChangeArrowheads="1"/>
          </p:cNvSpPr>
          <p:nvPr/>
        </p:nvSpPr>
        <p:spPr bwMode="auto">
          <a:xfrm>
            <a:off x="171291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Rectangle 143"/>
          <p:cNvSpPr>
            <a:spLocks noChangeArrowheads="1"/>
          </p:cNvSpPr>
          <p:nvPr/>
        </p:nvSpPr>
        <p:spPr bwMode="auto">
          <a:xfrm>
            <a:off x="2027238"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 name="Rectangle 144"/>
          <p:cNvSpPr>
            <a:spLocks noChangeArrowheads="1"/>
          </p:cNvSpPr>
          <p:nvPr/>
        </p:nvSpPr>
        <p:spPr bwMode="auto">
          <a:xfrm>
            <a:off x="2341563"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 name="Rectangle 145"/>
          <p:cNvSpPr>
            <a:spLocks noChangeArrowheads="1"/>
          </p:cNvSpPr>
          <p:nvPr/>
        </p:nvSpPr>
        <p:spPr bwMode="auto">
          <a:xfrm>
            <a:off x="769938" y="24399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46"/>
          <p:cNvSpPr>
            <a:spLocks noChangeArrowheads="1"/>
          </p:cNvSpPr>
          <p:nvPr/>
        </p:nvSpPr>
        <p:spPr bwMode="auto">
          <a:xfrm>
            <a:off x="10842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 name="Rectangle 147"/>
          <p:cNvSpPr>
            <a:spLocks noChangeArrowheads="1"/>
          </p:cNvSpPr>
          <p:nvPr/>
        </p:nvSpPr>
        <p:spPr bwMode="auto">
          <a:xfrm>
            <a:off x="1398588" y="2451100"/>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48"/>
          <p:cNvSpPr>
            <a:spLocks noChangeArrowheads="1"/>
          </p:cNvSpPr>
          <p:nvPr/>
        </p:nvSpPr>
        <p:spPr bwMode="auto">
          <a:xfrm>
            <a:off x="1712913"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 name="Rectangle 149"/>
          <p:cNvSpPr>
            <a:spLocks noChangeArrowheads="1"/>
          </p:cNvSpPr>
          <p:nvPr/>
        </p:nvSpPr>
        <p:spPr bwMode="auto">
          <a:xfrm>
            <a:off x="2027238"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3" name="Rectangle 150"/>
          <p:cNvSpPr>
            <a:spLocks noChangeArrowheads="1"/>
          </p:cNvSpPr>
          <p:nvPr/>
        </p:nvSpPr>
        <p:spPr bwMode="auto">
          <a:xfrm>
            <a:off x="23415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4" name="Rectangle 151"/>
          <p:cNvSpPr>
            <a:spLocks noChangeArrowheads="1"/>
          </p:cNvSpPr>
          <p:nvPr/>
        </p:nvSpPr>
        <p:spPr bwMode="auto">
          <a:xfrm>
            <a:off x="769938" y="27066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52"/>
          <p:cNvSpPr>
            <a:spLocks noChangeArrowheads="1"/>
          </p:cNvSpPr>
          <p:nvPr/>
        </p:nvSpPr>
        <p:spPr bwMode="auto">
          <a:xfrm>
            <a:off x="108426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 name="Rectangle 153"/>
          <p:cNvSpPr>
            <a:spLocks noChangeArrowheads="1"/>
          </p:cNvSpPr>
          <p:nvPr/>
        </p:nvSpPr>
        <p:spPr bwMode="auto">
          <a:xfrm>
            <a:off x="1398588" y="2716213"/>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 name="Rectangle 154"/>
          <p:cNvSpPr>
            <a:spLocks noChangeArrowheads="1"/>
          </p:cNvSpPr>
          <p:nvPr/>
        </p:nvSpPr>
        <p:spPr bwMode="auto">
          <a:xfrm>
            <a:off x="171291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 name="Rectangle 155"/>
          <p:cNvSpPr>
            <a:spLocks noChangeArrowheads="1"/>
          </p:cNvSpPr>
          <p:nvPr/>
        </p:nvSpPr>
        <p:spPr bwMode="auto">
          <a:xfrm>
            <a:off x="2027238"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 name="Rectangle 156"/>
          <p:cNvSpPr>
            <a:spLocks noChangeArrowheads="1"/>
          </p:cNvSpPr>
          <p:nvPr/>
        </p:nvSpPr>
        <p:spPr bwMode="auto">
          <a:xfrm>
            <a:off x="2341563" y="2716213"/>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793293"/>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95" y="1186072"/>
            <a:ext cx="4434840" cy="1897810"/>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8</a:t>
            </a:r>
            <a:r>
              <a:rPr lang="en-US" spc="-25" dirty="0" smtClean="0">
                <a:latin typeface="Trebuchet MS" panose="020B0603020202020204" pitchFamily="34" charset="0"/>
              </a:rPr>
              <a:t> – </a:t>
            </a:r>
            <a:r>
              <a:rPr lang="en-US" spc="-25" dirty="0" err="1" smtClean="0">
                <a:latin typeface="Trebuchet MS" panose="020B0603020202020204" pitchFamily="34" charset="0"/>
              </a:rPr>
              <a:t>Pyramint</a:t>
            </a:r>
            <a:r>
              <a:rPr lang="en-US" spc="-25" dirty="0" smtClean="0">
                <a:latin typeface="Trebuchet MS" panose="020B0603020202020204" pitchFamily="34" charset="0"/>
              </a:rPr>
              <a:t> – First solved at </a:t>
            </a:r>
            <a:r>
              <a:rPr lang="en-US" spc="-25" dirty="0">
                <a:latin typeface="Trebuchet MS" panose="020B0603020202020204" pitchFamily="34" charset="0"/>
              </a:rPr>
              <a:t>0:17</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23" name="object 23"/>
              <p:cNvSpPr txBox="1"/>
              <p:nvPr/>
            </p:nvSpPr>
            <p:spPr>
              <a:xfrm>
                <a:off x="157077" y="465601"/>
                <a:ext cx="4358005" cy="2618281"/>
              </a:xfrm>
              <a:prstGeom prst="rect">
                <a:avLst/>
              </a:prstGeom>
              <a:noFill/>
            </p:spPr>
            <p:txBody>
              <a:bodyPr vert="horz" wrap="square" lIns="0" tIns="60325" rIns="0" bIns="0" rtlCol="0">
                <a:spAutoFit/>
              </a:bodyPr>
              <a:lstStyle/>
              <a:p>
                <a:pPr marL="12700">
                  <a:lnSpc>
                    <a:spcPct val="100000"/>
                  </a:lnSpc>
                  <a:spcBef>
                    <a:spcPts val="475"/>
                  </a:spcBef>
                </a:pPr>
                <a:r>
                  <a:rPr lang="en-US" sz="1200" spc="-40" dirty="0" smtClean="0">
                    <a:solidFill>
                      <a:srgbClr val="FFFFFF"/>
                    </a:solidFill>
                    <a:latin typeface="Trebuchet MS" panose="020B0603020202020204" pitchFamily="34" charset="0"/>
                    <a:cs typeface="Tahoma"/>
                  </a:rPr>
                  <a:t>Description</a:t>
                </a:r>
                <a:endParaRPr lang="en-US"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Given the height of a pyramid of uniform blocks (mints), determine how many mints are needed to form that pyramid.</a:t>
                </a:r>
                <a:r>
                  <a:rPr lang="en-US" sz="1050" spc="-60" dirty="0">
                    <a:latin typeface="Trebuchet MS"/>
                    <a:cs typeface="Trebuchet MS"/>
                  </a:rPr>
                  <a:t> </a:t>
                </a:r>
                <a:br>
                  <a:rPr lang="en-US" sz="1050" spc="-60" dirty="0">
                    <a:latin typeface="Trebuchet MS"/>
                    <a:cs typeface="Trebuchet MS"/>
                  </a:rPr>
                </a:br>
                <a:r>
                  <a:rPr lang="en-US" sz="800" spc="-60" dirty="0">
                    <a:latin typeface="Trebuchet MS"/>
                    <a:cs typeface="Trebuchet MS"/>
                  </a:rPr>
                  <a:t/>
                </a:r>
                <a:br>
                  <a:rPr lang="en-US" sz="800" spc="-60" dirty="0">
                    <a:latin typeface="Trebuchet MS"/>
                    <a:cs typeface="Trebuchet MS"/>
                  </a:rPr>
                </a:br>
                <a:r>
                  <a:rPr lang="en-US" sz="1100" spc="-40" dirty="0" smtClean="0">
                    <a:solidFill>
                      <a:srgbClr val="FFFFFF"/>
                    </a:solidFill>
                    <a:latin typeface="Trebuchet MS" panose="020B0603020202020204" pitchFamily="34" charset="0"/>
                    <a:cs typeface="Tahoma"/>
                  </a:rPr>
                  <a:t>Solution</a:t>
                </a:r>
                <a:br>
                  <a:rPr lang="en-US" sz="1100" spc="-40" dirty="0" smtClean="0">
                    <a:solidFill>
                      <a:srgbClr val="FFFFFF"/>
                    </a:solidFill>
                    <a:latin typeface="Trebuchet MS" panose="020B0603020202020204" pitchFamily="34" charset="0"/>
                    <a:cs typeface="Tahoma"/>
                  </a:rPr>
                </a:br>
                <a:r>
                  <a:rPr lang="en-US" sz="500" spc="-40" dirty="0" smtClean="0">
                    <a:solidFill>
                      <a:srgbClr val="FFFFFF"/>
                    </a:solidFill>
                    <a:latin typeface="Trebuchet MS" panose="020B0603020202020204" pitchFamily="34" charset="0"/>
                    <a:cs typeface="Tahoma"/>
                  </a:rPr>
                  <a:t/>
                </a:r>
                <a:br>
                  <a:rPr lang="en-US" sz="500" spc="-40" dirty="0" smtClean="0">
                    <a:solidFill>
                      <a:srgbClr val="FFFFFF"/>
                    </a:solidFill>
                    <a:latin typeface="Trebuchet MS" panose="020B0603020202020204" pitchFamily="34" charset="0"/>
                    <a:cs typeface="Tahoma"/>
                  </a:rPr>
                </a:br>
                <a:r>
                  <a:rPr lang="en-US" sz="1100" spc="-40" dirty="0" smtClean="0">
                    <a:latin typeface="Trebuchet MS" panose="020B0603020202020204" pitchFamily="34" charset="0"/>
                    <a:cs typeface="Tahoma"/>
                  </a:rPr>
                  <a:t>A simple loop can solve this problem – each level of the pyramid is a 2-dimensional square of mints, which means the area of the </a:t>
                </a:r>
                <a:r>
                  <a:rPr lang="en-US" sz="1100" i="1" spc="-40" dirty="0" err="1" smtClean="0">
                    <a:latin typeface="Trebuchet MS" panose="020B0603020202020204" pitchFamily="34" charset="0"/>
                    <a:cs typeface="Tahoma"/>
                  </a:rPr>
                  <a:t>i</a:t>
                </a:r>
                <a:r>
                  <a:rPr lang="en-US" sz="1100" spc="-40" dirty="0" err="1" smtClean="0">
                    <a:latin typeface="Trebuchet MS" panose="020B0603020202020204" pitchFamily="34" charset="0"/>
                    <a:cs typeface="Tahoma"/>
                  </a:rPr>
                  <a:t>-th</a:t>
                </a:r>
                <a:r>
                  <a:rPr lang="en-US" sz="1100" spc="-40" dirty="0" smtClean="0">
                    <a:latin typeface="Trebuchet MS" panose="020B0603020202020204" pitchFamily="34" charset="0"/>
                    <a:cs typeface="Tahoma"/>
                  </a:rPr>
                  <a:t> level of the pyramid is </a:t>
                </a:r>
                <a:r>
                  <a:rPr lang="en-US" sz="1100" i="1" spc="-40" dirty="0" smtClean="0">
                    <a:latin typeface="Trebuchet MS" panose="020B0603020202020204" pitchFamily="34" charset="0"/>
                    <a:cs typeface="Tahoma"/>
                  </a:rPr>
                  <a:t>i</a:t>
                </a:r>
                <a:r>
                  <a:rPr lang="en-US" sz="1100" spc="-40" baseline="30000" dirty="0" smtClean="0">
                    <a:latin typeface="Trebuchet MS" panose="020B0603020202020204" pitchFamily="34" charset="0"/>
                    <a:cs typeface="Tahoma"/>
                  </a:rPr>
                  <a:t>2</a:t>
                </a:r>
                <a:r>
                  <a:rPr lang="en-US" sz="1100" spc="-40" dirty="0" smtClean="0">
                    <a:latin typeface="Trebuchet MS" panose="020B0603020202020204" pitchFamily="34" charset="0"/>
                    <a:cs typeface="Tahoma"/>
                  </a:rPr>
                  <a:t> mints.</a:t>
                </a:r>
              </a:p>
              <a:p>
                <a:pPr marL="12700" marR="67945">
                  <a:lnSpc>
                    <a:spcPct val="102600"/>
                  </a:lnSpc>
                  <a:spcBef>
                    <a:spcPts val="300"/>
                  </a:spcBef>
                </a:pPr>
                <a14:m>
                  <m:oMathPara xmlns:m="http://schemas.openxmlformats.org/officeDocument/2006/math">
                    <m:oMathParaPr>
                      <m:jc m:val="centerGroup"/>
                    </m:oMathParaPr>
                    <m:oMath xmlns:m="http://schemas.openxmlformats.org/officeDocument/2006/math">
                      <m:d>
                        <m:dPr>
                          <m:ctrlPr>
                            <a:rPr lang="ar-AE" sz="800" i="1" spc="-40" smtClean="0">
                              <a:solidFill>
                                <a:schemeClr val="tx1"/>
                              </a:solidFill>
                              <a:latin typeface="Cambria Math" panose="02040503050406030204" pitchFamily="18" charset="0"/>
                              <a:cs typeface="Tahoma"/>
                            </a:rPr>
                          </m:ctrlPr>
                        </m:dPr>
                        <m:e>
                          <m:r>
                            <a:rPr lang="ar-AE" sz="800" b="0" i="1" spc="-40" smtClean="0">
                              <a:solidFill>
                                <a:schemeClr val="tx1"/>
                              </a:solidFill>
                              <a:latin typeface="Cambria Math" panose="02040503050406030204" pitchFamily="18" charset="0"/>
                              <a:cs typeface="Tahoma"/>
                            </a:rPr>
                            <m:t>𝑉</m:t>
                          </m:r>
                        </m:e>
                      </m:d>
                      <m:r>
                        <a:rPr lang="ar-AE" sz="800" i="1" spc="-40" smtClean="0">
                          <a:solidFill>
                            <a:schemeClr val="tx1"/>
                          </a:solidFill>
                          <a:latin typeface="Cambria Math" panose="02040503050406030204" pitchFamily="18" charset="0"/>
                          <a:cs typeface="Tahoma"/>
                        </a:rPr>
                        <m:t>=</m:t>
                      </m:r>
                      <m:nary>
                        <m:naryPr>
                          <m:chr m:val="∑"/>
                          <m:ctrlPr>
                            <a:rPr lang="ar-AE" sz="800" i="1" spc="-40" smtClean="0">
                              <a:solidFill>
                                <a:schemeClr val="tx1"/>
                              </a:solidFill>
                              <a:latin typeface="Cambria Math" panose="02040503050406030204" pitchFamily="18" charset="0"/>
                              <a:cs typeface="Tahoma"/>
                            </a:rPr>
                          </m:ctrlPr>
                        </m:naryPr>
                        <m:sub>
                          <m:r>
                            <m:rPr>
                              <m:brk m:alnAt="23"/>
                            </m:rPr>
                            <a:rPr lang="en-US" sz="800" b="0" i="1" spc="-40" smtClean="0">
                              <a:solidFill>
                                <a:schemeClr val="tx1"/>
                              </a:solidFill>
                              <a:latin typeface="Cambria Math" panose="02040503050406030204" pitchFamily="18" charset="0"/>
                              <a:cs typeface="Tahoma"/>
                            </a:rPr>
                            <m:t>𝑖</m:t>
                          </m:r>
                          <m:r>
                            <a:rPr lang="ar-AE" sz="800" i="1" spc="-40" smtClean="0">
                              <a:solidFill>
                                <a:schemeClr val="tx1"/>
                              </a:solidFill>
                              <a:latin typeface="Cambria Math" panose="02040503050406030204" pitchFamily="18" charset="0"/>
                              <a:cs typeface="Tahoma"/>
                            </a:rPr>
                            <m:t>=</m:t>
                          </m:r>
                          <m:r>
                            <a:rPr lang="en-US" sz="800" b="0" i="1" spc="-40" smtClean="0">
                              <a:solidFill>
                                <a:schemeClr val="tx1"/>
                              </a:solidFill>
                              <a:latin typeface="Cambria Math" panose="02040503050406030204" pitchFamily="18" charset="0"/>
                              <a:cs typeface="Tahoma"/>
                            </a:rPr>
                            <m:t>1</m:t>
                          </m:r>
                        </m:sub>
                        <m:sup>
                          <m:r>
                            <a:rPr lang="ar-AE" sz="800" i="1" spc="-40" smtClean="0">
                              <a:solidFill>
                                <a:schemeClr val="tx1"/>
                              </a:solidFill>
                              <a:latin typeface="Cambria Math" panose="02040503050406030204" pitchFamily="18" charset="0"/>
                              <a:cs typeface="Tahoma"/>
                            </a:rPr>
                            <m:t>𝑛</m:t>
                          </m:r>
                        </m:sup>
                        <m:e>
                          <m:sSup>
                            <m:sSupPr>
                              <m:ctrlPr>
                                <a:rPr lang="ar-AE" sz="800" i="1" spc="-40" smtClean="0">
                                  <a:solidFill>
                                    <a:schemeClr val="tx1"/>
                                  </a:solidFill>
                                  <a:latin typeface="Cambria Math" panose="02040503050406030204" pitchFamily="18" charset="0"/>
                                  <a:cs typeface="Tahoma"/>
                                </a:rPr>
                              </m:ctrlPr>
                            </m:sSupPr>
                            <m:e>
                              <m:r>
                                <a:rPr lang="en-US" sz="800" b="0" i="1" spc="-40" smtClean="0">
                                  <a:solidFill>
                                    <a:schemeClr val="tx1"/>
                                  </a:solidFill>
                                  <a:latin typeface="Cambria Math" panose="02040503050406030204" pitchFamily="18" charset="0"/>
                                  <a:cs typeface="Tahoma"/>
                                </a:rPr>
                                <m:t>𝑖</m:t>
                              </m:r>
                            </m:e>
                            <m:sup>
                              <m:r>
                                <a:rPr lang="en-US" sz="800" b="0" i="1" spc="-40" smtClean="0">
                                  <a:solidFill>
                                    <a:schemeClr val="tx1"/>
                                  </a:solidFill>
                                  <a:latin typeface="Cambria Math" panose="02040503050406030204" pitchFamily="18" charset="0"/>
                                  <a:cs typeface="Tahoma"/>
                                </a:rPr>
                                <m:t>2</m:t>
                              </m:r>
                            </m:sup>
                          </m:sSup>
                        </m:e>
                      </m:nary>
                    </m:oMath>
                  </m:oMathPara>
                </a14:m>
                <a:endParaRPr lang="en-US" sz="800" spc="-40" dirty="0" smtClean="0">
                  <a:solidFill>
                    <a:srgbClr val="FFFFFF"/>
                  </a:solidFill>
                  <a:latin typeface="Trebuchet MS" panose="020B0603020202020204" pitchFamily="34" charset="0"/>
                  <a:cs typeface="Tahoma"/>
                </a:endParaRPr>
              </a:p>
              <a:p>
                <a:pPr marL="12700" marR="67945">
                  <a:lnSpc>
                    <a:spcPct val="102600"/>
                  </a:lnSpc>
                  <a:spcBef>
                    <a:spcPts val="300"/>
                  </a:spcBef>
                </a:pPr>
                <a:r>
                  <a:rPr lang="en-US" sz="1100" spc="-40" dirty="0" smtClean="0">
                    <a:latin typeface="Trebuchet MS" panose="020B0603020202020204" pitchFamily="34" charset="0"/>
                    <a:cs typeface="Tahoma"/>
                  </a:rPr>
                  <a:t>This solution quickly fails for 32-bit data types when </a:t>
                </a:r>
                <a:r>
                  <a:rPr lang="en-US" sz="1100" i="1" spc="-40" dirty="0" smtClean="0">
                    <a:latin typeface="Trebuchet MS" panose="020B0603020202020204" pitchFamily="34" charset="0"/>
                    <a:cs typeface="Tahoma"/>
                  </a:rPr>
                  <a:t>i</a:t>
                </a:r>
                <a:r>
                  <a:rPr lang="en-US" sz="1100" spc="-40" baseline="30000" dirty="0" smtClean="0">
                    <a:latin typeface="Trebuchet MS" panose="020B0603020202020204" pitchFamily="34" charset="0"/>
                    <a:cs typeface="Tahoma"/>
                  </a:rPr>
                  <a:t>2</a:t>
                </a:r>
                <a:r>
                  <a:rPr lang="en-US" sz="1100" spc="-40" dirty="0" smtClean="0">
                    <a:latin typeface="Trebuchet MS" panose="020B0603020202020204" pitchFamily="34" charset="0"/>
                    <a:cs typeface="Tahoma"/>
                  </a:rPr>
                  <a:t> is greater than the maximum allowed value (around 46,000 for </a:t>
                </a:r>
                <a:r>
                  <a:rPr lang="en-US" sz="1100" spc="-40" dirty="0" err="1" smtClean="0">
                    <a:latin typeface="Courier New" panose="02070309020205020404" pitchFamily="49" charset="0"/>
                    <a:cs typeface="Courier New" panose="02070309020205020404" pitchFamily="49" charset="0"/>
                  </a:rPr>
                  <a:t>int</a:t>
                </a:r>
                <a:r>
                  <a:rPr lang="en-US" sz="1100" spc="-40" dirty="0" smtClean="0">
                    <a:latin typeface="Trebuchet MS" panose="020B0603020202020204" pitchFamily="34" charset="0"/>
                    <a:cs typeface="Courier New" panose="02070309020205020404" pitchFamily="49" charset="0"/>
                  </a:rPr>
                  <a:t> in Java). Per the problem statement, the upper bound of </a:t>
                </a:r>
                <a:r>
                  <a:rPr lang="en-US" sz="1100" i="1" spc="-40" dirty="0" err="1" smtClean="0">
                    <a:latin typeface="Trebuchet MS" panose="020B0603020202020204" pitchFamily="34" charset="0"/>
                    <a:cs typeface="Courier New" panose="02070309020205020404" pitchFamily="49" charset="0"/>
                  </a:rPr>
                  <a:t>i</a:t>
                </a:r>
                <a:r>
                  <a:rPr lang="en-US" sz="1100" spc="-40" dirty="0" smtClean="0">
                    <a:latin typeface="Trebuchet MS" panose="020B0603020202020204" pitchFamily="34" charset="0"/>
                    <a:cs typeface="Courier New" panose="02070309020205020404" pitchFamily="49" charset="0"/>
                  </a:rPr>
                  <a:t> is 3,000,000, which is far too large. Use a 64-bit variable to avoid overflow.</a:t>
                </a:r>
                <a:endParaRPr lang="en-US" sz="1100" spc="-40" dirty="0">
                  <a:latin typeface="Trebuchet MS" panose="020B0603020202020204" pitchFamily="34" charset="0"/>
                  <a:cs typeface="Tahoma"/>
                </a:endParaRPr>
              </a:p>
            </p:txBody>
          </p:sp>
        </mc:Choice>
        <mc:Fallback xmlns="">
          <p:sp>
            <p:nvSpPr>
              <p:cNvPr id="23" name="object 23"/>
              <p:cNvSpPr txBox="1">
                <a:spLocks noRot="1" noChangeAspect="1" noMove="1" noResize="1" noEditPoints="1" noAdjustHandles="1" noChangeArrowheads="1" noChangeShapeType="1" noTextEdit="1"/>
              </p:cNvSpPr>
              <p:nvPr/>
            </p:nvSpPr>
            <p:spPr>
              <a:xfrm>
                <a:off x="157077" y="465601"/>
                <a:ext cx="4358005" cy="2618281"/>
              </a:xfrm>
              <a:prstGeom prst="rect">
                <a:avLst/>
              </a:prstGeom>
              <a:blipFill rotWithShape="0">
                <a:blip r:embed="rId2"/>
                <a:stretch>
                  <a:fillRect l="-1958" r="-839" b="-1860"/>
                </a:stretch>
              </a:blipFill>
            </p:spPr>
            <p:txBody>
              <a:bodyPr/>
              <a:lstStyle/>
              <a:p>
                <a:r>
                  <a:rPr lang="en-US">
                    <a:noFill/>
                  </a:rPr>
                  <a:t> </a:t>
                </a:r>
              </a:p>
            </p:txBody>
          </p:sp>
        </mc:Fallback>
      </mc:AlternateContent>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599876702"/>
      </p:ext>
    </p:ext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
        <p:nvSpPr>
          <p:cNvPr id="4" name="TextBox 3"/>
          <p:cNvSpPr txBox="1"/>
          <p:nvPr/>
        </p:nvSpPr>
        <p:spPr>
          <a:xfrm>
            <a:off x="3829050" y="1267615"/>
            <a:ext cx="609600" cy="707886"/>
          </a:xfrm>
          <a:prstGeom prst="rect">
            <a:avLst/>
          </a:prstGeom>
          <a:solidFill>
            <a:srgbClr val="E9E9F2"/>
          </a:solidFill>
          <a:ln>
            <a:noFill/>
          </a:ln>
          <a:scene3d>
            <a:camera prst="orthographicFront"/>
            <a:lightRig rig="threePt" dir="t"/>
          </a:scene3d>
          <a:sp3d>
            <a:bevelT w="165100" prst="coolSlant"/>
          </a:sp3d>
        </p:spPr>
        <p:txBody>
          <a:bodyPr wrap="square" rtlCol="0">
            <a:spAutoFit/>
          </a:bodyPr>
          <a:lstStyle/>
          <a:p>
            <a:r>
              <a:rPr lang="en-US" sz="800" dirty="0" smtClean="0">
                <a:latin typeface="Courier New" panose="02070309020205020404" pitchFamily="49" charset="0"/>
                <a:cs typeface="Courier New" panose="02070309020205020404" pitchFamily="49" charset="0"/>
              </a:rPr>
              <a:t>0 </a:t>
            </a:r>
            <a:r>
              <a:rPr lang="en-US" sz="800" dirty="0">
                <a:latin typeface="Courier New" panose="02070309020205020404" pitchFamily="49" charset="0"/>
                <a:cs typeface="Courier New" panose="02070309020205020404" pitchFamily="49" charset="0"/>
              </a:rPr>
              <a:t>1 7</a:t>
            </a:r>
          </a:p>
          <a:p>
            <a:r>
              <a:rPr lang="en-US" sz="800" dirty="0">
                <a:latin typeface="Courier New" panose="02070309020205020404" pitchFamily="49" charset="0"/>
                <a:cs typeface="Courier New" panose="02070309020205020404" pitchFamily="49" charset="0"/>
              </a:rPr>
              <a:t>0 2 3</a:t>
            </a:r>
          </a:p>
          <a:p>
            <a:r>
              <a:rPr lang="en-US" sz="800" dirty="0">
                <a:latin typeface="Courier New" panose="02070309020205020404" pitchFamily="49" charset="0"/>
                <a:cs typeface="Courier New" panose="02070309020205020404" pitchFamily="49" charset="0"/>
              </a:rPr>
              <a:t>1 3 2</a:t>
            </a:r>
          </a:p>
          <a:p>
            <a:r>
              <a:rPr lang="en-US" sz="800" dirty="0">
                <a:latin typeface="Courier New" panose="02070309020205020404" pitchFamily="49" charset="0"/>
                <a:cs typeface="Courier New" panose="02070309020205020404" pitchFamily="49" charset="0"/>
              </a:rPr>
              <a:t>1 4 4</a:t>
            </a:r>
          </a:p>
          <a:p>
            <a:r>
              <a:rPr lang="en-US" sz="800" dirty="0">
                <a:latin typeface="Courier New" panose="02070309020205020404" pitchFamily="49" charset="0"/>
                <a:cs typeface="Courier New" panose="02070309020205020404" pitchFamily="49" charset="0"/>
              </a:rPr>
              <a:t>2 3 </a:t>
            </a:r>
            <a:r>
              <a:rPr lang="en-US" sz="800" dirty="0" smtClean="0">
                <a:latin typeface="Courier New" panose="02070309020205020404" pitchFamily="49" charset="0"/>
                <a:cs typeface="Courier New" panose="02070309020205020404" pitchFamily="49" charset="0"/>
              </a:rPr>
              <a:t>1</a:t>
            </a:r>
            <a:endParaRPr lang="en-US" dirty="0"/>
          </a:p>
        </p:txBody>
      </p:sp>
      <p:sp>
        <p:nvSpPr>
          <p:cNvPr id="83" name="AutoShape 69"/>
          <p:cNvSpPr>
            <a:spLocks noChangeAspect="1" noChangeArrowheads="1" noTextEdit="1"/>
          </p:cNvSpPr>
          <p:nvPr/>
        </p:nvSpPr>
        <p:spPr bwMode="auto">
          <a:xfrm>
            <a:off x="671513" y="1323975"/>
            <a:ext cx="19161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71"/>
          <p:cNvSpPr>
            <a:spLocks noChangeArrowheads="1"/>
          </p:cNvSpPr>
          <p:nvPr/>
        </p:nvSpPr>
        <p:spPr bwMode="auto">
          <a:xfrm>
            <a:off x="67786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72"/>
          <p:cNvSpPr>
            <a:spLocks noChangeArrowheads="1"/>
          </p:cNvSpPr>
          <p:nvPr/>
        </p:nvSpPr>
        <p:spPr bwMode="auto">
          <a:xfrm>
            <a:off x="99218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3"/>
          <p:cNvSpPr>
            <a:spLocks noChangeArrowheads="1"/>
          </p:cNvSpPr>
          <p:nvPr/>
        </p:nvSpPr>
        <p:spPr bwMode="auto">
          <a:xfrm>
            <a:off x="130651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74"/>
          <p:cNvSpPr>
            <a:spLocks noChangeArrowheads="1"/>
          </p:cNvSpPr>
          <p:nvPr/>
        </p:nvSpPr>
        <p:spPr bwMode="auto">
          <a:xfrm>
            <a:off x="162083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75"/>
          <p:cNvSpPr>
            <a:spLocks noChangeArrowheads="1"/>
          </p:cNvSpPr>
          <p:nvPr/>
        </p:nvSpPr>
        <p:spPr bwMode="auto">
          <a:xfrm>
            <a:off x="1935163" y="1330325"/>
            <a:ext cx="312737"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76"/>
          <p:cNvSpPr>
            <a:spLocks noChangeArrowheads="1"/>
          </p:cNvSpPr>
          <p:nvPr/>
        </p:nvSpPr>
        <p:spPr bwMode="auto">
          <a:xfrm>
            <a:off x="2247900"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77"/>
          <p:cNvSpPr>
            <a:spLocks noChangeArrowheads="1"/>
          </p:cNvSpPr>
          <p:nvPr/>
        </p:nvSpPr>
        <p:spPr bwMode="auto">
          <a:xfrm>
            <a:off x="67786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78"/>
          <p:cNvSpPr>
            <a:spLocks noChangeArrowheads="1"/>
          </p:cNvSpPr>
          <p:nvPr/>
        </p:nvSpPr>
        <p:spPr bwMode="auto">
          <a:xfrm>
            <a:off x="99218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79"/>
          <p:cNvSpPr>
            <a:spLocks noChangeArrowheads="1"/>
          </p:cNvSpPr>
          <p:nvPr/>
        </p:nvSpPr>
        <p:spPr bwMode="auto">
          <a:xfrm>
            <a:off x="130651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80"/>
          <p:cNvSpPr>
            <a:spLocks noChangeArrowheads="1"/>
          </p:cNvSpPr>
          <p:nvPr/>
        </p:nvSpPr>
        <p:spPr bwMode="auto">
          <a:xfrm>
            <a:off x="162083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1"/>
          <p:cNvSpPr>
            <a:spLocks noChangeArrowheads="1"/>
          </p:cNvSpPr>
          <p:nvPr/>
        </p:nvSpPr>
        <p:spPr bwMode="auto">
          <a:xfrm>
            <a:off x="1935163" y="1597025"/>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2"/>
          <p:cNvSpPr>
            <a:spLocks noChangeArrowheads="1"/>
          </p:cNvSpPr>
          <p:nvPr/>
        </p:nvSpPr>
        <p:spPr bwMode="auto">
          <a:xfrm>
            <a:off x="2247900"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3"/>
          <p:cNvSpPr>
            <a:spLocks noChangeArrowheads="1"/>
          </p:cNvSpPr>
          <p:nvPr/>
        </p:nvSpPr>
        <p:spPr bwMode="auto">
          <a:xfrm>
            <a:off x="67786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84"/>
          <p:cNvSpPr>
            <a:spLocks noChangeArrowheads="1"/>
          </p:cNvSpPr>
          <p:nvPr/>
        </p:nvSpPr>
        <p:spPr bwMode="auto">
          <a:xfrm>
            <a:off x="99218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5"/>
          <p:cNvSpPr>
            <a:spLocks noChangeArrowheads="1"/>
          </p:cNvSpPr>
          <p:nvPr/>
        </p:nvSpPr>
        <p:spPr bwMode="auto">
          <a:xfrm>
            <a:off x="130651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86"/>
          <p:cNvSpPr>
            <a:spLocks noChangeArrowheads="1"/>
          </p:cNvSpPr>
          <p:nvPr/>
        </p:nvSpPr>
        <p:spPr bwMode="auto">
          <a:xfrm>
            <a:off x="162083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87"/>
          <p:cNvSpPr>
            <a:spLocks noChangeArrowheads="1"/>
          </p:cNvSpPr>
          <p:nvPr/>
        </p:nvSpPr>
        <p:spPr bwMode="auto">
          <a:xfrm>
            <a:off x="1935163" y="1863725"/>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8"/>
          <p:cNvSpPr>
            <a:spLocks noChangeArrowheads="1"/>
          </p:cNvSpPr>
          <p:nvPr/>
        </p:nvSpPr>
        <p:spPr bwMode="auto">
          <a:xfrm>
            <a:off x="2247900"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89"/>
          <p:cNvSpPr>
            <a:spLocks noChangeArrowheads="1"/>
          </p:cNvSpPr>
          <p:nvPr/>
        </p:nvSpPr>
        <p:spPr bwMode="auto">
          <a:xfrm>
            <a:off x="67786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0"/>
          <p:cNvSpPr>
            <a:spLocks noChangeArrowheads="1"/>
          </p:cNvSpPr>
          <p:nvPr/>
        </p:nvSpPr>
        <p:spPr bwMode="auto">
          <a:xfrm>
            <a:off x="99218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91"/>
          <p:cNvSpPr>
            <a:spLocks noChangeArrowheads="1"/>
          </p:cNvSpPr>
          <p:nvPr/>
        </p:nvSpPr>
        <p:spPr bwMode="auto">
          <a:xfrm>
            <a:off x="130651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2"/>
          <p:cNvSpPr>
            <a:spLocks noChangeArrowheads="1"/>
          </p:cNvSpPr>
          <p:nvPr/>
        </p:nvSpPr>
        <p:spPr bwMode="auto">
          <a:xfrm>
            <a:off x="162083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93"/>
          <p:cNvSpPr>
            <a:spLocks noChangeArrowheads="1"/>
          </p:cNvSpPr>
          <p:nvPr/>
        </p:nvSpPr>
        <p:spPr bwMode="auto">
          <a:xfrm>
            <a:off x="1935163" y="2130425"/>
            <a:ext cx="312737"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94"/>
          <p:cNvSpPr>
            <a:spLocks noChangeArrowheads="1"/>
          </p:cNvSpPr>
          <p:nvPr/>
        </p:nvSpPr>
        <p:spPr bwMode="auto">
          <a:xfrm>
            <a:off x="2247900"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5"/>
          <p:cNvSpPr>
            <a:spLocks noChangeArrowheads="1"/>
          </p:cNvSpPr>
          <p:nvPr/>
        </p:nvSpPr>
        <p:spPr bwMode="auto">
          <a:xfrm>
            <a:off x="67786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6"/>
          <p:cNvSpPr>
            <a:spLocks noChangeArrowheads="1"/>
          </p:cNvSpPr>
          <p:nvPr/>
        </p:nvSpPr>
        <p:spPr bwMode="auto">
          <a:xfrm>
            <a:off x="99218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7"/>
          <p:cNvSpPr>
            <a:spLocks noChangeArrowheads="1"/>
          </p:cNvSpPr>
          <p:nvPr/>
        </p:nvSpPr>
        <p:spPr bwMode="auto">
          <a:xfrm>
            <a:off x="130651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98"/>
          <p:cNvSpPr>
            <a:spLocks noChangeArrowheads="1"/>
          </p:cNvSpPr>
          <p:nvPr/>
        </p:nvSpPr>
        <p:spPr bwMode="auto">
          <a:xfrm>
            <a:off x="162083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9"/>
          <p:cNvSpPr>
            <a:spLocks noChangeArrowheads="1"/>
          </p:cNvSpPr>
          <p:nvPr/>
        </p:nvSpPr>
        <p:spPr bwMode="auto">
          <a:xfrm>
            <a:off x="1935163" y="2398713"/>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0"/>
          <p:cNvSpPr>
            <a:spLocks noChangeArrowheads="1"/>
          </p:cNvSpPr>
          <p:nvPr/>
        </p:nvSpPr>
        <p:spPr bwMode="auto">
          <a:xfrm>
            <a:off x="2247900"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1"/>
          <p:cNvSpPr>
            <a:spLocks noChangeArrowheads="1"/>
          </p:cNvSpPr>
          <p:nvPr/>
        </p:nvSpPr>
        <p:spPr bwMode="auto">
          <a:xfrm>
            <a:off x="67786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2"/>
          <p:cNvSpPr>
            <a:spLocks noChangeArrowheads="1"/>
          </p:cNvSpPr>
          <p:nvPr/>
        </p:nvSpPr>
        <p:spPr bwMode="auto">
          <a:xfrm>
            <a:off x="99218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3"/>
          <p:cNvSpPr>
            <a:spLocks noChangeArrowheads="1"/>
          </p:cNvSpPr>
          <p:nvPr/>
        </p:nvSpPr>
        <p:spPr bwMode="auto">
          <a:xfrm>
            <a:off x="130651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04"/>
          <p:cNvSpPr>
            <a:spLocks noChangeArrowheads="1"/>
          </p:cNvSpPr>
          <p:nvPr/>
        </p:nvSpPr>
        <p:spPr bwMode="auto">
          <a:xfrm>
            <a:off x="162083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05"/>
          <p:cNvSpPr>
            <a:spLocks noChangeArrowheads="1"/>
          </p:cNvSpPr>
          <p:nvPr/>
        </p:nvSpPr>
        <p:spPr bwMode="auto">
          <a:xfrm>
            <a:off x="1935163" y="2665413"/>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06"/>
          <p:cNvSpPr>
            <a:spLocks noChangeArrowheads="1"/>
          </p:cNvSpPr>
          <p:nvPr/>
        </p:nvSpPr>
        <p:spPr bwMode="auto">
          <a:xfrm>
            <a:off x="2247900"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07"/>
          <p:cNvSpPr>
            <a:spLocks noChangeShapeType="1"/>
          </p:cNvSpPr>
          <p:nvPr/>
        </p:nvSpPr>
        <p:spPr bwMode="auto">
          <a:xfrm>
            <a:off x="99218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08"/>
          <p:cNvSpPr>
            <a:spLocks noChangeShapeType="1"/>
          </p:cNvSpPr>
          <p:nvPr/>
        </p:nvSpPr>
        <p:spPr bwMode="auto">
          <a:xfrm>
            <a:off x="130651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09"/>
          <p:cNvSpPr>
            <a:spLocks noChangeShapeType="1"/>
          </p:cNvSpPr>
          <p:nvPr/>
        </p:nvSpPr>
        <p:spPr bwMode="auto">
          <a:xfrm>
            <a:off x="162083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0"/>
          <p:cNvSpPr>
            <a:spLocks noChangeShapeType="1"/>
          </p:cNvSpPr>
          <p:nvPr/>
        </p:nvSpPr>
        <p:spPr bwMode="auto">
          <a:xfrm>
            <a:off x="19351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1"/>
          <p:cNvSpPr>
            <a:spLocks noChangeShapeType="1"/>
          </p:cNvSpPr>
          <p:nvPr/>
        </p:nvSpPr>
        <p:spPr bwMode="auto">
          <a:xfrm>
            <a:off x="2247900"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2"/>
          <p:cNvSpPr>
            <a:spLocks noChangeShapeType="1"/>
          </p:cNvSpPr>
          <p:nvPr/>
        </p:nvSpPr>
        <p:spPr bwMode="auto">
          <a:xfrm>
            <a:off x="671513" y="1597025"/>
            <a:ext cx="1897062"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3"/>
          <p:cNvSpPr>
            <a:spLocks noChangeShapeType="1"/>
          </p:cNvSpPr>
          <p:nvPr/>
        </p:nvSpPr>
        <p:spPr bwMode="auto">
          <a:xfrm>
            <a:off x="671513" y="18637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4"/>
          <p:cNvSpPr>
            <a:spLocks noChangeShapeType="1"/>
          </p:cNvSpPr>
          <p:nvPr/>
        </p:nvSpPr>
        <p:spPr bwMode="auto">
          <a:xfrm>
            <a:off x="671513" y="21304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5"/>
          <p:cNvSpPr>
            <a:spLocks noChangeShapeType="1"/>
          </p:cNvSpPr>
          <p:nvPr/>
        </p:nvSpPr>
        <p:spPr bwMode="auto">
          <a:xfrm>
            <a:off x="671513" y="23987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6"/>
          <p:cNvSpPr>
            <a:spLocks noChangeShapeType="1"/>
          </p:cNvSpPr>
          <p:nvPr/>
        </p:nvSpPr>
        <p:spPr bwMode="auto">
          <a:xfrm>
            <a:off x="671513" y="26654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7"/>
          <p:cNvSpPr>
            <a:spLocks noChangeShapeType="1"/>
          </p:cNvSpPr>
          <p:nvPr/>
        </p:nvSpPr>
        <p:spPr bwMode="auto">
          <a:xfrm>
            <a:off x="6778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18"/>
          <p:cNvSpPr>
            <a:spLocks noChangeShapeType="1"/>
          </p:cNvSpPr>
          <p:nvPr/>
        </p:nvSpPr>
        <p:spPr bwMode="auto">
          <a:xfrm>
            <a:off x="2562225"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9"/>
          <p:cNvSpPr>
            <a:spLocks noChangeShapeType="1"/>
          </p:cNvSpPr>
          <p:nvPr/>
        </p:nvSpPr>
        <p:spPr bwMode="auto">
          <a:xfrm>
            <a:off x="671513" y="13303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0"/>
          <p:cNvSpPr>
            <a:spLocks noChangeShapeType="1"/>
          </p:cNvSpPr>
          <p:nvPr/>
        </p:nvSpPr>
        <p:spPr bwMode="auto">
          <a:xfrm>
            <a:off x="671513" y="29321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21"/>
          <p:cNvSpPr>
            <a:spLocks noChangeArrowheads="1"/>
          </p:cNvSpPr>
          <p:nvPr/>
        </p:nvSpPr>
        <p:spPr bwMode="auto">
          <a:xfrm>
            <a:off x="769938" y="1371600"/>
            <a:ext cx="1158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22"/>
          <p:cNvSpPr>
            <a:spLocks noChangeArrowheads="1"/>
          </p:cNvSpPr>
          <p:nvPr/>
        </p:nvSpPr>
        <p:spPr bwMode="auto">
          <a:xfrm>
            <a:off x="10842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23"/>
          <p:cNvSpPr>
            <a:spLocks noChangeArrowheads="1"/>
          </p:cNvSpPr>
          <p:nvPr/>
        </p:nvSpPr>
        <p:spPr bwMode="auto">
          <a:xfrm>
            <a:off x="139858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24"/>
          <p:cNvSpPr>
            <a:spLocks noChangeArrowheads="1"/>
          </p:cNvSpPr>
          <p:nvPr/>
        </p:nvSpPr>
        <p:spPr bwMode="auto">
          <a:xfrm>
            <a:off x="171291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25"/>
          <p:cNvSpPr>
            <a:spLocks noChangeArrowheads="1"/>
          </p:cNvSpPr>
          <p:nvPr/>
        </p:nvSpPr>
        <p:spPr bwMode="auto">
          <a:xfrm>
            <a:off x="202723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26"/>
          <p:cNvSpPr>
            <a:spLocks noChangeArrowheads="1"/>
          </p:cNvSpPr>
          <p:nvPr/>
        </p:nvSpPr>
        <p:spPr bwMode="auto">
          <a:xfrm>
            <a:off x="23415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27"/>
          <p:cNvSpPr>
            <a:spLocks noChangeArrowheads="1"/>
          </p:cNvSpPr>
          <p:nvPr/>
        </p:nvSpPr>
        <p:spPr bwMode="auto">
          <a:xfrm>
            <a:off x="769938" y="16414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28"/>
          <p:cNvSpPr>
            <a:spLocks noChangeArrowheads="1"/>
          </p:cNvSpPr>
          <p:nvPr/>
        </p:nvSpPr>
        <p:spPr bwMode="auto">
          <a:xfrm>
            <a:off x="1084263"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Rectangle 129"/>
          <p:cNvSpPr>
            <a:spLocks noChangeArrowheads="1"/>
          </p:cNvSpPr>
          <p:nvPr/>
        </p:nvSpPr>
        <p:spPr bwMode="auto">
          <a:xfrm>
            <a:off x="1398588"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30"/>
          <p:cNvSpPr>
            <a:spLocks noChangeArrowheads="1"/>
          </p:cNvSpPr>
          <p:nvPr/>
        </p:nvSpPr>
        <p:spPr bwMode="auto">
          <a:xfrm>
            <a:off x="1712913" y="1647825"/>
            <a:ext cx="166687"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 name="Rectangle 131"/>
          <p:cNvSpPr>
            <a:spLocks noChangeArrowheads="1"/>
          </p:cNvSpPr>
          <p:nvPr/>
        </p:nvSpPr>
        <p:spPr bwMode="auto">
          <a:xfrm>
            <a:off x="2027238"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132"/>
          <p:cNvSpPr>
            <a:spLocks noChangeArrowheads="1"/>
          </p:cNvSpPr>
          <p:nvPr/>
        </p:nvSpPr>
        <p:spPr bwMode="auto">
          <a:xfrm>
            <a:off x="2341563" y="1647825"/>
            <a:ext cx="16991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 name="Rectangle 133"/>
          <p:cNvSpPr>
            <a:spLocks noChangeArrowheads="1"/>
          </p:cNvSpPr>
          <p:nvPr/>
        </p:nvSpPr>
        <p:spPr bwMode="auto">
          <a:xfrm>
            <a:off x="769938" y="19081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34"/>
          <p:cNvSpPr>
            <a:spLocks noChangeArrowheads="1"/>
          </p:cNvSpPr>
          <p:nvPr/>
        </p:nvSpPr>
        <p:spPr bwMode="auto">
          <a:xfrm>
            <a:off x="1084263" y="19145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6</a:t>
            </a:r>
          </a:p>
        </p:txBody>
      </p:sp>
      <p:sp>
        <p:nvSpPr>
          <p:cNvPr id="148" name="Rectangle 135"/>
          <p:cNvSpPr>
            <a:spLocks noChangeArrowheads="1"/>
          </p:cNvSpPr>
          <p:nvPr/>
        </p:nvSpPr>
        <p:spPr bwMode="auto">
          <a:xfrm>
            <a:off x="139858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Rectangle 136"/>
          <p:cNvSpPr>
            <a:spLocks noChangeArrowheads="1"/>
          </p:cNvSpPr>
          <p:nvPr/>
        </p:nvSpPr>
        <p:spPr bwMode="auto">
          <a:xfrm>
            <a:off x="1712913" y="19145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 name="Rectangle 137"/>
          <p:cNvSpPr>
            <a:spLocks noChangeArrowheads="1"/>
          </p:cNvSpPr>
          <p:nvPr/>
        </p:nvSpPr>
        <p:spPr bwMode="auto">
          <a:xfrm>
            <a:off x="202723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 name="Rectangle 138"/>
          <p:cNvSpPr>
            <a:spLocks noChangeArrowheads="1"/>
          </p:cNvSpPr>
          <p:nvPr/>
        </p:nvSpPr>
        <p:spPr bwMode="auto">
          <a:xfrm>
            <a:off x="23415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Rectangle 139"/>
          <p:cNvSpPr>
            <a:spLocks noChangeArrowheads="1"/>
          </p:cNvSpPr>
          <p:nvPr/>
        </p:nvSpPr>
        <p:spPr bwMode="auto">
          <a:xfrm>
            <a:off x="769938" y="21748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40"/>
          <p:cNvSpPr>
            <a:spLocks noChangeArrowheads="1"/>
          </p:cNvSpPr>
          <p:nvPr/>
        </p:nvSpPr>
        <p:spPr bwMode="auto">
          <a:xfrm>
            <a:off x="108426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 name="Rectangle 141"/>
          <p:cNvSpPr>
            <a:spLocks noChangeArrowheads="1"/>
          </p:cNvSpPr>
          <p:nvPr/>
        </p:nvSpPr>
        <p:spPr bwMode="auto">
          <a:xfrm>
            <a:off x="1398588"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 name="Rectangle 142"/>
          <p:cNvSpPr>
            <a:spLocks noChangeArrowheads="1"/>
          </p:cNvSpPr>
          <p:nvPr/>
        </p:nvSpPr>
        <p:spPr bwMode="auto">
          <a:xfrm>
            <a:off x="171291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Rectangle 143"/>
          <p:cNvSpPr>
            <a:spLocks noChangeArrowheads="1"/>
          </p:cNvSpPr>
          <p:nvPr/>
        </p:nvSpPr>
        <p:spPr bwMode="auto">
          <a:xfrm>
            <a:off x="2027238"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 name="Rectangle 144"/>
          <p:cNvSpPr>
            <a:spLocks noChangeArrowheads="1"/>
          </p:cNvSpPr>
          <p:nvPr/>
        </p:nvSpPr>
        <p:spPr bwMode="auto">
          <a:xfrm>
            <a:off x="2341563"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 name="Rectangle 145"/>
          <p:cNvSpPr>
            <a:spLocks noChangeArrowheads="1"/>
          </p:cNvSpPr>
          <p:nvPr/>
        </p:nvSpPr>
        <p:spPr bwMode="auto">
          <a:xfrm>
            <a:off x="769938" y="24399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46"/>
          <p:cNvSpPr>
            <a:spLocks noChangeArrowheads="1"/>
          </p:cNvSpPr>
          <p:nvPr/>
        </p:nvSpPr>
        <p:spPr bwMode="auto">
          <a:xfrm>
            <a:off x="10842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 name="Rectangle 147"/>
          <p:cNvSpPr>
            <a:spLocks noChangeArrowheads="1"/>
          </p:cNvSpPr>
          <p:nvPr/>
        </p:nvSpPr>
        <p:spPr bwMode="auto">
          <a:xfrm>
            <a:off x="1398588" y="2451100"/>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48"/>
          <p:cNvSpPr>
            <a:spLocks noChangeArrowheads="1"/>
          </p:cNvSpPr>
          <p:nvPr/>
        </p:nvSpPr>
        <p:spPr bwMode="auto">
          <a:xfrm>
            <a:off x="1712913"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 name="Rectangle 149"/>
          <p:cNvSpPr>
            <a:spLocks noChangeArrowheads="1"/>
          </p:cNvSpPr>
          <p:nvPr/>
        </p:nvSpPr>
        <p:spPr bwMode="auto">
          <a:xfrm>
            <a:off x="2027238"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3" name="Rectangle 150"/>
          <p:cNvSpPr>
            <a:spLocks noChangeArrowheads="1"/>
          </p:cNvSpPr>
          <p:nvPr/>
        </p:nvSpPr>
        <p:spPr bwMode="auto">
          <a:xfrm>
            <a:off x="23415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4" name="Rectangle 151"/>
          <p:cNvSpPr>
            <a:spLocks noChangeArrowheads="1"/>
          </p:cNvSpPr>
          <p:nvPr/>
        </p:nvSpPr>
        <p:spPr bwMode="auto">
          <a:xfrm>
            <a:off x="769938" y="27066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52"/>
          <p:cNvSpPr>
            <a:spLocks noChangeArrowheads="1"/>
          </p:cNvSpPr>
          <p:nvPr/>
        </p:nvSpPr>
        <p:spPr bwMode="auto">
          <a:xfrm>
            <a:off x="1084263" y="2716213"/>
            <a:ext cx="16991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 name="Rectangle 153"/>
          <p:cNvSpPr>
            <a:spLocks noChangeArrowheads="1"/>
          </p:cNvSpPr>
          <p:nvPr/>
        </p:nvSpPr>
        <p:spPr bwMode="auto">
          <a:xfrm>
            <a:off x="1398588" y="2716213"/>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 name="Rectangle 154"/>
          <p:cNvSpPr>
            <a:spLocks noChangeArrowheads="1"/>
          </p:cNvSpPr>
          <p:nvPr/>
        </p:nvSpPr>
        <p:spPr bwMode="auto">
          <a:xfrm>
            <a:off x="171291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 name="Rectangle 155"/>
          <p:cNvSpPr>
            <a:spLocks noChangeArrowheads="1"/>
          </p:cNvSpPr>
          <p:nvPr/>
        </p:nvSpPr>
        <p:spPr bwMode="auto">
          <a:xfrm>
            <a:off x="2027238"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 name="Rectangle 156"/>
          <p:cNvSpPr>
            <a:spLocks noChangeArrowheads="1"/>
          </p:cNvSpPr>
          <p:nvPr/>
        </p:nvSpPr>
        <p:spPr bwMode="auto">
          <a:xfrm>
            <a:off x="2341563" y="2716213"/>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5201394"/>
      </p:ext>
    </p:ext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12 – Passwords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Parse a list of passwords, and apply several filters to determine the strength of each password on a scale varying from Abysmal to Excellent.</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4052794829"/>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543" y="1186071"/>
            <a:ext cx="4435092" cy="1657677"/>
            <a:chOff x="86602" y="1748994"/>
            <a:chExt cx="4435092" cy="1409775"/>
          </a:xfrm>
        </p:grpSpPr>
        <p:sp>
          <p:nvSpPr>
            <p:cNvPr id="16" name="object 13"/>
            <p:cNvSpPr/>
            <p:nvPr/>
          </p:nvSpPr>
          <p:spPr>
            <a:xfrm>
              <a:off x="86854" y="1748994"/>
              <a:ext cx="4434840" cy="161947"/>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4" y="190652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602" y="1958619"/>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12 – Passwords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396490"/>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Parse a list of passwords, and apply several filters to determine the strength of each password on a scale varying from Abysmal to Excellent.</a:t>
            </a:r>
          </a:p>
          <a:p>
            <a:pPr marL="12700" marR="67945">
              <a:lnSpc>
                <a:spcPct val="102600"/>
              </a:lnSpc>
              <a:spcBef>
                <a:spcPts val="300"/>
              </a:spcBef>
            </a:pPr>
            <a:r>
              <a:rPr lang="en-US" sz="400" spc="-60" dirty="0">
                <a:latin typeface="Trebuchet MS"/>
                <a:cs typeface="Times New Roman"/>
              </a:rPr>
              <a:t/>
            </a:r>
            <a:br>
              <a:rPr lang="en-US" sz="400" spc="-60" dirty="0">
                <a:latin typeface="Trebuchet MS"/>
                <a:cs typeface="Times New Roman"/>
              </a:rPr>
            </a:br>
            <a:r>
              <a:rPr lang="en-US" sz="1200" spc="-60" dirty="0" smtClean="0">
                <a:solidFill>
                  <a:schemeClr val="bg1"/>
                </a:solidFill>
                <a:latin typeface="Trebuchet MS"/>
                <a:cs typeface="Times New Roman"/>
              </a:rPr>
              <a:t>Solution – Boolean Wrapper Class</a:t>
            </a:r>
          </a:p>
          <a:p>
            <a:pPr marL="12700" marR="67945">
              <a:lnSpc>
                <a:spcPct val="102600"/>
              </a:lnSpc>
              <a:spcBef>
                <a:spcPts val="300"/>
              </a:spcBef>
            </a:pPr>
            <a:r>
              <a:rPr lang="en-US" sz="1100" dirty="0" smtClean="0">
                <a:latin typeface="Trebuchet MS" panose="020B0603020202020204" pitchFamily="34" charset="0"/>
                <a:cs typeface="Times New Roman"/>
              </a:rPr>
              <a:t>The scale of strength is an easy mathematical calculation, but it is difficult to parse differing passwords on filters that could be positive, negative, or nonexistent, (i.e. must either contain at least one capital letter, or must not contain any, or the rule isn’t applied at all).</a:t>
            </a:r>
          </a:p>
          <a:p>
            <a:pPr marL="12700" marR="67945">
              <a:lnSpc>
                <a:spcPct val="102600"/>
              </a:lnSpc>
              <a:spcBef>
                <a:spcPts val="300"/>
              </a:spcBef>
            </a:pPr>
            <a:r>
              <a:rPr lang="en-US" sz="1100" dirty="0" smtClean="0">
                <a:latin typeface="Trebuchet MS" panose="020B0603020202020204" pitchFamily="34" charset="0"/>
                <a:cs typeface="Times New Roman"/>
              </a:rPr>
              <a:t>The filters exist in three possible states – true, false, or neither. Java’s Boolean wrapper class can emulate such a variable. A Boolean object can hold a value of true or false, or can be </a:t>
            </a:r>
            <a:r>
              <a:rPr lang="en-US" sz="1100" dirty="0" smtClean="0">
                <a:latin typeface="Courier New" panose="02070309020205020404" pitchFamily="49" charset="0"/>
                <a:cs typeface="Courier New" panose="02070309020205020404" pitchFamily="49" charset="0"/>
              </a:rPr>
              <a:t>null</a:t>
            </a:r>
            <a:r>
              <a:rPr lang="en-US" sz="1100" dirty="0" smtClean="0">
                <a:latin typeface="Trebuchet MS" panose="020B0603020202020204" pitchFamily="34" charset="0"/>
                <a:cs typeface="Courier New" panose="02070309020205020404" pitchFamily="49" charset="0"/>
              </a:rPr>
              <a:t>.</a:t>
            </a:r>
            <a:endParaRPr lang="en-US" sz="1100" dirty="0" smtClean="0">
              <a:latin typeface="Trebuchet MS" panose="020B0603020202020204" pitchFamily="34" charset="0"/>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319419298"/>
      </p:ext>
    </p:ext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292" y="1186071"/>
            <a:ext cx="4435343" cy="1694258"/>
            <a:chOff x="86351" y="1748994"/>
            <a:chExt cx="4435343" cy="1393137"/>
          </a:xfrm>
        </p:grpSpPr>
        <p:sp>
          <p:nvSpPr>
            <p:cNvPr id="16" name="object 13"/>
            <p:cNvSpPr/>
            <p:nvPr/>
          </p:nvSpPr>
          <p:spPr>
            <a:xfrm>
              <a:off x="86854" y="1748994"/>
              <a:ext cx="4434840" cy="161947"/>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4" y="190652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351" y="1941981"/>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12 – Passwords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434962"/>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Parse a list of passwords, and apply several filters to determine the strength of each password on a scale varying from Abysmal to Excellent.</a:t>
            </a:r>
          </a:p>
          <a:p>
            <a:pPr marL="12700" marR="67945">
              <a:lnSpc>
                <a:spcPct val="102600"/>
              </a:lnSpc>
              <a:spcBef>
                <a:spcPts val="300"/>
              </a:spcBef>
            </a:pPr>
            <a:r>
              <a:rPr lang="en-US" sz="400" spc="-60" dirty="0">
                <a:latin typeface="Trebuchet MS"/>
                <a:cs typeface="Times New Roman"/>
              </a:rPr>
              <a:t/>
            </a:r>
            <a:br>
              <a:rPr lang="en-US" sz="400" spc="-60" dirty="0">
                <a:latin typeface="Trebuchet MS"/>
                <a:cs typeface="Times New Roman"/>
              </a:rPr>
            </a:br>
            <a:r>
              <a:rPr lang="en-US" sz="1200" spc="-60" dirty="0" smtClean="0">
                <a:solidFill>
                  <a:schemeClr val="bg1"/>
                </a:solidFill>
                <a:latin typeface="Trebuchet MS"/>
                <a:cs typeface="Times New Roman"/>
              </a:rPr>
              <a:t>Solution – Boolean Wrapper Class</a:t>
            </a:r>
          </a:p>
          <a:p>
            <a:pPr marL="12700" marR="67945">
              <a:lnSpc>
                <a:spcPct val="102600"/>
              </a:lnSpc>
              <a:spcBef>
                <a:spcPts val="300"/>
              </a:spcBef>
            </a:pPr>
            <a:r>
              <a:rPr lang="en-US" sz="1100" dirty="0" smtClean="0">
                <a:latin typeface="Trebuchet MS" panose="020B0603020202020204" pitchFamily="34" charset="0"/>
                <a:cs typeface="Times New Roman"/>
              </a:rPr>
              <a:t>For the Capital, Lowercase, Number, and Length filters, Boolean objects can represent the need to apply these filters in a positive or negative manner, or ignore them altogether.</a:t>
            </a:r>
          </a:p>
          <a:p>
            <a:pPr marL="12700" marR="67945">
              <a:lnSpc>
                <a:spcPct val="102600"/>
              </a:lnSpc>
              <a:spcBef>
                <a:spcPts val="300"/>
              </a:spcBef>
            </a:pPr>
            <a:r>
              <a:rPr lang="en-US" sz="1100" dirty="0" smtClean="0">
                <a:latin typeface="Trebuchet MS" panose="020B0603020202020204" pitchFamily="34" charset="0"/>
                <a:cs typeface="Times New Roman"/>
              </a:rPr>
              <a:t>The Special filter can use the same approach – by mapping each character to a Boolean object.</a:t>
            </a:r>
          </a:p>
          <a:p>
            <a:pPr marL="12700" marR="67945">
              <a:lnSpc>
                <a:spcPct val="102600"/>
              </a:lnSpc>
              <a:spcBef>
                <a:spcPts val="300"/>
              </a:spcBef>
            </a:pPr>
            <a:r>
              <a:rPr lang="en-US" sz="1100" dirty="0" smtClean="0">
                <a:latin typeface="Trebuchet MS" panose="020B0603020202020204" pitchFamily="34" charset="0"/>
                <a:cs typeface="Times New Roman"/>
              </a:rPr>
              <a:t>Follow filters are admittedly more challenging to implement with this strategy, and there are many ways of programming it, but it is still doable (the provided solution used two maps of Booleans).</a:t>
            </a: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209466444"/>
      </p:ext>
    </p:ext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D20000"/>
            </a:gs>
            <a:gs pos="57000">
              <a:srgbClr val="FF0000"/>
            </a:gs>
            <a:gs pos="0">
              <a:schemeClr val="bg1"/>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3295" y="206375"/>
            <a:ext cx="3581400" cy="216726"/>
          </a:xfrm>
          <a:prstGeom prst="rect">
            <a:avLst/>
          </a:prstGeom>
          <a:noFill/>
        </p:spPr>
        <p:txBody>
          <a:bodyPr vert="horz" wrap="square" lIns="0" tIns="2540" rIns="0" bIns="0" rtlCol="0">
            <a:spAutoFit/>
          </a:bodyPr>
          <a:lstStyle/>
          <a:p>
            <a:pPr marL="1153795" marR="5080" indent="-1141730" algn="ctr">
              <a:lnSpc>
                <a:spcPct val="106700"/>
              </a:lnSpc>
              <a:spcBef>
                <a:spcPts val="20"/>
              </a:spcBef>
            </a:pPr>
            <a:r>
              <a:rPr lang="en-US" spc="-85" dirty="0" smtClean="0">
                <a:solidFill>
                  <a:schemeClr val="tx1"/>
                </a:solidFill>
                <a:latin typeface="Trebuchet MS" panose="020B0603020202020204" pitchFamily="34" charset="0"/>
              </a:rPr>
              <a:t>Thank you for your attention! Questions?</a:t>
            </a:r>
            <a:endParaRPr spc="-50" dirty="0">
              <a:solidFill>
                <a:schemeClr val="tx1"/>
              </a:solidFill>
              <a:latin typeface="Trebuchet MS" panose="020B0603020202020204" pitchFamily="34" charset="0"/>
            </a:endParaRPr>
          </a:p>
        </p:txBody>
      </p:sp>
      <p:sp>
        <p:nvSpPr>
          <p:cNvPr id="30" name="object 30"/>
          <p:cNvSpPr/>
          <p:nvPr/>
        </p:nvSpPr>
        <p:spPr>
          <a:xfrm>
            <a:off x="570915" y="2730560"/>
            <a:ext cx="3466465" cy="133350"/>
          </a:xfrm>
          <a:custGeom>
            <a:avLst/>
            <a:gdLst/>
            <a:ahLst/>
            <a:cxnLst/>
            <a:rect l="l" t="t" r="r" b="b"/>
            <a:pathLst>
              <a:path w="3466465" h="133350">
                <a:moveTo>
                  <a:pt x="0" y="133314"/>
                </a:moveTo>
                <a:lnTo>
                  <a:pt x="3466188" y="133314"/>
                </a:lnTo>
                <a:lnTo>
                  <a:pt x="3466188" y="0"/>
                </a:lnTo>
                <a:lnTo>
                  <a:pt x="0" y="0"/>
                </a:lnTo>
                <a:lnTo>
                  <a:pt x="0" y="133314"/>
                </a:lnTo>
                <a:close/>
              </a:path>
            </a:pathLst>
          </a:custGeom>
          <a:solidFill>
            <a:srgbClr val="FF0000"/>
          </a:solidFill>
        </p:spPr>
        <p:txBody>
          <a:bodyPr wrap="square" lIns="0" tIns="0" rIns="0" bIns="0" rtlCol="0"/>
          <a:lstStyle/>
          <a:p>
            <a:endParaRPr/>
          </a:p>
        </p:txBody>
      </p:sp>
      <p:sp>
        <p:nvSpPr>
          <p:cNvPr id="31" name="object 31"/>
          <p:cNvSpPr txBox="1"/>
          <p:nvPr/>
        </p:nvSpPr>
        <p:spPr>
          <a:xfrm>
            <a:off x="570915" y="2735831"/>
            <a:ext cx="3466465" cy="106439"/>
          </a:xfrm>
          <a:prstGeom prst="rect">
            <a:avLst/>
          </a:prstGeom>
        </p:spPr>
        <p:txBody>
          <a:bodyPr vert="horz" wrap="square" lIns="0" tIns="13970" rIns="0" bIns="0" rtlCol="0">
            <a:spAutoFit/>
          </a:bodyPr>
          <a:lstStyle/>
          <a:p>
            <a:pPr marL="1025525">
              <a:lnSpc>
                <a:spcPct val="100000"/>
              </a:lnSpc>
              <a:spcBef>
                <a:spcPts val="110"/>
              </a:spcBef>
            </a:pPr>
            <a:r>
              <a:rPr lang="en-US" sz="600" spc="-15" dirty="0" smtClean="0">
                <a:solidFill>
                  <a:srgbClr val="FFFFFF"/>
                </a:solidFill>
                <a:latin typeface="Arial"/>
                <a:cs typeface="Arial"/>
              </a:rPr>
              <a:t>Lamar ACM High School Programming Contest</a:t>
            </a:r>
            <a:endParaRPr sz="600" dirty="0">
              <a:latin typeface="Arial"/>
              <a:cs typeface="Arial"/>
            </a:endParaRPr>
          </a:p>
        </p:txBody>
      </p:sp>
      <p:sp>
        <p:nvSpPr>
          <p:cNvPr id="34" name="object 3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36" name="object 3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grpSp>
        <p:nvGrpSpPr>
          <p:cNvPr id="2" name="Group 1"/>
          <p:cNvGrpSpPr/>
          <p:nvPr/>
        </p:nvGrpSpPr>
        <p:grpSpPr>
          <a:xfrm>
            <a:off x="2303995" y="3333610"/>
            <a:ext cx="2304415" cy="122555"/>
            <a:chOff x="2303995" y="3333610"/>
            <a:chExt cx="2304415" cy="122555"/>
          </a:xfrm>
        </p:grpSpPr>
        <p:sp>
          <p:nvSpPr>
            <p:cNvPr id="35"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37"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097424681"/>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4 – Bone Apple Tea – First solved at </a:t>
            </a:r>
            <a:r>
              <a:rPr lang="en-US" spc="-25" dirty="0" smtClean="0">
                <a:latin typeface="Trebuchet MS" panose="020B0603020202020204" pitchFamily="34" charset="0"/>
              </a:rPr>
              <a:t>0:21</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632737"/>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a:latin typeface="Trebuchet MS"/>
                <a:cs typeface="Trebuchet MS"/>
              </a:rPr>
              <a:t>Given a library of words and phrases, output the associated misspelling of the word/phrase, as described in the problem statement.</a:t>
            </a:r>
            <a:endParaRPr lang="en-US" sz="1100" dirty="0" smtClean="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99268066"/>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9795" y="1186071"/>
            <a:ext cx="4434840" cy="1501613"/>
            <a:chOff x="86854" y="1748994"/>
            <a:chExt cx="4434840" cy="1425374"/>
          </a:xfrm>
        </p:grpSpPr>
        <p:sp>
          <p:nvSpPr>
            <p:cNvPr id="13"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4"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5"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4 – Bone Apple Tea – First solved at </a:t>
            </a:r>
            <a:r>
              <a:rPr lang="en-US" spc="-25" dirty="0" smtClean="0">
                <a:latin typeface="Trebuchet MS" panose="020B0603020202020204" pitchFamily="34" charset="0"/>
              </a:rPr>
              <a:t>0:21</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222083"/>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Given a library of words and phrases, output the associated misspelling of the word/phrase, as described in the problem statement.</a:t>
            </a:r>
            <a:r>
              <a:rPr lang="en-US" sz="1100" dirty="0">
                <a:latin typeface="Trebuchet MS"/>
                <a:cs typeface="Trebuchet MS"/>
              </a:rPr>
              <a:t/>
            </a:r>
            <a:br>
              <a:rPr lang="en-US" sz="1100" dirty="0">
                <a:latin typeface="Trebuchet MS"/>
                <a:cs typeface="Trebuchet MS"/>
              </a:rPr>
            </a:br>
            <a:r>
              <a:rPr lang="en-US" sz="900" dirty="0" smtClean="0">
                <a:latin typeface="Trebuchet MS"/>
                <a:cs typeface="Trebuchet MS"/>
              </a:rPr>
              <a:t/>
            </a:r>
            <a:br>
              <a:rPr lang="en-US" sz="900" dirty="0" smtClean="0">
                <a:latin typeface="Trebuchet MS"/>
                <a:cs typeface="Trebuchet MS"/>
              </a:rPr>
            </a:br>
            <a:r>
              <a:rPr lang="en-US" sz="1200" dirty="0" smtClean="0">
                <a:solidFill>
                  <a:schemeClr val="bg1"/>
                </a:solidFill>
                <a:latin typeface="Trebuchet MS"/>
                <a:cs typeface="Trebuchet MS"/>
              </a:rPr>
              <a:t>Solution</a:t>
            </a:r>
          </a:p>
          <a:p>
            <a:pPr marL="12700" marR="67945">
              <a:lnSpc>
                <a:spcPct val="102600"/>
              </a:lnSpc>
              <a:spcBef>
                <a:spcPts val="300"/>
              </a:spcBef>
            </a:pPr>
            <a:r>
              <a:rPr lang="en-US" sz="1200" spc="-60" dirty="0" smtClean="0">
                <a:latin typeface="Trebuchet MS"/>
                <a:cs typeface="Trebuchet MS"/>
              </a:rPr>
              <a:t>The ideal data structure for this problem is a map. Each key in the table is a word/phrase, mapped to which is the associated misspelling.</a:t>
            </a:r>
          </a:p>
          <a:p>
            <a:pPr marL="12700" marR="67945">
              <a:lnSpc>
                <a:spcPct val="102600"/>
              </a:lnSpc>
              <a:spcBef>
                <a:spcPts val="300"/>
              </a:spcBef>
            </a:pPr>
            <a:endParaRPr lang="en-US" sz="1200" spc="-60" dirty="0">
              <a:latin typeface="Trebuchet MS"/>
              <a:cs typeface="Trebuchet MS"/>
            </a:endParaRPr>
          </a:p>
          <a:p>
            <a:pPr marL="12700" marR="67945">
              <a:lnSpc>
                <a:spcPct val="102600"/>
              </a:lnSpc>
              <a:spcBef>
                <a:spcPts val="300"/>
              </a:spcBef>
            </a:pPr>
            <a:r>
              <a:rPr lang="en-US" sz="1200" spc="-60" dirty="0" smtClean="0">
                <a:latin typeface="Trebuchet MS"/>
                <a:cs typeface="Trebuchet MS"/>
              </a:rPr>
              <a:t>Manually setting (“hardcoding”) each misspelling is a straightforward and easy approach, as there are only nine unique word/phrases.</a:t>
            </a: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5" name="object 2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2D2D"/>
          </a:solidFill>
          <a:ln>
            <a:noFill/>
          </a:ln>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7" name="object 27"/>
          <p:cNvSpPr txBox="1"/>
          <p:nvPr/>
        </p:nvSpPr>
        <p:spPr>
          <a:xfrm>
            <a:off x="2399296" y="3334181"/>
            <a:ext cx="863600"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a:solidFill>
                  <a:srgbClr val="FFFFFF"/>
                </a:solidFill>
                <a:latin typeface="Calibri"/>
                <a:cs typeface="Calibri"/>
                <a:hlinkClick r:id="" action="ppaction://noaction"/>
              </a:rPr>
              <a:t>A</a:t>
            </a:r>
            <a:r>
              <a:rPr sz="600" spc="114" dirty="0" smtClean="0">
                <a:solidFill>
                  <a:srgbClr val="FFFFFF"/>
                </a:solidFill>
                <a:latin typeface="Calibri"/>
                <a:cs typeface="Calibri"/>
                <a:hlinkClick r:id="" action="ppaction://noaction"/>
              </a:rPr>
              <a:t>C</a:t>
            </a:r>
            <a:r>
              <a:rPr lang="en-US" sz="600" spc="114" dirty="0" smtClean="0">
                <a:solidFill>
                  <a:srgbClr val="FFFFFF"/>
                </a:solidFill>
                <a:latin typeface="Calibri"/>
                <a:cs typeface="Calibri"/>
                <a:hlinkClick r:id="" action="ppaction://noaction"/>
              </a:rPr>
              <a:t>M</a:t>
            </a:r>
            <a:r>
              <a:rPr sz="600" spc="114" dirty="0" smtClean="0">
                <a:solidFill>
                  <a:srgbClr val="FFFFFF"/>
                </a:solidFill>
                <a:latin typeface="Calibri"/>
                <a:cs typeface="Calibri"/>
                <a:hlinkClick r:id="" action="ppaction://noaction"/>
              </a:rPr>
              <a:t> </a:t>
            </a:r>
            <a:r>
              <a:rPr sz="600" spc="45" dirty="0" smtClean="0">
                <a:solidFill>
                  <a:srgbClr val="FFFFFF"/>
                </a:solidFill>
                <a:latin typeface="Calibri"/>
                <a:cs typeface="Calibri"/>
                <a:hlinkClick r:id="" action="ppaction://noaction"/>
              </a:rPr>
              <a:t>20</a:t>
            </a:r>
            <a:r>
              <a:rPr lang="en-US" sz="600" spc="45" dirty="0" smtClean="0">
                <a:solidFill>
                  <a:srgbClr val="FFFFFF"/>
                </a:solidFill>
                <a:latin typeface="Calibri"/>
                <a:cs typeface="Calibri"/>
                <a:hlinkClick r:id="" action="ppaction://noaction"/>
              </a:rPr>
              <a:t>20</a:t>
            </a:r>
            <a:r>
              <a:rPr sz="600" spc="20" dirty="0" smtClean="0">
                <a:solidFill>
                  <a:srgbClr val="FFFFFF"/>
                </a:solidFill>
                <a:latin typeface="Calibri"/>
                <a:cs typeface="Calibri"/>
                <a:hlinkClick r:id="" action="ppaction://noaction"/>
              </a:rPr>
              <a:t>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Tree>
    <p:extLst>
      <p:ext uri="{BB962C8B-B14F-4D97-AF65-F5344CB8AC3E}">
        <p14:creationId xmlns:p14="http://schemas.microsoft.com/office/powerpoint/2010/main" val="515061059"/>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11 – Madison’s Wardrobe – First solved at </a:t>
            </a:r>
            <a:r>
              <a:rPr lang="en-US" spc="-25" dirty="0" smtClean="0">
                <a:latin typeface="Trebuchet MS" panose="020B0603020202020204" pitchFamily="34" charset="0"/>
              </a:rPr>
              <a:t>0:35</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Give</a:t>
            </a:r>
            <a:r>
              <a:rPr lang="en-US" sz="1100" spc="-60" dirty="0" smtClean="0">
                <a:latin typeface="Trebuchet MS" panose="020B0603020202020204" pitchFamily="34" charset="0"/>
                <a:cs typeface="Trebuchet MS"/>
              </a:rPr>
              <a:t>n </a:t>
            </a:r>
            <a:r>
              <a:rPr lang="en-US" sz="1100" i="1" spc="-60" dirty="0" smtClean="0">
                <a:latin typeface="Trebuchet MS" panose="020B0603020202020204" pitchFamily="34" charset="0"/>
                <a:cs typeface="Courier New" panose="02070309020205020404" pitchFamily="49" charset="0"/>
              </a:rPr>
              <a:t>n</a:t>
            </a:r>
            <a:r>
              <a:rPr lang="en-US" sz="1100" spc="-60" dirty="0" smtClean="0">
                <a:latin typeface="Trebuchet MS" panose="020B0603020202020204" pitchFamily="34" charset="0"/>
                <a:cs typeface="Courier New" panose="02070309020205020404" pitchFamily="49" charset="0"/>
              </a:rPr>
              <a:t> unique objects, determine how many unique sequences of those objects can be created before a sequence must be repeated.</a:t>
            </a:r>
            <a:endParaRPr lang="en-US" sz="1100" dirty="0" smtClean="0">
              <a:latin typeface="Trebuchet MS" panose="020B0603020202020204" pitchFamily="34" charset="0"/>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068159878"/>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95" y="1186072"/>
            <a:ext cx="4434840" cy="1359010"/>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11 – Madison’s Wardrobe – First solved at </a:t>
            </a:r>
            <a:r>
              <a:rPr lang="en-US" spc="-25" dirty="0" smtClean="0">
                <a:latin typeface="Trebuchet MS" panose="020B0603020202020204" pitchFamily="34" charset="0"/>
              </a:rPr>
              <a:t>0:35</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079480"/>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Give</a:t>
            </a:r>
            <a:r>
              <a:rPr lang="en-US" sz="1100" spc="-60" dirty="0" smtClean="0">
                <a:latin typeface="Trebuchet MS" panose="020B0603020202020204" pitchFamily="34" charset="0"/>
                <a:cs typeface="Trebuchet MS"/>
              </a:rPr>
              <a:t>n </a:t>
            </a:r>
            <a:r>
              <a:rPr lang="en-US" sz="1100" i="1" spc="-60" dirty="0" smtClean="0">
                <a:latin typeface="Trebuchet MS" panose="020B0603020202020204" pitchFamily="34" charset="0"/>
                <a:cs typeface="Courier New" panose="02070309020205020404" pitchFamily="49" charset="0"/>
              </a:rPr>
              <a:t>n</a:t>
            </a:r>
            <a:r>
              <a:rPr lang="en-US" sz="1100" spc="-60" dirty="0" smtClean="0">
                <a:latin typeface="Trebuchet MS" panose="020B0603020202020204" pitchFamily="34" charset="0"/>
                <a:cs typeface="Courier New" panose="02070309020205020404" pitchFamily="49" charset="0"/>
              </a:rPr>
              <a:t> unique objects, determine how many unique sequences of those objects can be created before a sequence must be repeated.</a:t>
            </a:r>
            <a:r>
              <a:rPr lang="en-US" sz="4000" spc="-60" dirty="0" smtClean="0">
                <a:latin typeface="Trebuchet MS" panose="020B0603020202020204" pitchFamily="34" charset="0"/>
                <a:cs typeface="Courier New" panose="02070309020205020404" pitchFamily="49" charset="0"/>
              </a:rPr>
              <a:t/>
            </a:r>
            <a:br>
              <a:rPr lang="en-US" sz="4000" spc="-60" dirty="0" smtClean="0">
                <a:latin typeface="Trebuchet MS" panose="020B0603020202020204" pitchFamily="34" charset="0"/>
                <a:cs typeface="Courier New" panose="02070309020205020404" pitchFamily="49" charset="0"/>
              </a:rPr>
            </a:br>
            <a:r>
              <a:rPr lang="en-US" sz="700" spc="-60" dirty="0" smtClean="0">
                <a:latin typeface="Trebuchet MS" panose="020B0603020202020204" pitchFamily="34" charset="0"/>
                <a:cs typeface="Courier New" panose="02070309020205020404" pitchFamily="49" charset="0"/>
              </a:rPr>
              <a:t/>
            </a:r>
            <a:br>
              <a:rPr lang="en-US" sz="700" spc="-60" dirty="0" smtClean="0">
                <a:latin typeface="Trebuchet MS" panose="020B0603020202020204" pitchFamily="34" charset="0"/>
                <a:cs typeface="Courier New" panose="02070309020205020404" pitchFamily="49" charset="0"/>
              </a:rPr>
            </a:br>
            <a:r>
              <a:rPr lang="en-US" sz="1100" dirty="0" smtClean="0">
                <a:solidFill>
                  <a:schemeClr val="bg1"/>
                </a:solidFill>
                <a:latin typeface="Trebuchet MS" panose="020B0603020202020204" pitchFamily="34" charset="0"/>
                <a:cs typeface="Trebuchet MS"/>
              </a:rPr>
              <a:t>Solution</a:t>
            </a:r>
            <a:endParaRPr lang="en-US" sz="1100" dirty="0" smtClean="0">
              <a:latin typeface="Trebuchet MS" panose="020B0603020202020204" pitchFamily="34" charset="0"/>
              <a:cs typeface="Times New Roman"/>
            </a:endParaRPr>
          </a:p>
          <a:p>
            <a:pPr marL="12700" marR="67945">
              <a:lnSpc>
                <a:spcPct val="102600"/>
              </a:lnSpc>
              <a:spcBef>
                <a:spcPts val="300"/>
              </a:spcBef>
            </a:pPr>
            <a:r>
              <a:rPr lang="en-US" sz="1100" dirty="0" smtClean="0">
                <a:latin typeface="Trebuchet MS" panose="020B0603020202020204" pitchFamily="34" charset="0"/>
                <a:cs typeface="Trebuchet MS"/>
              </a:rPr>
              <a:t>A sequence (or “ordering”) of a group of objects is referred to as a </a:t>
            </a:r>
            <a:r>
              <a:rPr lang="en-US" sz="1100" i="1" dirty="0" smtClean="0">
                <a:latin typeface="Trebuchet MS" panose="020B0603020202020204" pitchFamily="34" charset="0"/>
                <a:cs typeface="Trebuchet MS"/>
              </a:rPr>
              <a:t>permutation</a:t>
            </a:r>
            <a:r>
              <a:rPr lang="en-US" sz="1100" dirty="0" smtClean="0">
                <a:latin typeface="Trebuchet MS" panose="020B0603020202020204" pitchFamily="34" charset="0"/>
                <a:cs typeface="Trebuchet MS"/>
              </a:rPr>
              <a:t>.</a:t>
            </a:r>
          </a:p>
          <a:p>
            <a:pPr marL="12700" marR="67945">
              <a:lnSpc>
                <a:spcPct val="102600"/>
              </a:lnSpc>
              <a:spcBef>
                <a:spcPts val="300"/>
              </a:spcBef>
            </a:pPr>
            <a:r>
              <a:rPr lang="en-US" sz="1100" dirty="0" smtClean="0">
                <a:latin typeface="Trebuchet MS" panose="020B0603020202020204" pitchFamily="34" charset="0"/>
                <a:cs typeface="Trebuchet MS"/>
              </a:rPr>
              <a:t>A group of </a:t>
            </a:r>
            <a:r>
              <a:rPr lang="en-US" sz="1100" i="1" dirty="0" smtClean="0">
                <a:latin typeface="Trebuchet MS" panose="020B0603020202020204" pitchFamily="34" charset="0"/>
                <a:cs typeface="Trebuchet MS"/>
              </a:rPr>
              <a:t>n</a:t>
            </a:r>
            <a:r>
              <a:rPr lang="en-US" sz="1100" dirty="0" smtClean="0">
                <a:latin typeface="Trebuchet MS" panose="020B0603020202020204" pitchFamily="34" charset="0"/>
                <a:cs typeface="Trebuchet MS"/>
              </a:rPr>
              <a:t> unique objects has exactly </a:t>
            </a:r>
            <a:r>
              <a:rPr lang="en-US" sz="1100" i="1" dirty="0" smtClean="0">
                <a:latin typeface="Trebuchet MS" panose="020B0603020202020204" pitchFamily="34" charset="0"/>
                <a:cs typeface="Trebuchet MS"/>
              </a:rPr>
              <a:t>n!</a:t>
            </a:r>
            <a:r>
              <a:rPr lang="en-US" sz="1100" dirty="0" smtClean="0">
                <a:latin typeface="Trebuchet MS" panose="020B0603020202020204" pitchFamily="34" charset="0"/>
                <a:cs typeface="Trebuchet MS"/>
              </a:rPr>
              <a:t> unique permutations (where ‘</a:t>
            </a:r>
            <a:r>
              <a:rPr lang="en-US" sz="1100" i="1" dirty="0" smtClean="0">
                <a:latin typeface="Trebuchet MS" panose="020B0603020202020204" pitchFamily="34" charset="0"/>
                <a:cs typeface="Trebuchet MS"/>
              </a:rPr>
              <a:t>!</a:t>
            </a:r>
            <a:r>
              <a:rPr lang="en-US" sz="1100" dirty="0" smtClean="0">
                <a:latin typeface="Trebuchet MS" panose="020B0603020202020204" pitchFamily="34" charset="0"/>
                <a:cs typeface="Trebuchet MS"/>
              </a:rPr>
              <a:t>’ is the factorial function, i.e. </a:t>
            </a:r>
            <a:r>
              <a:rPr lang="en-US" sz="1100" i="1" dirty="0" smtClean="0">
                <a:latin typeface="Trebuchet MS" panose="020B0603020202020204" pitchFamily="34" charset="0"/>
                <a:cs typeface="Trebuchet MS"/>
              </a:rPr>
              <a:t>n! = n*(n-1)*(n-2)*…*3*2*1</a:t>
            </a:r>
            <a:r>
              <a:rPr lang="en-US" sz="1100" dirty="0" smtClean="0">
                <a:latin typeface="Trebuchet MS" panose="020B0603020202020204" pitchFamily="34" charset="0"/>
                <a:cs typeface="Trebuchet MS"/>
              </a:rPr>
              <a:t>).</a:t>
            </a:r>
          </a:p>
          <a:p>
            <a:pPr marL="12700" marR="67945">
              <a:lnSpc>
                <a:spcPct val="102600"/>
              </a:lnSpc>
              <a:spcBef>
                <a:spcPts val="300"/>
              </a:spcBef>
            </a:pPr>
            <a:r>
              <a:rPr lang="en-US" sz="1100" dirty="0" smtClean="0">
                <a:latin typeface="Trebuchet MS" panose="020B0603020202020204" pitchFamily="34" charset="0"/>
                <a:cs typeface="Trebuchet MS"/>
              </a:rPr>
              <a:t>Computing large factorials isn’t feasible with primitive data types. Use the built-in </a:t>
            </a:r>
            <a:r>
              <a:rPr lang="en-US" sz="1100" dirty="0" smtClean="0">
                <a:latin typeface="Courier New" panose="02070309020205020404" pitchFamily="49" charset="0"/>
                <a:cs typeface="Courier New" panose="02070309020205020404" pitchFamily="49" charset="0"/>
              </a:rPr>
              <a:t>BigInteger</a:t>
            </a:r>
            <a:r>
              <a:rPr lang="en-US" sz="1100" dirty="0" smtClean="0">
                <a:latin typeface="Trebuchet MS" panose="020B0603020202020204" pitchFamily="34" charset="0"/>
                <a:cs typeface="Courier New" panose="02070309020205020404" pitchFamily="49" charset="0"/>
              </a:rPr>
              <a:t> class for Java.</a:t>
            </a:r>
            <a:endParaRPr lang="en-US" sz="1100" dirty="0" smtClean="0">
              <a:latin typeface="Trebuchet MS" panose="020B0603020202020204" pitchFamily="34" charset="0"/>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788483209"/>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10 – Base Conversion – First solved at </a:t>
            </a:r>
            <a:r>
              <a:rPr lang="en-US" spc="-25" dirty="0" smtClean="0">
                <a:latin typeface="Trebuchet MS" panose="020B0603020202020204" pitchFamily="34" charset="0"/>
              </a:rPr>
              <a:t>0:39</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632737"/>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a:latin typeface="Trebuchet MS"/>
                <a:cs typeface="Trebuchet MS"/>
              </a:rPr>
              <a:t>For a number </a:t>
            </a:r>
            <a:r>
              <a:rPr lang="en-US" sz="1100" i="1" spc="-60" dirty="0">
                <a:latin typeface="Trebuchet MS"/>
                <a:cs typeface="Trebuchet MS"/>
              </a:rPr>
              <a:t>x</a:t>
            </a:r>
            <a:r>
              <a:rPr lang="en-US" sz="1100" spc="-60" dirty="0">
                <a:latin typeface="Trebuchet MS"/>
                <a:cs typeface="Trebuchet MS"/>
              </a:rPr>
              <a:t>, of all base representations up to base 36, display the </a:t>
            </a:r>
            <a:r>
              <a:rPr lang="en-US" sz="1100" i="1" spc="-60" dirty="0">
                <a:latin typeface="Trebuchet MS"/>
                <a:cs typeface="Trebuchet MS"/>
              </a:rPr>
              <a:t>preferred</a:t>
            </a:r>
            <a:r>
              <a:rPr lang="en-US" sz="1100" spc="-60" dirty="0">
                <a:latin typeface="Trebuchet MS"/>
                <a:cs typeface="Trebuchet MS"/>
              </a:rPr>
              <a:t> base - the one with the most appearances of the character ‘6’.</a:t>
            </a: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233751295"/>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6192" y="1186075"/>
            <a:ext cx="4438443" cy="1915903"/>
            <a:chOff x="83251" y="1748996"/>
            <a:chExt cx="4438443" cy="1425373"/>
          </a:xfrm>
        </p:grpSpPr>
        <p:sp>
          <p:nvSpPr>
            <p:cNvPr id="16" name="object 13"/>
            <p:cNvSpPr/>
            <p:nvPr/>
          </p:nvSpPr>
          <p:spPr>
            <a:xfrm>
              <a:off x="86854" y="1748996"/>
              <a:ext cx="4434840" cy="147666"/>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3251" y="1897019"/>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45243"/>
              <a:ext cx="4434840" cy="1229126"/>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10 – Base Conversion – First solved at </a:t>
            </a:r>
            <a:r>
              <a:rPr lang="en-US" spc="-25" dirty="0" smtClean="0">
                <a:latin typeface="Trebuchet MS" panose="020B0603020202020204" pitchFamily="34" charset="0"/>
              </a:rPr>
              <a:t>0:39</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847061"/>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For a number </a:t>
            </a:r>
            <a:r>
              <a:rPr lang="en-US" sz="1100" i="1" spc="-60" dirty="0" smtClean="0">
                <a:latin typeface="Trebuchet MS"/>
                <a:cs typeface="Trebuchet MS"/>
              </a:rPr>
              <a:t>x</a:t>
            </a:r>
            <a:r>
              <a:rPr lang="en-US" sz="1100" spc="-60" dirty="0" smtClean="0">
                <a:latin typeface="Trebuchet MS"/>
                <a:cs typeface="Trebuchet MS"/>
              </a:rPr>
              <a:t>, of all base representations up to base 36, display the </a:t>
            </a:r>
            <a:r>
              <a:rPr lang="en-US" sz="1100" i="1" spc="-60" dirty="0" smtClean="0">
                <a:latin typeface="Trebuchet MS"/>
                <a:cs typeface="Trebuchet MS"/>
              </a:rPr>
              <a:t>preferred</a:t>
            </a:r>
            <a:r>
              <a:rPr lang="en-US" sz="1100" spc="-60" dirty="0" smtClean="0">
                <a:latin typeface="Trebuchet MS"/>
                <a:cs typeface="Trebuchet MS"/>
              </a:rPr>
              <a:t> base - the one with the most appearances of the character ‘6’. </a:t>
            </a:r>
            <a:r>
              <a:rPr lang="en-US" sz="4000" spc="-60" dirty="0">
                <a:latin typeface="Trebuchet MS" panose="020B0603020202020204" pitchFamily="34" charset="0"/>
                <a:cs typeface="Courier New" panose="02070309020205020404" pitchFamily="49" charset="0"/>
              </a:rPr>
              <a:t/>
            </a:r>
            <a:br>
              <a:rPr lang="en-US" sz="4000" spc="-60" dirty="0">
                <a:latin typeface="Trebuchet MS" panose="020B0603020202020204" pitchFamily="34" charset="0"/>
                <a:cs typeface="Courier New" panose="02070309020205020404" pitchFamily="49" charset="0"/>
              </a:rPr>
            </a:br>
            <a:r>
              <a:rPr lang="en-US" sz="900" spc="-60" dirty="0">
                <a:latin typeface="Trebuchet MS" panose="020B0603020202020204" pitchFamily="34" charset="0"/>
                <a:cs typeface="Courier New" panose="02070309020205020404" pitchFamily="49" charset="0"/>
              </a:rPr>
              <a:t/>
            </a:r>
            <a:br>
              <a:rPr lang="en-US" sz="900" spc="-60" dirty="0">
                <a:latin typeface="Trebuchet MS" panose="020B0603020202020204" pitchFamily="34" charset="0"/>
                <a:cs typeface="Courier New" panose="02070309020205020404" pitchFamily="49" charset="0"/>
              </a:rPr>
            </a:br>
            <a:r>
              <a:rPr lang="en-US" sz="1100" dirty="0" smtClean="0">
                <a:solidFill>
                  <a:schemeClr val="bg1"/>
                </a:solidFill>
                <a:latin typeface="Trebuchet MS" panose="020B0603020202020204" pitchFamily="34" charset="0"/>
                <a:cs typeface="Trebuchet MS"/>
              </a:rPr>
              <a:t>Solution</a:t>
            </a:r>
            <a:endParaRPr lang="en-US" sz="1100" dirty="0">
              <a:latin typeface="Trebuchet MS" panose="020B0603020202020204" pitchFamily="34" charset="0"/>
              <a:cs typeface="Times New Roman"/>
            </a:endParaRPr>
          </a:p>
          <a:p>
            <a:pPr marL="12700" marR="67945">
              <a:lnSpc>
                <a:spcPct val="102600"/>
              </a:lnSpc>
              <a:spcBef>
                <a:spcPts val="300"/>
              </a:spcBef>
            </a:pPr>
            <a:r>
              <a:rPr lang="en-US" sz="1100" dirty="0" smtClean="0">
                <a:latin typeface="Trebuchet MS"/>
                <a:cs typeface="Trebuchet MS"/>
              </a:rPr>
              <a:t>The mathematics of computing each base of a number is not overly complicated, and can be done in a few lines of code.</a:t>
            </a:r>
          </a:p>
          <a:p>
            <a:pPr marL="12700" marR="67945">
              <a:lnSpc>
                <a:spcPct val="102600"/>
              </a:lnSpc>
              <a:spcBef>
                <a:spcPts val="300"/>
              </a:spcBef>
            </a:pPr>
            <a:r>
              <a:rPr lang="en-US" sz="1100" dirty="0" smtClean="0">
                <a:latin typeface="Trebuchet MS"/>
                <a:cs typeface="Trebuchet MS"/>
              </a:rPr>
              <a:t>However, don’t reinvent the wheel – Java has the method we need in the </a:t>
            </a:r>
            <a:r>
              <a:rPr lang="en-US" sz="1100" dirty="0" smtClean="0">
                <a:latin typeface="Courier New" panose="02070309020205020404" pitchFamily="49" charset="0"/>
                <a:cs typeface="Courier New" panose="02070309020205020404" pitchFamily="49" charset="0"/>
              </a:rPr>
              <a:t>Integer</a:t>
            </a:r>
            <a:r>
              <a:rPr lang="en-US" sz="1100" dirty="0" smtClean="0">
                <a:latin typeface="Trebuchet MS"/>
                <a:cs typeface="Trebuchet MS"/>
              </a:rPr>
              <a:t> class: </a:t>
            </a:r>
            <a:r>
              <a:rPr lang="en-US" sz="1100" smtClean="0">
                <a:latin typeface="Courier New" panose="02070309020205020404" pitchFamily="49" charset="0"/>
                <a:cs typeface="Courier New" panose="02070309020205020404" pitchFamily="49" charset="0"/>
              </a:rPr>
              <a:t>Integer.toString</a:t>
            </a:r>
            <a:r>
              <a:rPr lang="en-US" sz="1100" dirty="0" smtClean="0">
                <a:latin typeface="Courier New" panose="02070309020205020404" pitchFamily="49" charset="0"/>
                <a:cs typeface="Courier New" panose="02070309020205020404" pitchFamily="49" charset="0"/>
              </a:rPr>
              <a:t>(x</a:t>
            </a:r>
            <a:r>
              <a:rPr lang="en-US" sz="1100" dirty="0" smtClean="0">
                <a:latin typeface="Courier New" panose="02070309020205020404" pitchFamily="49" charset="0"/>
                <a:cs typeface="Courier New" panose="02070309020205020404" pitchFamily="49" charset="0"/>
              </a:rPr>
              <a:t>, r)</a:t>
            </a:r>
            <a:r>
              <a:rPr lang="en-US" sz="1100" dirty="0" smtClean="0">
                <a:latin typeface="Trebuchet MS" panose="020B0603020202020204" pitchFamily="34" charset="0"/>
                <a:cs typeface="Courier New" panose="02070309020205020404" pitchFamily="49" charset="0"/>
              </a:rPr>
              <a:t>, where </a:t>
            </a:r>
            <a:r>
              <a:rPr lang="en-US" sz="1100" dirty="0" smtClean="0">
                <a:latin typeface="Courier New" panose="02070309020205020404" pitchFamily="49" charset="0"/>
                <a:cs typeface="Courier New" panose="02070309020205020404" pitchFamily="49" charset="0"/>
              </a:rPr>
              <a:t>x</a:t>
            </a:r>
            <a:r>
              <a:rPr lang="en-US" sz="1100" dirty="0" smtClean="0">
                <a:latin typeface="Trebuchet MS" panose="020B0603020202020204" pitchFamily="34" charset="0"/>
                <a:cs typeface="Courier New" panose="02070309020205020404" pitchFamily="49" charset="0"/>
              </a:rPr>
              <a:t> is the number being represented and </a:t>
            </a:r>
            <a:r>
              <a:rPr lang="en-US" sz="1100" dirty="0" smtClean="0">
                <a:latin typeface="Courier New" panose="02070309020205020404" pitchFamily="49" charset="0"/>
                <a:cs typeface="Courier New" panose="02070309020205020404" pitchFamily="49" charset="0"/>
              </a:rPr>
              <a:t>r</a:t>
            </a:r>
            <a:r>
              <a:rPr lang="en-US" sz="1100" dirty="0" smtClean="0">
                <a:latin typeface="Trebuchet MS" panose="020B0603020202020204" pitchFamily="34" charset="0"/>
                <a:cs typeface="Courier New" panose="02070309020205020404" pitchFamily="49" charset="0"/>
              </a:rPr>
              <a:t> is the base to convert to.</a:t>
            </a:r>
          </a:p>
          <a:p>
            <a:pPr marL="12700" marR="67945">
              <a:lnSpc>
                <a:spcPct val="102600"/>
              </a:lnSpc>
              <a:spcBef>
                <a:spcPts val="300"/>
              </a:spcBef>
            </a:pPr>
            <a:r>
              <a:rPr lang="en-US" sz="1100" dirty="0" smtClean="0">
                <a:latin typeface="Trebuchet MS" panose="020B0603020202020204" pitchFamily="34" charset="0"/>
                <a:cs typeface="Courier New" panose="02070309020205020404" pitchFamily="49" charset="0"/>
              </a:rPr>
              <a:t>For each base </a:t>
            </a:r>
            <a:r>
              <a:rPr lang="en-US" sz="1100" i="1" dirty="0" smtClean="0">
                <a:latin typeface="Trebuchet MS" panose="020B0603020202020204" pitchFamily="34" charset="0"/>
                <a:cs typeface="Courier New" panose="02070309020205020404" pitchFamily="49" charset="0"/>
              </a:rPr>
              <a:t>r</a:t>
            </a:r>
            <a:r>
              <a:rPr lang="en-US" sz="1100" dirty="0" smtClean="0">
                <a:latin typeface="Trebuchet MS" panose="020B0603020202020204" pitchFamily="34" charset="0"/>
                <a:cs typeface="Courier New" panose="02070309020205020404" pitchFamily="49" charset="0"/>
              </a:rPr>
              <a:t> in the range [7, 36], compute the base using the supplied method, and check each String for the number of occurrences of the character ‘6’. If this number is the highest seen so far, save that String, and output when the loop ends.</a:t>
            </a:r>
            <a:endParaRPr lang="en-US" sz="1100" dirty="0" smtClean="0">
              <a:latin typeface="Courier New" panose="02070309020205020404" pitchFamily="49" charset="0"/>
              <a:cs typeface="Courier New" panose="02070309020205020404" pitchFamily="49" charset="0"/>
            </a:endParaRPr>
          </a:p>
          <a:p>
            <a:pPr marL="12700" marR="67945">
              <a:lnSpc>
                <a:spcPct val="102600"/>
              </a:lnSpc>
              <a:spcBef>
                <a:spcPts val="300"/>
              </a:spcBef>
            </a:pPr>
            <a:endParaRPr lang="en-US" sz="1100" dirty="0" smtClean="0">
              <a:latin typeface="Trebuchet MS" panose="020B0603020202020204" pitchFamily="34" charset="0"/>
              <a:cs typeface="Courier New" panose="02070309020205020404" pitchFamily="49" charset="0"/>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923192293"/>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2372</Words>
  <Application>Microsoft Office PowerPoint</Application>
  <PresentationFormat>Custom</PresentationFormat>
  <Paragraphs>371</Paragraphs>
  <Slides>34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Courier New</vt:lpstr>
      <vt:lpstr>Tahoma</vt:lpstr>
      <vt:lpstr>Times New Roman</vt:lpstr>
      <vt:lpstr>Trebuchet MS</vt:lpstr>
      <vt:lpstr>Office Theme</vt:lpstr>
      <vt:lpstr>2020 Lamar University High School Programming Contest Solution Outlines</vt:lpstr>
      <vt:lpstr>8 – Pyramint – First solved at 0:17</vt:lpstr>
      <vt:lpstr>8 – Pyramint – First solved at 0:17</vt:lpstr>
      <vt:lpstr>4 – Bone Apple Tea – First solved at 0:21</vt:lpstr>
      <vt:lpstr>4 – Bone Apple Tea – First solved at 0:21</vt:lpstr>
      <vt:lpstr>11 – Madison’s Wardrobe – First solved at 0:35</vt:lpstr>
      <vt:lpstr>11 – Madison’s Wardrobe – First solved at 0:35</vt:lpstr>
      <vt:lpstr>10 – Base Conversion – First solved at 0:39</vt:lpstr>
      <vt:lpstr>10 – Base Conversion – First solved at 0:39</vt:lpstr>
      <vt:lpstr>9 – What’s for Dinner? – First solved at 1:07</vt:lpstr>
      <vt:lpstr>9 – What’s for Dinner? – First solved at 1:07</vt:lpstr>
      <vt:lpstr>9 – What’s for Dinner? – First solved at 1:07</vt:lpstr>
      <vt:lpstr>9 – What’s for Dinner? – First solved at 1:07</vt:lpstr>
      <vt:lpstr>9 – What’s for Dinner? – First solved at 1:07</vt:lpstr>
      <vt:lpstr>3 – Feeding Bevo– First solved at ?:??</vt:lpstr>
      <vt:lpstr>3 – Feeding Bevo– First solved at ?:??</vt:lpstr>
      <vt:lpstr>2 – Frustrating Frustums – First solved at ?:??</vt:lpstr>
      <vt:lpstr>2 – Frustrating Frustums – First solved at ?:??</vt:lpstr>
      <vt:lpstr>2 – Frustrating Frustums – First solved at ?:??</vt:lpstr>
      <vt:lpstr>5 – CS Cat of Good Grades – First solved at ?:??</vt:lpstr>
      <vt:lpstr>5 – CS Cat of Good Grades – First solved at ?:??</vt:lpstr>
      <vt:lpstr>5 – CS Cat of Good Grades – First solved at ?:??</vt:lpstr>
      <vt:lpstr>6 – The High-Lays Man – First solved at ?:??</vt:lpstr>
      <vt:lpstr>6 – The High-Lays Man – First solved at ?:??</vt:lpstr>
      <vt:lpstr>7 – Roadside Assistance – First solved at ?:??</vt:lpstr>
      <vt:lpstr>7 – Roadside Assistance – First solved at ?:??</vt:lpstr>
      <vt:lpstr>7 – Roadside Assistance – First solved at ?:??</vt:lpstr>
      <vt:lpstr>7 – Roadside Assistance – First solved at ?:??</vt:lpstr>
      <vt:lpstr>7 – Roadside Assistance – First solved at ?:??</vt:lpstr>
      <vt:lpstr>7 – Roadside Assistance – First solved at ?:??</vt:lpstr>
      <vt:lpstr>12 – Passwords – First solved at ?:??</vt:lpstr>
      <vt:lpstr>12 – Passwords – First solved at ?:??</vt:lpstr>
      <vt:lpstr>12 – Passwords – First solved at ?:??</vt:lpstr>
      <vt:lpstr>Thank you for your attention!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ICPC South Central USA Regional Contest   Solution Outlines</dc:title>
  <dc:creator>The Judges</dc:creator>
  <cp:lastModifiedBy>Thomas A King</cp:lastModifiedBy>
  <cp:revision>83</cp:revision>
  <dcterms:created xsi:type="dcterms:W3CDTF">2020-02-21T18:25:34Z</dcterms:created>
  <dcterms:modified xsi:type="dcterms:W3CDTF">2020-02-29T19:47:46Z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2019-11-28T00:00:00Z</vt:filetime>
  </property>
  <property fmtid="{D5CDD505-2E9C-101B-9397-08002B2CF9AE}" pid="3" name="Creator">
    <vt:lpwstr>LaTeX with Beamer class</vt:lpwstr>
  </property>
  <property fmtid="{D5CDD505-2E9C-101B-9397-08002B2CF9AE}" pid="4" name="LastSaved">
    <vt:filetime>2020-02-21T00:00:00Z</vt:filetime>
  </property>
</Properties>
</file>