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2"/>
  </p:normalViewPr>
  <p:slideViewPr>
    <p:cSldViewPr snapToGrid="0">
      <p:cViewPr varScale="1">
        <p:scale>
          <a:sx n="137" d="100"/>
          <a:sy n="137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E074-95EB-77C4-1EEE-D276B3FB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B437C-7E2B-7677-7109-827A623D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07F1-1EE1-2EF6-CCD1-92F1D2D3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2596-FF1B-20DF-45E8-F932EC06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80C2-B021-8D77-FF3E-913ED988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CA1-9A7E-F45A-B9E0-0963968E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A1C0-4073-AA93-9B5F-E9341BD0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8F7F-5F40-C53F-7F6C-458A1981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3F7B-5308-AA82-58E8-15E5E84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3CAD-CC86-B45C-2DC9-31FDF26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ECDC5-952C-F5DA-4304-FEF3A33CD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3C237-675E-014F-0852-46CC2367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1145-A62B-B71C-EC10-B213770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DAA8-A91E-FE9C-4D00-470872AC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2EAF-A157-A741-105E-59678089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D323-D23E-2E1C-1C5F-7AE0D259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BCDA-5FAC-3143-E778-4E43CB38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BC3F-7D87-A97B-6A18-FC88431D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141A-8971-79FB-BE6F-2DF08F6F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474F-5877-F986-5BF3-AF35474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55A-CF80-A537-D922-40CE9C59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E0BA-EF24-AA99-058C-A0A2B088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A005-3BBA-907E-F595-4A60822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BE61-083D-B750-489B-082D2C90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9213-1761-869F-24B2-5A58AD9B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D47-7736-84A8-5241-C3C4ACB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82DD-9C42-7630-50FF-9A897806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74D8-6E2F-3709-0D69-4FD7B627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B202-F3F9-C884-FD09-8E5FB28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24AB-9D65-7192-91F7-5C2611C4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2AEE-5B9F-45E4-1560-D72871B8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BB8-8D37-E9E4-F169-B912900D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0EA5-D166-CE0A-3042-21B22870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421A-E2A1-A856-428F-C5B8591E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0C8A-1732-7571-1B89-B8695553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85F95-5682-166C-C13A-8864A119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BCC95-23F1-ECFC-75DC-946736DD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97B4D-E9A1-7011-C851-5692A05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B4E48-230C-858E-5D5C-CABB82E6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0A7B-75A1-FFD9-0848-F2A75C2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B98AB-BD18-2583-D143-833E2625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8FA64-0346-7A6F-A058-C4AECD8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B9EC-F7DD-BD26-0F87-C2E3577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2AF51-06E3-3E6C-9884-8BAA134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90EC5-9248-F7A7-139F-BA6BB54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A01A-B309-D803-3D54-25BAA435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9FB9-65B6-06F6-E3CF-4943EDDF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FBDA-7688-B784-465D-A2EF18B8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D163-D695-43BE-E9A4-08107F87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64E1-2B6E-3E6C-4AC3-5BBF120E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8B1D-BF93-051F-407C-6700839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1816-7502-9FCB-9D68-6E00F507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DA7E-8B13-E8D1-2031-994F75D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7938-9A1D-6D87-E2E0-CB2F48515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C620-100F-AD67-B992-96AB451E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2D54-0FB8-E0F2-142B-DBF09178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39BB-BC73-00EB-2079-9525508E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7BB2-83F3-F843-CD3E-AE71058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D1EF0-217F-C815-6D6E-1A64AD3D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B7E0-8D4E-E403-5A99-F8AB306C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EAE3-E9EB-17BD-704D-D6989E7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CB822-4013-D343-9C90-2C357475D4F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C1A6-EFCF-1F5C-44A4-380A5ED6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7F15-8F55-BAD5-4830-FDB2A574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6767C-D645-D24C-8771-A684CBE6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9B5F2-7942-D09A-CFC3-EB457A46A3FF}"/>
              </a:ext>
            </a:extLst>
          </p:cNvPr>
          <p:cNvSpPr txBox="1"/>
          <p:nvPr/>
        </p:nvSpPr>
        <p:spPr>
          <a:xfrm>
            <a:off x="2969214" y="867747"/>
            <a:ext cx="62535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TELECOM CHURN</a:t>
            </a:r>
          </a:p>
          <a:p>
            <a:pPr algn="ctr"/>
            <a:r>
              <a:rPr lang="en-US" sz="6000" dirty="0"/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65AE0-90A7-E34E-277C-6CC2770C9B25}"/>
              </a:ext>
            </a:extLst>
          </p:cNvPr>
          <p:cNvSpPr txBox="1"/>
          <p:nvPr/>
        </p:nvSpPr>
        <p:spPr>
          <a:xfrm>
            <a:off x="5087518" y="4051262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Murtaza Bookwala</a:t>
            </a:r>
          </a:p>
        </p:txBody>
      </p:sp>
    </p:spTree>
    <p:extLst>
      <p:ext uri="{BB962C8B-B14F-4D97-AF65-F5344CB8AC3E}">
        <p14:creationId xmlns:p14="http://schemas.microsoft.com/office/powerpoint/2010/main" val="21166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3C4D0-1243-B577-4612-652FC6A175C1}"/>
              </a:ext>
            </a:extLst>
          </p:cNvPr>
          <p:cNvSpPr txBox="1"/>
          <p:nvPr/>
        </p:nvSpPr>
        <p:spPr>
          <a:xfrm>
            <a:off x="690465" y="1156996"/>
            <a:ext cx="1140203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cleaning the Dataset and eliminating unnecessary data on which the analysis won't be working, we came to</a:t>
            </a:r>
          </a:p>
          <a:p>
            <a:r>
              <a:rPr lang="en-US" dirty="0"/>
              <a:t>A result on which we performed Univariate and Bivariate Analysis by plotting graphs such as bar graphs and</a:t>
            </a:r>
          </a:p>
          <a:p>
            <a:r>
              <a:rPr lang="en-US" dirty="0"/>
              <a:t>Scatterplots.</a:t>
            </a:r>
          </a:p>
          <a:p>
            <a:endParaRPr lang="en-US" dirty="0"/>
          </a:p>
          <a:p>
            <a:r>
              <a:rPr lang="en-US" dirty="0"/>
              <a:t>After that we enter the phase of Model building and testing. </a:t>
            </a:r>
          </a:p>
          <a:p>
            <a:endParaRPr lang="en-US" dirty="0"/>
          </a:p>
          <a:p>
            <a:r>
              <a:rPr lang="en-US" dirty="0"/>
              <a:t>Then the decision tree is made</a:t>
            </a:r>
          </a:p>
          <a:p>
            <a:endParaRPr lang="en-US" dirty="0"/>
          </a:p>
          <a:p>
            <a:r>
              <a:rPr lang="en-US" dirty="0"/>
              <a:t>Then we enter the Random Forest Classifier phase where all the values from Decision Tree are considered and </a:t>
            </a:r>
          </a:p>
          <a:p>
            <a:r>
              <a:rPr lang="en-US" dirty="0"/>
              <a:t>Combined and made in one outcome.</a:t>
            </a:r>
          </a:p>
          <a:p>
            <a:endParaRPr lang="en-US" dirty="0"/>
          </a:p>
          <a:p>
            <a:r>
              <a:rPr lang="en-US" dirty="0"/>
              <a:t>So, at the end with PCA (Principal Component Analysis) the result turned out to be </a:t>
            </a:r>
            <a:r>
              <a:rPr lang="en-US" dirty="0" err="1"/>
              <a:t>approx</a:t>
            </a:r>
            <a:r>
              <a:rPr lang="en-US" dirty="0"/>
              <a:t> 81% and without PCA</a:t>
            </a:r>
          </a:p>
          <a:p>
            <a:r>
              <a:rPr lang="en-US" dirty="0"/>
              <a:t>The model showed good results too.</a:t>
            </a:r>
          </a:p>
          <a:p>
            <a:endParaRPr lang="en-US" dirty="0"/>
          </a:p>
          <a:p>
            <a:r>
              <a:rPr lang="en-US" dirty="0"/>
              <a:t>So, we will go further ahead with simple model such as logistic regression with PCA as it explains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the</a:t>
            </a: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important predictor variables as well as the significance of each variable.</a:t>
            </a:r>
          </a:p>
          <a:p>
            <a:endParaRPr lang="en-IN" dirty="0">
              <a:highlight>
                <a:srgbClr val="FFFFFF"/>
              </a:highlight>
              <a:latin typeface="system-ui"/>
            </a:endParaRP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The model also helps us to identify the variables which should be act upon for making the decision of the to be churned</a:t>
            </a: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14E7A-E046-0BCD-0D64-617C7B880E27}"/>
              </a:ext>
            </a:extLst>
          </p:cNvPr>
          <p:cNvSpPr txBox="1"/>
          <p:nvPr/>
        </p:nvSpPr>
        <p:spPr>
          <a:xfrm>
            <a:off x="457200" y="466531"/>
            <a:ext cx="1154021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Recommendations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Target the customers, whose minutes of usage of the incoming local calls and outgoing ISD calls are less in the action</a:t>
            </a: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       phase (mostly in the month of August).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Target the customers, whose outgoing others charge in July and incoming others on August are less.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Also, the customers having value-based cost in the action phase increased are more likely to churn than the other</a:t>
            </a:r>
          </a:p>
          <a:p>
            <a:r>
              <a:rPr lang="en-IN" dirty="0">
                <a:highlight>
                  <a:srgbClr val="FFFFFF"/>
                </a:highlight>
                <a:latin typeface="system-ui"/>
              </a:rPr>
              <a:t>   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customers. Hence, these customers may be a good target to provide offer.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Customers, who's monthly 3G recharge in August is more, are likely to be churned.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 having decreasing STD incoming minutes of usage for operators T to fixed lines of T for the month of August</a:t>
            </a:r>
          </a:p>
          <a:p>
            <a:r>
              <a:rPr lang="en-IN" dirty="0">
                <a:highlight>
                  <a:srgbClr val="FFFFFF"/>
                </a:highlight>
                <a:latin typeface="system-ui"/>
              </a:rPr>
              <a:t>   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are more likely to churn.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 decreasing monthly 2g usage for August are most probable to churn.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Customers having decreasing incoming minutes of usage for operators T to fixed lines of T for August are more</a:t>
            </a:r>
          </a:p>
          <a:p>
            <a:r>
              <a:rPr lang="en-IN" dirty="0">
                <a:highlight>
                  <a:srgbClr val="FFFFFF"/>
                </a:highlight>
                <a:latin typeface="system-ui"/>
              </a:rPr>
              <a:t>    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likely to churn.</a:t>
            </a:r>
          </a:p>
          <a:p>
            <a:endParaRPr lang="en-US" dirty="0"/>
          </a:p>
          <a:p>
            <a:r>
              <a:rPr lang="en-US" dirty="0"/>
              <a:t>8.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roam_og_mou_8 variables have positive coefficients (0.7135). That means for the customers, whose roaming outgoing</a:t>
            </a:r>
          </a:p>
          <a:p>
            <a:r>
              <a:rPr lang="en-IN" dirty="0">
                <a:highlight>
                  <a:srgbClr val="FFFFFF"/>
                </a:highlight>
                <a:latin typeface="system-ui"/>
              </a:rPr>
              <a:t>     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minutes of usage is increasing are more likely to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with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8AAF320-134E-AABA-DD10-74B6401A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659"/>
            <a:ext cx="7772400" cy="4623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E30AEF-A452-85FB-DE7A-AEA4C59C4158}"/>
              </a:ext>
            </a:extLst>
          </p:cNvPr>
          <p:cNvSpPr txBox="1"/>
          <p:nvPr/>
        </p:nvSpPr>
        <p:spPr>
          <a:xfrm>
            <a:off x="606490" y="5533053"/>
            <a:ext cx="1088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We can see that for the churn customers the minutes of usage for the month of August is mostly populated on the</a:t>
            </a: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lower side than the non-churn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5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BD5C00-D4C6-FB33-A7B0-F180152A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79530"/>
            <a:ext cx="77597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A38D1-685A-10D0-BCBF-325D553B22B5}"/>
              </a:ext>
            </a:extLst>
          </p:cNvPr>
          <p:cNvSpPr txBox="1"/>
          <p:nvPr/>
        </p:nvSpPr>
        <p:spPr>
          <a:xfrm>
            <a:off x="606490" y="5533053"/>
            <a:ext cx="1153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We can see that the ISD outgoing minutes of usage for the month of August for churn customers is </a:t>
            </a:r>
            <a:r>
              <a:rPr lang="en-IN" b="0" i="0" dirty="0" err="1">
                <a:effectLst/>
                <a:highlight>
                  <a:srgbClr val="FFFFFF"/>
                </a:highlight>
                <a:latin typeface="system-ui"/>
              </a:rPr>
              <a:t>densed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 approximately</a:t>
            </a:r>
          </a:p>
          <a:p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to zero. On the other hand for the non-churn customers, it is little more than the churn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82F66ED-AAFF-57BA-4E88-B8D1158B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39013"/>
            <a:ext cx="7670800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26A97-5D1A-C97F-B2A2-038A46543440}"/>
              </a:ext>
            </a:extLst>
          </p:cNvPr>
          <p:cNvSpPr txBox="1"/>
          <p:nvPr/>
        </p:nvSpPr>
        <p:spPr>
          <a:xfrm>
            <a:off x="606490" y="5253133"/>
            <a:ext cx="10818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The number of monthly 3g data for August for the churn customers are very much populated </a:t>
            </a:r>
            <a:r>
              <a:rPr lang="en-IN" b="0" i="0" dirty="0" err="1">
                <a:effectLst/>
                <a:highlight>
                  <a:srgbClr val="FFFFFF"/>
                </a:highlight>
                <a:latin typeface="system-ui"/>
              </a:rPr>
              <a:t>aroud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 1, whereas of</a:t>
            </a:r>
          </a:p>
          <a:p>
            <a:pPr algn="l"/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non churn customers it spreads across various numbers.</a:t>
            </a:r>
          </a:p>
          <a:p>
            <a:pPr algn="l"/>
            <a:endParaRPr lang="en-IN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Similarly, we can plot each variables, which have higher coefficients, churn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1789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512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Murtaza Bookwala</dc:creator>
  <cp:lastModifiedBy>Murtaza Bookwala</cp:lastModifiedBy>
  <cp:revision>1</cp:revision>
  <dcterms:created xsi:type="dcterms:W3CDTF">2024-06-10T17:41:16Z</dcterms:created>
  <dcterms:modified xsi:type="dcterms:W3CDTF">2024-06-10T18:13:01Z</dcterms:modified>
</cp:coreProperties>
</file>