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4"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D7B7B-C961-461F-AC0D-0090A5438107}" type="datetimeFigureOut">
              <a:rPr lang="en-CA" smtClean="0"/>
              <a:t>2022-09-20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287-BF6F-457B-AA39-5C9143DD7443}" type="slidenum">
              <a:rPr lang="en-CA" smtClean="0"/>
              <a:t>‹#›</a:t>
            </a:fld>
            <a:endParaRPr lang="en-CA"/>
          </a:p>
        </p:txBody>
      </p:sp>
    </p:spTree>
    <p:extLst>
      <p:ext uri="{BB962C8B-B14F-4D97-AF65-F5344CB8AC3E}">
        <p14:creationId xmlns:p14="http://schemas.microsoft.com/office/powerpoint/2010/main" val="193185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Finished Trip aggregate graph means that users are taking out bikes for longer periods of time from the bikes that were rented out but not returned from the start trip aggregate</a:t>
            </a:r>
          </a:p>
        </p:txBody>
      </p:sp>
      <p:sp>
        <p:nvSpPr>
          <p:cNvPr id="4" name="Slide Number Placeholder 3"/>
          <p:cNvSpPr>
            <a:spLocks noGrp="1"/>
          </p:cNvSpPr>
          <p:nvPr>
            <p:ph type="sldNum" sz="quarter" idx="5"/>
          </p:nvPr>
        </p:nvSpPr>
        <p:spPr/>
        <p:txBody>
          <a:bodyPr/>
          <a:lstStyle/>
          <a:p>
            <a:fld id="{97230287-BF6F-457B-AA39-5C9143DD7443}" type="slidenum">
              <a:rPr lang="en-CA" smtClean="0"/>
              <a:t>5</a:t>
            </a:fld>
            <a:endParaRPr lang="en-CA"/>
          </a:p>
        </p:txBody>
      </p:sp>
    </p:spTree>
    <p:extLst>
      <p:ext uri="{BB962C8B-B14F-4D97-AF65-F5344CB8AC3E}">
        <p14:creationId xmlns:p14="http://schemas.microsoft.com/office/powerpoint/2010/main" val="4027396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170181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312020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8535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1250270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8408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2814104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738364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350562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4027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1A93-3CC4-4C13-8E9F-56C52CC6AAA4}" type="datetimeFigureOut">
              <a:rPr lang="en-CA" smtClean="0"/>
              <a:t>2022-09-20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35782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51A93-3CC4-4C13-8E9F-56C52CC6AAA4}" type="datetimeFigureOut">
              <a:rPr lang="en-CA" smtClean="0"/>
              <a:t>2022-09-20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15151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51A93-3CC4-4C13-8E9F-56C52CC6AAA4}" type="datetimeFigureOut">
              <a:rPr lang="en-CA" smtClean="0"/>
              <a:t>2022-09-20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7649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51A93-3CC4-4C13-8E9F-56C52CC6AAA4}" type="datetimeFigureOut">
              <a:rPr lang="en-CA" smtClean="0"/>
              <a:t>2022-09-20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41518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51A93-3CC4-4C13-8E9F-56C52CC6AAA4}" type="datetimeFigureOut">
              <a:rPr lang="en-CA" smtClean="0"/>
              <a:t>2022-09-20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2380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51A93-3CC4-4C13-8E9F-56C52CC6AAA4}" type="datetimeFigureOut">
              <a:rPr lang="en-CA" smtClean="0"/>
              <a:t>2022-09-20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5410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51A93-3CC4-4C13-8E9F-56C52CC6AAA4}" type="datetimeFigureOut">
              <a:rPr lang="en-CA" smtClean="0"/>
              <a:t>2022-09-20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FC75AB-4882-48DF-8816-E175C1C7B3EC}" type="slidenum">
              <a:rPr lang="en-CA" smtClean="0"/>
              <a:t>‹#›</a:t>
            </a:fld>
            <a:endParaRPr lang="en-CA"/>
          </a:p>
        </p:txBody>
      </p:sp>
    </p:spTree>
    <p:extLst>
      <p:ext uri="{BB962C8B-B14F-4D97-AF65-F5344CB8AC3E}">
        <p14:creationId xmlns:p14="http://schemas.microsoft.com/office/powerpoint/2010/main" val="74707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A51A93-3CC4-4C13-8E9F-56C52CC6AAA4}" type="datetimeFigureOut">
              <a:rPr lang="en-CA" smtClean="0"/>
              <a:t>2022-09-20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FC75AB-4882-48DF-8816-E175C1C7B3EC}" type="slidenum">
              <a:rPr lang="en-CA" smtClean="0"/>
              <a:t>‹#›</a:t>
            </a:fld>
            <a:endParaRPr lang="en-CA"/>
          </a:p>
        </p:txBody>
      </p:sp>
    </p:spTree>
    <p:extLst>
      <p:ext uri="{BB962C8B-B14F-4D97-AF65-F5344CB8AC3E}">
        <p14:creationId xmlns:p14="http://schemas.microsoft.com/office/powerpoint/2010/main" val="4176685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4B91-F965-7A98-CCCF-D495295AEB3E}"/>
              </a:ext>
            </a:extLst>
          </p:cNvPr>
          <p:cNvSpPr>
            <a:spLocks noGrp="1"/>
          </p:cNvSpPr>
          <p:nvPr>
            <p:ph type="ctrTitle"/>
          </p:nvPr>
        </p:nvSpPr>
        <p:spPr/>
        <p:txBody>
          <a:bodyPr/>
          <a:lstStyle/>
          <a:p>
            <a:r>
              <a:rPr lang="en-CA" dirty="0"/>
              <a:t>Chicago Bike Data Observations</a:t>
            </a:r>
          </a:p>
        </p:txBody>
      </p:sp>
      <p:sp>
        <p:nvSpPr>
          <p:cNvPr id="3" name="Subtitle 2">
            <a:extLst>
              <a:ext uri="{FF2B5EF4-FFF2-40B4-BE49-F238E27FC236}">
                <a16:creationId xmlns:a16="http://schemas.microsoft.com/office/drawing/2014/main" id="{707AF800-DCD0-7D5F-DF38-5936BB156267}"/>
              </a:ext>
            </a:extLst>
          </p:cNvPr>
          <p:cNvSpPr>
            <a:spLocks noGrp="1"/>
          </p:cNvSpPr>
          <p:nvPr>
            <p:ph type="subTitle" idx="1"/>
          </p:nvPr>
        </p:nvSpPr>
        <p:spPr/>
        <p:txBody>
          <a:bodyPr/>
          <a:lstStyle/>
          <a:p>
            <a:r>
              <a:rPr lang="en-CA" dirty="0"/>
              <a:t>By: Marcus Chan</a:t>
            </a:r>
          </a:p>
        </p:txBody>
      </p:sp>
    </p:spTree>
    <p:extLst>
      <p:ext uri="{BB962C8B-B14F-4D97-AF65-F5344CB8AC3E}">
        <p14:creationId xmlns:p14="http://schemas.microsoft.com/office/powerpoint/2010/main" val="19457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D1C9-3516-478E-5F88-782A941549E2}"/>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E63DF48C-1942-8E7E-D978-C6A079780C9C}"/>
              </a:ext>
            </a:extLst>
          </p:cNvPr>
          <p:cNvSpPr>
            <a:spLocks noGrp="1"/>
          </p:cNvSpPr>
          <p:nvPr>
            <p:ph idx="1"/>
          </p:nvPr>
        </p:nvSpPr>
        <p:spPr/>
        <p:txBody>
          <a:bodyPr/>
          <a:lstStyle/>
          <a:p>
            <a:r>
              <a:rPr lang="en-CA" dirty="0"/>
              <a:t>More memberships will provide more long term benefits for the corporation.</a:t>
            </a:r>
          </a:p>
          <a:p>
            <a:pPr lvl="1"/>
            <a:r>
              <a:rPr lang="en-CA" dirty="0"/>
              <a:t>How to attract more members?</a:t>
            </a:r>
          </a:p>
          <a:p>
            <a:pPr lvl="2"/>
            <a:r>
              <a:rPr lang="en-CA" dirty="0"/>
              <a:t>How can we convert casual users to users with memberships?</a:t>
            </a:r>
          </a:p>
          <a:p>
            <a:pPr lvl="2"/>
            <a:endParaRPr lang="en-CA" dirty="0"/>
          </a:p>
          <a:p>
            <a:r>
              <a:rPr lang="en-CA" dirty="0"/>
              <a:t>Assumptions:</a:t>
            </a:r>
          </a:p>
          <a:p>
            <a:pPr lvl="1"/>
            <a:r>
              <a:rPr lang="en-CA" dirty="0"/>
              <a:t>Total sample population 120,000 will reflect the statistics of overall whole</a:t>
            </a:r>
          </a:p>
          <a:p>
            <a:pPr lvl="2"/>
            <a:r>
              <a:rPr lang="en-CA" dirty="0"/>
              <a:t>A sample of 10,000 are taken from each month</a:t>
            </a:r>
          </a:p>
          <a:p>
            <a:pPr lvl="2"/>
            <a:r>
              <a:rPr lang="en-CA" dirty="0"/>
              <a:t>Data provided by is representative and doesn’t overlook critical factors</a:t>
            </a:r>
          </a:p>
          <a:p>
            <a:pPr lvl="1"/>
            <a:r>
              <a:rPr lang="en-CA" dirty="0"/>
              <a:t>The affects of weather will not drastically change overall results apart from seasonal changes</a:t>
            </a:r>
          </a:p>
          <a:p>
            <a:pPr marL="457200" lvl="1" indent="0">
              <a:buNone/>
            </a:pPr>
            <a:endParaRPr lang="en-CA" dirty="0"/>
          </a:p>
        </p:txBody>
      </p:sp>
    </p:spTree>
    <p:extLst>
      <p:ext uri="{BB962C8B-B14F-4D97-AF65-F5344CB8AC3E}">
        <p14:creationId xmlns:p14="http://schemas.microsoft.com/office/powerpoint/2010/main" val="4272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7297-A0B1-0805-3F41-EF25F3E86F4D}"/>
              </a:ext>
            </a:extLst>
          </p:cNvPr>
          <p:cNvSpPr>
            <a:spLocks noGrp="1"/>
          </p:cNvSpPr>
          <p:nvPr>
            <p:ph type="title"/>
          </p:nvPr>
        </p:nvSpPr>
        <p:spPr/>
        <p:txBody>
          <a:bodyPr/>
          <a:lstStyle/>
          <a:p>
            <a:r>
              <a:rPr lang="en-CA" dirty="0"/>
              <a:t>Overall Members vs Casuals Bike usage</a:t>
            </a:r>
          </a:p>
        </p:txBody>
      </p:sp>
      <p:pic>
        <p:nvPicPr>
          <p:cNvPr id="5" name="Content Placeholder 4">
            <a:extLst>
              <a:ext uri="{FF2B5EF4-FFF2-40B4-BE49-F238E27FC236}">
                <a16:creationId xmlns:a16="http://schemas.microsoft.com/office/drawing/2014/main" id="{D3133686-C7FA-C359-2E39-C1C0B4DCD0B7}"/>
              </a:ext>
            </a:extLst>
          </p:cNvPr>
          <p:cNvPicPr>
            <a:picLocks noGrp="1" noChangeAspect="1"/>
          </p:cNvPicPr>
          <p:nvPr>
            <p:ph idx="1"/>
          </p:nvPr>
        </p:nvPicPr>
        <p:blipFill>
          <a:blip r:embed="rId2"/>
          <a:stretch>
            <a:fillRect/>
          </a:stretch>
        </p:blipFill>
        <p:spPr>
          <a:xfrm>
            <a:off x="6391469" y="4301657"/>
            <a:ext cx="2882533" cy="2347990"/>
          </a:xfrm>
        </p:spPr>
      </p:pic>
      <p:pic>
        <p:nvPicPr>
          <p:cNvPr id="7" name="Picture 6">
            <a:extLst>
              <a:ext uri="{FF2B5EF4-FFF2-40B4-BE49-F238E27FC236}">
                <a16:creationId xmlns:a16="http://schemas.microsoft.com/office/drawing/2014/main" id="{48B1B74F-6A2C-BA3E-EABB-B5E2F3D8BDD8}"/>
              </a:ext>
            </a:extLst>
          </p:cNvPr>
          <p:cNvPicPr>
            <a:picLocks noChangeAspect="1"/>
          </p:cNvPicPr>
          <p:nvPr/>
        </p:nvPicPr>
        <p:blipFill rotWithShape="1">
          <a:blip r:embed="rId3"/>
          <a:srcRect l="-1" r="-63"/>
          <a:stretch/>
        </p:blipFill>
        <p:spPr>
          <a:xfrm>
            <a:off x="6391470" y="1744102"/>
            <a:ext cx="2202024" cy="2366507"/>
          </a:xfrm>
          <a:prstGeom prst="rect">
            <a:avLst/>
          </a:prstGeom>
        </p:spPr>
      </p:pic>
      <p:sp>
        <p:nvSpPr>
          <p:cNvPr id="9" name="TextBox 8">
            <a:extLst>
              <a:ext uri="{FF2B5EF4-FFF2-40B4-BE49-F238E27FC236}">
                <a16:creationId xmlns:a16="http://schemas.microsoft.com/office/drawing/2014/main" id="{8B366109-89E7-78A1-8670-1EE25F89515F}"/>
              </a:ext>
            </a:extLst>
          </p:cNvPr>
          <p:cNvSpPr txBox="1"/>
          <p:nvPr/>
        </p:nvSpPr>
        <p:spPr>
          <a:xfrm>
            <a:off x="6899987" y="1374770"/>
            <a:ext cx="1231641" cy="369332"/>
          </a:xfrm>
          <a:prstGeom prst="rect">
            <a:avLst/>
          </a:prstGeom>
          <a:noFill/>
        </p:spPr>
        <p:txBody>
          <a:bodyPr wrap="square" rtlCol="0">
            <a:spAutoFit/>
          </a:bodyPr>
          <a:lstStyle/>
          <a:p>
            <a:pPr algn="ctr"/>
            <a:r>
              <a:rPr lang="en-CA" dirty="0"/>
              <a:t>Members</a:t>
            </a:r>
          </a:p>
        </p:txBody>
      </p:sp>
      <p:sp>
        <p:nvSpPr>
          <p:cNvPr id="10" name="TextBox 9">
            <a:extLst>
              <a:ext uri="{FF2B5EF4-FFF2-40B4-BE49-F238E27FC236}">
                <a16:creationId xmlns:a16="http://schemas.microsoft.com/office/drawing/2014/main" id="{508B7537-1A01-2215-EA3B-1E72158329CF}"/>
              </a:ext>
            </a:extLst>
          </p:cNvPr>
          <p:cNvSpPr txBox="1"/>
          <p:nvPr/>
        </p:nvSpPr>
        <p:spPr>
          <a:xfrm>
            <a:off x="6574878" y="4021467"/>
            <a:ext cx="1881858" cy="369332"/>
          </a:xfrm>
          <a:prstGeom prst="rect">
            <a:avLst/>
          </a:prstGeom>
          <a:noFill/>
        </p:spPr>
        <p:txBody>
          <a:bodyPr wrap="square" rtlCol="0">
            <a:spAutoFit/>
          </a:bodyPr>
          <a:lstStyle/>
          <a:p>
            <a:pPr algn="ctr"/>
            <a:r>
              <a:rPr lang="en-CA" dirty="0"/>
              <a:t>Casual Users</a:t>
            </a:r>
          </a:p>
        </p:txBody>
      </p:sp>
      <p:sp>
        <p:nvSpPr>
          <p:cNvPr id="3" name="TextBox 2">
            <a:extLst>
              <a:ext uri="{FF2B5EF4-FFF2-40B4-BE49-F238E27FC236}">
                <a16:creationId xmlns:a16="http://schemas.microsoft.com/office/drawing/2014/main" id="{FFC98CC1-66EA-102A-8444-0BFA58AEBFF0}"/>
              </a:ext>
            </a:extLst>
          </p:cNvPr>
          <p:cNvSpPr txBox="1"/>
          <p:nvPr/>
        </p:nvSpPr>
        <p:spPr>
          <a:xfrm>
            <a:off x="934956" y="1676985"/>
            <a:ext cx="5057192" cy="4524315"/>
          </a:xfrm>
          <a:prstGeom prst="rect">
            <a:avLst/>
          </a:prstGeom>
          <a:noFill/>
        </p:spPr>
        <p:txBody>
          <a:bodyPr wrap="square" rtlCol="0">
            <a:spAutoFit/>
          </a:bodyPr>
          <a:lstStyle/>
          <a:p>
            <a:r>
              <a:rPr lang="en-CA" dirty="0"/>
              <a:t>Observations:</a:t>
            </a:r>
          </a:p>
          <a:p>
            <a:endParaRPr lang="en-CA" dirty="0"/>
          </a:p>
          <a:p>
            <a:pPr marL="285750" indent="-285750">
              <a:buFontTx/>
              <a:buChar char="-"/>
            </a:pPr>
            <a:r>
              <a:rPr lang="en-CA" dirty="0"/>
              <a:t>Membership Users </a:t>
            </a:r>
          </a:p>
          <a:p>
            <a:pPr marL="742950" lvl="1" indent="-285750">
              <a:buFontTx/>
              <a:buChar char="-"/>
            </a:pPr>
            <a:r>
              <a:rPr lang="en-CA" dirty="0"/>
              <a:t>prefers Docked Bikes but less than casual users</a:t>
            </a:r>
          </a:p>
          <a:p>
            <a:pPr marL="742950" lvl="1" indent="-285750">
              <a:buFontTx/>
              <a:buChar char="-"/>
            </a:pPr>
            <a:r>
              <a:rPr lang="en-CA" dirty="0"/>
              <a:t>About 2/3 of the sample population</a:t>
            </a:r>
          </a:p>
          <a:p>
            <a:pPr marL="742950" lvl="1" indent="-285750">
              <a:buFontTx/>
              <a:buChar char="-"/>
            </a:pPr>
            <a:r>
              <a:rPr lang="en-CA" dirty="0"/>
              <a:t>Uses electric bikes in the same ratio as casual users</a:t>
            </a:r>
          </a:p>
          <a:p>
            <a:pPr marL="285750" indent="-285750">
              <a:buFontTx/>
              <a:buChar char="-"/>
            </a:pPr>
            <a:endParaRPr lang="en-CA" dirty="0"/>
          </a:p>
          <a:p>
            <a:pPr marL="285750" indent="-285750">
              <a:buFontTx/>
              <a:buChar char="-"/>
            </a:pPr>
            <a:endParaRPr lang="en-CA" dirty="0"/>
          </a:p>
          <a:p>
            <a:pPr marL="285750" indent="-285750">
              <a:buFontTx/>
              <a:buChar char="-"/>
            </a:pPr>
            <a:r>
              <a:rPr lang="en-CA" dirty="0"/>
              <a:t>Casual Users</a:t>
            </a:r>
          </a:p>
          <a:p>
            <a:pPr marL="742950" lvl="1" indent="-285750">
              <a:buFontTx/>
              <a:buChar char="-"/>
            </a:pPr>
            <a:r>
              <a:rPr lang="en-CA" dirty="0"/>
              <a:t>prefers Docked Bikes</a:t>
            </a:r>
          </a:p>
          <a:p>
            <a:pPr marL="742950" lvl="1" indent="-285750">
              <a:buFontTx/>
              <a:buChar char="-"/>
            </a:pPr>
            <a:r>
              <a:rPr lang="en-CA" dirty="0"/>
              <a:t>About 1/3 of the sample population</a:t>
            </a:r>
          </a:p>
          <a:p>
            <a:pPr marL="742950" lvl="1" indent="-285750">
              <a:buFontTx/>
              <a:buChar char="-"/>
            </a:pPr>
            <a:r>
              <a:rPr lang="en-CA" dirty="0"/>
              <a:t>Uses Docked bikes in place of classical bikes</a:t>
            </a:r>
          </a:p>
          <a:p>
            <a:pPr marL="742950" lvl="1" indent="-285750">
              <a:buFontTx/>
              <a:buChar char="-"/>
            </a:pPr>
            <a:endParaRPr lang="en-CA" dirty="0"/>
          </a:p>
        </p:txBody>
      </p:sp>
    </p:spTree>
    <p:extLst>
      <p:ext uri="{BB962C8B-B14F-4D97-AF65-F5344CB8AC3E}">
        <p14:creationId xmlns:p14="http://schemas.microsoft.com/office/powerpoint/2010/main" val="25123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87A9-555B-F1C8-D075-FA49D83BC45C}"/>
              </a:ext>
            </a:extLst>
          </p:cNvPr>
          <p:cNvSpPr>
            <a:spLocks noGrp="1"/>
          </p:cNvSpPr>
          <p:nvPr>
            <p:ph type="title"/>
          </p:nvPr>
        </p:nvSpPr>
        <p:spPr/>
        <p:txBody>
          <a:bodyPr/>
          <a:lstStyle/>
          <a:p>
            <a:r>
              <a:rPr lang="en-CA" dirty="0"/>
              <a:t>General Area of Operations: </a:t>
            </a:r>
            <a:br>
              <a:rPr lang="en-CA" dirty="0"/>
            </a:br>
            <a:r>
              <a:rPr lang="en-CA" dirty="0"/>
              <a:t>Casual Users Full Year Data</a:t>
            </a:r>
          </a:p>
        </p:txBody>
      </p:sp>
      <p:sp>
        <p:nvSpPr>
          <p:cNvPr id="6" name="TextBox 5">
            <a:extLst>
              <a:ext uri="{FF2B5EF4-FFF2-40B4-BE49-F238E27FC236}">
                <a16:creationId xmlns:a16="http://schemas.microsoft.com/office/drawing/2014/main" id="{781FB0FC-C13E-AF3E-C9DB-420D861D87DD}"/>
              </a:ext>
            </a:extLst>
          </p:cNvPr>
          <p:cNvSpPr txBox="1"/>
          <p:nvPr/>
        </p:nvSpPr>
        <p:spPr>
          <a:xfrm>
            <a:off x="1017037" y="5887616"/>
            <a:ext cx="2407298" cy="369332"/>
          </a:xfrm>
          <a:prstGeom prst="rect">
            <a:avLst/>
          </a:prstGeom>
          <a:noFill/>
        </p:spPr>
        <p:txBody>
          <a:bodyPr wrap="square" rtlCol="0">
            <a:spAutoFit/>
          </a:bodyPr>
          <a:lstStyle/>
          <a:p>
            <a:r>
              <a:rPr lang="en-CA" dirty="0"/>
              <a:t>Start Destination</a:t>
            </a:r>
          </a:p>
        </p:txBody>
      </p:sp>
      <p:pic>
        <p:nvPicPr>
          <p:cNvPr id="8" name="Picture 7">
            <a:extLst>
              <a:ext uri="{FF2B5EF4-FFF2-40B4-BE49-F238E27FC236}">
                <a16:creationId xmlns:a16="http://schemas.microsoft.com/office/drawing/2014/main" id="{C4D3FB06-09BD-47A7-7762-C6C03942296C}"/>
              </a:ext>
            </a:extLst>
          </p:cNvPr>
          <p:cNvPicPr>
            <a:picLocks noChangeAspect="1"/>
          </p:cNvPicPr>
          <p:nvPr/>
        </p:nvPicPr>
        <p:blipFill>
          <a:blip r:embed="rId2"/>
          <a:stretch>
            <a:fillRect/>
          </a:stretch>
        </p:blipFill>
        <p:spPr>
          <a:xfrm>
            <a:off x="854111" y="1878304"/>
            <a:ext cx="1769457" cy="3985629"/>
          </a:xfrm>
          <a:prstGeom prst="rect">
            <a:avLst/>
          </a:prstGeom>
        </p:spPr>
      </p:pic>
      <p:sp>
        <p:nvSpPr>
          <p:cNvPr id="9" name="TextBox 8">
            <a:extLst>
              <a:ext uri="{FF2B5EF4-FFF2-40B4-BE49-F238E27FC236}">
                <a16:creationId xmlns:a16="http://schemas.microsoft.com/office/drawing/2014/main" id="{B772939B-EBCC-323F-1DDC-47AC0C66E5D3}"/>
              </a:ext>
            </a:extLst>
          </p:cNvPr>
          <p:cNvSpPr txBox="1"/>
          <p:nvPr/>
        </p:nvSpPr>
        <p:spPr>
          <a:xfrm>
            <a:off x="3638197" y="5887616"/>
            <a:ext cx="1944285" cy="369332"/>
          </a:xfrm>
          <a:prstGeom prst="rect">
            <a:avLst/>
          </a:prstGeom>
          <a:noFill/>
        </p:spPr>
        <p:txBody>
          <a:bodyPr wrap="square" rtlCol="0">
            <a:spAutoFit/>
          </a:bodyPr>
          <a:lstStyle/>
          <a:p>
            <a:r>
              <a:rPr lang="en-CA" dirty="0"/>
              <a:t>End Destination</a:t>
            </a:r>
          </a:p>
        </p:txBody>
      </p:sp>
      <p:pic>
        <p:nvPicPr>
          <p:cNvPr id="11" name="Picture 10">
            <a:extLst>
              <a:ext uri="{FF2B5EF4-FFF2-40B4-BE49-F238E27FC236}">
                <a16:creationId xmlns:a16="http://schemas.microsoft.com/office/drawing/2014/main" id="{A6CB3CFF-8C77-7DB5-1144-9F867816A415}"/>
              </a:ext>
            </a:extLst>
          </p:cNvPr>
          <p:cNvPicPr>
            <a:picLocks noChangeAspect="1"/>
          </p:cNvPicPr>
          <p:nvPr/>
        </p:nvPicPr>
        <p:blipFill>
          <a:blip r:embed="rId3"/>
          <a:stretch>
            <a:fillRect/>
          </a:stretch>
        </p:blipFill>
        <p:spPr>
          <a:xfrm>
            <a:off x="3726247" y="1881106"/>
            <a:ext cx="1856235" cy="3985629"/>
          </a:xfrm>
          <a:prstGeom prst="rect">
            <a:avLst/>
          </a:prstGeom>
        </p:spPr>
      </p:pic>
      <p:sp>
        <p:nvSpPr>
          <p:cNvPr id="12" name="Oval 11">
            <a:extLst>
              <a:ext uri="{FF2B5EF4-FFF2-40B4-BE49-F238E27FC236}">
                <a16:creationId xmlns:a16="http://schemas.microsoft.com/office/drawing/2014/main" id="{216E6A31-53B8-EF47-02FC-62A01DAB1447}"/>
              </a:ext>
            </a:extLst>
          </p:cNvPr>
          <p:cNvSpPr/>
          <p:nvPr/>
        </p:nvSpPr>
        <p:spPr>
          <a:xfrm>
            <a:off x="4431261" y="3429000"/>
            <a:ext cx="625931" cy="648478"/>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3F87E7BD-1429-C0FA-CCAD-441C72781830}"/>
              </a:ext>
            </a:extLst>
          </p:cNvPr>
          <p:cNvCxnSpPr>
            <a:cxnSpLocks/>
            <a:stCxn id="12" idx="7"/>
          </p:cNvCxnSpPr>
          <p:nvPr/>
        </p:nvCxnSpPr>
        <p:spPr>
          <a:xfrm flipV="1">
            <a:off x="4965527" y="1930398"/>
            <a:ext cx="4308475" cy="1593569"/>
          </a:xfrm>
          <a:prstGeom prst="line">
            <a:avLst/>
          </a:prstGeom>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E174C002-A134-DA16-7B51-9076247F741E}"/>
              </a:ext>
            </a:extLst>
          </p:cNvPr>
          <p:cNvCxnSpPr>
            <a:cxnSpLocks/>
            <a:stCxn id="12" idx="5"/>
          </p:cNvCxnSpPr>
          <p:nvPr/>
        </p:nvCxnSpPr>
        <p:spPr>
          <a:xfrm>
            <a:off x="4965527" y="3982511"/>
            <a:ext cx="4331412" cy="1829325"/>
          </a:xfrm>
          <a:prstGeom prst="line">
            <a:avLst/>
          </a:prstGeom>
        </p:spPr>
        <p:style>
          <a:lnRef idx="1">
            <a:schemeClr val="accent5"/>
          </a:lnRef>
          <a:fillRef idx="0">
            <a:schemeClr val="accent5"/>
          </a:fillRef>
          <a:effectRef idx="0">
            <a:schemeClr val="accent5"/>
          </a:effectRef>
          <a:fontRef idx="minor">
            <a:schemeClr val="tx1"/>
          </a:fontRef>
        </p:style>
      </p:cxnSp>
      <p:pic>
        <p:nvPicPr>
          <p:cNvPr id="5" name="Content Placeholder 4">
            <a:extLst>
              <a:ext uri="{FF2B5EF4-FFF2-40B4-BE49-F238E27FC236}">
                <a16:creationId xmlns:a16="http://schemas.microsoft.com/office/drawing/2014/main" id="{4A7E960F-134B-DA66-0451-0793C2B53AAB}"/>
              </a:ext>
            </a:extLst>
          </p:cNvPr>
          <p:cNvPicPr>
            <a:picLocks noGrp="1" noChangeAspect="1"/>
          </p:cNvPicPr>
          <p:nvPr>
            <p:ph idx="1"/>
          </p:nvPr>
        </p:nvPicPr>
        <p:blipFill>
          <a:blip r:embed="rId4"/>
          <a:stretch>
            <a:fillRect/>
          </a:stretch>
        </p:blipFill>
        <p:spPr>
          <a:xfrm>
            <a:off x="6870423" y="1930399"/>
            <a:ext cx="2580356" cy="3881437"/>
          </a:xfrm>
        </p:spPr>
      </p:pic>
      <p:cxnSp>
        <p:nvCxnSpPr>
          <p:cNvPr id="20" name="Straight Connector 19">
            <a:extLst>
              <a:ext uri="{FF2B5EF4-FFF2-40B4-BE49-F238E27FC236}">
                <a16:creationId xmlns:a16="http://schemas.microsoft.com/office/drawing/2014/main" id="{D633E312-9AA2-9C7C-1601-A219E234C562}"/>
              </a:ext>
            </a:extLst>
          </p:cNvPr>
          <p:cNvCxnSpPr>
            <a:cxnSpLocks/>
          </p:cNvCxnSpPr>
          <p:nvPr/>
        </p:nvCxnSpPr>
        <p:spPr>
          <a:xfrm flipV="1">
            <a:off x="4522926" y="1930398"/>
            <a:ext cx="2355450" cy="1605904"/>
          </a:xfrm>
          <a:prstGeom prst="line">
            <a:avLst/>
          </a:prstGeom>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7DF57562-A9A5-C1C5-904E-18D208BE1752}"/>
              </a:ext>
            </a:extLst>
          </p:cNvPr>
          <p:cNvCxnSpPr>
            <a:cxnSpLocks/>
            <a:stCxn id="12" idx="3"/>
          </p:cNvCxnSpPr>
          <p:nvPr/>
        </p:nvCxnSpPr>
        <p:spPr>
          <a:xfrm>
            <a:off x="4522926" y="3982511"/>
            <a:ext cx="2347497" cy="1829325"/>
          </a:xfrm>
          <a:prstGeom prst="line">
            <a:avLst/>
          </a:prstGeom>
        </p:spPr>
        <p:style>
          <a:lnRef idx="1">
            <a:schemeClr val="accent5"/>
          </a:lnRef>
          <a:fillRef idx="0">
            <a:schemeClr val="accent5"/>
          </a:fillRef>
          <a:effectRef idx="0">
            <a:schemeClr val="accent5"/>
          </a:effectRef>
          <a:fontRef idx="minor">
            <a:schemeClr val="tx1"/>
          </a:fontRef>
        </p:style>
      </p:cxnSp>
      <p:sp>
        <p:nvSpPr>
          <p:cNvPr id="27" name="TextBox 26">
            <a:extLst>
              <a:ext uri="{FF2B5EF4-FFF2-40B4-BE49-F238E27FC236}">
                <a16:creationId xmlns:a16="http://schemas.microsoft.com/office/drawing/2014/main" id="{82EA14B9-E5C1-911B-D8AF-4E93B171B938}"/>
              </a:ext>
            </a:extLst>
          </p:cNvPr>
          <p:cNvSpPr txBox="1"/>
          <p:nvPr/>
        </p:nvSpPr>
        <p:spPr>
          <a:xfrm>
            <a:off x="6870423" y="5811836"/>
            <a:ext cx="2426516" cy="646331"/>
          </a:xfrm>
          <a:prstGeom prst="rect">
            <a:avLst/>
          </a:prstGeom>
          <a:noFill/>
        </p:spPr>
        <p:txBody>
          <a:bodyPr wrap="square" rtlCol="0">
            <a:spAutoFit/>
          </a:bodyPr>
          <a:lstStyle/>
          <a:p>
            <a:r>
              <a:rPr lang="en-CA" dirty="0"/>
              <a:t>Average + Standard Deviation</a:t>
            </a:r>
          </a:p>
        </p:txBody>
      </p:sp>
      <p:sp>
        <p:nvSpPr>
          <p:cNvPr id="28" name="Oval 27">
            <a:extLst>
              <a:ext uri="{FF2B5EF4-FFF2-40B4-BE49-F238E27FC236}">
                <a16:creationId xmlns:a16="http://schemas.microsoft.com/office/drawing/2014/main" id="{4F2535B0-448F-A066-8E8E-34893D8F8672}"/>
              </a:ext>
            </a:extLst>
          </p:cNvPr>
          <p:cNvSpPr/>
          <p:nvPr/>
        </p:nvSpPr>
        <p:spPr>
          <a:xfrm>
            <a:off x="7501812" y="3023117"/>
            <a:ext cx="1343608" cy="2416629"/>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5D3B1125-1B1B-6A70-CC69-5FEB3DD32E8E}"/>
              </a:ext>
            </a:extLst>
          </p:cNvPr>
          <p:cNvSpPr txBox="1"/>
          <p:nvPr/>
        </p:nvSpPr>
        <p:spPr>
          <a:xfrm>
            <a:off x="8957388" y="2873829"/>
            <a:ext cx="112478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400" dirty="0"/>
              <a:t>Rough area of operations</a:t>
            </a:r>
          </a:p>
        </p:txBody>
      </p:sp>
    </p:spTree>
    <p:extLst>
      <p:ext uri="{BB962C8B-B14F-4D97-AF65-F5344CB8AC3E}">
        <p14:creationId xmlns:p14="http://schemas.microsoft.com/office/powerpoint/2010/main" val="422940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13DD-9C19-C44C-9D5B-5C31978FB633}"/>
              </a:ext>
            </a:extLst>
          </p:cNvPr>
          <p:cNvSpPr>
            <a:spLocks noGrp="1"/>
          </p:cNvSpPr>
          <p:nvPr>
            <p:ph type="title"/>
          </p:nvPr>
        </p:nvSpPr>
        <p:spPr/>
        <p:txBody>
          <a:bodyPr/>
          <a:lstStyle/>
          <a:p>
            <a:r>
              <a:rPr lang="en-CA" dirty="0"/>
              <a:t>Daily Bike Usage: Casuals</a:t>
            </a:r>
          </a:p>
        </p:txBody>
      </p:sp>
      <p:pic>
        <p:nvPicPr>
          <p:cNvPr id="5" name="Picture 4">
            <a:extLst>
              <a:ext uri="{FF2B5EF4-FFF2-40B4-BE49-F238E27FC236}">
                <a16:creationId xmlns:a16="http://schemas.microsoft.com/office/drawing/2014/main" id="{72259658-3D24-3326-23D3-C4531B692599}"/>
              </a:ext>
            </a:extLst>
          </p:cNvPr>
          <p:cNvPicPr>
            <a:picLocks noChangeAspect="1"/>
          </p:cNvPicPr>
          <p:nvPr/>
        </p:nvPicPr>
        <p:blipFill>
          <a:blip r:embed="rId3"/>
          <a:stretch>
            <a:fillRect/>
          </a:stretch>
        </p:blipFill>
        <p:spPr>
          <a:xfrm>
            <a:off x="6185129" y="3472886"/>
            <a:ext cx="4857158" cy="3232892"/>
          </a:xfrm>
          <a:prstGeom prst="rect">
            <a:avLst/>
          </a:prstGeom>
        </p:spPr>
      </p:pic>
      <p:pic>
        <p:nvPicPr>
          <p:cNvPr id="7" name="Picture 6">
            <a:extLst>
              <a:ext uri="{FF2B5EF4-FFF2-40B4-BE49-F238E27FC236}">
                <a16:creationId xmlns:a16="http://schemas.microsoft.com/office/drawing/2014/main" id="{12471A88-E2E1-65A4-718D-C061E6379BF0}"/>
              </a:ext>
            </a:extLst>
          </p:cNvPr>
          <p:cNvPicPr>
            <a:picLocks noChangeAspect="1"/>
          </p:cNvPicPr>
          <p:nvPr/>
        </p:nvPicPr>
        <p:blipFill>
          <a:blip r:embed="rId4"/>
          <a:stretch>
            <a:fillRect/>
          </a:stretch>
        </p:blipFill>
        <p:spPr>
          <a:xfrm>
            <a:off x="6185129" y="609600"/>
            <a:ext cx="4865378" cy="2863286"/>
          </a:xfrm>
          <a:prstGeom prst="rect">
            <a:avLst/>
          </a:prstGeom>
        </p:spPr>
      </p:pic>
      <p:sp>
        <p:nvSpPr>
          <p:cNvPr id="8" name="TextBox 7">
            <a:extLst>
              <a:ext uri="{FF2B5EF4-FFF2-40B4-BE49-F238E27FC236}">
                <a16:creationId xmlns:a16="http://schemas.microsoft.com/office/drawing/2014/main" id="{EEC75EAF-B567-7579-B09A-2EAFBE3F389D}"/>
              </a:ext>
            </a:extLst>
          </p:cNvPr>
          <p:cNvSpPr txBox="1"/>
          <p:nvPr/>
        </p:nvSpPr>
        <p:spPr>
          <a:xfrm>
            <a:off x="677334" y="1390261"/>
            <a:ext cx="5418666" cy="4247317"/>
          </a:xfrm>
          <a:prstGeom prst="rect">
            <a:avLst/>
          </a:prstGeom>
          <a:noFill/>
        </p:spPr>
        <p:txBody>
          <a:bodyPr wrap="square" rtlCol="0">
            <a:spAutoFit/>
          </a:bodyPr>
          <a:lstStyle/>
          <a:p>
            <a:r>
              <a:rPr lang="en-CA" dirty="0"/>
              <a:t>Observations:</a:t>
            </a:r>
          </a:p>
          <a:p>
            <a:endParaRPr lang="en-CA" dirty="0"/>
          </a:p>
          <a:p>
            <a:pPr marL="285750" indent="-285750">
              <a:buFontTx/>
              <a:buChar char="-"/>
            </a:pPr>
            <a:r>
              <a:rPr lang="en-CA" dirty="0"/>
              <a:t>There are 3 peaks, at 7-8 am, 12-1 pm, and 5-6pm roughly</a:t>
            </a:r>
          </a:p>
          <a:p>
            <a:pPr marL="742950" lvl="1" indent="-285750">
              <a:buFontTx/>
              <a:buChar char="-"/>
            </a:pPr>
            <a:r>
              <a:rPr lang="en-CA" dirty="0"/>
              <a:t>Corresponding time to:</a:t>
            </a:r>
          </a:p>
          <a:p>
            <a:pPr marL="1200150" lvl="2" indent="-285750">
              <a:buFontTx/>
              <a:buChar char="-"/>
            </a:pPr>
            <a:r>
              <a:rPr lang="en-CA" dirty="0"/>
              <a:t>Waking up and heading to work</a:t>
            </a:r>
          </a:p>
          <a:p>
            <a:pPr marL="1200150" lvl="2" indent="-285750">
              <a:buFontTx/>
              <a:buChar char="-"/>
            </a:pPr>
            <a:r>
              <a:rPr lang="en-CA" dirty="0"/>
              <a:t>Bike ride after lunch</a:t>
            </a:r>
          </a:p>
          <a:p>
            <a:pPr marL="1200150" lvl="2" indent="-285750">
              <a:buFontTx/>
              <a:buChar char="-"/>
            </a:pPr>
            <a:r>
              <a:rPr lang="en-CA" dirty="0"/>
              <a:t>Coming home from work</a:t>
            </a:r>
          </a:p>
          <a:p>
            <a:pPr marL="1200150" lvl="2" indent="-285750">
              <a:buFontTx/>
              <a:buChar char="-"/>
            </a:pPr>
            <a:endParaRPr lang="en-CA" dirty="0"/>
          </a:p>
          <a:p>
            <a:pPr marL="285750" indent="-285750">
              <a:buFontTx/>
              <a:buChar char="-"/>
            </a:pPr>
            <a:r>
              <a:rPr lang="en-CA" dirty="0"/>
              <a:t>Overall increase in bike usage as day progresses perhaps due to increasing number of users free during working hours</a:t>
            </a:r>
          </a:p>
          <a:p>
            <a:pPr marL="742950" lvl="1" indent="-285750">
              <a:buFontTx/>
              <a:buChar char="-"/>
            </a:pPr>
            <a:r>
              <a:rPr lang="en-CA" dirty="0"/>
              <a:t>Finished Trip Aggregate graph implies longer renting time</a:t>
            </a:r>
          </a:p>
          <a:p>
            <a:endParaRPr lang="en-CA" dirty="0"/>
          </a:p>
        </p:txBody>
      </p:sp>
    </p:spTree>
    <p:extLst>
      <p:ext uri="{BB962C8B-B14F-4D97-AF65-F5344CB8AC3E}">
        <p14:creationId xmlns:p14="http://schemas.microsoft.com/office/powerpoint/2010/main" val="149169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ED42-3810-1C55-FCC8-9FCBD81C98B7}"/>
              </a:ext>
            </a:extLst>
          </p:cNvPr>
          <p:cNvSpPr>
            <a:spLocks noGrp="1"/>
          </p:cNvSpPr>
          <p:nvPr>
            <p:ph type="title"/>
          </p:nvPr>
        </p:nvSpPr>
        <p:spPr/>
        <p:txBody>
          <a:bodyPr/>
          <a:lstStyle/>
          <a:p>
            <a:r>
              <a:rPr lang="en-CA" dirty="0"/>
              <a:t>Daily Bike Usage Member</a:t>
            </a:r>
          </a:p>
        </p:txBody>
      </p:sp>
      <p:pic>
        <p:nvPicPr>
          <p:cNvPr id="7" name="Picture 6">
            <a:extLst>
              <a:ext uri="{FF2B5EF4-FFF2-40B4-BE49-F238E27FC236}">
                <a16:creationId xmlns:a16="http://schemas.microsoft.com/office/drawing/2014/main" id="{A202E414-63C5-A74D-FDE1-5054559622B7}"/>
              </a:ext>
            </a:extLst>
          </p:cNvPr>
          <p:cNvPicPr>
            <a:picLocks noChangeAspect="1"/>
          </p:cNvPicPr>
          <p:nvPr/>
        </p:nvPicPr>
        <p:blipFill>
          <a:blip r:embed="rId2"/>
          <a:stretch>
            <a:fillRect/>
          </a:stretch>
        </p:blipFill>
        <p:spPr>
          <a:xfrm>
            <a:off x="6196413" y="292803"/>
            <a:ext cx="4981661" cy="3275193"/>
          </a:xfrm>
          <a:prstGeom prst="rect">
            <a:avLst/>
          </a:prstGeom>
        </p:spPr>
      </p:pic>
      <p:pic>
        <p:nvPicPr>
          <p:cNvPr id="9" name="Picture 8">
            <a:extLst>
              <a:ext uri="{FF2B5EF4-FFF2-40B4-BE49-F238E27FC236}">
                <a16:creationId xmlns:a16="http://schemas.microsoft.com/office/drawing/2014/main" id="{0C0F2181-DE26-366A-C36D-B96535AB0BA6}"/>
              </a:ext>
            </a:extLst>
          </p:cNvPr>
          <p:cNvPicPr>
            <a:picLocks noChangeAspect="1"/>
          </p:cNvPicPr>
          <p:nvPr/>
        </p:nvPicPr>
        <p:blipFill>
          <a:blip r:embed="rId3"/>
          <a:stretch>
            <a:fillRect/>
          </a:stretch>
        </p:blipFill>
        <p:spPr>
          <a:xfrm>
            <a:off x="6244651" y="3567996"/>
            <a:ext cx="4933423" cy="2856565"/>
          </a:xfrm>
          <a:prstGeom prst="rect">
            <a:avLst/>
          </a:prstGeom>
        </p:spPr>
      </p:pic>
      <p:sp>
        <p:nvSpPr>
          <p:cNvPr id="4" name="TextBox 3">
            <a:extLst>
              <a:ext uri="{FF2B5EF4-FFF2-40B4-BE49-F238E27FC236}">
                <a16:creationId xmlns:a16="http://schemas.microsoft.com/office/drawing/2014/main" id="{85FA87BE-9F81-4587-1505-B6FAD72824A1}"/>
              </a:ext>
            </a:extLst>
          </p:cNvPr>
          <p:cNvSpPr txBox="1"/>
          <p:nvPr/>
        </p:nvSpPr>
        <p:spPr>
          <a:xfrm>
            <a:off x="548921" y="1306286"/>
            <a:ext cx="5398429" cy="3139321"/>
          </a:xfrm>
          <a:prstGeom prst="rect">
            <a:avLst/>
          </a:prstGeom>
          <a:noFill/>
        </p:spPr>
        <p:txBody>
          <a:bodyPr wrap="square" rtlCol="0">
            <a:spAutoFit/>
          </a:bodyPr>
          <a:lstStyle/>
          <a:p>
            <a:r>
              <a:rPr lang="en-CA" dirty="0"/>
              <a:t>Observations:</a:t>
            </a:r>
          </a:p>
          <a:p>
            <a:pPr marL="285750" indent="-285750">
              <a:buFont typeface="Arial" panose="020B0604020202020204" pitchFamily="34" charset="0"/>
              <a:buChar char="•"/>
            </a:pPr>
            <a:r>
              <a:rPr lang="en-CA" dirty="0"/>
              <a:t>Similar to casual users, bike activities increase as day progresses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3 peaks more defined with on both graphs</a:t>
            </a:r>
          </a:p>
          <a:p>
            <a:pPr marL="742950" lvl="1" indent="-285750">
              <a:buFont typeface="Arial" panose="020B0604020202020204" pitchFamily="34" charset="0"/>
              <a:buChar char="•"/>
            </a:pPr>
            <a:r>
              <a:rPr lang="en-CA" dirty="0"/>
              <a:t>Peaks corresponding to work days</a:t>
            </a:r>
          </a:p>
          <a:p>
            <a:pPr marL="742950" lvl="1" indent="-285750">
              <a:buFont typeface="Arial" panose="020B0604020202020204" pitchFamily="34" charset="0"/>
              <a:buChar char="•"/>
            </a:pPr>
            <a:r>
              <a:rPr lang="en-CA" dirty="0"/>
              <a:t>Activity drops off at drastically 8pm</a:t>
            </a:r>
          </a:p>
          <a:p>
            <a:pPr marL="742950" lvl="1" indent="-285750">
              <a:buFont typeface="Arial" panose="020B0604020202020204" pitchFamily="34" charset="0"/>
              <a:buChar char="•"/>
            </a:pPr>
            <a:r>
              <a:rPr lang="en-CA" dirty="0"/>
              <a:t>Generally curve of finished trip is slightly behind start trip</a:t>
            </a:r>
          </a:p>
          <a:p>
            <a:pPr marL="1200150" lvl="2" indent="-285750">
              <a:buFont typeface="Arial" panose="020B0604020202020204" pitchFamily="34" charset="0"/>
              <a:buChar char="•"/>
            </a:pPr>
            <a:r>
              <a:rPr lang="en-CA" dirty="0"/>
              <a:t>Short trips for a large portion of the population</a:t>
            </a:r>
          </a:p>
        </p:txBody>
      </p:sp>
    </p:spTree>
    <p:extLst>
      <p:ext uri="{BB962C8B-B14F-4D97-AF65-F5344CB8AC3E}">
        <p14:creationId xmlns:p14="http://schemas.microsoft.com/office/powerpoint/2010/main" val="27878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F4D6-A792-9C81-1280-24543592C0D6}"/>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3F8FE1D5-A4FB-B489-39F6-C89C0C015CA0}"/>
              </a:ext>
            </a:extLst>
          </p:cNvPr>
          <p:cNvSpPr>
            <a:spLocks noGrp="1"/>
          </p:cNvSpPr>
          <p:nvPr>
            <p:ph idx="1"/>
          </p:nvPr>
        </p:nvSpPr>
        <p:spPr>
          <a:xfrm>
            <a:off x="677334" y="1390261"/>
            <a:ext cx="8596668" cy="4651102"/>
          </a:xfrm>
        </p:spPr>
        <p:txBody>
          <a:bodyPr/>
          <a:lstStyle/>
          <a:p>
            <a:r>
              <a:rPr lang="en-CA" dirty="0"/>
              <a:t>Reduce the price of memberships so it make financial sense to take a member ship rather than casually use the bikes. </a:t>
            </a:r>
          </a:p>
          <a:p>
            <a:pPr lvl="1"/>
            <a:r>
              <a:rPr lang="en-CA" dirty="0"/>
              <a:t>We see that the casuals users have similar biking habits compared to the membership users</a:t>
            </a:r>
          </a:p>
          <a:p>
            <a:pPr lvl="1"/>
            <a:endParaRPr lang="en-CA" dirty="0"/>
          </a:p>
          <a:p>
            <a:r>
              <a:rPr lang="en-CA" dirty="0"/>
              <a:t>Increase the price of dropped bikes if the user doesn’t have a membership to encourage more people to sign up for memberships</a:t>
            </a:r>
          </a:p>
          <a:p>
            <a:pPr lvl="1"/>
            <a:r>
              <a:rPr lang="en-CA" dirty="0"/>
              <a:t>By making targeting the largest percentage of bikes used with the exception to memberships we can selectively target a large percentage of casual users</a:t>
            </a:r>
          </a:p>
          <a:p>
            <a:pPr lvl="1"/>
            <a:endParaRPr lang="en-CA" dirty="0"/>
          </a:p>
          <a:p>
            <a:r>
              <a:rPr lang="en-CA" dirty="0"/>
              <a:t>Launch a advertising campaign around downtown Chicago about memberships to reach the most eyes using biking services.</a:t>
            </a:r>
          </a:p>
          <a:p>
            <a:pPr lvl="1"/>
            <a:r>
              <a:rPr lang="en-CA" dirty="0"/>
              <a:t>To ensure that these changes are noticed by the most casual users we can target the area where the most traffic occurs</a:t>
            </a:r>
          </a:p>
          <a:p>
            <a:pPr lvl="1"/>
            <a:endParaRPr lang="en-CA" dirty="0"/>
          </a:p>
        </p:txBody>
      </p:sp>
    </p:spTree>
    <p:extLst>
      <p:ext uri="{BB962C8B-B14F-4D97-AF65-F5344CB8AC3E}">
        <p14:creationId xmlns:p14="http://schemas.microsoft.com/office/powerpoint/2010/main" val="241501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3411-F0A0-9C2F-65AF-ECE1682638E2}"/>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97C9817F-4938-1E38-9AFC-9FF53489678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3726332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1929</TotalTime>
  <Words>444</Words>
  <Application>Microsoft Office PowerPoint</Application>
  <PresentationFormat>Widescreen</PresentationFormat>
  <Paragraphs>64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Chicago Bike Data Observations</vt:lpstr>
      <vt:lpstr>Objectives</vt:lpstr>
      <vt:lpstr>Overall Members vs Casuals Bike usage</vt:lpstr>
      <vt:lpstr>General Area of Operations:  Casual Users Full Year Data</vt:lpstr>
      <vt:lpstr>Daily Bike Usage: Casuals</vt:lpstr>
      <vt:lpstr>Daily Bike Usage Member</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Bike Data Observations</dc:title>
  <dc:creator>Marcus Chan</dc:creator>
  <cp:lastModifiedBy>Marcus Chan</cp:lastModifiedBy>
  <cp:revision>12</cp:revision>
  <dcterms:created xsi:type="dcterms:W3CDTF">2022-09-14T23:01:09Z</dcterms:created>
  <dcterms:modified xsi:type="dcterms:W3CDTF">2022-09-21T00:17:36Z</dcterms:modified>
</cp:coreProperties>
</file>