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404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4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458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5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415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588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587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90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1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52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49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81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8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459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5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9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50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6BDF96-12C8-4F09-B337-9F846CE971D6}" type="datetimeFigureOut">
              <a:rPr lang="en-CA" smtClean="0"/>
              <a:t>2023-02-11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7C69-0EF0-4325-8B54-CFD25C531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795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2C83-F41E-66DF-835D-F04B74183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Second-hand Car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6A397-442D-3247-C617-227DEE763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Marcus Chan</a:t>
            </a:r>
          </a:p>
        </p:txBody>
      </p:sp>
    </p:spTree>
    <p:extLst>
      <p:ext uri="{BB962C8B-B14F-4D97-AF65-F5344CB8AC3E}">
        <p14:creationId xmlns:p14="http://schemas.microsoft.com/office/powerpoint/2010/main" val="236157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DE99-0EE8-265D-3407-936E91FF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78D56-3922-21AD-7F10-720A64E62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499" y="1721320"/>
            <a:ext cx="5314950" cy="3952875"/>
          </a:xfrm>
        </p:spPr>
      </p:pic>
    </p:spTree>
    <p:extLst>
      <p:ext uri="{BB962C8B-B14F-4D97-AF65-F5344CB8AC3E}">
        <p14:creationId xmlns:p14="http://schemas.microsoft.com/office/powerpoint/2010/main" val="203533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5D8E-7EEB-0044-C798-3DF33978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VIF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C9F5C-E51C-1024-CD29-174CD7A18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906"/>
          <a:stretch/>
        </p:blipFill>
        <p:spPr>
          <a:xfrm>
            <a:off x="2254927" y="2070405"/>
            <a:ext cx="2929631" cy="4268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C7107-4D1F-D139-B67D-121D461CE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97"/>
          <a:stretch/>
        </p:blipFill>
        <p:spPr>
          <a:xfrm>
            <a:off x="5184558" y="2388093"/>
            <a:ext cx="2979918" cy="39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FA95-AE54-707B-964F-A7946526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Linear Regression Predicted Vs True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BD3A93-379A-6326-7BBA-D204F94BA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646" y="1990360"/>
            <a:ext cx="6035568" cy="39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77F4-24F7-5D85-958D-EAC5B6F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Tuned Predicted vs. True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ECB33-B4A8-3336-05AF-A82CD0E1B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732" y="2047605"/>
            <a:ext cx="6226613" cy="4228908"/>
          </a:xfrm>
        </p:spPr>
      </p:pic>
    </p:spTree>
    <p:extLst>
      <p:ext uri="{BB962C8B-B14F-4D97-AF65-F5344CB8AC3E}">
        <p14:creationId xmlns:p14="http://schemas.microsoft.com/office/powerpoint/2010/main" val="4740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B60B-8985-46AF-4A1C-634CA092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 Tuned with Imputed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E23FE7-16EE-96D8-543D-5F878174F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33" y="3429000"/>
            <a:ext cx="4818904" cy="9237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150B-027C-0491-CC14-77AB9E93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13" y="2045665"/>
            <a:ext cx="5447561" cy="37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E0ED-367B-743D-41B1-425C8BF5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Definition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5E402D-F851-31E1-978D-7E580B48C314}"/>
              </a:ext>
            </a:extLst>
          </p:cNvPr>
          <p:cNvSpPr/>
          <p:nvPr/>
        </p:nvSpPr>
        <p:spPr>
          <a:xfrm>
            <a:off x="4420360" y="1686748"/>
            <a:ext cx="3862265" cy="63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CF7DD-210D-6ADE-33C7-B1EB692CD735}"/>
              </a:ext>
            </a:extLst>
          </p:cNvPr>
          <p:cNvSpPr txBox="1"/>
          <p:nvPr/>
        </p:nvSpPr>
        <p:spPr>
          <a:xfrm>
            <a:off x="4928582" y="1817239"/>
            <a:ext cx="347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India is a growing Market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6F5B5A-B9F2-F35A-E73A-073671045F07}"/>
              </a:ext>
            </a:extLst>
          </p:cNvPr>
          <p:cNvSpPr/>
          <p:nvPr/>
        </p:nvSpPr>
        <p:spPr>
          <a:xfrm>
            <a:off x="4447234" y="2576725"/>
            <a:ext cx="3862265" cy="63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83249C-4B3D-EA79-68D3-45812F6A30AB}"/>
              </a:ext>
            </a:extLst>
          </p:cNvPr>
          <p:cNvSpPr/>
          <p:nvPr/>
        </p:nvSpPr>
        <p:spPr>
          <a:xfrm>
            <a:off x="4447234" y="3554516"/>
            <a:ext cx="3862265" cy="63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329219-AE23-3326-1785-C5BCE57875F6}"/>
              </a:ext>
            </a:extLst>
          </p:cNvPr>
          <p:cNvSpPr/>
          <p:nvPr/>
        </p:nvSpPr>
        <p:spPr>
          <a:xfrm>
            <a:off x="4447234" y="4499934"/>
            <a:ext cx="3862265" cy="63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06BB48-9B8C-11C7-B8E0-403D5451A90A}"/>
              </a:ext>
            </a:extLst>
          </p:cNvPr>
          <p:cNvSpPr/>
          <p:nvPr/>
        </p:nvSpPr>
        <p:spPr>
          <a:xfrm>
            <a:off x="4500415" y="5441752"/>
            <a:ext cx="3862265" cy="63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4AB1E-B488-3BA1-4234-A08A20779399}"/>
              </a:ext>
            </a:extLst>
          </p:cNvPr>
          <p:cNvSpPr txBox="1"/>
          <p:nvPr/>
        </p:nvSpPr>
        <p:spPr>
          <a:xfrm>
            <a:off x="4695963" y="2576725"/>
            <a:ext cx="347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India has a growing demand in cars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2540E-D73C-9C31-2B90-525AEF4CED9E}"/>
              </a:ext>
            </a:extLst>
          </p:cNvPr>
          <p:cNvSpPr txBox="1"/>
          <p:nvPr/>
        </p:nvSpPr>
        <p:spPr>
          <a:xfrm>
            <a:off x="4615907" y="3523475"/>
            <a:ext cx="347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Indian Markets slowly become saturated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B27CB-E44C-2C44-F165-6FA77543F84A}"/>
              </a:ext>
            </a:extLst>
          </p:cNvPr>
          <p:cNvSpPr txBox="1"/>
          <p:nvPr/>
        </p:nvSpPr>
        <p:spPr>
          <a:xfrm>
            <a:off x="4602265" y="4443989"/>
            <a:ext cx="347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Indian second-hand car markets grow larger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DBF9780-4A6D-4C4E-5143-7C7A15665117}"/>
              </a:ext>
            </a:extLst>
          </p:cNvPr>
          <p:cNvSpPr/>
          <p:nvPr/>
        </p:nvSpPr>
        <p:spPr>
          <a:xfrm>
            <a:off x="3358721" y="1748901"/>
            <a:ext cx="502586" cy="4195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C459A-CEF4-B090-494C-AFCF4AF10E94}"/>
              </a:ext>
            </a:extLst>
          </p:cNvPr>
          <p:cNvSpPr txBox="1"/>
          <p:nvPr/>
        </p:nvSpPr>
        <p:spPr>
          <a:xfrm>
            <a:off x="4695963" y="5385218"/>
            <a:ext cx="347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Pricing is unknown for second hand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82B75-3913-02B6-6062-EA24D33E7A28}"/>
              </a:ext>
            </a:extLst>
          </p:cNvPr>
          <p:cNvSpPr txBox="1"/>
          <p:nvPr/>
        </p:nvSpPr>
        <p:spPr>
          <a:xfrm rot="16200000">
            <a:off x="2285047" y="3338808"/>
            <a:ext cx="17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327156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6003-D94D-A26E-5D83-CCAD9035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1309-52F5-B657-50A0-67AF1715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88428"/>
            <a:ext cx="4803150" cy="335427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What factors contribute to overall pricing</a:t>
            </a:r>
          </a:p>
          <a:p>
            <a:endParaRPr lang="en-CA" dirty="0"/>
          </a:p>
          <a:p>
            <a:r>
              <a:rPr lang="en-CA" dirty="0"/>
              <a:t>What kind of model would provide most accurate predictions</a:t>
            </a:r>
          </a:p>
          <a:p>
            <a:endParaRPr lang="en-CA" dirty="0"/>
          </a:p>
          <a:p>
            <a:r>
              <a:rPr lang="en-CA" dirty="0"/>
              <a:t>How might the data be handled </a:t>
            </a:r>
          </a:p>
          <a:p>
            <a:endParaRPr lang="en-CA" dirty="0"/>
          </a:p>
          <a:p>
            <a:r>
              <a:rPr lang="en-CA" dirty="0"/>
              <a:t>How can the found model be implemented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0F04F-6D10-496C-A8A4-869F34E642E0}"/>
              </a:ext>
            </a:extLst>
          </p:cNvPr>
          <p:cNvSpPr txBox="1"/>
          <p:nvPr/>
        </p:nvSpPr>
        <p:spPr>
          <a:xfrm rot="20437823">
            <a:off x="7325517" y="1980311"/>
            <a:ext cx="1034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E011-3A11-A6F7-D12F-B1044793BC8D}"/>
              </a:ext>
            </a:extLst>
          </p:cNvPr>
          <p:cNvSpPr txBox="1"/>
          <p:nvPr/>
        </p:nvSpPr>
        <p:spPr>
          <a:xfrm>
            <a:off x="8054966" y="1910237"/>
            <a:ext cx="1034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3D60A-9437-916E-0329-6F851AFDA2C6}"/>
              </a:ext>
            </a:extLst>
          </p:cNvPr>
          <p:cNvSpPr txBox="1"/>
          <p:nvPr/>
        </p:nvSpPr>
        <p:spPr>
          <a:xfrm rot="1711843">
            <a:off x="8759246" y="2063169"/>
            <a:ext cx="1034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/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2F2F6A-CD53-F6BF-BA5B-F13AC15183C6}"/>
              </a:ext>
            </a:extLst>
          </p:cNvPr>
          <p:cNvSpPr/>
          <p:nvPr/>
        </p:nvSpPr>
        <p:spPr>
          <a:xfrm>
            <a:off x="7885284" y="3253778"/>
            <a:ext cx="1325468" cy="128726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07EDE9-86A9-F38E-AAE8-66E1623B1787}"/>
              </a:ext>
            </a:extLst>
          </p:cNvPr>
          <p:cNvSpPr/>
          <p:nvPr/>
        </p:nvSpPr>
        <p:spPr>
          <a:xfrm>
            <a:off x="8247355" y="3734023"/>
            <a:ext cx="106532" cy="13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C7CD5A-38F0-ED50-6568-A590FA0EAF87}"/>
              </a:ext>
            </a:extLst>
          </p:cNvPr>
          <p:cNvSpPr/>
          <p:nvPr/>
        </p:nvSpPr>
        <p:spPr>
          <a:xfrm>
            <a:off x="8711593" y="3734023"/>
            <a:ext cx="106532" cy="13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D4CBEA-8541-40E4-70D7-D625A449FA6D}"/>
              </a:ext>
            </a:extLst>
          </p:cNvPr>
          <p:cNvCxnSpPr>
            <a:cxnSpLocks/>
          </p:cNvCxnSpPr>
          <p:nvPr/>
        </p:nvCxnSpPr>
        <p:spPr>
          <a:xfrm flipV="1">
            <a:off x="8367278" y="4099676"/>
            <a:ext cx="397581" cy="1704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1F847-C2C8-CA5C-EDDA-823CDC549A71}"/>
              </a:ext>
            </a:extLst>
          </p:cNvPr>
          <p:cNvCxnSpPr/>
          <p:nvPr/>
        </p:nvCxnSpPr>
        <p:spPr>
          <a:xfrm>
            <a:off x="8167456" y="3679825"/>
            <a:ext cx="199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11E7A4-A525-5C3B-EED1-E9C8DF55CDA1}"/>
              </a:ext>
            </a:extLst>
          </p:cNvPr>
          <p:cNvCxnSpPr/>
          <p:nvPr/>
        </p:nvCxnSpPr>
        <p:spPr>
          <a:xfrm flipV="1">
            <a:off x="8590647" y="3534094"/>
            <a:ext cx="227478" cy="179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7E06EC-B10F-009E-609C-001151089BB8}"/>
              </a:ext>
            </a:extLst>
          </p:cNvPr>
          <p:cNvSpPr/>
          <p:nvPr/>
        </p:nvSpPr>
        <p:spPr>
          <a:xfrm>
            <a:off x="8054966" y="4541040"/>
            <a:ext cx="1034098" cy="23169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F9AFA-C72D-7EAC-0E08-38DC11B53FD9}"/>
              </a:ext>
            </a:extLst>
          </p:cNvPr>
          <p:cNvSpPr/>
          <p:nvPr/>
        </p:nvSpPr>
        <p:spPr>
          <a:xfrm rot="18892562">
            <a:off x="7504721" y="5050243"/>
            <a:ext cx="1325468" cy="44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F37332-D1B8-8780-6A44-BA9A0F00C25C}"/>
              </a:ext>
            </a:extLst>
          </p:cNvPr>
          <p:cNvSpPr/>
          <p:nvPr/>
        </p:nvSpPr>
        <p:spPr>
          <a:xfrm rot="17017414">
            <a:off x="7238305" y="4937352"/>
            <a:ext cx="1325468" cy="34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01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1C31-0874-B203-0001-B0F67480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C54D-D472-95E1-86DC-FE3EDFA8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305" y="2201662"/>
            <a:ext cx="5140502" cy="404673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Name: Name of the car which includes </a:t>
            </a:r>
            <a:r>
              <a:rPr lang="en-CA" b="1" dirty="0">
                <a:solidFill>
                  <a:srgbClr val="FF0000"/>
                </a:solidFill>
              </a:rPr>
              <a:t>Brand</a:t>
            </a:r>
            <a:r>
              <a:rPr lang="en-CA" dirty="0"/>
              <a:t> name and Model name </a:t>
            </a:r>
          </a:p>
          <a:p>
            <a:r>
              <a:rPr lang="en-CA" dirty="0"/>
              <a:t> </a:t>
            </a:r>
            <a:r>
              <a:rPr lang="en-CA" b="1" dirty="0">
                <a:solidFill>
                  <a:srgbClr val="FF0000"/>
                </a:solidFill>
              </a:rPr>
              <a:t>Location</a:t>
            </a:r>
            <a:r>
              <a:rPr lang="en-CA" dirty="0"/>
              <a:t>: The location in which the car is being sold or is available for purchase (Cities) </a:t>
            </a:r>
          </a:p>
          <a:p>
            <a:r>
              <a:rPr lang="en-CA" b="1" dirty="0">
                <a:solidFill>
                  <a:srgbClr val="FF0000"/>
                </a:solidFill>
              </a:rPr>
              <a:t>Year</a:t>
            </a:r>
            <a:r>
              <a:rPr lang="en-CA" dirty="0"/>
              <a:t>: Manufacturing year of the car </a:t>
            </a:r>
          </a:p>
          <a:p>
            <a:r>
              <a:rPr lang="en-CA" dirty="0"/>
              <a:t> Kilometers_driven: The total kilometers driven in the car by the previous owner(s) in KM </a:t>
            </a:r>
          </a:p>
          <a:p>
            <a:r>
              <a:rPr lang="en-CA" b="1" dirty="0">
                <a:solidFill>
                  <a:srgbClr val="FF0000"/>
                </a:solidFill>
              </a:rPr>
              <a:t>Fuel_Type</a:t>
            </a:r>
            <a:r>
              <a:rPr lang="en-CA" dirty="0"/>
              <a:t>: The type of fuel used by the car (Petrol, Diesel, Electric, CNG, LPG) </a:t>
            </a:r>
          </a:p>
          <a:p>
            <a:r>
              <a:rPr lang="en-CA" b="1" dirty="0">
                <a:solidFill>
                  <a:srgbClr val="FF0000"/>
                </a:solidFill>
              </a:rPr>
              <a:t>Transmission</a:t>
            </a:r>
            <a:r>
              <a:rPr lang="en-CA" dirty="0"/>
              <a:t>: The type of transmission used by the car (Automatic / Manual)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003AC8-1ABA-84F7-9C2D-4FEE2911752F}"/>
              </a:ext>
            </a:extLst>
          </p:cNvPr>
          <p:cNvSpPr txBox="1">
            <a:spLocks/>
          </p:cNvSpPr>
          <p:nvPr/>
        </p:nvSpPr>
        <p:spPr>
          <a:xfrm>
            <a:off x="860803" y="1853248"/>
            <a:ext cx="5140502" cy="4395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/>
          </a:p>
          <a:p>
            <a:r>
              <a:rPr lang="en-CA" dirty="0"/>
              <a:t> </a:t>
            </a:r>
            <a:r>
              <a:rPr lang="en-CA" b="1" dirty="0">
                <a:solidFill>
                  <a:srgbClr val="FF0000"/>
                </a:solidFill>
              </a:rPr>
              <a:t>Owner</a:t>
            </a:r>
            <a:r>
              <a:rPr lang="en-CA" dirty="0"/>
              <a:t>: Type of ownership </a:t>
            </a:r>
          </a:p>
          <a:p>
            <a:r>
              <a:rPr lang="en-CA" b="1" dirty="0">
                <a:solidFill>
                  <a:srgbClr val="FF0000"/>
                </a:solidFill>
              </a:rPr>
              <a:t>Mileage</a:t>
            </a:r>
            <a:r>
              <a:rPr lang="en-CA" dirty="0"/>
              <a:t>: The standard mileage offered by the car company in KMPL or KM/KG </a:t>
            </a:r>
          </a:p>
          <a:p>
            <a:r>
              <a:rPr lang="en-CA" dirty="0"/>
              <a:t>Engine: The displacement volume of the engine in CC </a:t>
            </a:r>
          </a:p>
          <a:p>
            <a:r>
              <a:rPr lang="en-CA" b="1" dirty="0">
                <a:solidFill>
                  <a:srgbClr val="FF0000"/>
                </a:solidFill>
              </a:rPr>
              <a:t>Power</a:t>
            </a:r>
            <a:r>
              <a:rPr lang="en-CA" dirty="0"/>
              <a:t>: The maximum power of the </a:t>
            </a:r>
          </a:p>
          <a:p>
            <a:r>
              <a:rPr lang="en-CA" dirty="0"/>
              <a:t>engine in BHP </a:t>
            </a:r>
          </a:p>
          <a:p>
            <a:r>
              <a:rPr lang="en-CA" b="1" dirty="0">
                <a:solidFill>
                  <a:srgbClr val="FF0000"/>
                </a:solidFill>
              </a:rPr>
              <a:t>Seats</a:t>
            </a:r>
            <a:r>
              <a:rPr lang="en-CA" dirty="0"/>
              <a:t>: The number of seats in the car </a:t>
            </a:r>
          </a:p>
          <a:p>
            <a:r>
              <a:rPr lang="en-CA" b="1" dirty="0">
                <a:solidFill>
                  <a:srgbClr val="FF0000"/>
                </a:solidFill>
              </a:rPr>
              <a:t>New_Price</a:t>
            </a:r>
            <a:r>
              <a:rPr lang="en-CA" dirty="0"/>
              <a:t>: The price of a new car of the same model in INR 100,000 </a:t>
            </a:r>
          </a:p>
          <a:p>
            <a:r>
              <a:rPr lang="en-CA" dirty="0"/>
              <a:t>Price: The price of the used car in INR 100,000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C7E31-68A3-34C5-1881-582326F4731F}"/>
              </a:ext>
            </a:extLst>
          </p:cNvPr>
          <p:cNvSpPr txBox="1"/>
          <p:nvPr/>
        </p:nvSpPr>
        <p:spPr>
          <a:xfrm>
            <a:off x="860803" y="1381124"/>
            <a:ext cx="793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collected come from 1998 to 2019</a:t>
            </a:r>
          </a:p>
          <a:p>
            <a:r>
              <a:rPr lang="en-CA" dirty="0"/>
              <a:t>Below are the column values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397305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967A-381D-EA2E-DD38-A5CDD4DD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2960-6359-FBBD-239F-15675BF0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8083"/>
            <a:ext cx="4400843" cy="470368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Preprocessing:</a:t>
            </a:r>
          </a:p>
          <a:p>
            <a:pPr lvl="1"/>
            <a:r>
              <a:rPr lang="en-CA" dirty="0"/>
              <a:t>Remove Multicollinearity</a:t>
            </a:r>
          </a:p>
          <a:p>
            <a:pPr lvl="2"/>
            <a:r>
              <a:rPr lang="en-CA" dirty="0"/>
              <a:t>Scaled Data</a:t>
            </a:r>
          </a:p>
          <a:p>
            <a:pPr lvl="2"/>
            <a:r>
              <a:rPr lang="en-CA" dirty="0"/>
              <a:t>Remove Overlapping Elements</a:t>
            </a:r>
          </a:p>
          <a:p>
            <a:pPr lvl="3"/>
            <a:r>
              <a:rPr lang="en-CA" dirty="0"/>
              <a:t>VIF scores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Skewed Data</a:t>
            </a:r>
          </a:p>
          <a:p>
            <a:pPr lvl="2"/>
            <a:r>
              <a:rPr lang="en-CA" dirty="0"/>
              <a:t>Log values 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Missing Values</a:t>
            </a:r>
          </a:p>
          <a:p>
            <a:pPr lvl="2"/>
            <a:r>
              <a:rPr lang="en-CA" dirty="0"/>
              <a:t>Matching and Imputing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Significant Variables</a:t>
            </a:r>
          </a:p>
          <a:p>
            <a:pPr lvl="2"/>
            <a:r>
              <a:rPr lang="en-CA" dirty="0"/>
              <a:t>Derivative variables</a:t>
            </a:r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89B1B-7401-DB26-DF18-024FE2F1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09" y="944209"/>
            <a:ext cx="5140171" cy="2404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69191-F4E8-B404-0A1E-1A2AC3597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10" y="3987482"/>
            <a:ext cx="5140170" cy="24178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AF705E57-28C0-0519-72AC-25A2EA571CE4}"/>
              </a:ext>
            </a:extLst>
          </p:cNvPr>
          <p:cNvSpPr/>
          <p:nvPr/>
        </p:nvSpPr>
        <p:spPr>
          <a:xfrm>
            <a:off x="6096000" y="3380555"/>
            <a:ext cx="591847" cy="575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8F18A0-C076-7821-59AE-CD905D760805}"/>
              </a:ext>
            </a:extLst>
          </p:cNvPr>
          <p:cNvSpPr/>
          <p:nvPr/>
        </p:nvSpPr>
        <p:spPr>
          <a:xfrm>
            <a:off x="8521084" y="3383406"/>
            <a:ext cx="591847" cy="575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8EB6F-F251-76F7-62BA-5393C4DB6C93}"/>
              </a:ext>
            </a:extLst>
          </p:cNvPr>
          <p:cNvSpPr txBox="1"/>
          <p:nvPr/>
        </p:nvSpPr>
        <p:spPr>
          <a:xfrm>
            <a:off x="10422384" y="1853248"/>
            <a:ext cx="102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4F333-7F1F-10A0-D6F0-5C0F2C285B40}"/>
              </a:ext>
            </a:extLst>
          </p:cNvPr>
          <p:cNvSpPr txBox="1"/>
          <p:nvPr/>
        </p:nvSpPr>
        <p:spPr>
          <a:xfrm>
            <a:off x="10508035" y="4714043"/>
            <a:ext cx="129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Logged </a:t>
            </a:r>
          </a:p>
          <a:p>
            <a:r>
              <a:rPr lang="en-CA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88172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8155-4AEC-08F5-22D5-D846677C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04DF-3659-0523-1DDB-93B781B0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Models</a:t>
            </a:r>
          </a:p>
          <a:p>
            <a:pPr lvl="1"/>
            <a:r>
              <a:rPr lang="en-CA" dirty="0"/>
              <a:t>Linear Regression</a:t>
            </a:r>
          </a:p>
          <a:p>
            <a:pPr lvl="1"/>
            <a:r>
              <a:rPr lang="en-CA" dirty="0"/>
              <a:t>Ridge</a:t>
            </a:r>
          </a:p>
          <a:p>
            <a:pPr lvl="1"/>
            <a:r>
              <a:rPr lang="en-CA" dirty="0"/>
              <a:t>Lasso</a:t>
            </a:r>
          </a:p>
          <a:p>
            <a:pPr lvl="1"/>
            <a:r>
              <a:rPr lang="en-CA" dirty="0"/>
              <a:t>Decision Tree</a:t>
            </a:r>
          </a:p>
          <a:p>
            <a:pPr lvl="1"/>
            <a:r>
              <a:rPr lang="en-CA" dirty="0"/>
              <a:t>Random Forest</a:t>
            </a:r>
          </a:p>
          <a:p>
            <a:pPr lvl="1"/>
            <a:r>
              <a:rPr lang="en-CA" dirty="0"/>
              <a:t>ElasticNet</a:t>
            </a:r>
          </a:p>
          <a:p>
            <a:pPr lvl="1"/>
            <a:r>
              <a:rPr lang="en-CA" dirty="0"/>
              <a:t>KNN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89463-2D56-5CFF-FD94-930D9114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97" y="266363"/>
            <a:ext cx="5247898" cy="3027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219C9-CA3E-9A75-47D4-1C57FE9529DD}"/>
              </a:ext>
            </a:extLst>
          </p:cNvPr>
          <p:cNvSpPr txBox="1"/>
          <p:nvPr/>
        </p:nvSpPr>
        <p:spPr>
          <a:xfrm>
            <a:off x="10415839" y="4520447"/>
            <a:ext cx="139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Random Forest</a:t>
            </a:r>
          </a:p>
          <a:p>
            <a:r>
              <a:rPr lang="en-CA" dirty="0"/>
              <a:t>Regression Results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EF247C-8F0E-42E8-3CD6-6C8AEC8F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4" y="3404907"/>
            <a:ext cx="4448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1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00D5-9918-A407-A341-14EC12FD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Finalizing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21AD-9C41-6651-4BA9-66039E89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89" y="1662301"/>
            <a:ext cx="4480742" cy="419548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Random Forest Decision Tree</a:t>
            </a:r>
          </a:p>
          <a:p>
            <a:pPr lvl="1"/>
            <a:r>
              <a:rPr lang="en-CA" dirty="0"/>
              <a:t>Overall most accurate predictions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Robust over modified data sets</a:t>
            </a:r>
          </a:p>
          <a:p>
            <a:pPr lvl="2"/>
            <a:r>
              <a:rPr lang="en-CA" dirty="0"/>
              <a:t>Imputed vs Dropped Dataset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Prediction is quick</a:t>
            </a:r>
          </a:p>
          <a:p>
            <a:pPr lvl="2"/>
            <a:r>
              <a:rPr lang="en-CA" dirty="0"/>
              <a:t> predict time &lt;&lt; 1 sec</a:t>
            </a:r>
          </a:p>
          <a:p>
            <a:pPr lvl="2"/>
            <a:r>
              <a:rPr lang="en-CA" dirty="0"/>
              <a:t>Hyper tuning and fitting takes longer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can extract the significant elements (refer to appendix)</a:t>
            </a:r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518E8-F175-0E98-EF03-2547C337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51" y="1853248"/>
            <a:ext cx="5641160" cy="3519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C159E-51B3-380E-2371-F8AA04D7F95D}"/>
              </a:ext>
            </a:extLst>
          </p:cNvPr>
          <p:cNvSpPr txBox="1"/>
          <p:nvPr/>
        </p:nvSpPr>
        <p:spPr>
          <a:xfrm>
            <a:off x="6096000" y="5521911"/>
            <a:ext cx="516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 Decision Tree as Part of the Random Forest</a:t>
            </a:r>
          </a:p>
        </p:txBody>
      </p:sp>
    </p:spTree>
    <p:extLst>
      <p:ext uri="{BB962C8B-B14F-4D97-AF65-F5344CB8AC3E}">
        <p14:creationId xmlns:p14="http://schemas.microsoft.com/office/powerpoint/2010/main" val="96956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D358-D7A0-E13E-22CD-0311361D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2965-F11A-1D06-9936-771196A5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67173" cy="3868487"/>
          </a:xfrm>
        </p:spPr>
        <p:txBody>
          <a:bodyPr>
            <a:normAutofit fontScale="92500"/>
          </a:bodyPr>
          <a:lstStyle/>
          <a:p>
            <a:r>
              <a:rPr lang="en-CA" dirty="0"/>
              <a:t>Aggregate and hyper tune Model regularly at a Central Office</a:t>
            </a:r>
          </a:p>
          <a:p>
            <a:endParaRPr lang="en-CA" dirty="0"/>
          </a:p>
          <a:p>
            <a:r>
              <a:rPr lang="en-CA" dirty="0"/>
              <a:t>Set up a website for consumers</a:t>
            </a:r>
          </a:p>
          <a:p>
            <a:endParaRPr lang="en-CA" dirty="0"/>
          </a:p>
          <a:p>
            <a:r>
              <a:rPr lang="en-CA" dirty="0"/>
              <a:t>Fit with local data as much as possible at dealership</a:t>
            </a:r>
          </a:p>
          <a:p>
            <a:endParaRPr lang="en-CA" dirty="0"/>
          </a:p>
          <a:p>
            <a:r>
              <a:rPr lang="en-CA" dirty="0"/>
              <a:t>Need to adjust accordingly based on access and amount of data</a:t>
            </a:r>
          </a:p>
          <a:p>
            <a:endParaRPr lang="en-CA" dirty="0"/>
          </a:p>
        </p:txBody>
      </p:sp>
      <p:pic>
        <p:nvPicPr>
          <p:cNvPr id="4" name="Picture 2" descr="I worked at a car dealership, and car shopping with a friend made me  realize people miss 4 big opportunities to negotiate | Business Insider  India">
            <a:extLst>
              <a:ext uri="{FF2B5EF4-FFF2-40B4-BE49-F238E27FC236}">
                <a16:creationId xmlns:a16="http://schemas.microsoft.com/office/drawing/2014/main" id="{3BB77BC6-BA7C-17D8-60B1-F81D9FF41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59" y="2123939"/>
            <a:ext cx="4213932" cy="315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8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C3D2-CC2F-D2BD-B100-859C07BD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998" y="1766613"/>
            <a:ext cx="6385004" cy="1400530"/>
          </a:xfrm>
        </p:spPr>
        <p:txBody>
          <a:bodyPr/>
          <a:lstStyle/>
          <a:p>
            <a:r>
              <a:rPr lang="en-CA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7346-84FF-8049-051D-B814059B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164" y="3553210"/>
            <a:ext cx="2163671" cy="452761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5061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438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Second-hand Car Price Prediction</vt:lpstr>
      <vt:lpstr>Problem Definition</vt:lpstr>
      <vt:lpstr>Key Questions</vt:lpstr>
      <vt:lpstr>Data Set </vt:lpstr>
      <vt:lpstr>Solution Process</vt:lpstr>
      <vt:lpstr>Proposed Models</vt:lpstr>
      <vt:lpstr>Finalizing Model</vt:lpstr>
      <vt:lpstr>Recommendations For Implementation</vt:lpstr>
      <vt:lpstr>Thank You For Listening</vt:lpstr>
      <vt:lpstr>Appendix</vt:lpstr>
      <vt:lpstr>VIF Scores</vt:lpstr>
      <vt:lpstr>Linear Regression Predicted Vs True Values</vt:lpstr>
      <vt:lpstr>Decision Tree Tuned Predicted vs. True Values</vt:lpstr>
      <vt:lpstr>Random Forest Tuned with Imputed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Second-hand Car Price Prediction</dc:title>
  <dc:creator>Marcus Chan</dc:creator>
  <cp:lastModifiedBy>Marcus Chan</cp:lastModifiedBy>
  <cp:revision>6</cp:revision>
  <dcterms:created xsi:type="dcterms:W3CDTF">2023-02-11T02:15:51Z</dcterms:created>
  <dcterms:modified xsi:type="dcterms:W3CDTF">2023-02-11T18:30:36Z</dcterms:modified>
</cp:coreProperties>
</file>