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5"/>
  </p:notesMasterIdLst>
  <p:sldIdLst>
    <p:sldId id="257" r:id="rId2"/>
    <p:sldId id="291" r:id="rId3"/>
    <p:sldId id="261" r:id="rId4"/>
    <p:sldId id="259" r:id="rId5"/>
    <p:sldId id="262" r:id="rId6"/>
    <p:sldId id="263" r:id="rId7"/>
    <p:sldId id="264" r:id="rId8"/>
    <p:sldId id="278" r:id="rId9"/>
    <p:sldId id="279" r:id="rId10"/>
    <p:sldId id="280" r:id="rId11"/>
    <p:sldId id="285" r:id="rId12"/>
    <p:sldId id="286" r:id="rId13"/>
    <p:sldId id="287" r:id="rId14"/>
    <p:sldId id="265" r:id="rId15"/>
    <p:sldId id="270" r:id="rId16"/>
    <p:sldId id="266" r:id="rId17"/>
    <p:sldId id="267" r:id="rId18"/>
    <p:sldId id="268" r:id="rId19"/>
    <p:sldId id="269" r:id="rId20"/>
    <p:sldId id="272" r:id="rId21"/>
    <p:sldId id="273" r:id="rId22"/>
    <p:sldId id="277" r:id="rId23"/>
    <p:sldId id="275" r:id="rId24"/>
    <p:sldId id="274" r:id="rId25"/>
    <p:sldId id="276" r:id="rId26"/>
    <p:sldId id="281" r:id="rId27"/>
    <p:sldId id="282" r:id="rId28"/>
    <p:sldId id="283" r:id="rId29"/>
    <p:sldId id="284" r:id="rId30"/>
    <p:sldId id="271" r:id="rId31"/>
    <p:sldId id="288" r:id="rId32"/>
    <p:sldId id="289" r:id="rId33"/>
    <p:sldId id="29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56" autoAdjust="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971\Downloads\Referral%20Case%20Study%20Data%20Poin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91971\Downloads\Referral%20Case%20Study%20Data%20Poin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8457148143667404"/>
          <c:y val="3.3157400353686743E-2"/>
          <c:w val="0.81542851856332599"/>
          <c:h val="0.50159259947741852"/>
        </c:manualLayout>
      </c:layout>
      <c:bar3DChart>
        <c:barDir val="col"/>
        <c:grouping val="clustered"/>
        <c:varyColors val="0"/>
        <c:ser>
          <c:idx val="0"/>
          <c:order val="0"/>
          <c:tx>
            <c:strRef>
              <c:f>Sheet2!$L$1</c:f>
              <c:strCache>
                <c:ptCount val="1"/>
                <c:pt idx="0">
                  <c:v>VALUE </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Sheet2!$K$2:$K$8</c:f>
              <c:strCache>
                <c:ptCount val="7"/>
                <c:pt idx="0">
                  <c:v>BETWEEN  APP LAUNCH USERS AND REFRRER</c:v>
                </c:pt>
                <c:pt idx="1">
                  <c:v>BETWEEN HOME VIEW USERS AND REFRRER</c:v>
                </c:pt>
                <c:pt idx="2">
                  <c:v>BETWEEN PDPVIEW USERS AND REFRRER</c:v>
                </c:pt>
                <c:pt idx="3">
                  <c:v>BETWEEN SNAPCASHPAGEUSERS AND REFERRER</c:v>
                </c:pt>
                <c:pt idx="4">
                  <c:v>BETWEEN REFERRALPAGEVIEWUSERS AND REFRRER</c:v>
                </c:pt>
                <c:pt idx="5">
                  <c:v>BETWEEN REFERRAL BULK NOTIFICATION AND REFRRER</c:v>
                </c:pt>
                <c:pt idx="6">
                  <c:v>BETWEEN INSTALLS AND REFERRER</c:v>
                </c:pt>
              </c:strCache>
            </c:strRef>
          </c:cat>
          <c:val>
            <c:numRef>
              <c:f>Sheet2!$L$2:$L$8</c:f>
              <c:numCache>
                <c:formatCode>General</c:formatCode>
                <c:ptCount val="7"/>
                <c:pt idx="0">
                  <c:v>0.23761616945307121</c:v>
                </c:pt>
                <c:pt idx="1">
                  <c:v>0.20308141059241611</c:v>
                </c:pt>
                <c:pt idx="2">
                  <c:v>0.19366256728938097</c:v>
                </c:pt>
                <c:pt idx="3">
                  <c:v>0.70643952440255797</c:v>
                </c:pt>
                <c:pt idx="4">
                  <c:v>0.98753148623586329</c:v>
                </c:pt>
                <c:pt idx="5">
                  <c:v>0.92831318062422052</c:v>
                </c:pt>
                <c:pt idx="6">
                  <c:v>0.6846171278769938</c:v>
                </c:pt>
              </c:numCache>
            </c:numRef>
          </c:val>
          <c:extLst>
            <c:ext xmlns:c16="http://schemas.microsoft.com/office/drawing/2014/chart" uri="{C3380CC4-5D6E-409C-BE32-E72D297353CC}">
              <c16:uniqueId val="{00000000-EACC-44D3-AFBE-38CAE98FC5A5}"/>
            </c:ext>
          </c:extLst>
        </c:ser>
        <c:dLbls>
          <c:showLegendKey val="0"/>
          <c:showVal val="1"/>
          <c:showCatName val="0"/>
          <c:showSerName val="0"/>
          <c:showPercent val="0"/>
          <c:showBubbleSize val="0"/>
        </c:dLbls>
        <c:gapWidth val="84"/>
        <c:gapDepth val="53"/>
        <c:shape val="box"/>
        <c:axId val="700988480"/>
        <c:axId val="700993880"/>
        <c:axId val="0"/>
      </c:bar3DChart>
      <c:catAx>
        <c:axId val="7009884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00993880"/>
        <c:crosses val="autoZero"/>
        <c:auto val="1"/>
        <c:lblAlgn val="ctr"/>
        <c:lblOffset val="100"/>
        <c:noMultiLvlLbl val="0"/>
      </c:catAx>
      <c:valAx>
        <c:axId val="700993880"/>
        <c:scaling>
          <c:orientation val="minMax"/>
        </c:scaling>
        <c:delete val="1"/>
        <c:axPos val="l"/>
        <c:numFmt formatCode="General" sourceLinked="1"/>
        <c:majorTickMark val="out"/>
        <c:minorTickMark val="none"/>
        <c:tickLblPos val="nextTo"/>
        <c:crossAx val="700988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477252465402078E-2"/>
          <c:y val="5.8621212916745762E-2"/>
          <c:w val="0.89457165782002224"/>
          <c:h val="0.87748166500400138"/>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'Day Type'!$E$1</c:f>
              <c:numCache>
                <c:formatCode>General</c:formatCode>
                <c:ptCount val="1"/>
                <c:pt idx="0">
                  <c:v>0</c:v>
                </c:pt>
              </c:numCache>
            </c:numRef>
          </c:val>
          <c:extLst>
            <c:ext xmlns:c16="http://schemas.microsoft.com/office/drawing/2014/chart" uri="{C3380CC4-5D6E-409C-BE32-E72D297353CC}">
              <c16:uniqueId val="{00000000-0362-4018-AB89-F20529648037}"/>
            </c:ext>
          </c:extLst>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'Day Type'!$E$1:$F$1</c:f>
              <c:numCache>
                <c:formatCode>General</c:formatCode>
                <c:ptCount val="2"/>
                <c:pt idx="0">
                  <c:v>0</c:v>
                </c:pt>
                <c:pt idx="1">
                  <c:v>0</c:v>
                </c:pt>
              </c:numCache>
            </c:numRef>
          </c:val>
          <c:extLst>
            <c:ext xmlns:c16="http://schemas.microsoft.com/office/drawing/2014/chart" uri="{C3380CC4-5D6E-409C-BE32-E72D297353CC}">
              <c16:uniqueId val="{00000001-0362-4018-AB89-F20529648037}"/>
            </c:ext>
          </c:extLst>
        </c:ser>
        <c:ser>
          <c:idx val="2"/>
          <c:order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'Day Type'!$E$2:$F$2</c:f>
              <c:numCache>
                <c:formatCode>General</c:formatCode>
                <c:ptCount val="2"/>
                <c:pt idx="0">
                  <c:v>18042.678571428572</c:v>
                </c:pt>
                <c:pt idx="1">
                  <c:v>19866.470588235294</c:v>
                </c:pt>
              </c:numCache>
            </c:numRef>
          </c:val>
          <c:extLst>
            <c:ext xmlns:c16="http://schemas.microsoft.com/office/drawing/2014/chart" uri="{C3380CC4-5D6E-409C-BE32-E72D297353CC}">
              <c16:uniqueId val="{00000002-0362-4018-AB89-F20529648037}"/>
            </c:ext>
          </c:extLst>
        </c:ser>
        <c:ser>
          <c:idx val="3"/>
          <c:order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'Day Type'!$E$13:$F$13</c:f>
              <c:numCache>
                <c:formatCode>General</c:formatCode>
                <c:ptCount val="2"/>
                <c:pt idx="0">
                  <c:v>0</c:v>
                </c:pt>
                <c:pt idx="1">
                  <c:v>0</c:v>
                </c:pt>
              </c:numCache>
            </c:numRef>
          </c:val>
          <c:extLst>
            <c:ext xmlns:c16="http://schemas.microsoft.com/office/drawing/2014/chart" uri="{C3380CC4-5D6E-409C-BE32-E72D297353CC}">
              <c16:uniqueId val="{00000003-0362-4018-AB89-F20529648037}"/>
            </c:ext>
          </c:extLst>
        </c:ser>
        <c:ser>
          <c:idx val="4"/>
          <c:order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'Day Type'!$E$14:$F$14</c:f>
              <c:numCache>
                <c:formatCode>General</c:formatCode>
                <c:ptCount val="2"/>
                <c:pt idx="0">
                  <c:v>12558.214285714286</c:v>
                </c:pt>
                <c:pt idx="1">
                  <c:v>13389.117647058823</c:v>
                </c:pt>
              </c:numCache>
            </c:numRef>
          </c:val>
          <c:extLst>
            <c:ext xmlns:c16="http://schemas.microsoft.com/office/drawing/2014/chart" uri="{C3380CC4-5D6E-409C-BE32-E72D297353CC}">
              <c16:uniqueId val="{00000004-0362-4018-AB89-F20529648037}"/>
            </c:ext>
          </c:extLst>
        </c:ser>
        <c:dLbls>
          <c:dLblPos val="outEnd"/>
          <c:showLegendKey val="0"/>
          <c:showVal val="1"/>
          <c:showCatName val="0"/>
          <c:showSerName val="0"/>
          <c:showPercent val="0"/>
          <c:showBubbleSize val="0"/>
        </c:dLbls>
        <c:gapWidth val="100"/>
        <c:overlap val="-24"/>
        <c:axId val="704938728"/>
        <c:axId val="704945928"/>
      </c:barChart>
      <c:catAx>
        <c:axId val="704938728"/>
        <c:scaling>
          <c:orientation val="minMax"/>
        </c:scaling>
        <c:delete val="0"/>
        <c:axPos val="b"/>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4945928"/>
        <c:crosses val="autoZero"/>
        <c:auto val="1"/>
        <c:lblAlgn val="ctr"/>
        <c:lblOffset val="100"/>
        <c:noMultiLvlLbl val="0"/>
      </c:catAx>
      <c:valAx>
        <c:axId val="70494592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4938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06493-D758-403A-9A4B-77C0D7CD0A84}" type="datetimeFigureOut">
              <a:rPr lang="en-IN" smtClean="0"/>
              <a:t>21-12-2023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87C71E-65CF-4943-B34A-F0E79FA887C9}" type="slidenum">
              <a:rPr lang="en-IN" smtClean="0"/>
              <a:t>‹#›</a:t>
            </a:fld>
            <a:endParaRPr lang="en-IN"/>
          </a:p>
        </p:txBody>
      </p:sp>
    </p:spTree>
    <p:extLst>
      <p:ext uri="{BB962C8B-B14F-4D97-AF65-F5344CB8AC3E}">
        <p14:creationId xmlns:p14="http://schemas.microsoft.com/office/powerpoint/2010/main" val="823239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87C71E-65CF-4943-B34A-F0E79FA887C9}" type="slidenum">
              <a:rPr lang="en-IN" smtClean="0"/>
              <a:t>14</a:t>
            </a:fld>
            <a:endParaRPr lang="en-IN"/>
          </a:p>
        </p:txBody>
      </p:sp>
    </p:spTree>
    <p:extLst>
      <p:ext uri="{BB962C8B-B14F-4D97-AF65-F5344CB8AC3E}">
        <p14:creationId xmlns:p14="http://schemas.microsoft.com/office/powerpoint/2010/main" val="1814298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25153D-B756-483F-A13E-700F32B06721}"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D0413-0D31-4E34-8594-673409F6C760}" type="slidenum">
              <a:rPr lang="en-IN" smtClean="0"/>
              <a:t>‹#›</a:t>
            </a:fld>
            <a:endParaRPr lang="en-IN"/>
          </a:p>
        </p:txBody>
      </p:sp>
    </p:spTree>
    <p:extLst>
      <p:ext uri="{BB962C8B-B14F-4D97-AF65-F5344CB8AC3E}">
        <p14:creationId xmlns:p14="http://schemas.microsoft.com/office/powerpoint/2010/main" val="207873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5153D-B756-483F-A13E-700F32B06721}" type="datetimeFigureOut">
              <a:rPr lang="en-IN" smtClean="0"/>
              <a:t>21-12-2023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D0413-0D31-4E34-8594-673409F6C760}" type="slidenum">
              <a:rPr lang="en-IN" smtClean="0"/>
              <a:t>‹#›</a:t>
            </a:fld>
            <a:endParaRPr lang="en-IN"/>
          </a:p>
        </p:txBody>
      </p:sp>
    </p:spTree>
    <p:extLst>
      <p:ext uri="{BB962C8B-B14F-4D97-AF65-F5344CB8AC3E}">
        <p14:creationId xmlns:p14="http://schemas.microsoft.com/office/powerpoint/2010/main" val="302782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5153D-B756-483F-A13E-700F32B06721}" type="datetimeFigureOut">
              <a:rPr lang="en-IN" smtClean="0"/>
              <a:t>21-12-2023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D0413-0D31-4E34-8594-673409F6C760}" type="slidenum">
              <a:rPr lang="en-IN" smtClean="0"/>
              <a:t>‹#›</a:t>
            </a:fld>
            <a:endParaRPr lang="en-IN"/>
          </a:p>
        </p:txBody>
      </p:sp>
    </p:spTree>
    <p:extLst>
      <p:ext uri="{BB962C8B-B14F-4D97-AF65-F5344CB8AC3E}">
        <p14:creationId xmlns:p14="http://schemas.microsoft.com/office/powerpoint/2010/main" val="397945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5153D-B756-483F-A13E-700F32B06721}" type="datetimeFigureOut">
              <a:rPr lang="en-IN" smtClean="0"/>
              <a:t>21-12-2023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D0413-0D31-4E34-8594-673409F6C760}"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6444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5153D-B756-483F-A13E-700F32B06721}" type="datetimeFigureOut">
              <a:rPr lang="en-IN" smtClean="0"/>
              <a:t>21-12-2023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D0413-0D31-4E34-8594-673409F6C760}" type="slidenum">
              <a:rPr lang="en-IN" smtClean="0"/>
              <a:t>‹#›</a:t>
            </a:fld>
            <a:endParaRPr lang="en-IN"/>
          </a:p>
        </p:txBody>
      </p:sp>
    </p:spTree>
    <p:extLst>
      <p:ext uri="{BB962C8B-B14F-4D97-AF65-F5344CB8AC3E}">
        <p14:creationId xmlns:p14="http://schemas.microsoft.com/office/powerpoint/2010/main" val="386216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C25153D-B756-483F-A13E-700F32B06721}" type="datetimeFigureOut">
              <a:rPr lang="en-IN" smtClean="0"/>
              <a:t>21-12-2023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4D0413-0D31-4E34-8594-673409F6C760}" type="slidenum">
              <a:rPr lang="en-IN" smtClean="0"/>
              <a:t>‹#›</a:t>
            </a:fld>
            <a:endParaRPr lang="en-IN"/>
          </a:p>
        </p:txBody>
      </p:sp>
    </p:spTree>
    <p:extLst>
      <p:ext uri="{BB962C8B-B14F-4D97-AF65-F5344CB8AC3E}">
        <p14:creationId xmlns:p14="http://schemas.microsoft.com/office/powerpoint/2010/main" val="304491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C25153D-B756-483F-A13E-700F32B06721}" type="datetimeFigureOut">
              <a:rPr lang="en-IN" smtClean="0"/>
              <a:t>21-12-2023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4D0413-0D31-4E34-8594-673409F6C760}" type="slidenum">
              <a:rPr lang="en-IN" smtClean="0"/>
              <a:t>‹#›</a:t>
            </a:fld>
            <a:endParaRPr lang="en-IN"/>
          </a:p>
        </p:txBody>
      </p:sp>
    </p:spTree>
    <p:extLst>
      <p:ext uri="{BB962C8B-B14F-4D97-AF65-F5344CB8AC3E}">
        <p14:creationId xmlns:p14="http://schemas.microsoft.com/office/powerpoint/2010/main" val="397261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25153D-B756-483F-A13E-700F32B06721}"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D0413-0D31-4E34-8594-673409F6C760}" type="slidenum">
              <a:rPr lang="en-IN" smtClean="0"/>
              <a:t>‹#›</a:t>
            </a:fld>
            <a:endParaRPr lang="en-IN"/>
          </a:p>
        </p:txBody>
      </p:sp>
    </p:spTree>
    <p:extLst>
      <p:ext uri="{BB962C8B-B14F-4D97-AF65-F5344CB8AC3E}">
        <p14:creationId xmlns:p14="http://schemas.microsoft.com/office/powerpoint/2010/main" val="343565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25153D-B756-483F-A13E-700F32B06721}"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D0413-0D31-4E34-8594-673409F6C760}" type="slidenum">
              <a:rPr lang="en-IN" smtClean="0"/>
              <a:t>‹#›</a:t>
            </a:fld>
            <a:endParaRPr lang="en-IN"/>
          </a:p>
        </p:txBody>
      </p:sp>
    </p:spTree>
    <p:extLst>
      <p:ext uri="{BB962C8B-B14F-4D97-AF65-F5344CB8AC3E}">
        <p14:creationId xmlns:p14="http://schemas.microsoft.com/office/powerpoint/2010/main" val="1073829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25153D-B756-483F-A13E-700F32B06721}"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D0413-0D31-4E34-8594-673409F6C760}" type="slidenum">
              <a:rPr lang="en-IN" smtClean="0"/>
              <a:t>‹#›</a:t>
            </a:fld>
            <a:endParaRPr lang="en-IN"/>
          </a:p>
        </p:txBody>
      </p:sp>
    </p:spTree>
    <p:extLst>
      <p:ext uri="{BB962C8B-B14F-4D97-AF65-F5344CB8AC3E}">
        <p14:creationId xmlns:p14="http://schemas.microsoft.com/office/powerpoint/2010/main" val="188112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25153D-B756-483F-A13E-700F32B06721}"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D0413-0D31-4E34-8594-673409F6C760}" type="slidenum">
              <a:rPr lang="en-IN" smtClean="0"/>
              <a:t>‹#›</a:t>
            </a:fld>
            <a:endParaRPr lang="en-IN"/>
          </a:p>
        </p:txBody>
      </p:sp>
    </p:spTree>
    <p:extLst>
      <p:ext uri="{BB962C8B-B14F-4D97-AF65-F5344CB8AC3E}">
        <p14:creationId xmlns:p14="http://schemas.microsoft.com/office/powerpoint/2010/main" val="236424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25153D-B756-483F-A13E-700F32B06721}" type="datetimeFigureOut">
              <a:rPr lang="en-IN" smtClean="0"/>
              <a:t>21-12-2023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D0413-0D31-4E34-8594-673409F6C760}" type="slidenum">
              <a:rPr lang="en-IN" smtClean="0"/>
              <a:t>‹#›</a:t>
            </a:fld>
            <a:endParaRPr lang="en-IN"/>
          </a:p>
        </p:txBody>
      </p:sp>
    </p:spTree>
    <p:extLst>
      <p:ext uri="{BB962C8B-B14F-4D97-AF65-F5344CB8AC3E}">
        <p14:creationId xmlns:p14="http://schemas.microsoft.com/office/powerpoint/2010/main" val="36248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25153D-B756-483F-A13E-700F32B06721}" type="datetimeFigureOut">
              <a:rPr lang="en-IN" smtClean="0"/>
              <a:t>21-12-2023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4D0413-0D31-4E34-8594-673409F6C760}" type="slidenum">
              <a:rPr lang="en-IN" smtClean="0"/>
              <a:t>‹#›</a:t>
            </a:fld>
            <a:endParaRPr lang="en-IN"/>
          </a:p>
        </p:txBody>
      </p:sp>
    </p:spTree>
    <p:extLst>
      <p:ext uri="{BB962C8B-B14F-4D97-AF65-F5344CB8AC3E}">
        <p14:creationId xmlns:p14="http://schemas.microsoft.com/office/powerpoint/2010/main" val="207466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25153D-B756-483F-A13E-700F32B06721}" type="datetimeFigureOut">
              <a:rPr lang="en-IN" smtClean="0"/>
              <a:t>21-12-2023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4D0413-0D31-4E34-8594-673409F6C760}" type="slidenum">
              <a:rPr lang="en-IN" smtClean="0"/>
              <a:t>‹#›</a:t>
            </a:fld>
            <a:endParaRPr lang="en-IN"/>
          </a:p>
        </p:txBody>
      </p:sp>
    </p:spTree>
    <p:extLst>
      <p:ext uri="{BB962C8B-B14F-4D97-AF65-F5344CB8AC3E}">
        <p14:creationId xmlns:p14="http://schemas.microsoft.com/office/powerpoint/2010/main" val="358977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25153D-B756-483F-A13E-700F32B06721}" type="datetimeFigureOut">
              <a:rPr lang="en-IN" smtClean="0"/>
              <a:t>21-12-2023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4D0413-0D31-4E34-8594-673409F6C760}" type="slidenum">
              <a:rPr lang="en-IN" smtClean="0"/>
              <a:t>‹#›</a:t>
            </a:fld>
            <a:endParaRPr lang="en-IN"/>
          </a:p>
        </p:txBody>
      </p:sp>
    </p:spTree>
    <p:extLst>
      <p:ext uri="{BB962C8B-B14F-4D97-AF65-F5344CB8AC3E}">
        <p14:creationId xmlns:p14="http://schemas.microsoft.com/office/powerpoint/2010/main" val="1408456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25153D-B756-483F-A13E-700F32B06721}" type="datetimeFigureOut">
              <a:rPr lang="en-IN" smtClean="0"/>
              <a:t>21-12-2023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D0413-0D31-4E34-8594-673409F6C760}" type="slidenum">
              <a:rPr lang="en-IN" smtClean="0"/>
              <a:t>‹#›</a:t>
            </a:fld>
            <a:endParaRPr lang="en-IN"/>
          </a:p>
        </p:txBody>
      </p:sp>
    </p:spTree>
    <p:extLst>
      <p:ext uri="{BB962C8B-B14F-4D97-AF65-F5344CB8AC3E}">
        <p14:creationId xmlns:p14="http://schemas.microsoft.com/office/powerpoint/2010/main" val="1806181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25153D-B756-483F-A13E-700F32B06721}" type="datetimeFigureOut">
              <a:rPr lang="en-IN" smtClean="0"/>
              <a:t>21-12-2023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4D0413-0D31-4E34-8594-673409F6C760}" type="slidenum">
              <a:rPr lang="en-IN" smtClean="0"/>
              <a:t>‹#›</a:t>
            </a:fld>
            <a:endParaRPr lang="en-IN"/>
          </a:p>
        </p:txBody>
      </p:sp>
    </p:spTree>
    <p:extLst>
      <p:ext uri="{BB962C8B-B14F-4D97-AF65-F5344CB8AC3E}">
        <p14:creationId xmlns:p14="http://schemas.microsoft.com/office/powerpoint/2010/main" val="242085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C25153D-B756-483F-A13E-700F32B06721}" type="datetimeFigureOut">
              <a:rPr lang="en-IN" smtClean="0"/>
              <a:t>21-12-2023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E4D0413-0D31-4E34-8594-673409F6C760}" type="slidenum">
              <a:rPr lang="en-IN" smtClean="0"/>
              <a:t>‹#›</a:t>
            </a:fld>
            <a:endParaRPr lang="en-IN"/>
          </a:p>
        </p:txBody>
      </p:sp>
    </p:spTree>
    <p:extLst>
      <p:ext uri="{BB962C8B-B14F-4D97-AF65-F5344CB8AC3E}">
        <p14:creationId xmlns:p14="http://schemas.microsoft.com/office/powerpoint/2010/main" val="182948477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3AE450-B1A1-559C-30C9-07A4BF3D31A5}"/>
              </a:ext>
            </a:extLst>
          </p:cNvPr>
          <p:cNvSpPr txBox="1"/>
          <p:nvPr/>
        </p:nvSpPr>
        <p:spPr>
          <a:xfrm>
            <a:off x="0" y="1394573"/>
            <a:ext cx="12192000" cy="1323439"/>
          </a:xfrm>
          <a:prstGeom prst="rect">
            <a:avLst/>
          </a:prstGeom>
          <a:noFill/>
        </p:spPr>
        <p:txBody>
          <a:bodyPr wrap="square" rtlCol="0">
            <a:spAutoFit/>
          </a:bodyPr>
          <a:lstStyle/>
          <a:p>
            <a:pPr algn="ctr"/>
            <a:r>
              <a:rPr lang="en-US" sz="4000" dirty="0"/>
              <a:t>REFERRAL PROGRAM ANALYSIS AT    SNAPDEAL </a:t>
            </a:r>
            <a:endParaRPr lang="en-IN" sz="4000" dirty="0"/>
          </a:p>
        </p:txBody>
      </p:sp>
      <p:sp>
        <p:nvSpPr>
          <p:cNvPr id="3" name="TextBox 2">
            <a:extLst>
              <a:ext uri="{FF2B5EF4-FFF2-40B4-BE49-F238E27FC236}">
                <a16:creationId xmlns:a16="http://schemas.microsoft.com/office/drawing/2014/main" id="{EE1455D2-85B6-FBCB-6EEC-A6BB5DCB7ABD}"/>
              </a:ext>
            </a:extLst>
          </p:cNvPr>
          <p:cNvSpPr txBox="1"/>
          <p:nvPr/>
        </p:nvSpPr>
        <p:spPr>
          <a:xfrm>
            <a:off x="1" y="3456757"/>
            <a:ext cx="12191999" cy="1477328"/>
          </a:xfrm>
          <a:prstGeom prst="rect">
            <a:avLst/>
          </a:prstGeom>
          <a:noFill/>
        </p:spPr>
        <p:txBody>
          <a:bodyPr wrap="square" rtlCol="0">
            <a:spAutoFit/>
          </a:bodyPr>
          <a:lstStyle/>
          <a:p>
            <a:pPr algn="ctr"/>
            <a:r>
              <a:rPr lang="en-US" dirty="0"/>
              <a:t>AYUSH KHURANA </a:t>
            </a:r>
          </a:p>
          <a:p>
            <a:pPr algn="ctr"/>
            <a:r>
              <a:rPr lang="en-US" dirty="0"/>
              <a:t>(PRODUCT MANAGEMENT ANALYST)</a:t>
            </a:r>
          </a:p>
          <a:p>
            <a:pPr algn="ctr"/>
            <a:r>
              <a:rPr lang="en-US" dirty="0"/>
              <a:t>20</a:t>
            </a:r>
            <a:r>
              <a:rPr lang="en-US" baseline="30000" dirty="0"/>
              <a:t>th</a:t>
            </a:r>
            <a:r>
              <a:rPr lang="en-US" dirty="0"/>
              <a:t> December, 2023</a:t>
            </a:r>
          </a:p>
          <a:p>
            <a:pPr algn="ctr"/>
            <a:endParaRPr lang="en-US" dirty="0"/>
          </a:p>
          <a:p>
            <a:pPr algn="ctr"/>
            <a:endParaRPr lang="en-IN" dirty="0"/>
          </a:p>
        </p:txBody>
      </p:sp>
      <p:pic>
        <p:nvPicPr>
          <p:cNvPr id="7" name="Picture 6">
            <a:extLst>
              <a:ext uri="{FF2B5EF4-FFF2-40B4-BE49-F238E27FC236}">
                <a16:creationId xmlns:a16="http://schemas.microsoft.com/office/drawing/2014/main" id="{D7501662-30E4-7CA4-2334-C82EAFA5E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Tree>
    <p:extLst>
      <p:ext uri="{BB962C8B-B14F-4D97-AF65-F5344CB8AC3E}">
        <p14:creationId xmlns:p14="http://schemas.microsoft.com/office/powerpoint/2010/main" val="187057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218DA6-D4EE-FFB8-DA5E-27D9C0E2F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
        <p:nvSpPr>
          <p:cNvPr id="3" name="TextBox 2">
            <a:extLst>
              <a:ext uri="{FF2B5EF4-FFF2-40B4-BE49-F238E27FC236}">
                <a16:creationId xmlns:a16="http://schemas.microsoft.com/office/drawing/2014/main" id="{D82C8AC6-165F-64B3-7924-F1E75B82E141}"/>
              </a:ext>
            </a:extLst>
          </p:cNvPr>
          <p:cNvSpPr txBox="1"/>
          <p:nvPr/>
        </p:nvSpPr>
        <p:spPr>
          <a:xfrm>
            <a:off x="0" y="0"/>
            <a:ext cx="12192000" cy="584775"/>
          </a:xfrm>
          <a:prstGeom prst="rect">
            <a:avLst/>
          </a:prstGeom>
          <a:noFill/>
        </p:spPr>
        <p:txBody>
          <a:bodyPr wrap="square" rtlCol="0">
            <a:spAutoFit/>
          </a:bodyPr>
          <a:lstStyle/>
          <a:p>
            <a:pPr algn="ctr"/>
            <a:r>
              <a:rPr lang="en-US" sz="3200" b="1" dirty="0">
                <a:latin typeface="HELVETICA" panose="020B0604020202020204" pitchFamily="34" charset="0"/>
                <a:cs typeface="HELVETICA" panose="020B0604020202020204" pitchFamily="34" charset="0"/>
              </a:rPr>
              <a:t>D. App Install Trend Analysis</a:t>
            </a:r>
            <a:endParaRPr lang="en-IN" sz="3200" b="1" dirty="0">
              <a:latin typeface="HELVETICA" panose="020B0604020202020204" pitchFamily="34" charset="0"/>
              <a:cs typeface="HELVETICA" panose="020B0604020202020204" pitchFamily="34" charset="0"/>
            </a:endParaRPr>
          </a:p>
        </p:txBody>
      </p:sp>
      <p:pic>
        <p:nvPicPr>
          <p:cNvPr id="5" name="Picture 4">
            <a:extLst>
              <a:ext uri="{FF2B5EF4-FFF2-40B4-BE49-F238E27FC236}">
                <a16:creationId xmlns:a16="http://schemas.microsoft.com/office/drawing/2014/main" id="{C8A8443D-A9A8-4405-9914-A7F4FBEBFE6B}"/>
              </a:ext>
            </a:extLst>
          </p:cNvPr>
          <p:cNvPicPr>
            <a:picLocks noChangeAspect="1"/>
          </p:cNvPicPr>
          <p:nvPr/>
        </p:nvPicPr>
        <p:blipFill>
          <a:blip r:embed="rId3"/>
          <a:stretch>
            <a:fillRect/>
          </a:stretch>
        </p:blipFill>
        <p:spPr>
          <a:xfrm>
            <a:off x="3765096" y="1097122"/>
            <a:ext cx="2571750" cy="1276350"/>
          </a:xfrm>
          <a:prstGeom prst="rect">
            <a:avLst/>
          </a:prstGeom>
        </p:spPr>
      </p:pic>
      <p:sp>
        <p:nvSpPr>
          <p:cNvPr id="6" name="TextBox 5">
            <a:extLst>
              <a:ext uri="{FF2B5EF4-FFF2-40B4-BE49-F238E27FC236}">
                <a16:creationId xmlns:a16="http://schemas.microsoft.com/office/drawing/2014/main" id="{CDD63227-843E-8DAE-A927-4C1EC1E1E6A5}"/>
              </a:ext>
            </a:extLst>
          </p:cNvPr>
          <p:cNvSpPr txBox="1"/>
          <p:nvPr/>
        </p:nvSpPr>
        <p:spPr>
          <a:xfrm>
            <a:off x="149290" y="662473"/>
            <a:ext cx="3228392" cy="369332"/>
          </a:xfrm>
          <a:prstGeom prst="rect">
            <a:avLst/>
          </a:prstGeom>
          <a:noFill/>
        </p:spPr>
        <p:txBody>
          <a:bodyPr wrap="square" rtlCol="0">
            <a:spAutoFit/>
          </a:bodyPr>
          <a:lstStyle/>
          <a:p>
            <a:r>
              <a:rPr lang="en-US" b="1" dirty="0">
                <a:solidFill>
                  <a:schemeClr val="tx1">
                    <a:lumMod val="75000"/>
                  </a:schemeClr>
                </a:solidFill>
                <a:latin typeface="HELVETICA" panose="020B0604020202020204" pitchFamily="34" charset="0"/>
                <a:cs typeface="HELVETICA" panose="020B0604020202020204" pitchFamily="34" charset="0"/>
              </a:rPr>
              <a:t>PIVOT TABLE:</a:t>
            </a:r>
            <a:endParaRPr lang="en-IN" b="1" dirty="0">
              <a:solidFill>
                <a:schemeClr val="tx1">
                  <a:lumMod val="75000"/>
                </a:schemeClr>
              </a:solidFill>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FC6BD184-A884-FBFF-983D-78ED494BA6A6}"/>
              </a:ext>
            </a:extLst>
          </p:cNvPr>
          <p:cNvSpPr txBox="1"/>
          <p:nvPr/>
        </p:nvSpPr>
        <p:spPr>
          <a:xfrm>
            <a:off x="149289" y="2584580"/>
            <a:ext cx="4497355" cy="369332"/>
          </a:xfrm>
          <a:prstGeom prst="rect">
            <a:avLst/>
          </a:prstGeom>
          <a:noFill/>
        </p:spPr>
        <p:txBody>
          <a:bodyPr wrap="square" rtlCol="0">
            <a:spAutoFit/>
          </a:bodyPr>
          <a:lstStyle/>
          <a:p>
            <a:r>
              <a:rPr lang="en-US" b="1" dirty="0">
                <a:solidFill>
                  <a:schemeClr val="tx1">
                    <a:lumMod val="75000"/>
                  </a:schemeClr>
                </a:solidFill>
                <a:latin typeface="HELVETICA" panose="020B0604020202020204" pitchFamily="34" charset="0"/>
                <a:cs typeface="HELVETICA" panose="020B0604020202020204" pitchFamily="34" charset="0"/>
              </a:rPr>
              <a:t>GRAPHICAL REPRESENTATION</a:t>
            </a:r>
            <a:r>
              <a:rPr lang="en-US" dirty="0"/>
              <a:t>:</a:t>
            </a:r>
            <a:endParaRPr lang="en-IN" dirty="0"/>
          </a:p>
        </p:txBody>
      </p:sp>
      <p:pic>
        <p:nvPicPr>
          <p:cNvPr id="10" name="Picture 9">
            <a:extLst>
              <a:ext uri="{FF2B5EF4-FFF2-40B4-BE49-F238E27FC236}">
                <a16:creationId xmlns:a16="http://schemas.microsoft.com/office/drawing/2014/main" id="{1AEF874F-6BD4-AAAF-4E99-8FFE70419032}"/>
              </a:ext>
            </a:extLst>
          </p:cNvPr>
          <p:cNvPicPr>
            <a:picLocks noChangeAspect="1"/>
          </p:cNvPicPr>
          <p:nvPr/>
        </p:nvPicPr>
        <p:blipFill>
          <a:blip r:embed="rId4"/>
          <a:stretch>
            <a:fillRect/>
          </a:stretch>
        </p:blipFill>
        <p:spPr>
          <a:xfrm>
            <a:off x="3051110" y="3371850"/>
            <a:ext cx="5791200" cy="3486150"/>
          </a:xfrm>
          <a:prstGeom prst="rect">
            <a:avLst/>
          </a:prstGeom>
        </p:spPr>
      </p:pic>
    </p:spTree>
    <p:extLst>
      <p:ext uri="{BB962C8B-B14F-4D97-AF65-F5344CB8AC3E}">
        <p14:creationId xmlns:p14="http://schemas.microsoft.com/office/powerpoint/2010/main" val="1028177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CBE955-409E-5166-2E45-AFB8AA363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
        <p:nvSpPr>
          <p:cNvPr id="4" name="TextBox 3">
            <a:extLst>
              <a:ext uri="{FF2B5EF4-FFF2-40B4-BE49-F238E27FC236}">
                <a16:creationId xmlns:a16="http://schemas.microsoft.com/office/drawing/2014/main" id="{63FBC78C-4002-7225-9650-0B985DD89FEA}"/>
              </a:ext>
            </a:extLst>
          </p:cNvPr>
          <p:cNvSpPr txBox="1"/>
          <p:nvPr/>
        </p:nvSpPr>
        <p:spPr>
          <a:xfrm>
            <a:off x="-52874" y="0"/>
            <a:ext cx="12297747" cy="5078313"/>
          </a:xfrm>
          <a:prstGeom prst="rect">
            <a:avLst/>
          </a:prstGeom>
          <a:noFill/>
        </p:spPr>
        <p:txBody>
          <a:bodyPr wrap="square">
            <a:spAutoFit/>
          </a:bodyPr>
          <a:lstStyle/>
          <a:p>
            <a:pPr algn="l"/>
            <a:r>
              <a:rPr lang="en-US" b="0" i="0" dirty="0">
                <a:solidFill>
                  <a:schemeClr val="tx1">
                    <a:lumMod val="75000"/>
                  </a:schemeClr>
                </a:solidFill>
                <a:effectLst/>
                <a:latin typeface="HELVETICA" panose="020B0604020202020204" pitchFamily="34" charset="0"/>
                <a:cs typeface="HELVETICA" panose="020B0604020202020204" pitchFamily="34" charset="0"/>
              </a:rPr>
              <a:t>The data provided in the table displays the average number of app installs for specific months:</a:t>
            </a:r>
          </a:p>
          <a:p>
            <a:pPr algn="l"/>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algn="l">
              <a:buFont typeface="Arial" panose="020B0604020202020204" pitchFamily="34" charset="0"/>
              <a:buChar char="•"/>
            </a:pPr>
            <a:r>
              <a:rPr lang="en-US" b="1" i="0" dirty="0">
                <a:solidFill>
                  <a:schemeClr val="tx1">
                    <a:lumMod val="75000"/>
                  </a:schemeClr>
                </a:solidFill>
                <a:effectLst/>
                <a:latin typeface="HELVETICA" panose="020B0604020202020204" pitchFamily="34" charset="0"/>
                <a:cs typeface="HELVETICA" panose="020B0604020202020204" pitchFamily="34" charset="0"/>
              </a:rPr>
              <a:t>July (Month 7):</a:t>
            </a:r>
            <a:r>
              <a:rPr lang="en-US" b="0" i="0" dirty="0">
                <a:solidFill>
                  <a:schemeClr val="tx1">
                    <a:lumMod val="75000"/>
                  </a:schemeClr>
                </a:solidFill>
                <a:effectLst/>
                <a:latin typeface="HELVETICA" panose="020B0604020202020204" pitchFamily="34" charset="0"/>
                <a:cs typeface="HELVETICA" panose="020B0604020202020204" pitchFamily="34" charset="0"/>
              </a:rPr>
              <a:t> The average number of app installs in July is approximately 12,461.19.</a:t>
            </a:r>
          </a:p>
          <a:p>
            <a:pPr algn="l">
              <a:buFont typeface="Arial" panose="020B0604020202020204" pitchFamily="34" charset="0"/>
              <a:buChar char="•"/>
            </a:pPr>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algn="l">
              <a:buFont typeface="Arial" panose="020B0604020202020204" pitchFamily="34" charset="0"/>
              <a:buChar char="•"/>
            </a:pPr>
            <a:r>
              <a:rPr lang="en-US" b="1" i="0" dirty="0">
                <a:solidFill>
                  <a:schemeClr val="tx1">
                    <a:lumMod val="75000"/>
                  </a:schemeClr>
                </a:solidFill>
                <a:effectLst/>
                <a:latin typeface="HELVETICA" panose="020B0604020202020204" pitchFamily="34" charset="0"/>
                <a:cs typeface="HELVETICA" panose="020B0604020202020204" pitchFamily="34" charset="0"/>
              </a:rPr>
              <a:t>August (Month 8):</a:t>
            </a:r>
            <a:r>
              <a:rPr lang="en-US" b="0" i="0" dirty="0">
                <a:solidFill>
                  <a:schemeClr val="tx1">
                    <a:lumMod val="75000"/>
                  </a:schemeClr>
                </a:solidFill>
                <a:effectLst/>
                <a:latin typeface="HELVETICA" panose="020B0604020202020204" pitchFamily="34" charset="0"/>
                <a:cs typeface="HELVETICA" panose="020B0604020202020204" pitchFamily="34" charset="0"/>
              </a:rPr>
              <a:t> The average number of app installs in August is roughly 11,619.35.</a:t>
            </a:r>
          </a:p>
          <a:p>
            <a:pPr algn="l">
              <a:buFont typeface="Arial" panose="020B0604020202020204" pitchFamily="34" charset="0"/>
              <a:buChar char="•"/>
            </a:pPr>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algn="l">
              <a:buFont typeface="Arial" panose="020B0604020202020204" pitchFamily="34" charset="0"/>
              <a:buChar char="•"/>
            </a:pPr>
            <a:r>
              <a:rPr lang="en-US" b="1" i="0" dirty="0">
                <a:solidFill>
                  <a:schemeClr val="tx1">
                    <a:lumMod val="75000"/>
                  </a:schemeClr>
                </a:solidFill>
                <a:effectLst/>
                <a:latin typeface="HELVETICA" panose="020B0604020202020204" pitchFamily="34" charset="0"/>
                <a:cs typeface="HELVETICA" panose="020B0604020202020204" pitchFamily="34" charset="0"/>
              </a:rPr>
              <a:t>September (Month 9):</a:t>
            </a:r>
            <a:r>
              <a:rPr lang="en-US" b="0" i="0" dirty="0">
                <a:solidFill>
                  <a:schemeClr val="tx1">
                    <a:lumMod val="75000"/>
                  </a:schemeClr>
                </a:solidFill>
                <a:effectLst/>
                <a:latin typeface="HELVETICA" panose="020B0604020202020204" pitchFamily="34" charset="0"/>
                <a:cs typeface="HELVETICA" panose="020B0604020202020204" pitchFamily="34" charset="0"/>
              </a:rPr>
              <a:t> The average number of app installs in September is around 13,869.33.</a:t>
            </a:r>
          </a:p>
          <a:p>
            <a:pPr algn="l">
              <a:buFont typeface="Arial" panose="020B0604020202020204" pitchFamily="34" charset="0"/>
              <a:buChar char="•"/>
            </a:pPr>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algn="l">
              <a:buFont typeface="Arial" panose="020B0604020202020204" pitchFamily="34" charset="0"/>
              <a:buChar char="•"/>
            </a:pPr>
            <a:r>
              <a:rPr lang="en-US" b="1" i="0" dirty="0">
                <a:solidFill>
                  <a:schemeClr val="tx1">
                    <a:lumMod val="75000"/>
                  </a:schemeClr>
                </a:solidFill>
                <a:effectLst/>
                <a:latin typeface="HELVETICA" panose="020B0604020202020204" pitchFamily="34" charset="0"/>
                <a:cs typeface="HELVETICA" panose="020B0604020202020204" pitchFamily="34" charset="0"/>
              </a:rPr>
              <a:t>October (Month 10):</a:t>
            </a:r>
            <a:r>
              <a:rPr lang="en-US" b="0" i="0" dirty="0">
                <a:solidFill>
                  <a:schemeClr val="tx1">
                    <a:lumMod val="75000"/>
                  </a:schemeClr>
                </a:solidFill>
                <a:effectLst/>
                <a:latin typeface="HELVETICA" panose="020B0604020202020204" pitchFamily="34" charset="0"/>
                <a:cs typeface="HELVETICA" panose="020B0604020202020204" pitchFamily="34" charset="0"/>
              </a:rPr>
              <a:t> The average number of app installs in October is about 15,065.63.</a:t>
            </a:r>
          </a:p>
          <a:p>
            <a:pPr algn="l">
              <a:buFont typeface="Arial" panose="020B0604020202020204" pitchFamily="34" charset="0"/>
              <a:buChar char="•"/>
            </a:pPr>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algn="l"/>
            <a:r>
              <a:rPr lang="en-US" b="1" i="0" dirty="0">
                <a:solidFill>
                  <a:schemeClr val="tx1">
                    <a:lumMod val="75000"/>
                  </a:schemeClr>
                </a:solidFill>
                <a:effectLst/>
                <a:latin typeface="HELVETICA" panose="020B0604020202020204" pitchFamily="34" charset="0"/>
                <a:cs typeface="HELVETICA" panose="020B0604020202020204" pitchFamily="34" charset="0"/>
              </a:rPr>
              <a:t>Interpreting this data suggests the average monthly trend of app installs over the specified time frame.</a:t>
            </a:r>
          </a:p>
          <a:p>
            <a:pPr algn="l"/>
            <a:endParaRPr lang="en-US" b="1" i="0" dirty="0">
              <a:solidFill>
                <a:schemeClr val="tx1">
                  <a:lumMod val="75000"/>
                </a:schemeClr>
              </a:solidFill>
              <a:effectLst/>
              <a:latin typeface="HELVETICA" panose="020B0604020202020204" pitchFamily="34" charset="0"/>
              <a:cs typeface="HELVETICA" panose="020B0604020202020204" pitchFamily="34" charset="0"/>
            </a:endParaRPr>
          </a:p>
          <a:p>
            <a:pPr algn="l">
              <a:buFont typeface="Arial" panose="020B0604020202020204" pitchFamily="34" charset="0"/>
              <a:buChar char="•"/>
            </a:pPr>
            <a:r>
              <a:rPr lang="en-US" b="1" i="0" dirty="0">
                <a:solidFill>
                  <a:schemeClr val="tx1">
                    <a:lumMod val="75000"/>
                  </a:schemeClr>
                </a:solidFill>
                <a:effectLst/>
                <a:latin typeface="HELVETICA" panose="020B0604020202020204" pitchFamily="34" charset="0"/>
                <a:cs typeface="HELVETICA" panose="020B0604020202020204" pitchFamily="34" charset="0"/>
              </a:rPr>
              <a:t>Observations:</a:t>
            </a:r>
          </a:p>
          <a:p>
            <a:pPr algn="l">
              <a:buFont typeface="Arial" panose="020B0604020202020204" pitchFamily="34" charset="0"/>
              <a:buChar char="•"/>
            </a:pPr>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marL="742950" lvl="1" indent="-285750" algn="l">
              <a:buFont typeface="Arial" panose="020B0604020202020204" pitchFamily="34" charset="0"/>
              <a:buChar char="•"/>
            </a:pPr>
            <a:r>
              <a:rPr lang="en-US" b="0" i="0" dirty="0">
                <a:solidFill>
                  <a:schemeClr val="tx1">
                    <a:lumMod val="75000"/>
                  </a:schemeClr>
                </a:solidFill>
                <a:effectLst/>
                <a:latin typeface="HELVETICA" panose="020B0604020202020204" pitchFamily="34" charset="0"/>
                <a:cs typeface="HELVETICA" panose="020B0604020202020204" pitchFamily="34" charset="0"/>
              </a:rPr>
              <a:t>There's a gradual increase in the average number of app installs from July to October, indicating a positive trend in app installations over these months.</a:t>
            </a:r>
          </a:p>
          <a:p>
            <a:pPr marL="742950" lvl="1" indent="-285750" algn="l">
              <a:buFont typeface="Arial" panose="020B0604020202020204" pitchFamily="34" charset="0"/>
              <a:buChar char="•"/>
            </a:pPr>
            <a:r>
              <a:rPr lang="en-US" b="0" i="0" dirty="0">
                <a:solidFill>
                  <a:schemeClr val="tx1">
                    <a:lumMod val="75000"/>
                  </a:schemeClr>
                </a:solidFill>
                <a:effectLst/>
                <a:latin typeface="HELVETICA" panose="020B0604020202020204" pitchFamily="34" charset="0"/>
                <a:cs typeface="HELVETICA" panose="020B0604020202020204" pitchFamily="34" charset="0"/>
              </a:rPr>
              <a:t>The data suggests a consistent growth trend in app installs from July through October, with each successive month showing higher average install numbers compared to the previous month.</a:t>
            </a:r>
          </a:p>
        </p:txBody>
      </p:sp>
    </p:spTree>
    <p:extLst>
      <p:ext uri="{BB962C8B-B14F-4D97-AF65-F5344CB8AC3E}">
        <p14:creationId xmlns:p14="http://schemas.microsoft.com/office/powerpoint/2010/main" val="285170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21F1F5-FFD7-1E03-C8EE-62B8BD310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
        <p:nvSpPr>
          <p:cNvPr id="4" name="TextBox 3">
            <a:extLst>
              <a:ext uri="{FF2B5EF4-FFF2-40B4-BE49-F238E27FC236}">
                <a16:creationId xmlns:a16="http://schemas.microsoft.com/office/drawing/2014/main" id="{0C6906CC-EB54-27FE-1877-28E6EF8710C8}"/>
              </a:ext>
            </a:extLst>
          </p:cNvPr>
          <p:cNvSpPr txBox="1"/>
          <p:nvPr/>
        </p:nvSpPr>
        <p:spPr>
          <a:xfrm>
            <a:off x="0" y="92935"/>
            <a:ext cx="12192000" cy="6093976"/>
          </a:xfrm>
          <a:prstGeom prst="rect">
            <a:avLst/>
          </a:prstGeom>
          <a:noFill/>
        </p:spPr>
        <p:txBody>
          <a:bodyPr wrap="square">
            <a:spAutoFit/>
          </a:bodyPr>
          <a:lstStyle/>
          <a:p>
            <a:pPr algn="ctr"/>
            <a:r>
              <a:rPr lang="en-US" sz="2800" b="1" i="0" dirty="0">
                <a:solidFill>
                  <a:schemeClr val="tx1">
                    <a:lumMod val="85000"/>
                  </a:schemeClr>
                </a:solidFill>
                <a:effectLst/>
                <a:latin typeface="HELVETICA" panose="020B0604020202020204" pitchFamily="34" charset="0"/>
                <a:cs typeface="HELVETICA" panose="020B0604020202020204" pitchFamily="34" charset="0"/>
              </a:rPr>
              <a:t>Potential Implications</a:t>
            </a:r>
            <a:endParaRPr lang="en-US" sz="2800" b="1" dirty="0">
              <a:solidFill>
                <a:schemeClr val="tx1">
                  <a:lumMod val="85000"/>
                </a:schemeClr>
              </a:solidFill>
              <a:latin typeface="HELVETICA" panose="020B0604020202020204" pitchFamily="34" charset="0"/>
              <a:cs typeface="HELVETICA" panose="020B0604020202020204" pitchFamily="34" charset="0"/>
            </a:endParaRPr>
          </a:p>
          <a:p>
            <a:pPr algn="ctr"/>
            <a:endParaRPr lang="en-US" sz="2800" b="1" i="0" dirty="0">
              <a:solidFill>
                <a:schemeClr val="tx1">
                  <a:lumMod val="85000"/>
                </a:schemeClr>
              </a:solidFill>
              <a:effectLst/>
              <a:latin typeface="HELVETICA" panose="020B0604020202020204" pitchFamily="34" charset="0"/>
              <a:cs typeface="HELVETICA" panose="020B0604020202020204" pitchFamily="34" charset="0"/>
            </a:endParaRPr>
          </a:p>
          <a:p>
            <a:pPr algn="l">
              <a:buFont typeface="Arial" panose="020B0604020202020204" pitchFamily="34" charset="0"/>
              <a:buChar char="•"/>
            </a:pPr>
            <a:r>
              <a:rPr lang="en-US" b="1" i="0" dirty="0">
                <a:solidFill>
                  <a:schemeClr val="tx1">
                    <a:lumMod val="85000"/>
                  </a:schemeClr>
                </a:solidFill>
                <a:effectLst/>
                <a:latin typeface="HELVETICA" panose="020B0604020202020204" pitchFamily="34" charset="0"/>
                <a:cs typeface="HELVETICA" panose="020B0604020202020204" pitchFamily="34" charset="0"/>
              </a:rPr>
              <a:t>Seasonal Variations:</a:t>
            </a:r>
            <a:r>
              <a:rPr lang="en-US" b="0" i="0" dirty="0">
                <a:solidFill>
                  <a:schemeClr val="tx1">
                    <a:lumMod val="85000"/>
                  </a:schemeClr>
                </a:solidFill>
                <a:effectLst/>
                <a:latin typeface="HELVETICA" panose="020B0604020202020204" pitchFamily="34" charset="0"/>
                <a:cs typeface="HELVETICA" panose="020B0604020202020204" pitchFamily="34" charset="0"/>
              </a:rPr>
              <a:t> </a:t>
            </a:r>
          </a:p>
          <a:p>
            <a:pPr algn="l"/>
            <a:endParaRPr lang="en-US" dirty="0">
              <a:solidFill>
                <a:schemeClr val="tx1">
                  <a:lumMod val="85000"/>
                </a:schemeClr>
              </a:solidFill>
              <a:latin typeface="HELVETICA" panose="020B0604020202020204" pitchFamily="34" charset="0"/>
              <a:cs typeface="HELVETICA" panose="020B0604020202020204" pitchFamily="34" charset="0"/>
            </a:endParaRPr>
          </a:p>
          <a:p>
            <a:pPr algn="l"/>
            <a:r>
              <a:rPr lang="en-US" b="0" i="0" dirty="0">
                <a:solidFill>
                  <a:schemeClr val="tx1">
                    <a:lumMod val="85000"/>
                  </a:schemeClr>
                </a:solidFill>
                <a:effectLst/>
                <a:latin typeface="HELVETICA" panose="020B0604020202020204" pitchFamily="34" charset="0"/>
                <a:cs typeface="HELVETICA" panose="020B0604020202020204" pitchFamily="34" charset="0"/>
              </a:rPr>
              <a:t>This upward trend could indicate a seasonal pattern where app installs tend to increase over these months, potentially due to various factors like seasonal promotions, or festive season.</a:t>
            </a:r>
          </a:p>
          <a:p>
            <a:pPr algn="l"/>
            <a:endParaRPr lang="en-US" dirty="0">
              <a:solidFill>
                <a:schemeClr val="tx1">
                  <a:lumMod val="85000"/>
                </a:schemeClr>
              </a:solidFill>
              <a:latin typeface="HELVETICA" panose="020B0604020202020204" pitchFamily="34" charset="0"/>
              <a:cs typeface="HELVETICA" panose="020B0604020202020204" pitchFamily="34" charset="0"/>
            </a:endParaRPr>
          </a:p>
          <a:p>
            <a:pPr marL="285750" indent="-285750" algn="l">
              <a:buFont typeface="Arial" panose="020B0604020202020204" pitchFamily="34" charset="0"/>
              <a:buChar char="•"/>
            </a:pPr>
            <a:r>
              <a:rPr lang="en-US" b="1" i="0" dirty="0">
                <a:solidFill>
                  <a:schemeClr val="tx1">
                    <a:lumMod val="85000"/>
                  </a:schemeClr>
                </a:solidFill>
                <a:effectLst/>
                <a:latin typeface="HELVETICA" panose="020B0604020202020204" pitchFamily="34" charset="0"/>
                <a:cs typeface="HELVETICA" panose="020B0604020202020204" pitchFamily="34" charset="0"/>
              </a:rPr>
              <a:t>Effectiveness of Marketing Campaigns:</a:t>
            </a:r>
            <a:r>
              <a:rPr lang="en-US" b="0" i="0" dirty="0">
                <a:solidFill>
                  <a:schemeClr val="tx1">
                    <a:lumMod val="85000"/>
                  </a:schemeClr>
                </a:solidFill>
                <a:effectLst/>
                <a:latin typeface="HELVETICA" panose="020B0604020202020204" pitchFamily="34" charset="0"/>
                <a:cs typeface="HELVETICA" panose="020B0604020202020204" pitchFamily="34" charset="0"/>
              </a:rPr>
              <a:t> </a:t>
            </a:r>
          </a:p>
          <a:p>
            <a:pPr algn="l"/>
            <a:endParaRPr lang="en-US" dirty="0">
              <a:solidFill>
                <a:schemeClr val="tx1">
                  <a:lumMod val="85000"/>
                </a:schemeClr>
              </a:solidFill>
              <a:latin typeface="HELVETICA" panose="020B0604020202020204" pitchFamily="34" charset="0"/>
              <a:cs typeface="HELVETICA" panose="020B0604020202020204" pitchFamily="34" charset="0"/>
            </a:endParaRPr>
          </a:p>
          <a:p>
            <a:pPr algn="l"/>
            <a:r>
              <a:rPr lang="en-US" b="0" i="0" dirty="0">
                <a:solidFill>
                  <a:schemeClr val="tx1">
                    <a:lumMod val="85000"/>
                  </a:schemeClr>
                </a:solidFill>
                <a:effectLst/>
                <a:latin typeface="HELVETICA" panose="020B0604020202020204" pitchFamily="34" charset="0"/>
                <a:cs typeface="HELVETICA" panose="020B0604020202020204" pitchFamily="34" charset="0"/>
              </a:rPr>
              <a:t>It might also imply that marketing efforts or campaigns conducted during these months were relatively successful in attracting users and driving app installs.</a:t>
            </a:r>
          </a:p>
          <a:p>
            <a:pPr algn="l"/>
            <a:endParaRPr lang="en-US" dirty="0">
              <a:solidFill>
                <a:schemeClr val="tx1">
                  <a:lumMod val="85000"/>
                </a:schemeClr>
              </a:solidFill>
              <a:latin typeface="HELVETICA" panose="020B0604020202020204" pitchFamily="34" charset="0"/>
              <a:cs typeface="HELVETICA" panose="020B0604020202020204" pitchFamily="34" charset="0"/>
            </a:endParaRPr>
          </a:p>
          <a:p>
            <a:pPr algn="ctr"/>
            <a:r>
              <a:rPr lang="en-US" sz="2800" b="1" i="0" dirty="0">
                <a:solidFill>
                  <a:schemeClr val="tx1">
                    <a:lumMod val="85000"/>
                  </a:schemeClr>
                </a:solidFill>
                <a:effectLst/>
                <a:latin typeface="HELVETICA" panose="020B0604020202020204" pitchFamily="34" charset="0"/>
                <a:cs typeface="HELVETICA" panose="020B0604020202020204" pitchFamily="34" charset="0"/>
              </a:rPr>
              <a:t>Strategic Insights To Further Make Sure The Upward Trend </a:t>
            </a:r>
          </a:p>
          <a:p>
            <a:pPr algn="l"/>
            <a:endParaRPr lang="en-US" b="1" dirty="0">
              <a:solidFill>
                <a:schemeClr val="tx1">
                  <a:lumMod val="85000"/>
                </a:schemeClr>
              </a:solidFill>
              <a:latin typeface="Söhne"/>
            </a:endParaRPr>
          </a:p>
          <a:p>
            <a:pPr algn="l"/>
            <a:r>
              <a:rPr lang="en-US" i="0" dirty="0">
                <a:solidFill>
                  <a:schemeClr val="tx1">
                    <a:lumMod val="75000"/>
                  </a:schemeClr>
                </a:solidFill>
                <a:effectLst/>
                <a:latin typeface="HELVETICA" panose="020B0604020202020204" pitchFamily="34" charset="0"/>
                <a:cs typeface="HELVETICA" panose="020B0604020202020204" pitchFamily="34" charset="0"/>
              </a:rPr>
              <a:t>Capitalizing on Trends: </a:t>
            </a:r>
          </a:p>
          <a:p>
            <a:pPr algn="l"/>
            <a:endParaRPr lang="en-US" dirty="0">
              <a:solidFill>
                <a:schemeClr val="tx1">
                  <a:lumMod val="75000"/>
                </a:schemeClr>
              </a:solidFill>
              <a:latin typeface="HELVETICA" panose="020B0604020202020204" pitchFamily="34" charset="0"/>
              <a:cs typeface="HELVETICA" panose="020B0604020202020204" pitchFamily="34" charset="0"/>
            </a:endParaRP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Based on this trend, we as a company could strategize to focus more on promotional </a:t>
            </a: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activities or capitalize on the increasing user interest during these months to further boost app </a:t>
            </a: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installs.</a:t>
            </a:r>
          </a:p>
          <a:p>
            <a:pPr algn="l"/>
            <a:endParaRPr lang="en-US" b="0" i="0" dirty="0">
              <a:solidFill>
                <a:schemeClr val="tx1">
                  <a:lumMod val="75000"/>
                </a:schemeClr>
              </a:solidFill>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1727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BD6B1D-FAE7-DC58-0826-D88DAEAB4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
        <p:nvSpPr>
          <p:cNvPr id="4" name="TextBox 3">
            <a:extLst>
              <a:ext uri="{FF2B5EF4-FFF2-40B4-BE49-F238E27FC236}">
                <a16:creationId xmlns:a16="http://schemas.microsoft.com/office/drawing/2014/main" id="{111C94B8-DDAF-B8D8-09AD-914DBBD3BF49}"/>
              </a:ext>
            </a:extLst>
          </p:cNvPr>
          <p:cNvSpPr txBox="1"/>
          <p:nvPr/>
        </p:nvSpPr>
        <p:spPr>
          <a:xfrm>
            <a:off x="0" y="0"/>
            <a:ext cx="12260424" cy="1754326"/>
          </a:xfrm>
          <a:prstGeom prst="rect">
            <a:avLst/>
          </a:prstGeom>
          <a:noFill/>
        </p:spPr>
        <p:txBody>
          <a:bodyPr wrap="square">
            <a:spAutoFit/>
          </a:bodyPr>
          <a:lstStyle/>
          <a:p>
            <a:pPr algn="l"/>
            <a:r>
              <a:rPr lang="en-US" b="1" i="0" dirty="0">
                <a:solidFill>
                  <a:schemeClr val="tx1">
                    <a:lumMod val="75000"/>
                  </a:schemeClr>
                </a:solidFill>
                <a:effectLst/>
                <a:latin typeface="HELVETICA" panose="020B0604020202020204" pitchFamily="34" charset="0"/>
                <a:cs typeface="HELVETICA" panose="020B0604020202020204" pitchFamily="34" charset="0"/>
              </a:rPr>
              <a:t>Targeted Marketing Campaigns:</a:t>
            </a:r>
          </a:p>
          <a:p>
            <a:pPr algn="l"/>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algn="l">
              <a:buFont typeface="Arial" panose="020B0604020202020204" pitchFamily="34" charset="0"/>
              <a:buChar char="•"/>
            </a:pPr>
            <a:r>
              <a:rPr lang="en-US" b="0" i="0" dirty="0">
                <a:solidFill>
                  <a:schemeClr val="tx1">
                    <a:lumMod val="75000"/>
                  </a:schemeClr>
                </a:solidFill>
                <a:effectLst/>
                <a:latin typeface="HELVETICA" panose="020B0604020202020204" pitchFamily="34" charset="0"/>
                <a:cs typeface="HELVETICA" panose="020B0604020202020204" pitchFamily="34" charset="0"/>
              </a:rPr>
              <a:t>Implement targeted ad campaigns on social media, search engines, and other relevant platforms, focusing on the identified peak install months. Use data-driven targeting to reach potential users effectively.</a:t>
            </a:r>
          </a:p>
          <a:p>
            <a:pPr algn="l">
              <a:buFont typeface="Arial" panose="020B0604020202020204" pitchFamily="34" charset="0"/>
              <a:buChar char="•"/>
            </a:pPr>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algn="l">
              <a:buFont typeface="Arial" panose="020B0604020202020204" pitchFamily="34" charset="0"/>
              <a:buChar char="•"/>
            </a:pPr>
            <a:r>
              <a:rPr lang="en-US" b="0" i="0" dirty="0">
                <a:solidFill>
                  <a:schemeClr val="tx1">
                    <a:lumMod val="75000"/>
                  </a:schemeClr>
                </a:solidFill>
                <a:effectLst/>
                <a:latin typeface="HELVETICA" panose="020B0604020202020204" pitchFamily="34" charset="0"/>
                <a:cs typeface="HELVETICA" panose="020B0604020202020204" pitchFamily="34" charset="0"/>
              </a:rPr>
              <a:t>Utilize various ad formats (video, influencer partnerships) to showcase the app's benefits and attract user attention.</a:t>
            </a:r>
          </a:p>
        </p:txBody>
      </p:sp>
    </p:spTree>
    <p:extLst>
      <p:ext uri="{BB962C8B-B14F-4D97-AF65-F5344CB8AC3E}">
        <p14:creationId xmlns:p14="http://schemas.microsoft.com/office/powerpoint/2010/main" val="223538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D7174D-76F1-B5A1-17AC-B8FCEC1FC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
        <p:nvSpPr>
          <p:cNvPr id="3" name="TextBox 2">
            <a:extLst>
              <a:ext uri="{FF2B5EF4-FFF2-40B4-BE49-F238E27FC236}">
                <a16:creationId xmlns:a16="http://schemas.microsoft.com/office/drawing/2014/main" id="{DF2578D0-CB6E-3C40-4267-511460F14A33}"/>
              </a:ext>
            </a:extLst>
          </p:cNvPr>
          <p:cNvSpPr txBox="1"/>
          <p:nvPr/>
        </p:nvSpPr>
        <p:spPr>
          <a:xfrm>
            <a:off x="0" y="0"/>
            <a:ext cx="12192000" cy="1384995"/>
          </a:xfrm>
          <a:prstGeom prst="rect">
            <a:avLst/>
          </a:prstGeom>
          <a:noFill/>
        </p:spPr>
        <p:txBody>
          <a:bodyPr wrap="square" rtlCol="0">
            <a:spAutoFit/>
          </a:bodyPr>
          <a:lstStyle/>
          <a:p>
            <a:pPr algn="ctr"/>
            <a:r>
              <a:rPr lang="en-US" sz="3200" dirty="0"/>
              <a:t>E. User Engagement With Different Pages</a:t>
            </a:r>
          </a:p>
          <a:p>
            <a:pPr algn="ctr"/>
            <a:endParaRPr lang="en-US" sz="3200" dirty="0"/>
          </a:p>
          <a:p>
            <a:r>
              <a:rPr lang="en-US" sz="2000" dirty="0">
                <a:solidFill>
                  <a:schemeClr val="tx1">
                    <a:lumMod val="75000"/>
                  </a:schemeClr>
                </a:solidFill>
                <a:latin typeface="HELVETICA" panose="020B0604020202020204" pitchFamily="34" charset="0"/>
                <a:cs typeface="HELVETICA" panose="020B0604020202020204" pitchFamily="34" charset="0"/>
              </a:rPr>
              <a:t>After computing, the correlation values that I obtained are as follows:</a:t>
            </a:r>
            <a:endParaRPr lang="en-IN" sz="2000" dirty="0">
              <a:solidFill>
                <a:schemeClr val="tx1">
                  <a:lumMod val="75000"/>
                </a:schemeClr>
              </a:solidFill>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DF0322F3-B527-139B-161D-FA5A439219B4}"/>
              </a:ext>
            </a:extLst>
          </p:cNvPr>
          <p:cNvSpPr txBox="1"/>
          <p:nvPr/>
        </p:nvSpPr>
        <p:spPr>
          <a:xfrm>
            <a:off x="0" y="3224075"/>
            <a:ext cx="12192000" cy="1754326"/>
          </a:xfrm>
          <a:prstGeom prst="rect">
            <a:avLst/>
          </a:prstGeom>
          <a:noFill/>
        </p:spPr>
        <p:txBody>
          <a:bodyPr wrap="square" rtlCol="0">
            <a:spAutoFit/>
          </a:bodyPr>
          <a:lstStyle/>
          <a:p>
            <a:pPr algn="ctr"/>
            <a:r>
              <a:rPr lang="en-US" b="1" dirty="0">
                <a:solidFill>
                  <a:schemeClr val="tx1">
                    <a:lumMod val="75000"/>
                  </a:schemeClr>
                </a:solidFill>
                <a:latin typeface="HELVETICA" panose="020B0604020202020204" pitchFamily="34" charset="0"/>
                <a:cs typeface="HELVETICA" panose="020B0604020202020204" pitchFamily="34" charset="0"/>
              </a:rPr>
              <a:t>INTERPRETATION</a:t>
            </a:r>
          </a:p>
          <a:p>
            <a:pPr marL="285750" indent="-285750">
              <a:buFont typeface="Arial" panose="020B0604020202020204" pitchFamily="34" charset="0"/>
              <a:buChar char="•"/>
            </a:pPr>
            <a:r>
              <a:rPr lang="en-US" b="1" i="0" dirty="0">
                <a:solidFill>
                  <a:schemeClr val="tx1">
                    <a:lumMod val="75000"/>
                  </a:schemeClr>
                </a:solidFill>
                <a:effectLst/>
                <a:latin typeface="HELVETICA" panose="020B0604020202020204" pitchFamily="34" charset="0"/>
                <a:cs typeface="HELVETICA" panose="020B0604020202020204" pitchFamily="34" charset="0"/>
              </a:rPr>
              <a:t>App Launch Users and Referrer (0.2376): </a:t>
            </a:r>
          </a:p>
          <a:p>
            <a:endParaRPr lang="en-US" b="1" i="0" dirty="0">
              <a:solidFill>
                <a:schemeClr val="tx1">
                  <a:lumMod val="75000"/>
                </a:schemeClr>
              </a:solidFill>
              <a:effectLst/>
              <a:latin typeface="HELVETICA" panose="020B0604020202020204" pitchFamily="34" charset="0"/>
              <a:cs typeface="HELVETICA" panose="020B0604020202020204" pitchFamily="34" charset="0"/>
            </a:endParaRPr>
          </a:p>
          <a:p>
            <a:r>
              <a:rPr lang="en-US" b="0" i="0" dirty="0">
                <a:solidFill>
                  <a:schemeClr val="tx1">
                    <a:lumMod val="75000"/>
                  </a:schemeClr>
                </a:solidFill>
                <a:effectLst/>
                <a:latin typeface="HELVETICA" panose="020B0604020202020204" pitchFamily="34" charset="0"/>
                <a:cs typeface="HELVETICA" panose="020B0604020202020204" pitchFamily="34" charset="0"/>
              </a:rPr>
              <a:t>There is a weak positive correlation (0.2376) between the number of users who launch the app and the referrer. This suggests a slight tendency that as the number of app launch users increases, there is a slight increase in the involvement of the referrer, but the relationship is not very strong.</a:t>
            </a:r>
            <a:endParaRPr lang="en-US" dirty="0">
              <a:solidFill>
                <a:schemeClr val="tx1">
                  <a:lumMod val="75000"/>
                </a:schemeClr>
              </a:solidFill>
              <a:latin typeface="HELVETICA" panose="020B0604020202020204" pitchFamily="34" charset="0"/>
              <a:cs typeface="HELVETICA" panose="020B0604020202020204" pitchFamily="34" charset="0"/>
            </a:endParaRPr>
          </a:p>
        </p:txBody>
      </p:sp>
      <p:pic>
        <p:nvPicPr>
          <p:cNvPr id="18" name="Picture 17">
            <a:extLst>
              <a:ext uri="{FF2B5EF4-FFF2-40B4-BE49-F238E27FC236}">
                <a16:creationId xmlns:a16="http://schemas.microsoft.com/office/drawing/2014/main" id="{7A9B69FA-80AD-FF30-1DC7-489DF78DEAD2}"/>
              </a:ext>
            </a:extLst>
          </p:cNvPr>
          <p:cNvPicPr>
            <a:picLocks noChangeAspect="1"/>
          </p:cNvPicPr>
          <p:nvPr/>
        </p:nvPicPr>
        <p:blipFill>
          <a:blip r:embed="rId4"/>
          <a:stretch>
            <a:fillRect/>
          </a:stretch>
        </p:blipFill>
        <p:spPr>
          <a:xfrm>
            <a:off x="3605814" y="1384996"/>
            <a:ext cx="5334000" cy="1839079"/>
          </a:xfrm>
          <a:prstGeom prst="rect">
            <a:avLst/>
          </a:prstGeom>
        </p:spPr>
      </p:pic>
    </p:spTree>
    <p:extLst>
      <p:ext uri="{BB962C8B-B14F-4D97-AF65-F5344CB8AC3E}">
        <p14:creationId xmlns:p14="http://schemas.microsoft.com/office/powerpoint/2010/main" val="186798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3EBAB6-FE9D-3885-40EF-814C484A7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
        <p:nvSpPr>
          <p:cNvPr id="4" name="TextBox 3">
            <a:extLst>
              <a:ext uri="{FF2B5EF4-FFF2-40B4-BE49-F238E27FC236}">
                <a16:creationId xmlns:a16="http://schemas.microsoft.com/office/drawing/2014/main" id="{075232EA-F73F-92C7-5D0E-65749087BBEE}"/>
              </a:ext>
            </a:extLst>
          </p:cNvPr>
          <p:cNvSpPr txBox="1"/>
          <p:nvPr/>
        </p:nvSpPr>
        <p:spPr>
          <a:xfrm>
            <a:off x="0" y="0"/>
            <a:ext cx="12191999" cy="6463308"/>
          </a:xfrm>
          <a:prstGeom prst="rect">
            <a:avLst/>
          </a:prstGeom>
          <a:noFill/>
        </p:spPr>
        <p:txBody>
          <a:bodyPr wrap="square">
            <a:spAutoFit/>
          </a:bodyPr>
          <a:lstStyle/>
          <a:p>
            <a:pPr marL="285750" indent="-285750">
              <a:buFont typeface="Arial" panose="020B0604020202020204" pitchFamily="34" charset="0"/>
              <a:buChar char="•"/>
            </a:pPr>
            <a:r>
              <a:rPr lang="en-US" b="1" i="0" dirty="0">
                <a:solidFill>
                  <a:schemeClr val="tx1">
                    <a:lumMod val="75000"/>
                  </a:schemeClr>
                </a:solidFill>
                <a:effectLst/>
                <a:latin typeface="HELVETICA" panose="020B0604020202020204" pitchFamily="34" charset="0"/>
                <a:cs typeface="HELVETICA" panose="020B0604020202020204" pitchFamily="34" charset="0"/>
              </a:rPr>
              <a:t>Home View Users and Referrer (0.2031): </a:t>
            </a:r>
          </a:p>
          <a:p>
            <a:endParaRPr lang="en-US" b="1" i="0" dirty="0">
              <a:solidFill>
                <a:schemeClr val="tx1">
                  <a:lumMod val="75000"/>
                </a:schemeClr>
              </a:solidFill>
              <a:effectLst/>
              <a:latin typeface="HELVETICA" panose="020B0604020202020204" pitchFamily="34" charset="0"/>
              <a:cs typeface="HELVETICA" panose="020B0604020202020204" pitchFamily="34" charset="0"/>
            </a:endParaRPr>
          </a:p>
          <a:p>
            <a:r>
              <a:rPr lang="en-US" b="0" i="0" dirty="0">
                <a:solidFill>
                  <a:schemeClr val="tx1">
                    <a:lumMod val="75000"/>
                  </a:schemeClr>
                </a:solidFill>
                <a:effectLst/>
                <a:latin typeface="HELVETICA" panose="020B0604020202020204" pitchFamily="34" charset="0"/>
                <a:cs typeface="HELVETICA" panose="020B0604020202020204" pitchFamily="34" charset="0"/>
              </a:rPr>
              <a:t>Similar to the above, there is a weak positive correlation (0.2031) between the number of users viewing the home page and the referrer. Again, this indicates a slight tendency for the involvement of the referrer to increase with more home page views, but the relationship is not strong.</a:t>
            </a:r>
          </a:p>
          <a:p>
            <a:endParaRPr lang="en-US" dirty="0">
              <a:solidFill>
                <a:schemeClr val="tx1">
                  <a:lumMod val="75000"/>
                </a:schemeClr>
              </a:solidFill>
              <a:latin typeface="HELVETICA" panose="020B0604020202020204" pitchFamily="34" charset="0"/>
              <a:cs typeface="HELVETICA" panose="020B0604020202020204" pitchFamily="34" charset="0"/>
            </a:endParaRPr>
          </a:p>
          <a:p>
            <a:pPr marL="285750" indent="-285750" algn="l">
              <a:buFont typeface="Arial" panose="020B0604020202020204" pitchFamily="34" charset="0"/>
              <a:buChar char="•"/>
            </a:pPr>
            <a:r>
              <a:rPr lang="en-US" b="1" i="0" dirty="0">
                <a:solidFill>
                  <a:schemeClr val="tx1">
                    <a:lumMod val="75000"/>
                  </a:schemeClr>
                </a:solidFill>
                <a:effectLst/>
                <a:latin typeface="HELVETICA" panose="020B0604020202020204" pitchFamily="34" charset="0"/>
                <a:cs typeface="HELVETICA" panose="020B0604020202020204" pitchFamily="34" charset="0"/>
              </a:rPr>
              <a:t>PDP View Users and Referrer (0.1937):</a:t>
            </a:r>
            <a:r>
              <a:rPr lang="en-US" b="0" i="0" dirty="0">
                <a:solidFill>
                  <a:schemeClr val="tx1">
                    <a:lumMod val="75000"/>
                  </a:schemeClr>
                </a:solidFill>
                <a:effectLst/>
                <a:latin typeface="HELVETICA" panose="020B0604020202020204" pitchFamily="34" charset="0"/>
                <a:cs typeface="HELVETICA" panose="020B0604020202020204" pitchFamily="34" charset="0"/>
              </a:rPr>
              <a:t> </a:t>
            </a:r>
          </a:p>
          <a:p>
            <a:pPr algn="l"/>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Another weak positive correlation, suggesting a slight tendency for PDP view users to increase with the referrer, though not very strongly related.</a:t>
            </a:r>
          </a:p>
          <a:p>
            <a:pPr algn="l"/>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marL="285750" indent="-285750" algn="l">
              <a:buFont typeface="Arial" panose="020B0604020202020204" pitchFamily="34" charset="0"/>
              <a:buChar char="•"/>
            </a:pPr>
            <a:r>
              <a:rPr lang="en-US" b="1" i="0" dirty="0">
                <a:solidFill>
                  <a:schemeClr val="tx1">
                    <a:lumMod val="75000"/>
                  </a:schemeClr>
                </a:solidFill>
                <a:effectLst/>
                <a:latin typeface="HELVETICA" panose="020B0604020202020204" pitchFamily="34" charset="0"/>
                <a:cs typeface="HELVETICA" panose="020B0604020202020204" pitchFamily="34" charset="0"/>
              </a:rPr>
              <a:t>Snapcash Page Users and Referrer (0.7064):</a:t>
            </a:r>
            <a:r>
              <a:rPr lang="en-US" b="0" i="0" dirty="0">
                <a:solidFill>
                  <a:schemeClr val="tx1">
                    <a:lumMod val="75000"/>
                  </a:schemeClr>
                </a:solidFill>
                <a:effectLst/>
                <a:latin typeface="HELVETICA" panose="020B0604020202020204" pitchFamily="34" charset="0"/>
                <a:cs typeface="HELVETICA" panose="020B0604020202020204" pitchFamily="34" charset="0"/>
              </a:rPr>
              <a:t> </a:t>
            </a:r>
          </a:p>
          <a:p>
            <a:pPr algn="l"/>
            <a:endParaRPr lang="en-US" dirty="0">
              <a:solidFill>
                <a:schemeClr val="tx1">
                  <a:lumMod val="75000"/>
                </a:schemeClr>
              </a:solidFill>
              <a:latin typeface="HELVETICA" panose="020B0604020202020204" pitchFamily="34" charset="0"/>
              <a:cs typeface="HELVETICA" panose="020B0604020202020204" pitchFamily="34" charset="0"/>
            </a:endParaRP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A moderate positive correlation. There's a stronger relationship between Snapcash page users and the referrer compared to the previous correlations, indicating a more noticeable increase in Snapcash page users associated with the referrer.</a:t>
            </a:r>
          </a:p>
          <a:p>
            <a:pPr algn="l"/>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marL="285750" indent="-285750" algn="l">
              <a:buFont typeface="Arial" panose="020B0604020202020204" pitchFamily="34" charset="0"/>
              <a:buChar char="•"/>
            </a:pPr>
            <a:r>
              <a:rPr lang="en-US" b="1" i="0" dirty="0">
                <a:solidFill>
                  <a:schemeClr val="tx1">
                    <a:lumMod val="75000"/>
                  </a:schemeClr>
                </a:solidFill>
                <a:effectLst/>
                <a:latin typeface="HELVETICA" panose="020B0604020202020204" pitchFamily="34" charset="0"/>
                <a:cs typeface="HELVETICA" panose="020B0604020202020204" pitchFamily="34" charset="0"/>
              </a:rPr>
              <a:t>Referral Page View Users and Referrer (0.9875):</a:t>
            </a:r>
            <a:r>
              <a:rPr lang="en-US" b="0" i="0" dirty="0">
                <a:solidFill>
                  <a:schemeClr val="tx1">
                    <a:lumMod val="75000"/>
                  </a:schemeClr>
                </a:solidFill>
                <a:effectLst/>
                <a:latin typeface="HELVETICA" panose="020B0604020202020204" pitchFamily="34" charset="0"/>
                <a:cs typeface="HELVETICA" panose="020B0604020202020204" pitchFamily="34" charset="0"/>
              </a:rPr>
              <a:t> </a:t>
            </a:r>
          </a:p>
          <a:p>
            <a:pPr algn="l"/>
            <a:endParaRPr lang="en-US" dirty="0">
              <a:solidFill>
                <a:schemeClr val="tx1">
                  <a:lumMod val="75000"/>
                </a:schemeClr>
              </a:solidFill>
              <a:latin typeface="HELVETICA" panose="020B0604020202020204" pitchFamily="34" charset="0"/>
              <a:cs typeface="HELVETICA" panose="020B0604020202020204" pitchFamily="34" charset="0"/>
            </a:endParaRP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A very strong positive correlation. The number of referral page view users is highly related to the referrer. As the referrer increases, there's a nearly perfect increase in the number of referral page </a:t>
            </a: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view users.</a:t>
            </a:r>
          </a:p>
          <a:p>
            <a:endParaRPr lang="en-US" dirty="0">
              <a:solidFill>
                <a:schemeClr val="tx1">
                  <a:lumMod val="75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462274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828284-29E2-EC1F-8313-F79511B5EC34}"/>
              </a:ext>
            </a:extLst>
          </p:cNvPr>
          <p:cNvSpPr txBox="1"/>
          <p:nvPr/>
        </p:nvSpPr>
        <p:spPr>
          <a:xfrm>
            <a:off x="0" y="0"/>
            <a:ext cx="12192000" cy="4801314"/>
          </a:xfrm>
          <a:prstGeom prst="rect">
            <a:avLst/>
          </a:prstGeom>
          <a:noFill/>
        </p:spPr>
        <p:txBody>
          <a:bodyPr wrap="square">
            <a:spAutoFit/>
          </a:bodyPr>
          <a:lstStyle/>
          <a:p>
            <a:pPr marL="285750" indent="-285750" algn="l">
              <a:buFont typeface="Arial" panose="020B0604020202020204" pitchFamily="34" charset="0"/>
              <a:buChar char="•"/>
            </a:pPr>
            <a:r>
              <a:rPr lang="en-US" b="1" i="0" dirty="0">
                <a:solidFill>
                  <a:schemeClr val="tx1">
                    <a:lumMod val="75000"/>
                  </a:schemeClr>
                </a:solidFill>
                <a:effectLst/>
                <a:latin typeface="HELVETICA" panose="020B0604020202020204" pitchFamily="34" charset="0"/>
                <a:cs typeface="HELVETICA" panose="020B0604020202020204" pitchFamily="34" charset="0"/>
              </a:rPr>
              <a:t>Referral Bulk Notification and Referrer (0.9283):</a:t>
            </a:r>
            <a:r>
              <a:rPr lang="en-US" b="0" i="0" dirty="0">
                <a:solidFill>
                  <a:schemeClr val="tx1">
                    <a:lumMod val="75000"/>
                  </a:schemeClr>
                </a:solidFill>
                <a:effectLst/>
                <a:latin typeface="HELVETICA" panose="020B0604020202020204" pitchFamily="34" charset="0"/>
                <a:cs typeface="HELVETICA" panose="020B0604020202020204" pitchFamily="34" charset="0"/>
              </a:rPr>
              <a:t> </a:t>
            </a:r>
          </a:p>
          <a:p>
            <a:pPr algn="l"/>
            <a:endParaRPr lang="en-US" dirty="0">
              <a:solidFill>
                <a:schemeClr val="tx1">
                  <a:lumMod val="75000"/>
                </a:schemeClr>
              </a:solidFill>
              <a:latin typeface="HELVETICA" panose="020B0604020202020204" pitchFamily="34" charset="0"/>
              <a:cs typeface="HELVETICA" panose="020B0604020202020204" pitchFamily="34" charset="0"/>
            </a:endParaRP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Another very strong positive correlation. The number of referral bulk notifications is highly related to the referrer, but slightly less so compared to referral page view users.</a:t>
            </a:r>
          </a:p>
          <a:p>
            <a:pPr algn="l"/>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marL="285750" indent="-285750" algn="l">
              <a:buFont typeface="Arial" panose="020B0604020202020204" pitchFamily="34" charset="0"/>
              <a:buChar char="•"/>
            </a:pPr>
            <a:r>
              <a:rPr lang="en-US" b="1" i="0" dirty="0">
                <a:solidFill>
                  <a:schemeClr val="tx1">
                    <a:lumMod val="75000"/>
                  </a:schemeClr>
                </a:solidFill>
                <a:effectLst/>
                <a:latin typeface="HELVETICA" panose="020B0604020202020204" pitchFamily="34" charset="0"/>
                <a:cs typeface="HELVETICA" panose="020B0604020202020204" pitchFamily="34" charset="0"/>
              </a:rPr>
              <a:t>Installs and Referrer (0.6846):</a:t>
            </a:r>
            <a:r>
              <a:rPr lang="en-US" b="0" i="0" dirty="0">
                <a:solidFill>
                  <a:schemeClr val="tx1">
                    <a:lumMod val="75000"/>
                  </a:schemeClr>
                </a:solidFill>
                <a:effectLst/>
                <a:latin typeface="HELVETICA" panose="020B0604020202020204" pitchFamily="34" charset="0"/>
                <a:cs typeface="HELVETICA" panose="020B0604020202020204" pitchFamily="34" charset="0"/>
              </a:rPr>
              <a:t> </a:t>
            </a:r>
          </a:p>
          <a:p>
            <a:pPr algn="l"/>
            <a:endParaRPr lang="en-US" dirty="0">
              <a:solidFill>
                <a:schemeClr val="tx1">
                  <a:lumMod val="75000"/>
                </a:schemeClr>
              </a:solidFill>
              <a:latin typeface="HELVETICA" panose="020B0604020202020204" pitchFamily="34" charset="0"/>
              <a:cs typeface="HELVETICA" panose="020B0604020202020204" pitchFamily="34" charset="0"/>
            </a:endParaRP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A moderate positive correlation. The number of installs shows a moderate increase associated with the referrer.</a:t>
            </a:r>
          </a:p>
          <a:p>
            <a:pPr algn="l"/>
            <a:endParaRPr lang="en-US" dirty="0">
              <a:solidFill>
                <a:schemeClr val="tx1">
                  <a:lumMod val="75000"/>
                </a:schemeClr>
              </a:solidFill>
              <a:latin typeface="HELVETICA" panose="020B0604020202020204" pitchFamily="34" charset="0"/>
              <a:cs typeface="HELVETICA" panose="020B0604020202020204" pitchFamily="34" charset="0"/>
            </a:endParaRPr>
          </a:p>
          <a:p>
            <a:pPr algn="l"/>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In summary, the highest correlations are observed between referral-related activities (like referral page view users and referral bulk notifications) and the referrer, indicating a strong relationship. Other user activities, such as app launches, home views, PDP views, Snapcash page users, and installs, also show correlations with the referrer, but they are generally weaker in comparison to the referral-related metrics.</a:t>
            </a:r>
          </a:p>
          <a:p>
            <a:endParaRPr lang="en-US" dirty="0">
              <a:solidFill>
                <a:schemeClr val="tx1">
                  <a:lumMod val="75000"/>
                </a:schemeClr>
              </a:solidFill>
              <a:latin typeface="HELVETICA" panose="020B0604020202020204" pitchFamily="34" charset="0"/>
              <a:cs typeface="HELVETICA" panose="020B0604020202020204" pitchFamily="34" charset="0"/>
            </a:endParaRPr>
          </a:p>
          <a:p>
            <a:endParaRPr lang="en-US" dirty="0">
              <a:solidFill>
                <a:schemeClr val="tx1">
                  <a:lumMod val="75000"/>
                </a:schemeClr>
              </a:solidFill>
              <a:latin typeface="HELVETICA" panose="020B0604020202020204" pitchFamily="34" charset="0"/>
              <a:cs typeface="HELVETICA" panose="020B0604020202020204" pitchFamily="34" charset="0"/>
            </a:endParaRPr>
          </a:p>
          <a:p>
            <a:endParaRPr lang="en-US" dirty="0">
              <a:solidFill>
                <a:schemeClr val="tx1">
                  <a:lumMod val="75000"/>
                </a:schemeClr>
              </a:solidFill>
              <a:latin typeface="HELVETICA" panose="020B0604020202020204" pitchFamily="34" charset="0"/>
              <a:cs typeface="HELVETICA" panose="020B0604020202020204" pitchFamily="34" charset="0"/>
            </a:endParaRPr>
          </a:p>
        </p:txBody>
      </p:sp>
      <p:pic>
        <p:nvPicPr>
          <p:cNvPr id="4" name="Picture 3">
            <a:extLst>
              <a:ext uri="{FF2B5EF4-FFF2-40B4-BE49-F238E27FC236}">
                <a16:creationId xmlns:a16="http://schemas.microsoft.com/office/drawing/2014/main" id="{77F25451-4317-1637-208B-B95CC178B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Tree>
    <p:extLst>
      <p:ext uri="{BB962C8B-B14F-4D97-AF65-F5344CB8AC3E}">
        <p14:creationId xmlns:p14="http://schemas.microsoft.com/office/powerpoint/2010/main" val="308646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564E2A-4271-38FA-0962-661397081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
        <p:nvSpPr>
          <p:cNvPr id="3" name="TextBox 2">
            <a:extLst>
              <a:ext uri="{FF2B5EF4-FFF2-40B4-BE49-F238E27FC236}">
                <a16:creationId xmlns:a16="http://schemas.microsoft.com/office/drawing/2014/main" id="{57B2BB1B-4C76-271A-5E27-90D5D95A05C9}"/>
              </a:ext>
            </a:extLst>
          </p:cNvPr>
          <p:cNvSpPr txBox="1"/>
          <p:nvPr/>
        </p:nvSpPr>
        <p:spPr>
          <a:xfrm>
            <a:off x="0" y="62144"/>
            <a:ext cx="12192000" cy="1077218"/>
          </a:xfrm>
          <a:prstGeom prst="rect">
            <a:avLst/>
          </a:prstGeom>
          <a:noFill/>
        </p:spPr>
        <p:txBody>
          <a:bodyPr wrap="square" rtlCol="0">
            <a:spAutoFit/>
          </a:bodyPr>
          <a:lstStyle/>
          <a:p>
            <a:pPr algn="ctr"/>
            <a:endParaRPr lang="en-US" sz="3200" dirty="0">
              <a:latin typeface="HELVETICA" panose="020B0604020202020204" pitchFamily="34" charset="0"/>
              <a:cs typeface="HELVETICA" panose="020B0604020202020204" pitchFamily="34" charset="0"/>
            </a:endParaRPr>
          </a:p>
          <a:p>
            <a:pPr algn="ctr"/>
            <a:r>
              <a:rPr lang="en-US" sz="3200" dirty="0">
                <a:latin typeface="HELVETICA" panose="020B0604020202020204" pitchFamily="34" charset="0"/>
                <a:cs typeface="HELVETICA" panose="020B0604020202020204" pitchFamily="34" charset="0"/>
              </a:rPr>
              <a:t> </a:t>
            </a:r>
            <a:endParaRPr lang="en-IN" sz="3200" dirty="0">
              <a:latin typeface="HELVETICA" panose="020B0604020202020204" pitchFamily="34" charset="0"/>
              <a:cs typeface="HELVETICA" panose="020B0604020202020204" pitchFamily="34" charset="0"/>
            </a:endParaRPr>
          </a:p>
        </p:txBody>
      </p:sp>
      <p:graphicFrame>
        <p:nvGraphicFramePr>
          <p:cNvPr id="4" name="Chart 3">
            <a:extLst>
              <a:ext uri="{FF2B5EF4-FFF2-40B4-BE49-F238E27FC236}">
                <a16:creationId xmlns:a16="http://schemas.microsoft.com/office/drawing/2014/main" id="{F05FF6F5-E813-A15A-F437-E05165A1A08C}"/>
              </a:ext>
            </a:extLst>
          </p:cNvPr>
          <p:cNvGraphicFramePr>
            <a:graphicFrameLocks/>
          </p:cNvGraphicFramePr>
          <p:nvPr>
            <p:extLst>
              <p:ext uri="{D42A27DB-BD31-4B8C-83A1-F6EECF244321}">
                <p14:modId xmlns:p14="http://schemas.microsoft.com/office/powerpoint/2010/main" val="509373753"/>
              </p:ext>
            </p:extLst>
          </p:nvPr>
        </p:nvGraphicFramePr>
        <p:xfrm>
          <a:off x="2808515" y="985513"/>
          <a:ext cx="7025950" cy="4100804"/>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879B32B1-A489-8111-4A2D-577054E7362A}"/>
              </a:ext>
            </a:extLst>
          </p:cNvPr>
          <p:cNvSpPr txBox="1"/>
          <p:nvPr/>
        </p:nvSpPr>
        <p:spPr>
          <a:xfrm>
            <a:off x="0" y="5132764"/>
            <a:ext cx="11884090" cy="369332"/>
          </a:xfrm>
          <a:prstGeom prst="rect">
            <a:avLst/>
          </a:prstGeom>
          <a:noFill/>
        </p:spPr>
        <p:txBody>
          <a:bodyPr wrap="square" rtlCol="0">
            <a:spAutoFit/>
          </a:bodyPr>
          <a:lstStyle/>
          <a:p>
            <a:r>
              <a:rPr lang="en-US" dirty="0">
                <a:solidFill>
                  <a:schemeClr val="tx1">
                    <a:lumMod val="75000"/>
                  </a:schemeClr>
                </a:solidFill>
                <a:latin typeface="HELVETICA" panose="020B0604020202020204" pitchFamily="34" charset="0"/>
                <a:cs typeface="HELVETICA" panose="020B0604020202020204" pitchFamily="34" charset="0"/>
              </a:rPr>
              <a:t>This graph shows the correlation value between different aspects on which referrals might depends.</a:t>
            </a:r>
            <a:endParaRPr lang="en-IN" dirty="0">
              <a:solidFill>
                <a:schemeClr val="tx1">
                  <a:lumMod val="75000"/>
                </a:schemeClr>
              </a:solidFill>
              <a:latin typeface="HELVETICA" panose="020B0604020202020204" pitchFamily="34" charset="0"/>
              <a:cs typeface="HELVETICA" panose="020B0604020202020204" pitchFamily="34" charset="0"/>
            </a:endParaRPr>
          </a:p>
        </p:txBody>
      </p:sp>
      <p:sp>
        <p:nvSpPr>
          <p:cNvPr id="6" name="TextBox 5">
            <a:extLst>
              <a:ext uri="{FF2B5EF4-FFF2-40B4-BE49-F238E27FC236}">
                <a16:creationId xmlns:a16="http://schemas.microsoft.com/office/drawing/2014/main" id="{DFB793C2-329C-C062-D791-A3BCDFD294B1}"/>
              </a:ext>
            </a:extLst>
          </p:cNvPr>
          <p:cNvSpPr txBox="1"/>
          <p:nvPr/>
        </p:nvSpPr>
        <p:spPr>
          <a:xfrm>
            <a:off x="0" y="62144"/>
            <a:ext cx="12260424" cy="523220"/>
          </a:xfrm>
          <a:prstGeom prst="rect">
            <a:avLst/>
          </a:prstGeom>
          <a:noFill/>
        </p:spPr>
        <p:txBody>
          <a:bodyPr wrap="square" rtlCol="0">
            <a:spAutoFit/>
          </a:bodyPr>
          <a:lstStyle/>
          <a:p>
            <a:pPr algn="ctr"/>
            <a:r>
              <a:rPr lang="en-US" sz="2800" dirty="0">
                <a:solidFill>
                  <a:schemeClr val="tx1">
                    <a:lumMod val="85000"/>
                  </a:schemeClr>
                </a:solidFill>
                <a:latin typeface="HELVETICA" panose="020B0604020202020204" pitchFamily="34" charset="0"/>
                <a:cs typeface="HELVETICA" panose="020B0604020202020204" pitchFamily="34" charset="0"/>
              </a:rPr>
              <a:t>Graphical Representation</a:t>
            </a:r>
            <a:endParaRPr lang="en-IN" sz="2800" dirty="0">
              <a:solidFill>
                <a:schemeClr val="tx1">
                  <a:lumMod val="85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189980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922762-1555-C6A6-FF2C-F001379B9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
        <p:nvSpPr>
          <p:cNvPr id="3" name="TextBox 2">
            <a:extLst>
              <a:ext uri="{FF2B5EF4-FFF2-40B4-BE49-F238E27FC236}">
                <a16:creationId xmlns:a16="http://schemas.microsoft.com/office/drawing/2014/main" id="{F9357153-1FC6-6C7F-981A-D7CA220360B0}"/>
              </a:ext>
            </a:extLst>
          </p:cNvPr>
          <p:cNvSpPr txBox="1"/>
          <p:nvPr/>
        </p:nvSpPr>
        <p:spPr>
          <a:xfrm>
            <a:off x="0" y="71021"/>
            <a:ext cx="12192000" cy="6832640"/>
          </a:xfrm>
          <a:prstGeom prst="rect">
            <a:avLst/>
          </a:prstGeom>
          <a:noFill/>
        </p:spPr>
        <p:txBody>
          <a:bodyPr wrap="square" rtlCol="0">
            <a:spAutoFit/>
          </a:bodyPr>
          <a:lstStyle/>
          <a:p>
            <a:pPr algn="ctr"/>
            <a:r>
              <a:rPr lang="en-US" sz="2800" b="1" dirty="0">
                <a:solidFill>
                  <a:schemeClr val="tx1">
                    <a:lumMod val="85000"/>
                  </a:schemeClr>
                </a:solidFill>
                <a:latin typeface="HELVETICA" panose="020B0604020202020204" pitchFamily="34" charset="0"/>
                <a:cs typeface="HELVETICA" panose="020B0604020202020204" pitchFamily="34" charset="0"/>
              </a:rPr>
              <a:t>Strategic Actions That Could Be Taken Based On Above Findings To Increase The App Downloads </a:t>
            </a:r>
          </a:p>
          <a:p>
            <a:pPr algn="ctr"/>
            <a:endParaRPr lang="en-US" sz="3200" b="1" dirty="0">
              <a:latin typeface="HELVETICA" panose="020B0604020202020204" pitchFamily="34" charset="0"/>
              <a:cs typeface="HELVETICA" panose="020B0604020202020204" pitchFamily="34" charset="0"/>
            </a:endParaRPr>
          </a:p>
          <a:p>
            <a:pPr marL="285750" indent="-285750" algn="l">
              <a:buFont typeface="Arial" panose="020B0604020202020204" pitchFamily="34" charset="0"/>
              <a:buChar char="•"/>
            </a:pPr>
            <a:r>
              <a:rPr lang="en-US" b="1" i="0" dirty="0">
                <a:solidFill>
                  <a:schemeClr val="tx1">
                    <a:lumMod val="75000"/>
                  </a:schemeClr>
                </a:solidFill>
                <a:effectLst/>
                <a:latin typeface="HELVETICA" panose="020B0604020202020204" pitchFamily="34" charset="0"/>
                <a:cs typeface="HELVETICA" panose="020B0604020202020204" pitchFamily="34" charset="0"/>
              </a:rPr>
              <a:t>Leverage Referral Page Views and Referral Bulk Notifications:</a:t>
            </a:r>
            <a:r>
              <a:rPr lang="en-US" b="0" i="0" dirty="0">
                <a:solidFill>
                  <a:schemeClr val="tx1">
                    <a:lumMod val="75000"/>
                  </a:schemeClr>
                </a:solidFill>
                <a:effectLst/>
                <a:latin typeface="HELVETICA" panose="020B0604020202020204" pitchFamily="34" charset="0"/>
                <a:cs typeface="HELVETICA" panose="020B0604020202020204" pitchFamily="34" charset="0"/>
              </a:rPr>
              <a:t> </a:t>
            </a:r>
          </a:p>
          <a:p>
            <a:pPr marL="285750" indent="-285750" algn="l">
              <a:buFont typeface="Arial" panose="020B0604020202020204" pitchFamily="34" charset="0"/>
              <a:buChar char="•"/>
            </a:pPr>
            <a:endParaRPr lang="en-US" dirty="0">
              <a:solidFill>
                <a:schemeClr val="tx1">
                  <a:lumMod val="75000"/>
                </a:schemeClr>
              </a:solidFill>
              <a:latin typeface="HELVETICA" panose="020B0604020202020204" pitchFamily="34" charset="0"/>
              <a:cs typeface="HELVETICA" panose="020B0604020202020204" pitchFamily="34" charset="0"/>
            </a:endParaRP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Since these metrics show the highest correlation with the referrer and likely have a strong impact on app downloads, focus on optimizing referral programs. Encourage users to refer friends by offering incentives or rewards for both the referrer and the new user upon successful app installation.</a:t>
            </a:r>
          </a:p>
          <a:p>
            <a:pPr algn="l"/>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marL="285750" indent="-285750" algn="l">
              <a:buFont typeface="Arial" panose="020B0604020202020204" pitchFamily="34" charset="0"/>
              <a:buChar char="•"/>
            </a:pPr>
            <a:r>
              <a:rPr lang="en-US" b="1" i="0" dirty="0">
                <a:solidFill>
                  <a:schemeClr val="tx1">
                    <a:lumMod val="75000"/>
                  </a:schemeClr>
                </a:solidFill>
                <a:effectLst/>
                <a:latin typeface="HELVETICA" panose="020B0604020202020204" pitchFamily="34" charset="0"/>
                <a:cs typeface="HELVETICA" panose="020B0604020202020204" pitchFamily="34" charset="0"/>
              </a:rPr>
              <a:t>Enhance Snapcash Page User Experience:</a:t>
            </a:r>
            <a:r>
              <a:rPr lang="en-US" b="0" i="0" dirty="0">
                <a:solidFill>
                  <a:schemeClr val="tx1">
                    <a:lumMod val="75000"/>
                  </a:schemeClr>
                </a:solidFill>
                <a:effectLst/>
                <a:latin typeface="HELVETICA" panose="020B0604020202020204" pitchFamily="34" charset="0"/>
                <a:cs typeface="HELVETICA" panose="020B0604020202020204" pitchFamily="34" charset="0"/>
              </a:rPr>
              <a:t> </a:t>
            </a:r>
          </a:p>
          <a:p>
            <a:pPr algn="l"/>
            <a:endParaRPr lang="en-US" dirty="0">
              <a:solidFill>
                <a:schemeClr val="tx1">
                  <a:lumMod val="75000"/>
                </a:schemeClr>
              </a:solidFill>
              <a:latin typeface="HELVETICA" panose="020B0604020202020204" pitchFamily="34" charset="0"/>
              <a:cs typeface="HELVETICA" panose="020B0604020202020204" pitchFamily="34" charset="0"/>
            </a:endParaRP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The moderate positive correlation between Snapcash page users and the referrer suggests that this area has potential. Improving the user experience on Snapcash pages, highlighting app benefits, and making the process seamless could lead to increased downloads.</a:t>
            </a:r>
          </a:p>
          <a:p>
            <a:pPr algn="l"/>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marL="285750" indent="-285750" algn="l">
              <a:buFont typeface="Arial" panose="020B0604020202020204" pitchFamily="34" charset="0"/>
              <a:buChar char="•"/>
            </a:pPr>
            <a:r>
              <a:rPr lang="en-US" b="1" i="0" dirty="0">
                <a:solidFill>
                  <a:schemeClr val="tx1">
                    <a:lumMod val="75000"/>
                  </a:schemeClr>
                </a:solidFill>
                <a:effectLst/>
                <a:latin typeface="HELVETICA" panose="020B0604020202020204" pitchFamily="34" charset="0"/>
                <a:cs typeface="HELVETICA" panose="020B0604020202020204" pitchFamily="34" charset="0"/>
              </a:rPr>
              <a:t>Optimize Install Processes:</a:t>
            </a:r>
            <a:r>
              <a:rPr lang="en-US" b="0" i="0" dirty="0">
                <a:solidFill>
                  <a:schemeClr val="tx1">
                    <a:lumMod val="75000"/>
                  </a:schemeClr>
                </a:solidFill>
                <a:effectLst/>
                <a:latin typeface="HELVETICA" panose="020B0604020202020204" pitchFamily="34" charset="0"/>
                <a:cs typeface="HELVETICA" panose="020B0604020202020204" pitchFamily="34" charset="0"/>
              </a:rPr>
              <a:t> </a:t>
            </a:r>
          </a:p>
          <a:p>
            <a:pPr algn="l"/>
            <a:endParaRPr lang="en-US" dirty="0">
              <a:solidFill>
                <a:schemeClr val="tx1">
                  <a:lumMod val="75000"/>
                </a:schemeClr>
              </a:solidFill>
              <a:latin typeface="HELVETICA" panose="020B0604020202020204" pitchFamily="34" charset="0"/>
              <a:cs typeface="HELVETICA" panose="020B0604020202020204" pitchFamily="34" charset="0"/>
            </a:endParaRP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The correlation between installs and the referrer indicates a moderately positive </a:t>
            </a: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relationship. Ensuring a smooth, user-friendly install process coupled with persuasive </a:t>
            </a: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messaging on referral channels or pages might further encourage users to download </a:t>
            </a: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the app.</a:t>
            </a:r>
          </a:p>
          <a:p>
            <a:pPr lvl="1" algn="l"/>
            <a:endParaRPr lang="en-US" b="0" i="0" dirty="0">
              <a:solidFill>
                <a:schemeClr val="tx1">
                  <a:lumMod val="75000"/>
                </a:schemeClr>
              </a:solidFill>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293094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54148A-18C6-0073-43A7-E2FE7AAC3532}"/>
              </a:ext>
            </a:extLst>
          </p:cNvPr>
          <p:cNvSpPr txBox="1"/>
          <p:nvPr/>
        </p:nvSpPr>
        <p:spPr>
          <a:xfrm>
            <a:off x="0" y="0"/>
            <a:ext cx="12192000" cy="7017306"/>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chemeClr val="tx1">
                    <a:lumMod val="75000"/>
                  </a:schemeClr>
                </a:solidFill>
                <a:effectLst/>
                <a:latin typeface="HELVETICA" panose="020B0604020202020204" pitchFamily="34" charset="0"/>
                <a:cs typeface="HELVETICA" panose="020B0604020202020204" pitchFamily="34" charset="0"/>
              </a:rPr>
              <a:t>Increase Visibility of Home Views, App Launches, and PDP Views:</a:t>
            </a:r>
            <a:r>
              <a:rPr lang="en-US" b="0" i="0" dirty="0">
                <a:solidFill>
                  <a:schemeClr val="tx1">
                    <a:lumMod val="75000"/>
                  </a:schemeClr>
                </a:solidFill>
                <a:effectLst/>
                <a:latin typeface="HELVETICA" panose="020B0604020202020204" pitchFamily="34" charset="0"/>
                <a:cs typeface="HELVETICA" panose="020B0604020202020204" pitchFamily="34" charset="0"/>
              </a:rPr>
              <a:t> </a:t>
            </a:r>
          </a:p>
          <a:p>
            <a:endParaRPr lang="en-US" dirty="0">
              <a:solidFill>
                <a:schemeClr val="tx1">
                  <a:lumMod val="75000"/>
                </a:schemeClr>
              </a:solidFill>
              <a:latin typeface="HELVETICA" panose="020B0604020202020204" pitchFamily="34" charset="0"/>
              <a:cs typeface="HELVETICA" panose="020B0604020202020204" pitchFamily="34" charset="0"/>
            </a:endParaRPr>
          </a:p>
          <a:p>
            <a:r>
              <a:rPr lang="en-US" b="0" i="0" dirty="0">
                <a:solidFill>
                  <a:schemeClr val="tx1">
                    <a:lumMod val="75000"/>
                  </a:schemeClr>
                </a:solidFill>
                <a:effectLst/>
                <a:latin typeface="HELVETICA" panose="020B0604020202020204" pitchFamily="34" charset="0"/>
                <a:cs typeface="HELVETICA" panose="020B0604020202020204" pitchFamily="34" charset="0"/>
              </a:rPr>
              <a:t>While these activities show weaker correlations with the referrer compared to referral-related metrics, they still exhibit some connection. Enhance the visibility of your app within these areas by optimizing content, providing incentives, or using persuasive calls-to-action to drive users towards downloading the app.</a:t>
            </a:r>
          </a:p>
          <a:p>
            <a:pPr marL="285750" indent="-285750" algn="l">
              <a:buFont typeface="Arial" panose="020B0604020202020204" pitchFamily="34" charset="0"/>
              <a:buChar char="•"/>
            </a:pPr>
            <a:endParaRPr lang="en-US" b="1" i="0" dirty="0">
              <a:solidFill>
                <a:schemeClr val="tx1">
                  <a:lumMod val="75000"/>
                </a:schemeClr>
              </a:solidFill>
              <a:effectLst/>
              <a:latin typeface="HELVETICA" panose="020B0604020202020204" pitchFamily="34" charset="0"/>
              <a:cs typeface="HELVETICA" panose="020B0604020202020204" pitchFamily="34" charset="0"/>
            </a:endParaRPr>
          </a:p>
          <a:p>
            <a:pPr marL="285750" indent="-285750" algn="l">
              <a:buFont typeface="Arial" panose="020B0604020202020204" pitchFamily="34" charset="0"/>
              <a:buChar char="•"/>
            </a:pPr>
            <a:r>
              <a:rPr lang="en-US" b="1" i="0" dirty="0">
                <a:solidFill>
                  <a:schemeClr val="tx1">
                    <a:lumMod val="75000"/>
                  </a:schemeClr>
                </a:solidFill>
                <a:effectLst/>
                <a:latin typeface="HELVETICA" panose="020B0604020202020204" pitchFamily="34" charset="0"/>
                <a:cs typeface="HELVETICA" panose="020B0604020202020204" pitchFamily="34" charset="0"/>
              </a:rPr>
              <a:t>Refine Referral Programs:</a:t>
            </a:r>
            <a:r>
              <a:rPr lang="en-US" b="0" i="0" dirty="0">
                <a:solidFill>
                  <a:schemeClr val="tx1">
                    <a:lumMod val="75000"/>
                  </a:schemeClr>
                </a:solidFill>
                <a:effectLst/>
                <a:latin typeface="HELVETICA" panose="020B0604020202020204" pitchFamily="34" charset="0"/>
                <a:cs typeface="HELVETICA" panose="020B0604020202020204" pitchFamily="34" charset="0"/>
              </a:rPr>
              <a:t> </a:t>
            </a:r>
          </a:p>
          <a:p>
            <a:pPr algn="l"/>
            <a:endParaRPr lang="en-US" dirty="0">
              <a:solidFill>
                <a:schemeClr val="tx1">
                  <a:lumMod val="75000"/>
                </a:schemeClr>
              </a:solidFill>
              <a:latin typeface="HELVETICA" panose="020B0604020202020204" pitchFamily="34" charset="0"/>
              <a:cs typeface="HELVETICA" panose="020B0604020202020204" pitchFamily="34" charset="0"/>
            </a:endParaRP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Analyze the successful elements of your referral programs and refine them further. Test different incentives, referral messaging, or targeting strategies to maximize their effectiveness in driving app downloads.</a:t>
            </a:r>
          </a:p>
          <a:p>
            <a:pPr algn="l"/>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marL="285750" indent="-285750" algn="l">
              <a:buFont typeface="Arial" panose="020B0604020202020204" pitchFamily="34" charset="0"/>
              <a:buChar char="•"/>
            </a:pPr>
            <a:r>
              <a:rPr lang="en-US" b="1" i="0" dirty="0">
                <a:solidFill>
                  <a:schemeClr val="tx1">
                    <a:lumMod val="75000"/>
                  </a:schemeClr>
                </a:solidFill>
                <a:effectLst/>
                <a:latin typeface="HELVETICA" panose="020B0604020202020204" pitchFamily="34" charset="0"/>
                <a:cs typeface="HELVETICA" panose="020B0604020202020204" pitchFamily="34" charset="0"/>
              </a:rPr>
              <a:t>Data-Driven Optimization:</a:t>
            </a:r>
            <a:r>
              <a:rPr lang="en-US" b="0" i="0" dirty="0">
                <a:solidFill>
                  <a:schemeClr val="tx1">
                    <a:lumMod val="75000"/>
                  </a:schemeClr>
                </a:solidFill>
                <a:effectLst/>
                <a:latin typeface="HELVETICA" panose="020B0604020202020204" pitchFamily="34" charset="0"/>
                <a:cs typeface="HELVETICA" panose="020B0604020202020204" pitchFamily="34" charset="0"/>
              </a:rPr>
              <a:t> </a:t>
            </a:r>
          </a:p>
          <a:p>
            <a:pPr algn="l"/>
            <a:endParaRPr lang="en-US" dirty="0">
              <a:solidFill>
                <a:schemeClr val="tx1">
                  <a:lumMod val="75000"/>
                </a:schemeClr>
              </a:solidFill>
              <a:latin typeface="HELVETICA" panose="020B0604020202020204" pitchFamily="34" charset="0"/>
              <a:cs typeface="HELVETICA" panose="020B0604020202020204" pitchFamily="34" charset="0"/>
            </a:endParaRP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Needs to continuously monitor user behaviors, track the performance of different strategies, and conduct A/B testing to refine and optimize the most successful approaches. Use data-driven insights to adapt strategies for maximum impact on app downloads.</a:t>
            </a:r>
          </a:p>
          <a:p>
            <a:pPr marL="285750" indent="-285750" algn="l">
              <a:buFont typeface="Arial" panose="020B0604020202020204" pitchFamily="34" charset="0"/>
              <a:buChar char="•"/>
            </a:pPr>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marL="285750" indent="-285750" algn="l">
              <a:buFont typeface="Arial" panose="020B0604020202020204" pitchFamily="34" charset="0"/>
              <a:buChar char="•"/>
            </a:pPr>
            <a:r>
              <a:rPr lang="en-US" b="1" i="0" dirty="0">
                <a:solidFill>
                  <a:schemeClr val="tx1">
                    <a:lumMod val="75000"/>
                  </a:schemeClr>
                </a:solidFill>
                <a:effectLst/>
                <a:latin typeface="HELVETICA" panose="020B0604020202020204" pitchFamily="34" charset="0"/>
                <a:cs typeface="HELVETICA" panose="020B0604020202020204" pitchFamily="34" charset="0"/>
              </a:rPr>
              <a:t>Engage Influencers or Partners:</a:t>
            </a:r>
            <a:r>
              <a:rPr lang="en-US" b="0" i="0" dirty="0">
                <a:solidFill>
                  <a:schemeClr val="tx1">
                    <a:lumMod val="75000"/>
                  </a:schemeClr>
                </a:solidFill>
                <a:effectLst/>
                <a:latin typeface="HELVETICA" panose="020B0604020202020204" pitchFamily="34" charset="0"/>
                <a:cs typeface="HELVETICA" panose="020B0604020202020204" pitchFamily="34" charset="0"/>
              </a:rPr>
              <a:t> </a:t>
            </a:r>
          </a:p>
          <a:p>
            <a:pPr algn="l"/>
            <a:endParaRPr lang="en-US" dirty="0">
              <a:solidFill>
                <a:schemeClr val="tx1">
                  <a:lumMod val="75000"/>
                </a:schemeClr>
              </a:solidFill>
              <a:latin typeface="HELVETICA" panose="020B0604020202020204" pitchFamily="34" charset="0"/>
              <a:cs typeface="HELVETICA" panose="020B0604020202020204" pitchFamily="34" charset="0"/>
            </a:endParaRP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Collaborate with influencers or strategic partners who can promote your app to their audiences. Their endorsement could significantly impact app downloads, especially if their audience aligns with your </a:t>
            </a: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target demographic.</a:t>
            </a: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Implementing these strategies and closely monitoring their impact can help in </a:t>
            </a: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increasing app downloads based on the correlation insights derived from the analysis.</a:t>
            </a:r>
          </a:p>
          <a:p>
            <a:endParaRPr lang="en-IN" dirty="0"/>
          </a:p>
        </p:txBody>
      </p:sp>
      <p:pic>
        <p:nvPicPr>
          <p:cNvPr id="3" name="Picture 2">
            <a:extLst>
              <a:ext uri="{FF2B5EF4-FFF2-40B4-BE49-F238E27FC236}">
                <a16:creationId xmlns:a16="http://schemas.microsoft.com/office/drawing/2014/main" id="{E124A0A8-4E92-B31B-A82D-21F367525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Tree>
    <p:extLst>
      <p:ext uri="{BB962C8B-B14F-4D97-AF65-F5344CB8AC3E}">
        <p14:creationId xmlns:p14="http://schemas.microsoft.com/office/powerpoint/2010/main" val="417134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A63DE2-6312-70B6-1336-1E6340856FA7}"/>
              </a:ext>
            </a:extLst>
          </p:cNvPr>
          <p:cNvSpPr txBox="1"/>
          <p:nvPr/>
        </p:nvSpPr>
        <p:spPr>
          <a:xfrm>
            <a:off x="0" y="0"/>
            <a:ext cx="12192000" cy="5478423"/>
          </a:xfrm>
          <a:prstGeom prst="rect">
            <a:avLst/>
          </a:prstGeom>
          <a:noFill/>
        </p:spPr>
        <p:txBody>
          <a:bodyPr wrap="square" rtlCol="0">
            <a:spAutoFit/>
          </a:bodyPr>
          <a:lstStyle/>
          <a:p>
            <a:pPr algn="ctr"/>
            <a:r>
              <a:rPr lang="en-US" sz="3200" b="1" dirty="0">
                <a:latin typeface="HELVETICA" panose="020B0604020202020204" pitchFamily="34" charset="0"/>
                <a:cs typeface="HELVETICA" panose="020B0604020202020204" pitchFamily="34" charset="0"/>
              </a:rPr>
              <a:t>AGENDA</a:t>
            </a:r>
          </a:p>
          <a:p>
            <a:pPr algn="ctr"/>
            <a:endParaRPr lang="en-US" dirty="0">
              <a:solidFill>
                <a:schemeClr val="tx1">
                  <a:lumMod val="85000"/>
                </a:schemeClr>
              </a:solidFill>
              <a:latin typeface="HELVETICA" panose="020B0604020202020204" pitchFamily="34" charset="0"/>
              <a:cs typeface="HELVETICA" panose="020B0604020202020204" pitchFamily="34" charset="0"/>
            </a:endParaRPr>
          </a:p>
          <a:p>
            <a:pPr marL="457200" indent="-457200">
              <a:buAutoNum type="alphaUcPeriod"/>
            </a:pPr>
            <a:r>
              <a:rPr lang="en-US" sz="2000" i="0" dirty="0">
                <a:solidFill>
                  <a:schemeClr val="tx1">
                    <a:lumMod val="85000"/>
                  </a:schemeClr>
                </a:solidFill>
                <a:effectLst/>
                <a:latin typeface="HELVETICA" panose="020B0604020202020204" pitchFamily="34" charset="0"/>
                <a:cs typeface="HELVETICA" panose="020B0604020202020204" pitchFamily="34" charset="0"/>
              </a:rPr>
              <a:t>Role Overview: Product </a:t>
            </a:r>
            <a:r>
              <a:rPr lang="en-US" sz="2000" dirty="0">
                <a:solidFill>
                  <a:schemeClr val="tx1">
                    <a:lumMod val="85000"/>
                  </a:schemeClr>
                </a:solidFill>
                <a:latin typeface="HELVETICA" panose="020B0604020202020204" pitchFamily="34" charset="0"/>
                <a:cs typeface="HELVETICA" panose="020B0604020202020204" pitchFamily="34" charset="0"/>
              </a:rPr>
              <a:t>M</a:t>
            </a:r>
            <a:r>
              <a:rPr lang="en-US" sz="2000" i="0" dirty="0">
                <a:solidFill>
                  <a:schemeClr val="tx1">
                    <a:lumMod val="85000"/>
                  </a:schemeClr>
                </a:solidFill>
                <a:effectLst/>
                <a:latin typeface="HELVETICA" panose="020B0604020202020204" pitchFamily="34" charset="0"/>
                <a:cs typeface="HELVETICA" panose="020B0604020202020204" pitchFamily="34" charset="0"/>
              </a:rPr>
              <a:t>anagement Analyst at </a:t>
            </a:r>
            <a:r>
              <a:rPr lang="en-US" sz="2000" dirty="0">
                <a:solidFill>
                  <a:schemeClr val="tx1">
                    <a:lumMod val="85000"/>
                  </a:schemeClr>
                </a:solidFill>
                <a:latin typeface="HELVETICA" panose="020B0604020202020204" pitchFamily="34" charset="0"/>
                <a:cs typeface="HELVETICA" panose="020B0604020202020204" pitchFamily="34" charset="0"/>
              </a:rPr>
              <a:t>S</a:t>
            </a:r>
            <a:r>
              <a:rPr lang="en-US" sz="2000" i="0" dirty="0">
                <a:solidFill>
                  <a:schemeClr val="tx1">
                    <a:lumMod val="85000"/>
                  </a:schemeClr>
                </a:solidFill>
                <a:effectLst/>
                <a:latin typeface="HELVETICA" panose="020B0604020202020204" pitchFamily="34" charset="0"/>
                <a:cs typeface="HELVETICA" panose="020B0604020202020204" pitchFamily="34" charset="0"/>
              </a:rPr>
              <a:t>napdeal &amp; Significance of Referral </a:t>
            </a:r>
            <a:r>
              <a:rPr lang="en-US" sz="2000" dirty="0">
                <a:solidFill>
                  <a:schemeClr val="tx1">
                    <a:lumMod val="85000"/>
                  </a:schemeClr>
                </a:solidFill>
                <a:latin typeface="HELVETICA" panose="020B0604020202020204" pitchFamily="34" charset="0"/>
                <a:cs typeface="HELVETICA" panose="020B0604020202020204" pitchFamily="34" charset="0"/>
              </a:rPr>
              <a:t>P</a:t>
            </a:r>
            <a:r>
              <a:rPr lang="en-US" sz="2000" i="0" dirty="0">
                <a:solidFill>
                  <a:schemeClr val="tx1">
                    <a:lumMod val="85000"/>
                  </a:schemeClr>
                </a:solidFill>
                <a:effectLst/>
                <a:latin typeface="HELVETICA" panose="020B0604020202020204" pitchFamily="34" charset="0"/>
                <a:cs typeface="HELVETICA" panose="020B0604020202020204" pitchFamily="34" charset="0"/>
              </a:rPr>
              <a:t>rogram</a:t>
            </a:r>
          </a:p>
          <a:p>
            <a:pPr marL="457200" indent="-457200">
              <a:buAutoNum type="alphaUcPeriod"/>
            </a:pPr>
            <a:endParaRPr lang="en-US" sz="2000" dirty="0">
              <a:solidFill>
                <a:schemeClr val="tx1">
                  <a:lumMod val="85000"/>
                </a:schemeClr>
              </a:solidFill>
              <a:latin typeface="HELVETICA" panose="020B0604020202020204" pitchFamily="34" charset="0"/>
              <a:cs typeface="HELVETICA" panose="020B0604020202020204" pitchFamily="34" charset="0"/>
            </a:endParaRPr>
          </a:p>
          <a:p>
            <a:r>
              <a:rPr lang="en-US" sz="2000" dirty="0">
                <a:solidFill>
                  <a:schemeClr val="tx1">
                    <a:lumMod val="85000"/>
                  </a:schemeClr>
                </a:solidFill>
                <a:latin typeface="HELVETICA" panose="020B0604020202020204" pitchFamily="34" charset="0"/>
                <a:cs typeface="HELVETICA" panose="020B0604020202020204" pitchFamily="34" charset="0"/>
              </a:rPr>
              <a:t>B. Crucial Data Metrics For Referral Program Evaluation</a:t>
            </a:r>
          </a:p>
          <a:p>
            <a:endParaRPr lang="en-US" sz="2000" dirty="0">
              <a:solidFill>
                <a:schemeClr val="tx1">
                  <a:lumMod val="85000"/>
                </a:schemeClr>
              </a:solidFill>
              <a:latin typeface="HELVETICA" panose="020B0604020202020204" pitchFamily="34" charset="0"/>
              <a:cs typeface="HELVETICA" panose="020B0604020202020204" pitchFamily="34" charset="0"/>
            </a:endParaRPr>
          </a:p>
          <a:p>
            <a:r>
              <a:rPr lang="en-US" sz="2000" dirty="0">
                <a:solidFill>
                  <a:schemeClr val="tx1">
                    <a:lumMod val="85000"/>
                  </a:schemeClr>
                </a:solidFill>
                <a:latin typeface="HELVETICA" panose="020B0604020202020204" pitchFamily="34" charset="0"/>
                <a:cs typeface="HELVETICA" panose="020B0604020202020204" pitchFamily="34" charset="0"/>
              </a:rPr>
              <a:t>C. Overview And Effectiveness Of The Referral Program</a:t>
            </a:r>
          </a:p>
          <a:p>
            <a:endParaRPr lang="en-US" sz="2000" dirty="0">
              <a:solidFill>
                <a:schemeClr val="tx1">
                  <a:lumMod val="85000"/>
                </a:schemeClr>
              </a:solidFill>
              <a:latin typeface="HELVETICA" panose="020B0604020202020204" pitchFamily="34" charset="0"/>
              <a:cs typeface="HELVETICA" panose="020B0604020202020204" pitchFamily="34" charset="0"/>
            </a:endParaRPr>
          </a:p>
          <a:p>
            <a:r>
              <a:rPr lang="en-US" sz="2000" dirty="0">
                <a:solidFill>
                  <a:schemeClr val="tx1">
                    <a:lumMod val="85000"/>
                  </a:schemeClr>
                </a:solidFill>
                <a:latin typeface="HELVETICA" panose="020B0604020202020204" pitchFamily="34" charset="0"/>
                <a:cs typeface="HELVETICA" panose="020B0604020202020204" pitchFamily="34" charset="0"/>
              </a:rPr>
              <a:t>D. App Install Trend Analysis</a:t>
            </a:r>
          </a:p>
          <a:p>
            <a:endParaRPr lang="en-US" sz="2000" dirty="0">
              <a:solidFill>
                <a:schemeClr val="tx1">
                  <a:lumMod val="85000"/>
                </a:schemeClr>
              </a:solidFill>
              <a:latin typeface="HELVETICA" panose="020B0604020202020204" pitchFamily="34" charset="0"/>
              <a:cs typeface="HELVETICA" panose="020B0604020202020204" pitchFamily="34" charset="0"/>
            </a:endParaRPr>
          </a:p>
          <a:p>
            <a:r>
              <a:rPr lang="en-US" sz="2000" dirty="0">
                <a:solidFill>
                  <a:schemeClr val="tx1">
                    <a:lumMod val="85000"/>
                  </a:schemeClr>
                </a:solidFill>
                <a:latin typeface="HELVETICA" panose="020B0604020202020204" pitchFamily="34" charset="0"/>
                <a:cs typeface="HELVETICA" panose="020B0604020202020204" pitchFamily="34" charset="0"/>
              </a:rPr>
              <a:t>E. User Engagement With Different Pages</a:t>
            </a:r>
          </a:p>
          <a:p>
            <a:endParaRPr lang="en-US" sz="2000" dirty="0">
              <a:solidFill>
                <a:schemeClr val="tx1">
                  <a:lumMod val="85000"/>
                </a:schemeClr>
              </a:solidFill>
              <a:latin typeface="HELVETICA" panose="020B0604020202020204" pitchFamily="34" charset="0"/>
              <a:cs typeface="HELVETICA" panose="020B0604020202020204" pitchFamily="34" charset="0"/>
            </a:endParaRPr>
          </a:p>
          <a:p>
            <a:r>
              <a:rPr lang="en-US" sz="2000" dirty="0">
                <a:solidFill>
                  <a:schemeClr val="tx1">
                    <a:lumMod val="85000"/>
                  </a:schemeClr>
                </a:solidFill>
                <a:latin typeface="HELVETICA" panose="020B0604020202020204" pitchFamily="34" charset="0"/>
                <a:cs typeface="HELVETICA" panose="020B0604020202020204" pitchFamily="34" charset="0"/>
              </a:rPr>
              <a:t>F. </a:t>
            </a:r>
            <a:r>
              <a:rPr lang="en-US" sz="2000" i="0" dirty="0">
                <a:solidFill>
                  <a:schemeClr val="tx1">
                    <a:lumMod val="85000"/>
                  </a:schemeClr>
                </a:solidFill>
                <a:effectLst/>
                <a:latin typeface="HELVETICA" panose="020B0604020202020204" pitchFamily="34" charset="0"/>
                <a:cs typeface="HELVETICA" panose="020B0604020202020204" pitchFamily="34" charset="0"/>
              </a:rPr>
              <a:t>Day Type Influence On Referral Metrics</a:t>
            </a:r>
          </a:p>
          <a:p>
            <a:endParaRPr lang="en-US" sz="2000" dirty="0">
              <a:solidFill>
                <a:schemeClr val="tx1">
                  <a:lumMod val="85000"/>
                </a:schemeClr>
              </a:solidFill>
              <a:latin typeface="HELVETICA" panose="020B0604020202020204" pitchFamily="34" charset="0"/>
              <a:cs typeface="HELVETICA" panose="020B0604020202020204" pitchFamily="34" charset="0"/>
            </a:endParaRPr>
          </a:p>
          <a:p>
            <a:r>
              <a:rPr lang="en-US" sz="2000" dirty="0">
                <a:solidFill>
                  <a:schemeClr val="tx1">
                    <a:lumMod val="85000"/>
                  </a:schemeClr>
                </a:solidFill>
                <a:latin typeface="HELVETICA" panose="020B0604020202020204" pitchFamily="34" charset="0"/>
                <a:cs typeface="HELVETICA" panose="020B0604020202020204" pitchFamily="34" charset="0"/>
              </a:rPr>
              <a:t>G. Influence Of Referral Bulk Notification</a:t>
            </a:r>
          </a:p>
          <a:p>
            <a:endParaRPr lang="en-US" sz="2000" dirty="0">
              <a:solidFill>
                <a:schemeClr val="tx1">
                  <a:lumMod val="85000"/>
                </a:schemeClr>
              </a:solidFill>
              <a:latin typeface="HELVETICA" panose="020B0604020202020204" pitchFamily="34" charset="0"/>
              <a:cs typeface="HELVETICA" panose="020B0604020202020204" pitchFamily="34" charset="0"/>
            </a:endParaRPr>
          </a:p>
          <a:p>
            <a:r>
              <a:rPr lang="en-US" sz="2000" dirty="0">
                <a:solidFill>
                  <a:schemeClr val="tx1">
                    <a:lumMod val="85000"/>
                  </a:schemeClr>
                </a:solidFill>
                <a:latin typeface="HELVETICA" panose="020B0604020202020204" pitchFamily="34" charset="0"/>
                <a:cs typeface="HELVETICA" panose="020B0604020202020204" pitchFamily="34" charset="0"/>
              </a:rPr>
              <a:t>H. Summary</a:t>
            </a:r>
            <a:endParaRPr lang="en-IN" sz="2000" dirty="0">
              <a:solidFill>
                <a:schemeClr val="tx1">
                  <a:lumMod val="85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679161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315B10-CFC8-4678-B15F-C6114F24C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
        <p:nvSpPr>
          <p:cNvPr id="3" name="TextBox 2">
            <a:extLst>
              <a:ext uri="{FF2B5EF4-FFF2-40B4-BE49-F238E27FC236}">
                <a16:creationId xmlns:a16="http://schemas.microsoft.com/office/drawing/2014/main" id="{F5D44FE3-91BB-AEDB-CD4F-10E2C0961B04}"/>
              </a:ext>
            </a:extLst>
          </p:cNvPr>
          <p:cNvSpPr txBox="1"/>
          <p:nvPr/>
        </p:nvSpPr>
        <p:spPr>
          <a:xfrm>
            <a:off x="0" y="0"/>
            <a:ext cx="12192000" cy="5047536"/>
          </a:xfrm>
          <a:prstGeom prst="rect">
            <a:avLst/>
          </a:prstGeom>
          <a:noFill/>
        </p:spPr>
        <p:txBody>
          <a:bodyPr wrap="square" rtlCol="0">
            <a:spAutoFit/>
          </a:bodyPr>
          <a:lstStyle/>
          <a:p>
            <a:pPr algn="ctr"/>
            <a:r>
              <a:rPr lang="en-US" sz="3200" b="1" i="0" dirty="0">
                <a:effectLst/>
                <a:latin typeface="HELVETICA" panose="020B0604020202020204" pitchFamily="34" charset="0"/>
                <a:cs typeface="HELVETICA" panose="020B0604020202020204" pitchFamily="34" charset="0"/>
              </a:rPr>
              <a:t>F. Day Type Influence On Referral Metrics</a:t>
            </a:r>
          </a:p>
          <a:p>
            <a:pPr algn="ctr"/>
            <a:endParaRPr lang="en-US" sz="3200" b="1" i="0" dirty="0">
              <a:effectLst/>
              <a:latin typeface="HELVETICA" panose="020B0604020202020204" pitchFamily="34" charset="0"/>
              <a:cs typeface="HELVETICA" panose="020B0604020202020204" pitchFamily="34" charset="0"/>
            </a:endParaRPr>
          </a:p>
          <a:p>
            <a:pPr algn="ctr"/>
            <a:endParaRPr lang="en-IN" sz="3200" b="1" i="0" dirty="0">
              <a:solidFill>
                <a:schemeClr val="tx1">
                  <a:lumMod val="75000"/>
                </a:schemeClr>
              </a:solidFill>
              <a:effectLst/>
              <a:latin typeface="HELVETICA" panose="020B0604020202020204" pitchFamily="34" charset="0"/>
              <a:cs typeface="HELVETICA" panose="020B0604020202020204" pitchFamily="34" charset="0"/>
            </a:endParaRPr>
          </a:p>
          <a:p>
            <a:pPr algn="ctr"/>
            <a:endParaRPr lang="en-IN" sz="3200" b="1" dirty="0">
              <a:solidFill>
                <a:schemeClr val="tx1">
                  <a:lumMod val="75000"/>
                </a:schemeClr>
              </a:solidFill>
              <a:latin typeface="HELVETICA" panose="020B0604020202020204" pitchFamily="34" charset="0"/>
              <a:cs typeface="HELVETICA" panose="020B0604020202020204" pitchFamily="34" charset="0"/>
            </a:endParaRPr>
          </a:p>
          <a:p>
            <a:pPr algn="ctr"/>
            <a:endParaRPr lang="en-IN" sz="3200" b="1" i="0" dirty="0">
              <a:solidFill>
                <a:schemeClr val="tx1">
                  <a:lumMod val="75000"/>
                </a:schemeClr>
              </a:solidFill>
              <a:effectLst/>
              <a:latin typeface="HELVETICA" panose="020B0604020202020204" pitchFamily="34" charset="0"/>
              <a:cs typeface="HELVETICA" panose="020B0604020202020204" pitchFamily="34" charset="0"/>
            </a:endParaRPr>
          </a:p>
          <a:p>
            <a:r>
              <a:rPr lang="en-IN" b="1" dirty="0">
                <a:solidFill>
                  <a:schemeClr val="tx1">
                    <a:lumMod val="75000"/>
                  </a:schemeClr>
                </a:solidFill>
                <a:latin typeface="HELVETICA" panose="020B0604020202020204" pitchFamily="34" charset="0"/>
                <a:cs typeface="HELVETICA" panose="020B0604020202020204" pitchFamily="34" charset="0"/>
              </a:rPr>
              <a:t>BAU (BUSINESS AS USUAL):</a:t>
            </a:r>
          </a:p>
          <a:p>
            <a:r>
              <a:rPr lang="en-US" b="0" i="0" dirty="0">
                <a:solidFill>
                  <a:schemeClr val="tx1">
                    <a:lumMod val="75000"/>
                  </a:schemeClr>
                </a:solidFill>
                <a:effectLst/>
                <a:latin typeface="HELVETICA" panose="020B0604020202020204" pitchFamily="34" charset="0"/>
                <a:cs typeface="HELVETICA" panose="020B0604020202020204" pitchFamily="34" charset="0"/>
              </a:rPr>
              <a:t>Average number of referees on business as usual days are : </a:t>
            </a:r>
            <a:r>
              <a:rPr lang="en-US" b="1" dirty="0">
                <a:solidFill>
                  <a:schemeClr val="tx1">
                    <a:lumMod val="75000"/>
                  </a:schemeClr>
                </a:solidFill>
                <a:latin typeface="HELVETICA" panose="020B0604020202020204" pitchFamily="34" charset="0"/>
                <a:cs typeface="HELVETICA" panose="020B0604020202020204" pitchFamily="34" charset="0"/>
              </a:rPr>
              <a:t>18042.67857</a:t>
            </a:r>
          </a:p>
          <a:p>
            <a:r>
              <a:rPr lang="en-US" i="0" dirty="0">
                <a:solidFill>
                  <a:schemeClr val="tx1">
                    <a:lumMod val="75000"/>
                  </a:schemeClr>
                </a:solidFill>
                <a:effectLst/>
                <a:latin typeface="HELVETICA" panose="020B0604020202020204" pitchFamily="34" charset="0"/>
                <a:cs typeface="HELVETICA" panose="020B0604020202020204" pitchFamily="34" charset="0"/>
              </a:rPr>
              <a:t>Average Installs on BAU (Business as Usual): </a:t>
            </a:r>
            <a:r>
              <a:rPr lang="en-US" b="1" i="0" dirty="0">
                <a:solidFill>
                  <a:schemeClr val="tx1">
                    <a:lumMod val="75000"/>
                  </a:schemeClr>
                </a:solidFill>
                <a:effectLst/>
                <a:latin typeface="HELVETICA" panose="020B0604020202020204" pitchFamily="34" charset="0"/>
                <a:cs typeface="HELVETICA" panose="020B0604020202020204" pitchFamily="34" charset="0"/>
              </a:rPr>
              <a:t>12,558.21429</a:t>
            </a:r>
          </a:p>
          <a:p>
            <a:endParaRPr lang="en-US" dirty="0">
              <a:solidFill>
                <a:schemeClr val="tx1">
                  <a:lumMod val="75000"/>
                </a:schemeClr>
              </a:solidFill>
              <a:latin typeface="HELVETICA" panose="020B0604020202020204" pitchFamily="34" charset="0"/>
              <a:cs typeface="HELVETICA" panose="020B0604020202020204" pitchFamily="34" charset="0"/>
            </a:endParaRPr>
          </a:p>
          <a:p>
            <a:endParaRPr lang="en-US" b="1" i="0" dirty="0">
              <a:solidFill>
                <a:schemeClr val="tx1">
                  <a:lumMod val="75000"/>
                </a:schemeClr>
              </a:solidFill>
              <a:effectLst/>
              <a:latin typeface="HELVETICA" panose="020B0604020202020204" pitchFamily="34" charset="0"/>
              <a:cs typeface="HELVETICA" panose="020B0604020202020204" pitchFamily="34" charset="0"/>
            </a:endParaRPr>
          </a:p>
          <a:p>
            <a:r>
              <a:rPr lang="en-US" b="1" dirty="0">
                <a:solidFill>
                  <a:schemeClr val="tx1">
                    <a:lumMod val="75000"/>
                  </a:schemeClr>
                </a:solidFill>
                <a:latin typeface="HELVETICA" panose="020B0604020202020204" pitchFamily="34" charset="0"/>
                <a:cs typeface="HELVETICA" panose="020B0604020202020204" pitchFamily="34" charset="0"/>
              </a:rPr>
              <a:t>SALE DAY:</a:t>
            </a:r>
          </a:p>
          <a:p>
            <a:r>
              <a:rPr lang="en-US" b="0" i="0" dirty="0">
                <a:solidFill>
                  <a:schemeClr val="tx1">
                    <a:lumMod val="75000"/>
                  </a:schemeClr>
                </a:solidFill>
                <a:effectLst/>
                <a:latin typeface="HELVETICA" panose="020B0604020202020204" pitchFamily="34" charset="0"/>
                <a:cs typeface="HELVETICA" panose="020B0604020202020204" pitchFamily="34" charset="0"/>
              </a:rPr>
              <a:t>Average number of referees on sale days are : </a:t>
            </a:r>
            <a:r>
              <a:rPr lang="en-US" b="1" i="0" dirty="0">
                <a:solidFill>
                  <a:schemeClr val="tx1">
                    <a:lumMod val="75000"/>
                  </a:schemeClr>
                </a:solidFill>
                <a:effectLst/>
                <a:latin typeface="HELVETICA" panose="020B0604020202020204" pitchFamily="34" charset="0"/>
                <a:cs typeface="HELVETICA" panose="020B0604020202020204" pitchFamily="34" charset="0"/>
              </a:rPr>
              <a:t>19866.47059</a:t>
            </a:r>
          </a:p>
          <a:p>
            <a:r>
              <a:rPr lang="en-US" i="0" dirty="0">
                <a:solidFill>
                  <a:schemeClr val="tx1">
                    <a:lumMod val="75000"/>
                  </a:schemeClr>
                </a:solidFill>
                <a:effectLst/>
                <a:latin typeface="HELVETICA" panose="020B0604020202020204" pitchFamily="34" charset="0"/>
                <a:cs typeface="HELVETICA" panose="020B0604020202020204" pitchFamily="34" charset="0"/>
              </a:rPr>
              <a:t>Average Installs on SALE: </a:t>
            </a:r>
            <a:r>
              <a:rPr lang="en-US" b="1" i="0" dirty="0">
                <a:solidFill>
                  <a:schemeClr val="tx1">
                    <a:lumMod val="75000"/>
                  </a:schemeClr>
                </a:solidFill>
                <a:effectLst/>
                <a:latin typeface="HELVETICA" panose="020B0604020202020204" pitchFamily="34" charset="0"/>
                <a:cs typeface="HELVETICA" panose="020B0604020202020204" pitchFamily="34" charset="0"/>
              </a:rPr>
              <a:t>13,389.11765</a:t>
            </a:r>
          </a:p>
          <a:p>
            <a:endParaRPr lang="en-US" i="0" dirty="0">
              <a:solidFill>
                <a:schemeClr val="tx1">
                  <a:lumMod val="75000"/>
                </a:schemeClr>
              </a:solidFill>
              <a:effectLst/>
              <a:latin typeface="HELVETICA" panose="020B0604020202020204" pitchFamily="34" charset="0"/>
              <a:cs typeface="HELVETICA" panose="020B0604020202020204" pitchFamily="34" charset="0"/>
            </a:endParaRPr>
          </a:p>
        </p:txBody>
      </p:sp>
      <p:pic>
        <p:nvPicPr>
          <p:cNvPr id="5" name="Picture 4">
            <a:extLst>
              <a:ext uri="{FF2B5EF4-FFF2-40B4-BE49-F238E27FC236}">
                <a16:creationId xmlns:a16="http://schemas.microsoft.com/office/drawing/2014/main" id="{CF1DEAA8-9CB0-40D9-2236-7B00707ADB6A}"/>
              </a:ext>
            </a:extLst>
          </p:cNvPr>
          <p:cNvPicPr>
            <a:picLocks noChangeAspect="1"/>
          </p:cNvPicPr>
          <p:nvPr/>
        </p:nvPicPr>
        <p:blipFill>
          <a:blip r:embed="rId3"/>
          <a:stretch>
            <a:fillRect/>
          </a:stretch>
        </p:blipFill>
        <p:spPr>
          <a:xfrm>
            <a:off x="3807181" y="619416"/>
            <a:ext cx="1647825" cy="561975"/>
          </a:xfrm>
          <a:prstGeom prst="rect">
            <a:avLst/>
          </a:prstGeom>
        </p:spPr>
      </p:pic>
      <p:pic>
        <p:nvPicPr>
          <p:cNvPr id="7" name="Picture 6">
            <a:extLst>
              <a:ext uri="{FF2B5EF4-FFF2-40B4-BE49-F238E27FC236}">
                <a16:creationId xmlns:a16="http://schemas.microsoft.com/office/drawing/2014/main" id="{EFBD3897-F60C-A51E-7FB8-6D82A67A90F0}"/>
              </a:ext>
            </a:extLst>
          </p:cNvPr>
          <p:cNvPicPr>
            <a:picLocks noChangeAspect="1"/>
          </p:cNvPicPr>
          <p:nvPr/>
        </p:nvPicPr>
        <p:blipFill>
          <a:blip r:embed="rId4"/>
          <a:stretch>
            <a:fillRect/>
          </a:stretch>
        </p:blipFill>
        <p:spPr>
          <a:xfrm>
            <a:off x="5455006" y="619416"/>
            <a:ext cx="1647825" cy="561975"/>
          </a:xfrm>
          <a:prstGeom prst="rect">
            <a:avLst/>
          </a:prstGeom>
        </p:spPr>
      </p:pic>
      <p:pic>
        <p:nvPicPr>
          <p:cNvPr id="9" name="Picture 8">
            <a:extLst>
              <a:ext uri="{FF2B5EF4-FFF2-40B4-BE49-F238E27FC236}">
                <a16:creationId xmlns:a16="http://schemas.microsoft.com/office/drawing/2014/main" id="{7DA0309D-2B54-BFAD-E3E1-48D91CBF91E7}"/>
              </a:ext>
            </a:extLst>
          </p:cNvPr>
          <p:cNvPicPr>
            <a:picLocks noChangeAspect="1"/>
          </p:cNvPicPr>
          <p:nvPr/>
        </p:nvPicPr>
        <p:blipFill>
          <a:blip r:embed="rId5"/>
          <a:stretch>
            <a:fillRect/>
          </a:stretch>
        </p:blipFill>
        <p:spPr>
          <a:xfrm>
            <a:off x="2811818" y="1252926"/>
            <a:ext cx="5286375" cy="657225"/>
          </a:xfrm>
          <a:prstGeom prst="rect">
            <a:avLst/>
          </a:prstGeom>
        </p:spPr>
      </p:pic>
    </p:spTree>
    <p:extLst>
      <p:ext uri="{BB962C8B-B14F-4D97-AF65-F5344CB8AC3E}">
        <p14:creationId xmlns:p14="http://schemas.microsoft.com/office/powerpoint/2010/main" val="104793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6B8C77-E578-5176-037F-6B0217D01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
        <p:nvSpPr>
          <p:cNvPr id="3" name="TextBox 2">
            <a:extLst>
              <a:ext uri="{FF2B5EF4-FFF2-40B4-BE49-F238E27FC236}">
                <a16:creationId xmlns:a16="http://schemas.microsoft.com/office/drawing/2014/main" id="{89F85D73-A0AE-7FDF-AA6D-910B6E161DE6}"/>
              </a:ext>
            </a:extLst>
          </p:cNvPr>
          <p:cNvSpPr txBox="1"/>
          <p:nvPr/>
        </p:nvSpPr>
        <p:spPr>
          <a:xfrm>
            <a:off x="0" y="0"/>
            <a:ext cx="12192000" cy="523220"/>
          </a:xfrm>
          <a:prstGeom prst="rect">
            <a:avLst/>
          </a:prstGeom>
          <a:noFill/>
        </p:spPr>
        <p:txBody>
          <a:bodyPr wrap="square" rtlCol="0">
            <a:spAutoFit/>
          </a:bodyPr>
          <a:lstStyle/>
          <a:p>
            <a:pPr algn="ctr"/>
            <a:r>
              <a:rPr lang="en-IN" sz="2800" b="1" dirty="0">
                <a:solidFill>
                  <a:schemeClr val="tx1">
                    <a:lumMod val="85000"/>
                  </a:schemeClr>
                </a:solidFill>
                <a:latin typeface="HELVETICA" panose="020B0604020202020204" pitchFamily="34" charset="0"/>
                <a:cs typeface="HELVETICA" panose="020B0604020202020204" pitchFamily="34" charset="0"/>
              </a:rPr>
              <a:t>Graphical Representation</a:t>
            </a:r>
          </a:p>
        </p:txBody>
      </p:sp>
      <p:sp>
        <p:nvSpPr>
          <p:cNvPr id="5" name="TextBox 4">
            <a:extLst>
              <a:ext uri="{FF2B5EF4-FFF2-40B4-BE49-F238E27FC236}">
                <a16:creationId xmlns:a16="http://schemas.microsoft.com/office/drawing/2014/main" id="{955890F8-0E7D-0EF0-5E72-40616B3180AA}"/>
              </a:ext>
            </a:extLst>
          </p:cNvPr>
          <p:cNvSpPr txBox="1"/>
          <p:nvPr/>
        </p:nvSpPr>
        <p:spPr>
          <a:xfrm>
            <a:off x="255035" y="4580453"/>
            <a:ext cx="11681927" cy="1200329"/>
          </a:xfrm>
          <a:prstGeom prst="rect">
            <a:avLst/>
          </a:prstGeom>
          <a:noFill/>
        </p:spPr>
        <p:txBody>
          <a:bodyPr wrap="square" rtlCol="0">
            <a:spAutoFit/>
          </a:bodyPr>
          <a:lstStyle/>
          <a:p>
            <a:r>
              <a:rPr lang="en-US" dirty="0">
                <a:solidFill>
                  <a:schemeClr val="tx1">
                    <a:lumMod val="75000"/>
                  </a:schemeClr>
                </a:solidFill>
                <a:latin typeface="HELVETICA" panose="020B0604020202020204" pitchFamily="34" charset="0"/>
                <a:cs typeface="HELVETICA" panose="020B0604020202020204" pitchFamily="34" charset="0"/>
              </a:rPr>
              <a:t>The graphical interpretation of the above slide depicts two series of data. Series 1 represents the average number of referees and average number of installs on normal business days, amounting to 18,042.67857 and 12,558.21429, respectively. On the other hand, Series 2 portrays the corresponding data for days with sales, showing figures of 19,866.47059 for referees and 13,389.11765 for installs.</a:t>
            </a:r>
            <a:endParaRPr lang="en-IN" dirty="0"/>
          </a:p>
        </p:txBody>
      </p:sp>
      <p:graphicFrame>
        <p:nvGraphicFramePr>
          <p:cNvPr id="6" name="Chart 5">
            <a:extLst>
              <a:ext uri="{FF2B5EF4-FFF2-40B4-BE49-F238E27FC236}">
                <a16:creationId xmlns:a16="http://schemas.microsoft.com/office/drawing/2014/main" id="{245A550E-37CE-3C04-5CCA-F0758998D172}"/>
              </a:ext>
            </a:extLst>
          </p:cNvPr>
          <p:cNvGraphicFramePr>
            <a:graphicFrameLocks/>
          </p:cNvGraphicFramePr>
          <p:nvPr>
            <p:extLst>
              <p:ext uri="{D42A27DB-BD31-4B8C-83A1-F6EECF244321}">
                <p14:modId xmlns:p14="http://schemas.microsoft.com/office/powerpoint/2010/main" val="1826564609"/>
              </p:ext>
            </p:extLst>
          </p:nvPr>
        </p:nvGraphicFramePr>
        <p:xfrm>
          <a:off x="3179639" y="800219"/>
          <a:ext cx="5832720" cy="346632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3677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ECA18A-A513-7F49-1802-BAF50AEC4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
        <p:nvSpPr>
          <p:cNvPr id="5" name="TextBox 4">
            <a:extLst>
              <a:ext uri="{FF2B5EF4-FFF2-40B4-BE49-F238E27FC236}">
                <a16:creationId xmlns:a16="http://schemas.microsoft.com/office/drawing/2014/main" id="{85ABC800-1DE4-D2C5-C49D-B4FA1F4E67CA}"/>
              </a:ext>
            </a:extLst>
          </p:cNvPr>
          <p:cNvSpPr txBox="1"/>
          <p:nvPr/>
        </p:nvSpPr>
        <p:spPr>
          <a:xfrm>
            <a:off x="0" y="0"/>
            <a:ext cx="12192000" cy="6124754"/>
          </a:xfrm>
          <a:prstGeom prst="rect">
            <a:avLst/>
          </a:prstGeom>
          <a:noFill/>
        </p:spPr>
        <p:txBody>
          <a:bodyPr wrap="square">
            <a:spAutoFit/>
          </a:bodyPr>
          <a:lstStyle/>
          <a:p>
            <a:pPr algn="ctr"/>
            <a:r>
              <a:rPr lang="en-US" sz="2800" b="1" dirty="0">
                <a:solidFill>
                  <a:schemeClr val="tx1">
                    <a:lumMod val="85000"/>
                  </a:schemeClr>
                </a:solidFill>
                <a:latin typeface="HELVETICA" panose="020B0604020202020204" pitchFamily="34" charset="0"/>
                <a:cs typeface="HELVETICA" panose="020B0604020202020204" pitchFamily="34" charset="0"/>
              </a:rPr>
              <a:t>Interpretation</a:t>
            </a:r>
            <a:endParaRPr lang="en-US" sz="2800" b="1" i="0" dirty="0">
              <a:solidFill>
                <a:schemeClr val="tx1">
                  <a:lumMod val="85000"/>
                </a:schemeClr>
              </a:solidFill>
              <a:effectLst/>
              <a:latin typeface="HELVETICA" panose="020B0604020202020204" pitchFamily="34" charset="0"/>
              <a:cs typeface="HELVETICA" panose="020B0604020202020204" pitchFamily="34" charset="0"/>
            </a:endParaRPr>
          </a:p>
          <a:p>
            <a:endParaRPr lang="en-US" b="1" i="0" dirty="0">
              <a:solidFill>
                <a:schemeClr val="tx1">
                  <a:lumMod val="75000"/>
                </a:schemeClr>
              </a:solidFill>
              <a:effectLst/>
              <a:latin typeface="HELVETICA" panose="020B0604020202020204" pitchFamily="34" charset="0"/>
              <a:cs typeface="HELVETICA" panose="020B0604020202020204" pitchFamily="34" charset="0"/>
            </a:endParaRPr>
          </a:p>
          <a:p>
            <a:r>
              <a:rPr lang="en-US" sz="2000" b="1" i="0" dirty="0">
                <a:solidFill>
                  <a:schemeClr val="tx1">
                    <a:lumMod val="75000"/>
                  </a:schemeClr>
                </a:solidFill>
                <a:effectLst/>
                <a:latin typeface="HELVETICA" panose="020B0604020202020204" pitchFamily="34" charset="0"/>
                <a:cs typeface="HELVETICA" panose="020B0604020202020204" pitchFamily="34" charset="0"/>
              </a:rPr>
              <a:t>REFEREES COMPARISON:</a:t>
            </a:r>
          </a:p>
          <a:p>
            <a:endParaRPr lang="en-US" b="1" dirty="0">
              <a:solidFill>
                <a:schemeClr val="tx1">
                  <a:lumMod val="75000"/>
                </a:schemeClr>
              </a:solidFill>
              <a:latin typeface="HELVETICA" panose="020B0604020202020204" pitchFamily="34" charset="0"/>
              <a:cs typeface="HELVETICA" panose="020B0604020202020204" pitchFamily="34" charset="0"/>
            </a:endParaRPr>
          </a:p>
          <a:p>
            <a:r>
              <a:rPr lang="en-US" i="0" dirty="0">
                <a:solidFill>
                  <a:schemeClr val="tx1">
                    <a:lumMod val="75000"/>
                  </a:schemeClr>
                </a:solidFill>
                <a:effectLst/>
                <a:latin typeface="HELVETICA" panose="020B0604020202020204" pitchFamily="34" charset="0"/>
                <a:cs typeface="HELVETICA" panose="020B0604020202020204" pitchFamily="34" charset="0"/>
              </a:rPr>
              <a:t>BAU Days (Business as Usual): The average count of referees during BAU days stands at approximately 18,042.67857. This represents the number of users engaging in the referral program on typical operational days.</a:t>
            </a:r>
          </a:p>
          <a:p>
            <a:endParaRPr lang="en-US" dirty="0">
              <a:solidFill>
                <a:schemeClr val="tx1">
                  <a:lumMod val="75000"/>
                </a:schemeClr>
              </a:solidFill>
              <a:latin typeface="HELVETICA" panose="020B0604020202020204" pitchFamily="34" charset="0"/>
              <a:cs typeface="HELVETICA" panose="020B0604020202020204" pitchFamily="34" charset="0"/>
            </a:endParaRPr>
          </a:p>
          <a:p>
            <a:r>
              <a:rPr lang="en-US" i="0" dirty="0">
                <a:solidFill>
                  <a:schemeClr val="tx1">
                    <a:lumMod val="75000"/>
                  </a:schemeClr>
                </a:solidFill>
                <a:effectLst/>
                <a:latin typeface="HELVETICA" panose="020B0604020202020204" pitchFamily="34" charset="0"/>
                <a:cs typeface="HELVETICA" panose="020B0604020202020204" pitchFamily="34" charset="0"/>
              </a:rPr>
              <a:t>Sale Days: On Sale days, the average count of referees notably increases to about 19,866.47059. This indicates a rise in user involvement in the referral program during special events or sales. The increase in the average number of referees suggests that users are more inclined to refer the app to others during Sale days compared to regular BAU days.</a:t>
            </a:r>
          </a:p>
          <a:p>
            <a:endParaRPr lang="en-US" i="0" dirty="0">
              <a:solidFill>
                <a:schemeClr val="tx1">
                  <a:lumMod val="75000"/>
                </a:schemeClr>
              </a:solidFill>
              <a:effectLst/>
              <a:latin typeface="HELVETICA" panose="020B0604020202020204" pitchFamily="34" charset="0"/>
              <a:cs typeface="HELVETICA" panose="020B0604020202020204" pitchFamily="34" charset="0"/>
            </a:endParaRPr>
          </a:p>
          <a:p>
            <a:r>
              <a:rPr lang="en-US" sz="2000" b="1" i="0" dirty="0">
                <a:solidFill>
                  <a:schemeClr val="tx1">
                    <a:lumMod val="75000"/>
                  </a:schemeClr>
                </a:solidFill>
                <a:effectLst/>
                <a:latin typeface="HELVETICA" panose="020B0604020202020204" pitchFamily="34" charset="0"/>
                <a:cs typeface="HELVETICA" panose="020B0604020202020204" pitchFamily="34" charset="0"/>
              </a:rPr>
              <a:t>INSTALLS COMPARISON:</a:t>
            </a:r>
          </a:p>
          <a:p>
            <a:endParaRPr lang="en-US" i="0" dirty="0">
              <a:solidFill>
                <a:schemeClr val="tx1">
                  <a:lumMod val="75000"/>
                </a:schemeClr>
              </a:solidFill>
              <a:effectLst/>
              <a:latin typeface="HELVETICA" panose="020B0604020202020204" pitchFamily="34" charset="0"/>
              <a:cs typeface="HELVETICA" panose="020B0604020202020204" pitchFamily="34" charset="0"/>
            </a:endParaRPr>
          </a:p>
          <a:p>
            <a:r>
              <a:rPr lang="en-US" i="0" dirty="0">
                <a:solidFill>
                  <a:schemeClr val="tx1">
                    <a:lumMod val="75000"/>
                  </a:schemeClr>
                </a:solidFill>
                <a:effectLst/>
                <a:latin typeface="HELVETICA" panose="020B0604020202020204" pitchFamily="34" charset="0"/>
                <a:cs typeface="HELVETICA" panose="020B0604020202020204" pitchFamily="34" charset="0"/>
              </a:rPr>
              <a:t>BAU Days: The average number of app installs during BAU days is around 12,558.21429. This reflects the typical number of app installations occurring on standard operational days.</a:t>
            </a:r>
          </a:p>
          <a:p>
            <a:endParaRPr lang="en-US" i="0" dirty="0">
              <a:solidFill>
                <a:schemeClr val="tx1">
                  <a:lumMod val="75000"/>
                </a:schemeClr>
              </a:solidFill>
              <a:effectLst/>
              <a:latin typeface="HELVETICA" panose="020B0604020202020204" pitchFamily="34" charset="0"/>
              <a:cs typeface="HELVETICA" panose="020B0604020202020204" pitchFamily="34" charset="0"/>
            </a:endParaRPr>
          </a:p>
          <a:p>
            <a:r>
              <a:rPr lang="en-US" i="0" dirty="0">
                <a:solidFill>
                  <a:schemeClr val="tx1">
                    <a:lumMod val="75000"/>
                  </a:schemeClr>
                </a:solidFill>
                <a:effectLst/>
                <a:latin typeface="HELVETICA" panose="020B0604020202020204" pitchFamily="34" charset="0"/>
                <a:cs typeface="HELVETICA" panose="020B0604020202020204" pitchFamily="34" charset="0"/>
              </a:rPr>
              <a:t>Sale Days: Contrasting with BAU days, Sale days witness a rise in the average app installs, reaching approximately 13,389.11765. This demonstrates an increase in app downloads during special events or sales compared to regular operational days.</a:t>
            </a:r>
          </a:p>
          <a:p>
            <a:endParaRPr lang="en-US" i="0" dirty="0">
              <a:solidFill>
                <a:schemeClr val="tx1">
                  <a:lumMod val="75000"/>
                </a:schemeClr>
              </a:solidFill>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778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7C1075-32AA-B2FD-C241-E44C92578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
        <p:nvSpPr>
          <p:cNvPr id="8" name="TextBox 7">
            <a:extLst>
              <a:ext uri="{FF2B5EF4-FFF2-40B4-BE49-F238E27FC236}">
                <a16:creationId xmlns:a16="http://schemas.microsoft.com/office/drawing/2014/main" id="{77A997C5-F0B6-4E4A-EFDB-AD824DB7F5C3}"/>
              </a:ext>
            </a:extLst>
          </p:cNvPr>
          <p:cNvSpPr txBox="1"/>
          <p:nvPr/>
        </p:nvSpPr>
        <p:spPr>
          <a:xfrm>
            <a:off x="0" y="0"/>
            <a:ext cx="12192000" cy="2893100"/>
          </a:xfrm>
          <a:prstGeom prst="rect">
            <a:avLst/>
          </a:prstGeom>
          <a:noFill/>
        </p:spPr>
        <p:txBody>
          <a:bodyPr wrap="square">
            <a:spAutoFit/>
          </a:bodyPr>
          <a:lstStyle/>
          <a:p>
            <a:r>
              <a:rPr lang="en-US" sz="2000" b="1" i="0" dirty="0">
                <a:solidFill>
                  <a:schemeClr val="tx1">
                    <a:lumMod val="75000"/>
                  </a:schemeClr>
                </a:solidFill>
                <a:effectLst/>
                <a:latin typeface="HELVETICA" panose="020B0604020202020204" pitchFamily="34" charset="0"/>
                <a:cs typeface="HELVETICA" panose="020B0604020202020204" pitchFamily="34" charset="0"/>
              </a:rPr>
              <a:t>SUMMARY:</a:t>
            </a:r>
          </a:p>
          <a:p>
            <a:endParaRPr lang="en-US" i="0" dirty="0">
              <a:solidFill>
                <a:schemeClr val="tx1">
                  <a:lumMod val="75000"/>
                </a:schemeClr>
              </a:solidFill>
              <a:effectLst/>
              <a:latin typeface="HELVETICA" panose="020B0604020202020204" pitchFamily="34" charset="0"/>
              <a:cs typeface="HELVETICA" panose="020B0604020202020204" pitchFamily="34" charset="0"/>
            </a:endParaRPr>
          </a:p>
          <a:p>
            <a:r>
              <a:rPr lang="en-US" i="0" dirty="0">
                <a:solidFill>
                  <a:schemeClr val="tx1">
                    <a:lumMod val="75000"/>
                  </a:schemeClr>
                </a:solidFill>
                <a:effectLst/>
                <a:latin typeface="HELVETICA" panose="020B0604020202020204" pitchFamily="34" charset="0"/>
                <a:cs typeface="HELVETICA" panose="020B0604020202020204" pitchFamily="34" charset="0"/>
              </a:rPr>
              <a:t>The increase in both the average number of referees and app installations during Sale days implies heightened user engagement and activity on these occasions.</a:t>
            </a:r>
          </a:p>
          <a:p>
            <a:r>
              <a:rPr lang="en-US" i="0" dirty="0">
                <a:solidFill>
                  <a:schemeClr val="tx1">
                    <a:lumMod val="75000"/>
                  </a:schemeClr>
                </a:solidFill>
                <a:effectLst/>
                <a:latin typeface="HELVETICA" panose="020B0604020202020204" pitchFamily="34" charset="0"/>
                <a:cs typeface="HELVETICA" panose="020B0604020202020204" pitchFamily="34" charset="0"/>
              </a:rPr>
              <a:t>It suggests that users are more actively participating in the referral program by referring the app to others and subsequently leading to a slightly higher number of app installs during Sale days.</a:t>
            </a:r>
          </a:p>
          <a:p>
            <a:r>
              <a:rPr lang="en-US" i="0" dirty="0">
                <a:solidFill>
                  <a:schemeClr val="tx1">
                    <a:lumMod val="75000"/>
                  </a:schemeClr>
                </a:solidFill>
                <a:effectLst/>
                <a:latin typeface="HELVETICA" panose="020B0604020202020204" pitchFamily="34" charset="0"/>
                <a:cs typeface="HELVETICA" panose="020B0604020202020204" pitchFamily="34" charset="0"/>
              </a:rPr>
              <a:t>In summary, the data reflects that special events like sales lead to increased </a:t>
            </a:r>
          </a:p>
          <a:p>
            <a:r>
              <a:rPr lang="en-US" i="0" dirty="0">
                <a:solidFill>
                  <a:schemeClr val="tx1">
                    <a:lumMod val="75000"/>
                  </a:schemeClr>
                </a:solidFill>
                <a:effectLst/>
                <a:latin typeface="HELVETICA" panose="020B0604020202020204" pitchFamily="34" charset="0"/>
                <a:cs typeface="HELVETICA" panose="020B0604020202020204" pitchFamily="34" charset="0"/>
              </a:rPr>
              <a:t>engagement in the referral program, resulting in more app referrals and subsequent </a:t>
            </a:r>
          </a:p>
          <a:p>
            <a:r>
              <a:rPr lang="en-US" i="0" dirty="0">
                <a:solidFill>
                  <a:schemeClr val="tx1">
                    <a:lumMod val="75000"/>
                  </a:schemeClr>
                </a:solidFill>
                <a:effectLst/>
                <a:latin typeface="HELVETICA" panose="020B0604020202020204" pitchFamily="34" charset="0"/>
                <a:cs typeface="HELVETICA" panose="020B0604020202020204" pitchFamily="34" charset="0"/>
              </a:rPr>
              <a:t>installations. This insight could help in strategizing and optimizing referral campaigns </a:t>
            </a:r>
          </a:p>
          <a:p>
            <a:r>
              <a:rPr lang="en-US" i="0" dirty="0">
                <a:solidFill>
                  <a:schemeClr val="tx1">
                    <a:lumMod val="75000"/>
                  </a:schemeClr>
                </a:solidFill>
                <a:effectLst/>
                <a:latin typeface="HELVETICA" panose="020B0604020202020204" pitchFamily="34" charset="0"/>
                <a:cs typeface="HELVETICA" panose="020B0604020202020204" pitchFamily="34" charset="0"/>
              </a:rPr>
              <a:t>during such events to further drive user engagement and app downloads.</a:t>
            </a:r>
            <a:endParaRPr lang="en-US" dirty="0">
              <a:solidFill>
                <a:schemeClr val="tx1">
                  <a:lumMod val="75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62398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E7CE46-5571-1537-4997-A433D8CC5359}"/>
              </a:ext>
            </a:extLst>
          </p:cNvPr>
          <p:cNvSpPr txBox="1"/>
          <p:nvPr/>
        </p:nvSpPr>
        <p:spPr>
          <a:xfrm>
            <a:off x="0" y="65524"/>
            <a:ext cx="12192000" cy="7048083"/>
          </a:xfrm>
          <a:prstGeom prst="rect">
            <a:avLst/>
          </a:prstGeom>
          <a:noFill/>
        </p:spPr>
        <p:txBody>
          <a:bodyPr wrap="square">
            <a:spAutoFit/>
          </a:bodyPr>
          <a:lstStyle/>
          <a:p>
            <a:pPr algn="ctr"/>
            <a:r>
              <a:rPr lang="en-US" sz="2800" b="1" i="0" dirty="0">
                <a:solidFill>
                  <a:schemeClr val="tx1">
                    <a:lumMod val="85000"/>
                  </a:schemeClr>
                </a:solidFill>
                <a:effectLst/>
                <a:latin typeface="HELVETICA" panose="020B0604020202020204" pitchFamily="34" charset="0"/>
                <a:cs typeface="HELVETICA" panose="020B0604020202020204" pitchFamily="34" charset="0"/>
              </a:rPr>
              <a:t>Strategies To Boost Referrals During Business </a:t>
            </a:r>
            <a:r>
              <a:rPr lang="en-US" sz="2800" b="1" i="0">
                <a:solidFill>
                  <a:schemeClr val="tx1">
                    <a:lumMod val="85000"/>
                  </a:schemeClr>
                </a:solidFill>
                <a:effectLst/>
                <a:latin typeface="HELVETICA" panose="020B0604020202020204" pitchFamily="34" charset="0"/>
                <a:cs typeface="HELVETICA" panose="020B0604020202020204" pitchFamily="34" charset="0"/>
              </a:rPr>
              <a:t>As Usual(BAU) </a:t>
            </a:r>
            <a:r>
              <a:rPr lang="en-US" sz="2800" b="1" i="0" dirty="0">
                <a:solidFill>
                  <a:schemeClr val="tx1">
                    <a:lumMod val="85000"/>
                  </a:schemeClr>
                </a:solidFill>
                <a:effectLst/>
                <a:latin typeface="HELVETICA" panose="020B0604020202020204" pitchFamily="34" charset="0"/>
                <a:cs typeface="HELVETICA" panose="020B0604020202020204" pitchFamily="34" charset="0"/>
              </a:rPr>
              <a:t>Periods</a:t>
            </a:r>
          </a:p>
          <a:p>
            <a:pPr algn="ctr"/>
            <a:endParaRPr lang="en-US" sz="2800" b="1" i="0" dirty="0">
              <a:solidFill>
                <a:schemeClr val="tx1">
                  <a:lumMod val="85000"/>
                </a:schemeClr>
              </a:solidFill>
              <a:effectLst/>
              <a:latin typeface="HELVETICA" panose="020B0604020202020204" pitchFamily="34" charset="0"/>
              <a:cs typeface="HELVETICA" panose="020B0604020202020204" pitchFamily="34" charset="0"/>
            </a:endParaRPr>
          </a:p>
          <a:p>
            <a:r>
              <a:rPr lang="en-IN" dirty="0">
                <a:solidFill>
                  <a:schemeClr val="tx1">
                    <a:lumMod val="85000"/>
                  </a:schemeClr>
                </a:solidFill>
                <a:latin typeface="HELVETICA" panose="020B0604020202020204" pitchFamily="34" charset="0"/>
                <a:cs typeface="HELVETICA" panose="020B0604020202020204" pitchFamily="34" charset="0"/>
              </a:rPr>
              <a:t>To enhance referrals on normal days or Business as Usual (BAU) days, we could consider the following strategies:</a:t>
            </a:r>
          </a:p>
          <a:p>
            <a:endParaRPr lang="en-IN" dirty="0">
              <a:solidFill>
                <a:schemeClr val="tx1">
                  <a:lumMod val="8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IN" b="1" dirty="0">
                <a:solidFill>
                  <a:schemeClr val="tx1">
                    <a:lumMod val="85000"/>
                  </a:schemeClr>
                </a:solidFill>
                <a:latin typeface="HELVETICA" panose="020B0604020202020204" pitchFamily="34" charset="0"/>
                <a:cs typeface="HELVETICA" panose="020B0604020202020204" pitchFamily="34" charset="0"/>
              </a:rPr>
              <a:t>Referral Incentives Program:</a:t>
            </a:r>
          </a:p>
          <a:p>
            <a:endParaRPr lang="en-IN" dirty="0">
              <a:solidFill>
                <a:schemeClr val="tx1">
                  <a:lumMod val="85000"/>
                </a:schemeClr>
              </a:solidFill>
              <a:latin typeface="HELVETICA" panose="020B0604020202020204" pitchFamily="34" charset="0"/>
              <a:cs typeface="HELVETICA" panose="020B0604020202020204" pitchFamily="34" charset="0"/>
            </a:endParaRPr>
          </a:p>
          <a:p>
            <a:r>
              <a:rPr lang="en-IN" dirty="0">
                <a:solidFill>
                  <a:schemeClr val="tx1">
                    <a:lumMod val="85000"/>
                  </a:schemeClr>
                </a:solidFill>
                <a:latin typeface="HELVETICA" panose="020B0604020202020204" pitchFamily="34" charset="0"/>
                <a:cs typeface="HELVETICA" panose="020B0604020202020204" pitchFamily="34" charset="0"/>
              </a:rPr>
              <a:t>Implement a referral rewards program offering incentives or rewards for both the referrer and the referee. We could provide discounts, loyalty points, or exclusive deals for successful referrals.</a:t>
            </a:r>
          </a:p>
          <a:p>
            <a:endParaRPr lang="en-IN" dirty="0">
              <a:solidFill>
                <a:schemeClr val="tx1">
                  <a:lumMod val="8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IN" b="1" dirty="0">
                <a:solidFill>
                  <a:schemeClr val="tx1">
                    <a:lumMod val="85000"/>
                  </a:schemeClr>
                </a:solidFill>
                <a:latin typeface="HELVETICA" panose="020B0604020202020204" pitchFamily="34" charset="0"/>
                <a:cs typeface="HELVETICA" panose="020B0604020202020204" pitchFamily="34" charset="0"/>
              </a:rPr>
              <a:t>Promotional Campaigns:</a:t>
            </a:r>
          </a:p>
          <a:p>
            <a:endParaRPr lang="en-IN" dirty="0">
              <a:solidFill>
                <a:schemeClr val="tx1">
                  <a:lumMod val="85000"/>
                </a:schemeClr>
              </a:solidFill>
              <a:latin typeface="HELVETICA" panose="020B0604020202020204" pitchFamily="34" charset="0"/>
              <a:cs typeface="HELVETICA" panose="020B0604020202020204" pitchFamily="34" charset="0"/>
            </a:endParaRPr>
          </a:p>
          <a:p>
            <a:r>
              <a:rPr lang="en-IN" dirty="0">
                <a:solidFill>
                  <a:schemeClr val="tx1">
                    <a:lumMod val="85000"/>
                  </a:schemeClr>
                </a:solidFill>
                <a:latin typeface="HELVETICA" panose="020B0604020202020204" pitchFamily="34" charset="0"/>
                <a:cs typeface="HELVETICA" panose="020B0604020202020204" pitchFamily="34" charset="0"/>
              </a:rPr>
              <a:t>Conduct targeted marketing campaigns highlighting the benefits of referrals. We could use emails, social media, or in-app notifications to encourage users to refer friends by emphasizing the value proposition.</a:t>
            </a:r>
          </a:p>
          <a:p>
            <a:endParaRPr lang="en-IN" dirty="0">
              <a:solidFill>
                <a:schemeClr val="tx1">
                  <a:lumMod val="8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IN" b="1" dirty="0">
                <a:solidFill>
                  <a:schemeClr val="tx1">
                    <a:lumMod val="85000"/>
                  </a:schemeClr>
                </a:solidFill>
                <a:latin typeface="HELVETICA" panose="020B0604020202020204" pitchFamily="34" charset="0"/>
                <a:cs typeface="HELVETICA" panose="020B0604020202020204" pitchFamily="34" charset="0"/>
              </a:rPr>
              <a:t>User-Friendly Referral Process:</a:t>
            </a:r>
          </a:p>
          <a:p>
            <a:endParaRPr lang="en-IN" dirty="0">
              <a:solidFill>
                <a:schemeClr val="tx1">
                  <a:lumMod val="85000"/>
                </a:schemeClr>
              </a:solidFill>
              <a:latin typeface="HELVETICA" panose="020B0604020202020204" pitchFamily="34" charset="0"/>
              <a:cs typeface="HELVETICA" panose="020B0604020202020204" pitchFamily="34" charset="0"/>
            </a:endParaRPr>
          </a:p>
          <a:p>
            <a:r>
              <a:rPr lang="en-IN" dirty="0">
                <a:solidFill>
                  <a:schemeClr val="tx1">
                    <a:lumMod val="85000"/>
                  </a:schemeClr>
                </a:solidFill>
                <a:latin typeface="HELVETICA" panose="020B0604020202020204" pitchFamily="34" charset="0"/>
                <a:cs typeface="HELVETICA" panose="020B0604020202020204" pitchFamily="34" charset="0"/>
              </a:rPr>
              <a:t>We can simplify and streamline the referral process within the app or platform. Make it </a:t>
            </a:r>
          </a:p>
          <a:p>
            <a:r>
              <a:rPr lang="en-IN" dirty="0">
                <a:solidFill>
                  <a:schemeClr val="tx1">
                    <a:lumMod val="85000"/>
                  </a:schemeClr>
                </a:solidFill>
                <a:latin typeface="HELVETICA" panose="020B0604020202020204" pitchFamily="34" charset="0"/>
                <a:cs typeface="HELVETICA" panose="020B0604020202020204" pitchFamily="34" charset="0"/>
              </a:rPr>
              <a:t>easy for users to share referral links or codes via various channels, including </a:t>
            </a:r>
          </a:p>
          <a:p>
            <a:r>
              <a:rPr lang="en-IN" dirty="0">
                <a:solidFill>
                  <a:schemeClr val="tx1">
                    <a:lumMod val="85000"/>
                  </a:schemeClr>
                </a:solidFill>
                <a:latin typeface="HELVETICA" panose="020B0604020202020204" pitchFamily="34" charset="0"/>
                <a:cs typeface="HELVETICA" panose="020B0604020202020204" pitchFamily="34" charset="0"/>
              </a:rPr>
              <a:t>social media, messaging apps, and emails.</a:t>
            </a:r>
          </a:p>
          <a:p>
            <a:endParaRPr lang="en-IN" dirty="0">
              <a:solidFill>
                <a:schemeClr val="tx1">
                  <a:lumMod val="85000"/>
                </a:schemeClr>
              </a:solidFill>
            </a:endParaRPr>
          </a:p>
          <a:p>
            <a:pPr marL="285750" indent="-285750">
              <a:buFont typeface="Arial" panose="020B0604020202020204" pitchFamily="34" charset="0"/>
              <a:buChar char="•"/>
            </a:pPr>
            <a:r>
              <a:rPr lang="en-IN" b="1" dirty="0">
                <a:solidFill>
                  <a:schemeClr val="tx1">
                    <a:lumMod val="85000"/>
                  </a:schemeClr>
                </a:solidFill>
                <a:latin typeface="HELVETICA" panose="020B0604020202020204" pitchFamily="34" charset="0"/>
                <a:cs typeface="HELVETICA" panose="020B0604020202020204" pitchFamily="34" charset="0"/>
              </a:rPr>
              <a:t>Personalized Recommendations:</a:t>
            </a:r>
          </a:p>
          <a:p>
            <a:endParaRPr lang="en-IN" dirty="0">
              <a:solidFill>
                <a:schemeClr val="tx1">
                  <a:lumMod val="85000"/>
                </a:schemeClr>
              </a:solidFill>
              <a:latin typeface="HELVETICA" panose="020B0604020202020204" pitchFamily="34" charset="0"/>
              <a:cs typeface="HELVETICA" panose="020B0604020202020204" pitchFamily="34" charset="0"/>
            </a:endParaRPr>
          </a:p>
          <a:p>
            <a:r>
              <a:rPr lang="en-IN" dirty="0">
                <a:solidFill>
                  <a:schemeClr val="tx1">
                    <a:lumMod val="85000"/>
                  </a:schemeClr>
                </a:solidFill>
                <a:latin typeface="HELVETICA" panose="020B0604020202020204" pitchFamily="34" charset="0"/>
                <a:cs typeface="HELVETICA" panose="020B0604020202020204" pitchFamily="34" charset="0"/>
              </a:rPr>
              <a:t>Enable personalized recommendations by </a:t>
            </a:r>
            <a:r>
              <a:rPr lang="en-IN" dirty="0" err="1">
                <a:solidFill>
                  <a:schemeClr val="tx1">
                    <a:lumMod val="85000"/>
                  </a:schemeClr>
                </a:solidFill>
                <a:latin typeface="HELVETICA" panose="020B0604020202020204" pitchFamily="34" charset="0"/>
                <a:cs typeface="HELVETICA" panose="020B0604020202020204" pitchFamily="34" charset="0"/>
              </a:rPr>
              <a:t>analyzing</a:t>
            </a:r>
            <a:r>
              <a:rPr lang="en-IN" dirty="0">
                <a:solidFill>
                  <a:schemeClr val="tx1">
                    <a:lumMod val="85000"/>
                  </a:schemeClr>
                </a:solidFill>
                <a:latin typeface="HELVETICA" panose="020B0604020202020204" pitchFamily="34" charset="0"/>
                <a:cs typeface="HELVETICA" panose="020B0604020202020204" pitchFamily="34" charset="0"/>
              </a:rPr>
              <a:t> user </a:t>
            </a:r>
            <a:r>
              <a:rPr lang="en-IN" dirty="0" err="1">
                <a:solidFill>
                  <a:schemeClr val="tx1">
                    <a:lumMod val="85000"/>
                  </a:schemeClr>
                </a:solidFill>
                <a:latin typeface="HELVETICA" panose="020B0604020202020204" pitchFamily="34" charset="0"/>
                <a:cs typeface="HELVETICA" panose="020B0604020202020204" pitchFamily="34" charset="0"/>
              </a:rPr>
              <a:t>behavior</a:t>
            </a:r>
            <a:r>
              <a:rPr lang="en-IN" dirty="0">
                <a:solidFill>
                  <a:schemeClr val="tx1">
                    <a:lumMod val="85000"/>
                  </a:schemeClr>
                </a:solidFill>
                <a:latin typeface="HELVETICA" panose="020B0604020202020204" pitchFamily="34" charset="0"/>
                <a:cs typeface="HELVETICA" panose="020B0604020202020204" pitchFamily="34" charset="0"/>
              </a:rPr>
              <a:t>. </a:t>
            </a:r>
          </a:p>
          <a:p>
            <a:endParaRPr lang="en-IN" dirty="0">
              <a:solidFill>
                <a:schemeClr val="tx1">
                  <a:lumMod val="85000"/>
                </a:schemeClr>
              </a:solidFill>
            </a:endParaRPr>
          </a:p>
        </p:txBody>
      </p:sp>
      <p:pic>
        <p:nvPicPr>
          <p:cNvPr id="4" name="Picture 3">
            <a:extLst>
              <a:ext uri="{FF2B5EF4-FFF2-40B4-BE49-F238E27FC236}">
                <a16:creationId xmlns:a16="http://schemas.microsoft.com/office/drawing/2014/main" id="{70F53A66-6BF2-F408-742E-F2600264A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Tree>
    <p:extLst>
      <p:ext uri="{BB962C8B-B14F-4D97-AF65-F5344CB8AC3E}">
        <p14:creationId xmlns:p14="http://schemas.microsoft.com/office/powerpoint/2010/main" val="120388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8167F8-B2AD-7050-AD51-06909E7BB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
        <p:nvSpPr>
          <p:cNvPr id="4" name="TextBox 3">
            <a:extLst>
              <a:ext uri="{FF2B5EF4-FFF2-40B4-BE49-F238E27FC236}">
                <a16:creationId xmlns:a16="http://schemas.microsoft.com/office/drawing/2014/main" id="{79805E12-B17B-2E5A-3628-789E1F5F35A8}"/>
              </a:ext>
            </a:extLst>
          </p:cNvPr>
          <p:cNvSpPr txBox="1"/>
          <p:nvPr/>
        </p:nvSpPr>
        <p:spPr>
          <a:xfrm>
            <a:off x="0" y="71355"/>
            <a:ext cx="12192000" cy="7017306"/>
          </a:xfrm>
          <a:prstGeom prst="rect">
            <a:avLst/>
          </a:prstGeom>
          <a:noFill/>
        </p:spPr>
        <p:txBody>
          <a:bodyPr wrap="square">
            <a:spAutoFit/>
          </a:bodyPr>
          <a:lstStyle/>
          <a:p>
            <a:r>
              <a:rPr lang="en-IN" dirty="0">
                <a:solidFill>
                  <a:schemeClr val="tx1">
                    <a:lumMod val="75000"/>
                  </a:schemeClr>
                </a:solidFill>
                <a:latin typeface="HELVETICA" panose="020B0604020202020204" pitchFamily="34" charset="0"/>
                <a:cs typeface="HELVETICA" panose="020B0604020202020204" pitchFamily="34" charset="0"/>
              </a:rPr>
              <a:t>Recommend relevant products or services to users and encourage them to refer these items to friends based on their preferences.</a:t>
            </a:r>
          </a:p>
          <a:p>
            <a:endParaRPr lang="en-IN" dirty="0">
              <a:solidFill>
                <a:schemeClr val="tx1">
                  <a:lumMod val="7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IN" b="1" dirty="0">
                <a:solidFill>
                  <a:schemeClr val="tx1">
                    <a:lumMod val="75000"/>
                  </a:schemeClr>
                </a:solidFill>
                <a:latin typeface="HELVETICA" panose="020B0604020202020204" pitchFamily="34" charset="0"/>
                <a:cs typeface="HELVETICA" panose="020B0604020202020204" pitchFamily="34" charset="0"/>
              </a:rPr>
              <a:t>Engagement Campaigns:</a:t>
            </a:r>
          </a:p>
          <a:p>
            <a:pPr marL="285750" indent="-285750">
              <a:buFont typeface="Arial" panose="020B0604020202020204" pitchFamily="34" charset="0"/>
              <a:buChar char="•"/>
            </a:pPr>
            <a:endParaRPr lang="en-IN" dirty="0">
              <a:solidFill>
                <a:schemeClr val="tx1">
                  <a:lumMod val="75000"/>
                </a:schemeClr>
              </a:solidFill>
              <a:latin typeface="HELVETICA" panose="020B0604020202020204" pitchFamily="34" charset="0"/>
              <a:cs typeface="HELVETICA" panose="020B0604020202020204" pitchFamily="34" charset="0"/>
            </a:endParaRPr>
          </a:p>
          <a:p>
            <a:r>
              <a:rPr lang="en-IN" dirty="0">
                <a:solidFill>
                  <a:schemeClr val="tx1">
                    <a:lumMod val="75000"/>
                  </a:schemeClr>
                </a:solidFill>
                <a:latin typeface="HELVETICA" panose="020B0604020202020204" pitchFamily="34" charset="0"/>
                <a:cs typeface="HELVETICA" panose="020B0604020202020204" pitchFamily="34" charset="0"/>
              </a:rPr>
              <a:t>Organize engagement campaigns such as contests, challenges, or events that encourage users to refer friends for a chance to win prizes or exclusive offers.</a:t>
            </a:r>
          </a:p>
          <a:p>
            <a:endParaRPr lang="en-IN" dirty="0">
              <a:solidFill>
                <a:schemeClr val="tx1">
                  <a:lumMod val="7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IN" b="1" dirty="0">
                <a:solidFill>
                  <a:schemeClr val="tx1">
                    <a:lumMod val="75000"/>
                  </a:schemeClr>
                </a:solidFill>
                <a:latin typeface="HELVETICA" panose="020B0604020202020204" pitchFamily="34" charset="0"/>
                <a:cs typeface="HELVETICA" panose="020B0604020202020204" pitchFamily="34" charset="0"/>
              </a:rPr>
              <a:t>Social Proof and Testimonials:</a:t>
            </a:r>
          </a:p>
          <a:p>
            <a:endParaRPr lang="en-IN" dirty="0">
              <a:solidFill>
                <a:schemeClr val="tx1">
                  <a:lumMod val="75000"/>
                </a:schemeClr>
              </a:solidFill>
              <a:latin typeface="HELVETICA" panose="020B0604020202020204" pitchFamily="34" charset="0"/>
              <a:cs typeface="HELVETICA" panose="020B0604020202020204" pitchFamily="34" charset="0"/>
            </a:endParaRPr>
          </a:p>
          <a:p>
            <a:r>
              <a:rPr lang="en-IN" dirty="0">
                <a:solidFill>
                  <a:schemeClr val="tx1">
                    <a:lumMod val="75000"/>
                  </a:schemeClr>
                </a:solidFill>
                <a:latin typeface="HELVETICA" panose="020B0604020202020204" pitchFamily="34" charset="0"/>
                <a:cs typeface="HELVETICA" panose="020B0604020202020204" pitchFamily="34" charset="0"/>
              </a:rPr>
              <a:t>Highlight success stories or testimonials from users who have benefited from referrals. This social proof can encourage others to participate in the referral program.</a:t>
            </a:r>
          </a:p>
          <a:p>
            <a:endParaRPr lang="en-IN" dirty="0">
              <a:solidFill>
                <a:schemeClr val="tx1">
                  <a:lumMod val="7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IN" b="1" dirty="0">
                <a:solidFill>
                  <a:schemeClr val="tx1">
                    <a:lumMod val="75000"/>
                  </a:schemeClr>
                </a:solidFill>
                <a:latin typeface="HELVETICA" panose="020B0604020202020204" pitchFamily="34" charset="0"/>
                <a:cs typeface="HELVETICA" panose="020B0604020202020204" pitchFamily="34" charset="0"/>
              </a:rPr>
              <a:t>Exclusive Referral Features:</a:t>
            </a:r>
          </a:p>
          <a:p>
            <a:endParaRPr lang="en-IN" dirty="0">
              <a:solidFill>
                <a:schemeClr val="tx1">
                  <a:lumMod val="75000"/>
                </a:schemeClr>
              </a:solidFill>
              <a:latin typeface="HELVETICA" panose="020B0604020202020204" pitchFamily="34" charset="0"/>
              <a:cs typeface="HELVETICA" panose="020B0604020202020204" pitchFamily="34" charset="0"/>
            </a:endParaRPr>
          </a:p>
          <a:p>
            <a:r>
              <a:rPr lang="en-IN" dirty="0">
                <a:solidFill>
                  <a:schemeClr val="tx1">
                    <a:lumMod val="75000"/>
                  </a:schemeClr>
                </a:solidFill>
                <a:latin typeface="HELVETICA" panose="020B0604020202020204" pitchFamily="34" charset="0"/>
                <a:cs typeface="HELVETICA" panose="020B0604020202020204" pitchFamily="34" charset="0"/>
              </a:rPr>
              <a:t>Introduce special features or early access to new features exclusively for users who refer their friends. This creates a sense of exclusivity and incentivizes referrals.</a:t>
            </a:r>
          </a:p>
          <a:p>
            <a:endParaRPr lang="en-IN" b="1" dirty="0">
              <a:solidFill>
                <a:schemeClr val="tx1">
                  <a:lumMod val="75000"/>
                </a:schemeClr>
              </a:solidFill>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r>
              <a:rPr lang="en-IN" b="1" dirty="0">
                <a:solidFill>
                  <a:schemeClr val="tx1">
                    <a:lumMod val="75000"/>
                  </a:schemeClr>
                </a:solidFill>
                <a:latin typeface="HELVETICA" panose="020B0604020202020204" pitchFamily="34" charset="0"/>
                <a:cs typeface="HELVETICA" panose="020B0604020202020204" pitchFamily="34" charset="0"/>
              </a:rPr>
              <a:t>Feedback and Improvement:</a:t>
            </a:r>
          </a:p>
          <a:p>
            <a:endParaRPr lang="en-IN" dirty="0">
              <a:solidFill>
                <a:schemeClr val="tx1">
                  <a:lumMod val="75000"/>
                </a:schemeClr>
              </a:solidFill>
              <a:latin typeface="HELVETICA" panose="020B0604020202020204" pitchFamily="34" charset="0"/>
              <a:cs typeface="HELVETICA" panose="020B0604020202020204" pitchFamily="34" charset="0"/>
            </a:endParaRPr>
          </a:p>
          <a:p>
            <a:r>
              <a:rPr lang="en-IN" dirty="0">
                <a:solidFill>
                  <a:schemeClr val="tx1">
                    <a:lumMod val="75000"/>
                  </a:schemeClr>
                </a:solidFill>
                <a:latin typeface="HELVETICA" panose="020B0604020202020204" pitchFamily="34" charset="0"/>
                <a:cs typeface="HELVETICA" panose="020B0604020202020204" pitchFamily="34" charset="0"/>
              </a:rPr>
              <a:t>Gather feedback from users about the referral process and make improvements based </a:t>
            </a:r>
          </a:p>
          <a:p>
            <a:r>
              <a:rPr lang="en-IN" dirty="0">
                <a:solidFill>
                  <a:schemeClr val="tx1">
                    <a:lumMod val="75000"/>
                  </a:schemeClr>
                </a:solidFill>
                <a:latin typeface="HELVETICA" panose="020B0604020202020204" pitchFamily="34" charset="0"/>
                <a:cs typeface="HELVETICA" panose="020B0604020202020204" pitchFamily="34" charset="0"/>
              </a:rPr>
              <a:t>on their suggestions. Providing an optimal experience can encourage users to refer </a:t>
            </a:r>
          </a:p>
          <a:p>
            <a:r>
              <a:rPr lang="en-IN" dirty="0">
                <a:solidFill>
                  <a:schemeClr val="tx1">
                    <a:lumMod val="75000"/>
                  </a:schemeClr>
                </a:solidFill>
                <a:latin typeface="HELVETICA" panose="020B0604020202020204" pitchFamily="34" charset="0"/>
                <a:cs typeface="HELVETICA" panose="020B0604020202020204" pitchFamily="34" charset="0"/>
              </a:rPr>
              <a:t>more often.</a:t>
            </a:r>
          </a:p>
          <a:p>
            <a:endParaRPr lang="en-IN" dirty="0">
              <a:solidFill>
                <a:schemeClr val="tx1">
                  <a:lumMod val="75000"/>
                </a:schemeClr>
              </a:solidFill>
              <a:latin typeface="HELVETICA" panose="020B0604020202020204" pitchFamily="34" charset="0"/>
              <a:cs typeface="HELVETICA" panose="020B0604020202020204" pitchFamily="34" charset="0"/>
            </a:endParaRPr>
          </a:p>
          <a:p>
            <a:endParaRPr lang="en-IN" dirty="0">
              <a:solidFill>
                <a:schemeClr val="tx1">
                  <a:lumMod val="75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44141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08205B-9F55-261E-CEEB-E3A592CB3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
        <p:nvSpPr>
          <p:cNvPr id="3" name="TextBox 2">
            <a:extLst>
              <a:ext uri="{FF2B5EF4-FFF2-40B4-BE49-F238E27FC236}">
                <a16:creationId xmlns:a16="http://schemas.microsoft.com/office/drawing/2014/main" id="{64D58441-37CA-25D9-AA85-2E9C89755754}"/>
              </a:ext>
            </a:extLst>
          </p:cNvPr>
          <p:cNvSpPr txBox="1"/>
          <p:nvPr/>
        </p:nvSpPr>
        <p:spPr>
          <a:xfrm>
            <a:off x="-9331" y="65314"/>
            <a:ext cx="12260424" cy="584775"/>
          </a:xfrm>
          <a:prstGeom prst="rect">
            <a:avLst/>
          </a:prstGeom>
          <a:noFill/>
        </p:spPr>
        <p:txBody>
          <a:bodyPr wrap="square" rtlCol="0">
            <a:spAutoFit/>
          </a:bodyPr>
          <a:lstStyle/>
          <a:p>
            <a:pPr algn="ctr"/>
            <a:r>
              <a:rPr lang="en-US" sz="3200" b="1" dirty="0">
                <a:latin typeface="HELVETICA" panose="020B0604020202020204" pitchFamily="34" charset="0"/>
                <a:cs typeface="HELVETICA" panose="020B0604020202020204" pitchFamily="34" charset="0"/>
              </a:rPr>
              <a:t>G. Influence Of Referral Bulk Notification</a:t>
            </a:r>
            <a:endParaRPr lang="en-IN" sz="3200" b="1" dirty="0">
              <a:latin typeface="HELVETICA" panose="020B0604020202020204" pitchFamily="34" charset="0"/>
              <a:cs typeface="HELVETICA" panose="020B0604020202020204" pitchFamily="34" charset="0"/>
            </a:endParaRPr>
          </a:p>
        </p:txBody>
      </p:sp>
      <p:pic>
        <p:nvPicPr>
          <p:cNvPr id="5" name="Picture 4">
            <a:extLst>
              <a:ext uri="{FF2B5EF4-FFF2-40B4-BE49-F238E27FC236}">
                <a16:creationId xmlns:a16="http://schemas.microsoft.com/office/drawing/2014/main" id="{63B1E591-2613-36D5-0A33-1A173C12F22C}"/>
              </a:ext>
            </a:extLst>
          </p:cNvPr>
          <p:cNvPicPr>
            <a:picLocks noChangeAspect="1"/>
          </p:cNvPicPr>
          <p:nvPr/>
        </p:nvPicPr>
        <p:blipFill>
          <a:blip r:embed="rId3"/>
          <a:stretch>
            <a:fillRect/>
          </a:stretch>
        </p:blipFill>
        <p:spPr>
          <a:xfrm>
            <a:off x="59093" y="3084255"/>
            <a:ext cx="12192000" cy="2051979"/>
          </a:xfrm>
          <a:prstGeom prst="rect">
            <a:avLst/>
          </a:prstGeom>
        </p:spPr>
      </p:pic>
      <p:sp>
        <p:nvSpPr>
          <p:cNvPr id="6" name="TextBox 5">
            <a:extLst>
              <a:ext uri="{FF2B5EF4-FFF2-40B4-BE49-F238E27FC236}">
                <a16:creationId xmlns:a16="http://schemas.microsoft.com/office/drawing/2014/main" id="{698D5AD8-E8B7-D4E2-0EB5-B2A07918255C}"/>
              </a:ext>
            </a:extLst>
          </p:cNvPr>
          <p:cNvSpPr txBox="1"/>
          <p:nvPr/>
        </p:nvSpPr>
        <p:spPr>
          <a:xfrm>
            <a:off x="-9331" y="783771"/>
            <a:ext cx="12192000" cy="2585323"/>
          </a:xfrm>
          <a:prstGeom prst="rect">
            <a:avLst/>
          </a:prstGeom>
          <a:noFill/>
        </p:spPr>
        <p:txBody>
          <a:bodyPr wrap="square" rtlCol="0">
            <a:spAutoFit/>
          </a:bodyPr>
          <a:lstStyle/>
          <a:p>
            <a:r>
              <a:rPr lang="en-US" b="1" i="0" dirty="0">
                <a:solidFill>
                  <a:schemeClr val="tx1">
                    <a:lumMod val="75000"/>
                  </a:schemeClr>
                </a:solidFill>
                <a:effectLst/>
                <a:latin typeface="HELVETICA" panose="020B0604020202020204" pitchFamily="34" charset="0"/>
                <a:cs typeface="HELVETICA" panose="020B0604020202020204" pitchFamily="34" charset="0"/>
              </a:rPr>
              <a:t>Month-Wise User Engagement and Conversion Analysis Relative to Referral Bulk Notification Interactions</a:t>
            </a:r>
          </a:p>
          <a:p>
            <a:endParaRPr lang="en-US" b="1" dirty="0">
              <a:solidFill>
                <a:schemeClr val="tx1">
                  <a:lumMod val="75000"/>
                </a:schemeClr>
              </a:solidFill>
              <a:latin typeface="HELVETICA" panose="020B0604020202020204" pitchFamily="34" charset="0"/>
              <a:cs typeface="HELVETICA" panose="020B0604020202020204" pitchFamily="34" charset="0"/>
            </a:endParaRPr>
          </a:p>
          <a:p>
            <a:r>
              <a:rPr lang="en-US" b="1" dirty="0">
                <a:solidFill>
                  <a:schemeClr val="tx1">
                    <a:lumMod val="75000"/>
                  </a:schemeClr>
                </a:solidFill>
                <a:latin typeface="HELVETICA" panose="020B0604020202020204" pitchFamily="34" charset="0"/>
                <a:cs typeface="HELVETICA" panose="020B0604020202020204" pitchFamily="34" charset="0"/>
              </a:rPr>
              <a:t>The pivot table along with the calculated table looks like below:</a:t>
            </a:r>
          </a:p>
          <a:p>
            <a:endParaRPr lang="en-US" b="1" dirty="0">
              <a:solidFill>
                <a:schemeClr val="tx1">
                  <a:lumMod val="75000"/>
                </a:schemeClr>
              </a:solidFill>
              <a:latin typeface="HELVETICA" panose="020B0604020202020204" pitchFamily="34" charset="0"/>
              <a:cs typeface="HELVETICA" panose="020B0604020202020204" pitchFamily="34" charset="0"/>
            </a:endParaRPr>
          </a:p>
          <a:p>
            <a:r>
              <a:rPr lang="en-US" b="1" dirty="0">
                <a:solidFill>
                  <a:schemeClr val="tx1">
                    <a:lumMod val="75000"/>
                  </a:schemeClr>
                </a:solidFill>
                <a:latin typeface="HELVETICA" panose="020B0604020202020204" pitchFamily="34" charset="0"/>
                <a:cs typeface="HELVETICA" panose="020B0604020202020204" pitchFamily="34" charset="0"/>
              </a:rPr>
              <a:t>The calculated table contains the value :</a:t>
            </a:r>
          </a:p>
          <a:p>
            <a:r>
              <a:rPr lang="en-IN" b="0" i="0" dirty="0">
                <a:solidFill>
                  <a:schemeClr val="tx1">
                    <a:lumMod val="75000"/>
                  </a:schemeClr>
                </a:solidFill>
                <a:effectLst/>
                <a:latin typeface="HELVETICA" panose="020B0604020202020204" pitchFamily="34" charset="0"/>
                <a:cs typeface="HELVETICA" panose="020B0604020202020204" pitchFamily="34" charset="0"/>
              </a:rPr>
              <a:t>Month wise percentage of users installing app out of bulk notification click users , Month wise percentage of app launch users w</a:t>
            </a:r>
            <a:r>
              <a:rPr lang="en-IN" dirty="0">
                <a:solidFill>
                  <a:schemeClr val="tx1">
                    <a:lumMod val="75000"/>
                  </a:schemeClr>
                </a:solidFill>
                <a:latin typeface="HELVETICA" panose="020B0604020202020204" pitchFamily="34" charset="0"/>
                <a:cs typeface="HELVETICA" panose="020B0604020202020204" pitchFamily="34" charset="0"/>
              </a:rPr>
              <a:t>ith respect to</a:t>
            </a:r>
            <a:r>
              <a:rPr lang="en-IN" b="0" i="0" dirty="0">
                <a:solidFill>
                  <a:schemeClr val="tx1">
                    <a:lumMod val="75000"/>
                  </a:schemeClr>
                </a:solidFill>
                <a:effectLst/>
                <a:latin typeface="HELVETICA" panose="020B0604020202020204" pitchFamily="34" charset="0"/>
                <a:cs typeface="HELVETICA" panose="020B0604020202020204" pitchFamily="34" charset="0"/>
              </a:rPr>
              <a:t> referral bulk notification click users, Month wise percentage of home view users w</a:t>
            </a:r>
            <a:r>
              <a:rPr lang="en-IN" dirty="0">
                <a:solidFill>
                  <a:schemeClr val="tx1">
                    <a:lumMod val="75000"/>
                  </a:schemeClr>
                </a:solidFill>
                <a:latin typeface="HELVETICA" panose="020B0604020202020204" pitchFamily="34" charset="0"/>
                <a:cs typeface="HELVETICA" panose="020B0604020202020204" pitchFamily="34" charset="0"/>
              </a:rPr>
              <a:t>ith respect to </a:t>
            </a:r>
            <a:r>
              <a:rPr lang="en-IN" b="0" i="0" dirty="0">
                <a:solidFill>
                  <a:schemeClr val="tx1">
                    <a:lumMod val="75000"/>
                  </a:schemeClr>
                </a:solidFill>
                <a:effectLst/>
                <a:latin typeface="HELVETICA" panose="020B0604020202020204" pitchFamily="34" charset="0"/>
                <a:cs typeface="HELVETICA" panose="020B0604020202020204" pitchFamily="34" charset="0"/>
              </a:rPr>
              <a:t>referral bulk notification click users </a:t>
            </a:r>
            <a:endParaRPr lang="en-US" b="1" dirty="0">
              <a:solidFill>
                <a:schemeClr val="tx1">
                  <a:lumMod val="75000"/>
                </a:schemeClr>
              </a:solidFill>
              <a:latin typeface="HELVETICA" panose="020B0604020202020204" pitchFamily="34" charset="0"/>
              <a:cs typeface="HELVETICA" panose="020B0604020202020204" pitchFamily="34" charset="0"/>
            </a:endParaRPr>
          </a:p>
          <a:p>
            <a:endParaRPr lang="en-IN" b="1" dirty="0">
              <a:solidFill>
                <a:schemeClr val="tx1">
                  <a:lumMod val="75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37405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C396DD-8D45-F468-69CF-DADDF8702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
        <p:nvSpPr>
          <p:cNvPr id="3" name="TextBox 2">
            <a:extLst>
              <a:ext uri="{FF2B5EF4-FFF2-40B4-BE49-F238E27FC236}">
                <a16:creationId xmlns:a16="http://schemas.microsoft.com/office/drawing/2014/main" id="{4B7AF151-2C0E-A1FD-7733-60D656DBE602}"/>
              </a:ext>
            </a:extLst>
          </p:cNvPr>
          <p:cNvSpPr txBox="1"/>
          <p:nvPr/>
        </p:nvSpPr>
        <p:spPr>
          <a:xfrm>
            <a:off x="0" y="74645"/>
            <a:ext cx="12192000" cy="7048083"/>
          </a:xfrm>
          <a:prstGeom prst="rect">
            <a:avLst/>
          </a:prstGeom>
          <a:noFill/>
        </p:spPr>
        <p:txBody>
          <a:bodyPr wrap="square" rtlCol="0">
            <a:spAutoFit/>
          </a:bodyPr>
          <a:lstStyle/>
          <a:p>
            <a:pPr algn="ctr"/>
            <a:r>
              <a:rPr lang="en-US" sz="2800" b="1" i="0" dirty="0">
                <a:solidFill>
                  <a:schemeClr val="tx1">
                    <a:lumMod val="85000"/>
                  </a:schemeClr>
                </a:solidFill>
                <a:effectLst/>
                <a:latin typeface="HELVETICA" panose="020B0604020202020204" pitchFamily="34" charset="0"/>
                <a:cs typeface="HELVETICA" panose="020B0604020202020204" pitchFamily="34" charset="0"/>
              </a:rPr>
              <a:t>Column Wise Interpretations</a:t>
            </a:r>
          </a:p>
          <a:p>
            <a:pPr algn="ctr"/>
            <a:endParaRPr lang="en-US" sz="2800" b="1" i="0" dirty="0">
              <a:solidFill>
                <a:schemeClr val="tx1">
                  <a:lumMod val="75000"/>
                </a:schemeClr>
              </a:solidFill>
              <a:effectLst/>
              <a:latin typeface="HELVETICA" panose="020B0604020202020204" pitchFamily="34" charset="0"/>
              <a:cs typeface="HELVETICA" panose="020B0604020202020204" pitchFamily="34" charset="0"/>
            </a:endParaRPr>
          </a:p>
          <a:p>
            <a:pPr algn="l">
              <a:buFont typeface="+mj-lt"/>
              <a:buAutoNum type="arabicPeriod"/>
            </a:pPr>
            <a:r>
              <a:rPr lang="en-US" b="1" i="0" dirty="0">
                <a:solidFill>
                  <a:schemeClr val="tx1">
                    <a:lumMod val="75000"/>
                  </a:schemeClr>
                </a:solidFill>
                <a:effectLst/>
                <a:latin typeface="HELVETICA" panose="020B0604020202020204" pitchFamily="34" charset="0"/>
                <a:cs typeface="HELVETICA" panose="020B0604020202020204" pitchFamily="34" charset="0"/>
              </a:rPr>
              <a:t>Month-Wise Percentage of Users Installing App out of Bulk Notification Click Users:</a:t>
            </a:r>
          </a:p>
          <a:p>
            <a:pPr algn="l"/>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marL="742950" lvl="1" indent="-285750" algn="l">
              <a:buFont typeface="Arial" panose="020B0604020202020204" pitchFamily="34" charset="0"/>
              <a:buChar char="•"/>
            </a:pPr>
            <a:r>
              <a:rPr lang="en-US" b="0" i="0" dirty="0">
                <a:solidFill>
                  <a:schemeClr val="tx1">
                    <a:lumMod val="75000"/>
                  </a:schemeClr>
                </a:solidFill>
                <a:effectLst/>
                <a:latin typeface="HELVETICA" panose="020B0604020202020204" pitchFamily="34" charset="0"/>
                <a:cs typeface="HELVETICA" panose="020B0604020202020204" pitchFamily="34" charset="0"/>
              </a:rPr>
              <a:t>July (Month 7): Approximately 48.34% of users who clicked on referral bulk notifications installed the app.</a:t>
            </a:r>
          </a:p>
          <a:p>
            <a:pPr marL="742950" lvl="1" indent="-285750" algn="l">
              <a:buFont typeface="Arial" panose="020B0604020202020204" pitchFamily="34" charset="0"/>
              <a:buChar char="•"/>
            </a:pPr>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marL="742950" lvl="1" indent="-285750" algn="l">
              <a:buFont typeface="Arial" panose="020B0604020202020204" pitchFamily="34" charset="0"/>
              <a:buChar char="•"/>
            </a:pPr>
            <a:r>
              <a:rPr lang="en-US" b="0" i="0" dirty="0">
                <a:solidFill>
                  <a:schemeClr val="tx1">
                    <a:lumMod val="75000"/>
                  </a:schemeClr>
                </a:solidFill>
                <a:effectLst/>
                <a:latin typeface="HELVETICA" panose="020B0604020202020204" pitchFamily="34" charset="0"/>
                <a:cs typeface="HELVETICA" panose="020B0604020202020204" pitchFamily="34" charset="0"/>
              </a:rPr>
              <a:t>August (Month 8): Around 45.50% of users who clicked on these notifications installed the app.</a:t>
            </a:r>
          </a:p>
          <a:p>
            <a:pPr marL="742950" lvl="1" indent="-285750" algn="l">
              <a:buFont typeface="Arial" panose="020B0604020202020204" pitchFamily="34" charset="0"/>
              <a:buChar char="•"/>
            </a:pPr>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marL="742950" lvl="1" indent="-285750" algn="l">
              <a:buFont typeface="Arial" panose="020B0604020202020204" pitchFamily="34" charset="0"/>
              <a:buChar char="•"/>
            </a:pPr>
            <a:r>
              <a:rPr lang="en-US" b="0" i="0" dirty="0">
                <a:solidFill>
                  <a:schemeClr val="tx1">
                    <a:lumMod val="75000"/>
                  </a:schemeClr>
                </a:solidFill>
                <a:effectLst/>
                <a:latin typeface="HELVETICA" panose="020B0604020202020204" pitchFamily="34" charset="0"/>
                <a:cs typeface="HELVETICA" panose="020B0604020202020204" pitchFamily="34" charset="0"/>
              </a:rPr>
              <a:t>September (Month 9): About 58.52% of users who interacted with bulk notifications installed the app.</a:t>
            </a:r>
          </a:p>
          <a:p>
            <a:pPr marL="742950" lvl="1" indent="-285750" algn="l">
              <a:buFont typeface="Arial" panose="020B0604020202020204" pitchFamily="34" charset="0"/>
              <a:buChar char="•"/>
            </a:pPr>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marL="742950" lvl="1" indent="-285750" algn="l">
              <a:buFont typeface="Arial" panose="020B0604020202020204" pitchFamily="34" charset="0"/>
              <a:buChar char="•"/>
            </a:pPr>
            <a:r>
              <a:rPr lang="en-US" b="0" i="0" dirty="0">
                <a:solidFill>
                  <a:schemeClr val="tx1">
                    <a:lumMod val="75000"/>
                  </a:schemeClr>
                </a:solidFill>
                <a:effectLst/>
                <a:latin typeface="HELVETICA" panose="020B0604020202020204" pitchFamily="34" charset="0"/>
                <a:cs typeface="HELVETICA" panose="020B0604020202020204" pitchFamily="34" charset="0"/>
              </a:rPr>
              <a:t>October (Month 10): Roughly 46.94% of users who clicked on bulk notifications installed the app.</a:t>
            </a:r>
          </a:p>
          <a:p>
            <a:pPr marL="742950" lvl="1" indent="-285750" algn="l">
              <a:buFont typeface="Arial" panose="020B0604020202020204" pitchFamily="34" charset="0"/>
              <a:buChar char="•"/>
            </a:pPr>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algn="l">
              <a:buFont typeface="+mj-lt"/>
              <a:buAutoNum type="arabicPeriod"/>
            </a:pPr>
            <a:r>
              <a:rPr lang="en-US" b="1" i="0" dirty="0">
                <a:solidFill>
                  <a:schemeClr val="tx1">
                    <a:lumMod val="75000"/>
                  </a:schemeClr>
                </a:solidFill>
                <a:effectLst/>
                <a:latin typeface="HELVETICA" panose="020B0604020202020204" pitchFamily="34" charset="0"/>
                <a:cs typeface="HELVETICA" panose="020B0604020202020204" pitchFamily="34" charset="0"/>
              </a:rPr>
              <a:t>Month-Wise Percentage of App Launch Users with Respect to Referral Bulk Notification Click Users:</a:t>
            </a:r>
          </a:p>
          <a:p>
            <a:pPr algn="l">
              <a:buFont typeface="+mj-lt"/>
              <a:buAutoNum type="arabicPeriod"/>
            </a:pPr>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marL="742950" lvl="1" indent="-285750" algn="l">
              <a:buFont typeface="Arial" panose="020B0604020202020204" pitchFamily="34" charset="0"/>
              <a:buChar char="•"/>
            </a:pPr>
            <a:r>
              <a:rPr lang="en-US" b="0" i="0" dirty="0">
                <a:solidFill>
                  <a:schemeClr val="tx1">
                    <a:lumMod val="75000"/>
                  </a:schemeClr>
                </a:solidFill>
                <a:effectLst/>
                <a:latin typeface="HELVETICA" panose="020B0604020202020204" pitchFamily="34" charset="0"/>
                <a:cs typeface="HELVETICA" panose="020B0604020202020204" pitchFamily="34" charset="0"/>
              </a:rPr>
              <a:t>July (Month 7): On average, there were around 13,022.43 app launch users per bulk notification click user.</a:t>
            </a:r>
          </a:p>
          <a:p>
            <a:pPr marL="742950" lvl="1" indent="-285750" algn="l">
              <a:buFont typeface="Arial" panose="020B0604020202020204" pitchFamily="34" charset="0"/>
              <a:buChar char="•"/>
            </a:pPr>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marL="742950" lvl="1" indent="-285750" algn="l">
              <a:buFont typeface="Arial" panose="020B0604020202020204" pitchFamily="34" charset="0"/>
              <a:buChar char="•"/>
            </a:pPr>
            <a:r>
              <a:rPr lang="en-US" b="0" i="0" dirty="0">
                <a:solidFill>
                  <a:schemeClr val="tx1">
                    <a:lumMod val="75000"/>
                  </a:schemeClr>
                </a:solidFill>
                <a:effectLst/>
                <a:latin typeface="HELVETICA" panose="020B0604020202020204" pitchFamily="34" charset="0"/>
                <a:cs typeface="HELVETICA" panose="020B0604020202020204" pitchFamily="34" charset="0"/>
              </a:rPr>
              <a:t>August (Month 8): Approximately 14,533.84 app launch users per bulk notification click user.</a:t>
            </a:r>
          </a:p>
          <a:p>
            <a:pPr marL="742950" lvl="1" indent="-285750" algn="l">
              <a:buFont typeface="Arial" panose="020B0604020202020204" pitchFamily="34" charset="0"/>
              <a:buChar char="•"/>
            </a:pPr>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marL="742950" lvl="1" indent="-285750" algn="l">
              <a:buFont typeface="Arial" panose="020B0604020202020204" pitchFamily="34" charset="0"/>
              <a:buChar char="•"/>
            </a:pPr>
            <a:r>
              <a:rPr lang="en-US" b="0" i="0" dirty="0">
                <a:solidFill>
                  <a:schemeClr val="tx1">
                    <a:lumMod val="75000"/>
                  </a:schemeClr>
                </a:solidFill>
                <a:effectLst/>
                <a:latin typeface="HELVETICA" panose="020B0604020202020204" pitchFamily="34" charset="0"/>
                <a:cs typeface="HELVETICA" panose="020B0604020202020204" pitchFamily="34" charset="0"/>
              </a:rPr>
              <a:t>September (Month 9): There were around 14,861.66 app launch users per bulk </a:t>
            </a:r>
          </a:p>
          <a:p>
            <a:pPr lvl="1" algn="l"/>
            <a:r>
              <a:rPr lang="en-US" b="0" i="0" dirty="0">
                <a:solidFill>
                  <a:schemeClr val="tx1">
                    <a:lumMod val="75000"/>
                  </a:schemeClr>
                </a:solidFill>
                <a:effectLst/>
                <a:latin typeface="HELVETICA" panose="020B0604020202020204" pitchFamily="34" charset="0"/>
                <a:cs typeface="HELVETICA" panose="020B0604020202020204" pitchFamily="34" charset="0"/>
              </a:rPr>
              <a:t>     notification click user.</a:t>
            </a:r>
          </a:p>
          <a:p>
            <a:pPr marL="742950" lvl="1" indent="-285750" algn="l">
              <a:buFont typeface="Arial" panose="020B0604020202020204" pitchFamily="34" charset="0"/>
              <a:buChar char="•"/>
            </a:pPr>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marL="742950" lvl="1" indent="-285750" algn="l">
              <a:buFont typeface="Arial" panose="020B0604020202020204" pitchFamily="34" charset="0"/>
              <a:buChar char="•"/>
            </a:pPr>
            <a:r>
              <a:rPr lang="en-US" b="0" i="0" dirty="0">
                <a:solidFill>
                  <a:schemeClr val="tx1">
                    <a:lumMod val="75000"/>
                  </a:schemeClr>
                </a:solidFill>
                <a:effectLst/>
                <a:latin typeface="HELVETICA" panose="020B0604020202020204" pitchFamily="34" charset="0"/>
                <a:cs typeface="HELVETICA" panose="020B0604020202020204" pitchFamily="34" charset="0"/>
              </a:rPr>
              <a:t>October (Month 10): Roughly 10,969.96 app launch users per bulk notification </a:t>
            </a:r>
          </a:p>
          <a:p>
            <a:pPr lvl="1" algn="l"/>
            <a:r>
              <a:rPr lang="en-US" b="0" i="0" dirty="0">
                <a:solidFill>
                  <a:schemeClr val="tx1">
                    <a:lumMod val="75000"/>
                  </a:schemeClr>
                </a:solidFill>
                <a:effectLst/>
                <a:latin typeface="HELVETICA" panose="020B0604020202020204" pitchFamily="34" charset="0"/>
                <a:cs typeface="HELVETICA" panose="020B0604020202020204" pitchFamily="34" charset="0"/>
              </a:rPr>
              <a:t>     click user.</a:t>
            </a:r>
          </a:p>
          <a:p>
            <a:endParaRPr lang="en-IN" dirty="0"/>
          </a:p>
        </p:txBody>
      </p:sp>
    </p:spTree>
    <p:extLst>
      <p:ext uri="{BB962C8B-B14F-4D97-AF65-F5344CB8AC3E}">
        <p14:creationId xmlns:p14="http://schemas.microsoft.com/office/powerpoint/2010/main" val="263497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4D611F-B7DB-974C-FF10-784A1A4CB19B}"/>
              </a:ext>
            </a:extLst>
          </p:cNvPr>
          <p:cNvSpPr txBox="1"/>
          <p:nvPr/>
        </p:nvSpPr>
        <p:spPr>
          <a:xfrm>
            <a:off x="0" y="-4665"/>
            <a:ext cx="12192000" cy="6617196"/>
          </a:xfrm>
          <a:prstGeom prst="rect">
            <a:avLst/>
          </a:prstGeom>
          <a:noFill/>
        </p:spPr>
        <p:txBody>
          <a:bodyPr wrap="square">
            <a:spAutoFit/>
          </a:bodyPr>
          <a:lstStyle/>
          <a:p>
            <a:pPr algn="l"/>
            <a:r>
              <a:rPr lang="en-US" b="1" i="0" dirty="0">
                <a:solidFill>
                  <a:schemeClr val="tx1">
                    <a:lumMod val="75000"/>
                  </a:schemeClr>
                </a:solidFill>
                <a:effectLst/>
                <a:latin typeface="HELVETICA" panose="020B0604020202020204" pitchFamily="34" charset="0"/>
                <a:cs typeface="HELVETICA" panose="020B0604020202020204" pitchFamily="34" charset="0"/>
              </a:rPr>
              <a:t>3. Month-Wise Percentage of Home View Users with Respect to Referral Bulk Notification Click Users:</a:t>
            </a:r>
          </a:p>
          <a:p>
            <a:pPr algn="l"/>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algn="l">
              <a:buFont typeface="Arial" panose="020B0604020202020204" pitchFamily="34" charset="0"/>
              <a:buChar char="•"/>
            </a:pPr>
            <a:r>
              <a:rPr lang="en-US" b="0" i="0" dirty="0">
                <a:solidFill>
                  <a:schemeClr val="tx1">
                    <a:lumMod val="75000"/>
                  </a:schemeClr>
                </a:solidFill>
                <a:effectLst/>
                <a:latin typeface="HELVETICA" panose="020B0604020202020204" pitchFamily="34" charset="0"/>
                <a:cs typeface="HELVETICA" panose="020B0604020202020204" pitchFamily="34" charset="0"/>
              </a:rPr>
              <a:t>July (Month 7): On average, there were about 12,204.76 home view users per bulk notification click user.</a:t>
            </a:r>
          </a:p>
          <a:p>
            <a:pPr algn="l">
              <a:buFont typeface="Arial" panose="020B0604020202020204" pitchFamily="34" charset="0"/>
              <a:buChar char="•"/>
            </a:pPr>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algn="l">
              <a:buFont typeface="Arial" panose="020B0604020202020204" pitchFamily="34" charset="0"/>
              <a:buChar char="•"/>
            </a:pPr>
            <a:r>
              <a:rPr lang="en-US" b="0" i="0" dirty="0">
                <a:solidFill>
                  <a:schemeClr val="tx1">
                    <a:lumMod val="75000"/>
                  </a:schemeClr>
                </a:solidFill>
                <a:effectLst/>
                <a:latin typeface="HELVETICA" panose="020B0604020202020204" pitchFamily="34" charset="0"/>
                <a:cs typeface="HELVETICA" panose="020B0604020202020204" pitchFamily="34" charset="0"/>
              </a:rPr>
              <a:t>August (Month 8): Approximately 13,882.21 home view users per bulk notification click user.</a:t>
            </a:r>
          </a:p>
          <a:p>
            <a:pPr algn="l">
              <a:buFont typeface="Arial" panose="020B0604020202020204" pitchFamily="34" charset="0"/>
              <a:buChar char="•"/>
            </a:pPr>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algn="l">
              <a:buFont typeface="Arial" panose="020B0604020202020204" pitchFamily="34" charset="0"/>
              <a:buChar char="•"/>
            </a:pPr>
            <a:r>
              <a:rPr lang="en-US" b="0" i="0" dirty="0">
                <a:solidFill>
                  <a:schemeClr val="tx1">
                    <a:lumMod val="75000"/>
                  </a:schemeClr>
                </a:solidFill>
                <a:effectLst/>
                <a:latin typeface="HELVETICA" panose="020B0604020202020204" pitchFamily="34" charset="0"/>
                <a:cs typeface="HELVETICA" panose="020B0604020202020204" pitchFamily="34" charset="0"/>
              </a:rPr>
              <a:t>September (Month 9): There were around 13,541.97 home view users per bulk notification click user.</a:t>
            </a:r>
          </a:p>
          <a:p>
            <a:pPr algn="l">
              <a:buFont typeface="Arial" panose="020B0604020202020204" pitchFamily="34" charset="0"/>
              <a:buChar char="•"/>
            </a:pPr>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algn="l">
              <a:buFont typeface="Arial" panose="020B0604020202020204" pitchFamily="34" charset="0"/>
              <a:buChar char="•"/>
            </a:pPr>
            <a:r>
              <a:rPr lang="en-US" b="0" i="0" dirty="0">
                <a:solidFill>
                  <a:schemeClr val="tx1">
                    <a:lumMod val="75000"/>
                  </a:schemeClr>
                </a:solidFill>
                <a:effectLst/>
                <a:latin typeface="HELVETICA" panose="020B0604020202020204" pitchFamily="34" charset="0"/>
                <a:cs typeface="HELVETICA" panose="020B0604020202020204" pitchFamily="34" charset="0"/>
              </a:rPr>
              <a:t>October (Month 10): Roughly 10,022.70 home view users per bulk notification click user.</a:t>
            </a:r>
          </a:p>
          <a:p>
            <a:pPr algn="l">
              <a:buFont typeface="Arial" panose="020B0604020202020204" pitchFamily="34" charset="0"/>
              <a:buChar char="•"/>
            </a:pPr>
            <a:endParaRPr lang="en-US" dirty="0">
              <a:solidFill>
                <a:schemeClr val="tx1">
                  <a:lumMod val="75000"/>
                </a:schemeClr>
              </a:solidFill>
              <a:latin typeface="HELVETICA" panose="020B0604020202020204" pitchFamily="34" charset="0"/>
              <a:cs typeface="HELVETICA" panose="020B0604020202020204" pitchFamily="34" charset="0"/>
            </a:endParaRPr>
          </a:p>
          <a:p>
            <a:pPr algn="ctr"/>
            <a:r>
              <a:rPr lang="en-US" sz="2800" b="1" i="0" dirty="0">
                <a:solidFill>
                  <a:schemeClr val="tx1">
                    <a:lumMod val="85000"/>
                  </a:schemeClr>
                </a:solidFill>
                <a:effectLst/>
                <a:latin typeface="HELVETICA" panose="020B0604020202020204" pitchFamily="34" charset="0"/>
                <a:cs typeface="HELVETICA" panose="020B0604020202020204" pitchFamily="34" charset="0"/>
              </a:rPr>
              <a:t>Interpretation As A Whole</a:t>
            </a:r>
          </a:p>
          <a:p>
            <a:pPr algn="ctr"/>
            <a:endParaRPr lang="en-US" b="1" i="0" dirty="0">
              <a:effectLst/>
              <a:latin typeface="HELVETICA" panose="020B0604020202020204" pitchFamily="34" charset="0"/>
              <a:cs typeface="HELVETICA" panose="020B0604020202020204" pitchFamily="34" charset="0"/>
            </a:endParaRPr>
          </a:p>
          <a:p>
            <a:pPr algn="l">
              <a:buFont typeface="Arial" panose="020B0604020202020204" pitchFamily="34" charset="0"/>
              <a:buChar char="•"/>
            </a:pPr>
            <a:r>
              <a:rPr lang="en-US" b="1" i="0" dirty="0">
                <a:solidFill>
                  <a:schemeClr val="tx1">
                    <a:lumMod val="75000"/>
                  </a:schemeClr>
                </a:solidFill>
                <a:effectLst/>
                <a:latin typeface="Söhne"/>
              </a:rPr>
              <a:t>App Installation Rates:</a:t>
            </a:r>
            <a:r>
              <a:rPr lang="en-US" b="0" i="0" dirty="0">
                <a:solidFill>
                  <a:schemeClr val="tx1">
                    <a:lumMod val="75000"/>
                  </a:schemeClr>
                </a:solidFill>
                <a:effectLst/>
                <a:latin typeface="Söhne"/>
              </a:rPr>
              <a:t> </a:t>
            </a:r>
          </a:p>
          <a:p>
            <a:pPr algn="l"/>
            <a:endParaRPr lang="en-US" dirty="0">
              <a:solidFill>
                <a:schemeClr val="tx1">
                  <a:lumMod val="75000"/>
                </a:schemeClr>
              </a:solidFill>
              <a:latin typeface="Söhne"/>
            </a:endParaRPr>
          </a:p>
          <a:p>
            <a:pPr algn="l"/>
            <a:r>
              <a:rPr lang="en-US" b="0" i="0" dirty="0">
                <a:solidFill>
                  <a:schemeClr val="tx1">
                    <a:lumMod val="75000"/>
                  </a:schemeClr>
                </a:solidFill>
                <a:effectLst/>
                <a:latin typeface="Söhne"/>
              </a:rPr>
              <a:t>September (Month 9) had the highest percentage of users who clicked on bulk notifications and subsequently installed the app, showing a relatively higher conversion rate compared to other months.</a:t>
            </a:r>
          </a:p>
          <a:p>
            <a:pPr algn="l"/>
            <a:endParaRPr lang="en-US" b="0" i="0" dirty="0">
              <a:solidFill>
                <a:schemeClr val="tx1">
                  <a:lumMod val="75000"/>
                </a:schemeClr>
              </a:solidFill>
              <a:effectLst/>
              <a:latin typeface="Söhne"/>
            </a:endParaRPr>
          </a:p>
          <a:p>
            <a:pPr algn="l">
              <a:buFont typeface="Arial" panose="020B0604020202020204" pitchFamily="34" charset="0"/>
              <a:buChar char="•"/>
            </a:pPr>
            <a:r>
              <a:rPr lang="en-US" b="1" i="0" dirty="0">
                <a:solidFill>
                  <a:schemeClr val="tx1">
                    <a:lumMod val="75000"/>
                  </a:schemeClr>
                </a:solidFill>
                <a:effectLst/>
                <a:latin typeface="Söhne"/>
              </a:rPr>
              <a:t>App Launch and Home View Metrics:</a:t>
            </a:r>
            <a:r>
              <a:rPr lang="en-US" b="0" i="0" dirty="0">
                <a:solidFill>
                  <a:schemeClr val="tx1">
                    <a:lumMod val="75000"/>
                  </a:schemeClr>
                </a:solidFill>
                <a:effectLst/>
                <a:latin typeface="Söhne"/>
              </a:rPr>
              <a:t> </a:t>
            </a:r>
          </a:p>
          <a:p>
            <a:pPr algn="l">
              <a:buFont typeface="Arial" panose="020B0604020202020204" pitchFamily="34" charset="0"/>
              <a:buChar char="•"/>
            </a:pPr>
            <a:endParaRPr lang="en-US" dirty="0">
              <a:solidFill>
                <a:schemeClr val="tx1">
                  <a:lumMod val="75000"/>
                </a:schemeClr>
              </a:solidFill>
              <a:latin typeface="Söhne"/>
            </a:endParaRPr>
          </a:p>
          <a:p>
            <a:pPr algn="l"/>
            <a:r>
              <a:rPr lang="en-US" b="0" i="0" dirty="0">
                <a:solidFill>
                  <a:schemeClr val="tx1">
                    <a:lumMod val="75000"/>
                  </a:schemeClr>
                </a:solidFill>
                <a:effectLst/>
                <a:latin typeface="Söhne"/>
              </a:rPr>
              <a:t>There seems to be a larger number of app launch users and home view users concerning each </a:t>
            </a:r>
          </a:p>
          <a:p>
            <a:pPr algn="l"/>
            <a:r>
              <a:rPr lang="en-US" b="0" i="0" dirty="0">
                <a:solidFill>
                  <a:schemeClr val="tx1">
                    <a:lumMod val="75000"/>
                  </a:schemeClr>
                </a:solidFill>
                <a:effectLst/>
                <a:latin typeface="Söhne"/>
              </a:rPr>
              <a:t>bulk notification click user in the months of August and September compared to other </a:t>
            </a:r>
          </a:p>
          <a:p>
            <a:pPr algn="l"/>
            <a:r>
              <a:rPr lang="en-US" b="0" i="0" dirty="0">
                <a:solidFill>
                  <a:schemeClr val="tx1">
                    <a:lumMod val="75000"/>
                  </a:schemeClr>
                </a:solidFill>
                <a:effectLst/>
                <a:latin typeface="Söhne"/>
              </a:rPr>
              <a:t>months, indicating higher user engagement.</a:t>
            </a:r>
          </a:p>
          <a:p>
            <a:pPr algn="l">
              <a:buFont typeface="Arial" panose="020B0604020202020204" pitchFamily="34" charset="0"/>
              <a:buChar char="•"/>
            </a:pPr>
            <a:endParaRPr lang="en-US" b="0" i="0" dirty="0">
              <a:solidFill>
                <a:schemeClr val="tx1">
                  <a:lumMod val="75000"/>
                </a:schemeClr>
              </a:solidFill>
              <a:effectLst/>
              <a:latin typeface="HELVETICA" panose="020B0604020202020204" pitchFamily="34" charset="0"/>
              <a:cs typeface="HELVETICA" panose="020B0604020202020204" pitchFamily="34" charset="0"/>
            </a:endParaRPr>
          </a:p>
        </p:txBody>
      </p:sp>
      <p:pic>
        <p:nvPicPr>
          <p:cNvPr id="4" name="Picture 3">
            <a:extLst>
              <a:ext uri="{FF2B5EF4-FFF2-40B4-BE49-F238E27FC236}">
                <a16:creationId xmlns:a16="http://schemas.microsoft.com/office/drawing/2014/main" id="{66871710-62A4-5142-5247-E0D0581DB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67206"/>
            <a:ext cx="3252186" cy="1309456"/>
          </a:xfrm>
          <a:prstGeom prst="rect">
            <a:avLst/>
          </a:prstGeom>
        </p:spPr>
      </p:pic>
    </p:spTree>
    <p:extLst>
      <p:ext uri="{BB962C8B-B14F-4D97-AF65-F5344CB8AC3E}">
        <p14:creationId xmlns:p14="http://schemas.microsoft.com/office/powerpoint/2010/main" val="336013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EAC91B-372E-19E5-EB20-30B7D11E01A9}"/>
              </a:ext>
            </a:extLst>
          </p:cNvPr>
          <p:cNvSpPr txBox="1"/>
          <p:nvPr/>
        </p:nvSpPr>
        <p:spPr>
          <a:xfrm>
            <a:off x="0" y="0"/>
            <a:ext cx="12192000" cy="923330"/>
          </a:xfrm>
          <a:prstGeom prst="rect">
            <a:avLst/>
          </a:prstGeom>
          <a:noFill/>
        </p:spPr>
        <p:txBody>
          <a:bodyPr wrap="square">
            <a:spAutoFit/>
          </a:bodyPr>
          <a:lstStyle/>
          <a:p>
            <a:pPr algn="l">
              <a:buFont typeface="Arial" panose="020B0604020202020204" pitchFamily="34" charset="0"/>
              <a:buChar char="•"/>
            </a:pPr>
            <a:r>
              <a:rPr lang="en-US" b="1" i="0" dirty="0">
                <a:solidFill>
                  <a:schemeClr val="tx1">
                    <a:lumMod val="75000"/>
                  </a:schemeClr>
                </a:solidFill>
                <a:effectLst/>
                <a:latin typeface="HELVETICA" panose="020B0604020202020204" pitchFamily="34" charset="0"/>
                <a:cs typeface="HELVETICA" panose="020B0604020202020204" pitchFamily="34" charset="0"/>
              </a:rPr>
              <a:t>Engagement Variation:</a:t>
            </a:r>
            <a:r>
              <a:rPr lang="en-US" b="0" i="0" dirty="0">
                <a:solidFill>
                  <a:schemeClr val="tx1">
                    <a:lumMod val="75000"/>
                  </a:schemeClr>
                </a:solidFill>
                <a:effectLst/>
                <a:latin typeface="HELVETICA" panose="020B0604020202020204" pitchFamily="34" charset="0"/>
                <a:cs typeface="HELVETICA" panose="020B0604020202020204" pitchFamily="34" charset="0"/>
              </a:rPr>
              <a:t> While the percentage of users installing the app out of bulk notification click users fluctuates, the metrics related to app launches and home view users per bulk notification click user seem to be relatively consistent across the months.</a:t>
            </a:r>
          </a:p>
        </p:txBody>
      </p:sp>
      <p:pic>
        <p:nvPicPr>
          <p:cNvPr id="4" name="Picture 3">
            <a:extLst>
              <a:ext uri="{FF2B5EF4-FFF2-40B4-BE49-F238E27FC236}">
                <a16:creationId xmlns:a16="http://schemas.microsoft.com/office/drawing/2014/main" id="{8F6369AF-12A2-5FC2-E041-87532B0D9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Tree>
    <p:extLst>
      <p:ext uri="{BB962C8B-B14F-4D97-AF65-F5344CB8AC3E}">
        <p14:creationId xmlns:p14="http://schemas.microsoft.com/office/powerpoint/2010/main" val="3810641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0790C1-EA98-1456-4634-1DFEF11BF784}"/>
              </a:ext>
            </a:extLst>
          </p:cNvPr>
          <p:cNvSpPr txBox="1"/>
          <p:nvPr/>
        </p:nvSpPr>
        <p:spPr>
          <a:xfrm>
            <a:off x="0" y="0"/>
            <a:ext cx="12192000" cy="6986528"/>
          </a:xfrm>
          <a:prstGeom prst="rect">
            <a:avLst/>
          </a:prstGeom>
          <a:noFill/>
        </p:spPr>
        <p:txBody>
          <a:bodyPr wrap="square" rtlCol="0">
            <a:spAutoFit/>
          </a:bodyPr>
          <a:lstStyle/>
          <a:p>
            <a:pPr algn="ctr"/>
            <a:r>
              <a:rPr lang="en-US" sz="3200" b="1" i="0" dirty="0">
                <a:effectLst/>
                <a:latin typeface="HELVETICA" panose="020B0604020202020204" pitchFamily="34" charset="0"/>
                <a:cs typeface="HELVETICA" panose="020B0604020202020204" pitchFamily="34" charset="0"/>
              </a:rPr>
              <a:t>A. Role Overview: Product </a:t>
            </a:r>
            <a:r>
              <a:rPr lang="en-US" sz="3200" b="1" dirty="0">
                <a:latin typeface="HELVETICA" panose="020B0604020202020204" pitchFamily="34" charset="0"/>
                <a:cs typeface="HELVETICA" panose="020B0604020202020204" pitchFamily="34" charset="0"/>
              </a:rPr>
              <a:t>M</a:t>
            </a:r>
            <a:r>
              <a:rPr lang="en-US" sz="3200" b="1" i="0" dirty="0">
                <a:effectLst/>
                <a:latin typeface="HELVETICA" panose="020B0604020202020204" pitchFamily="34" charset="0"/>
                <a:cs typeface="HELVETICA" panose="020B0604020202020204" pitchFamily="34" charset="0"/>
              </a:rPr>
              <a:t>anagement Analyst at </a:t>
            </a:r>
            <a:r>
              <a:rPr lang="en-US" sz="3200" b="1" dirty="0">
                <a:latin typeface="HELVETICA" panose="020B0604020202020204" pitchFamily="34" charset="0"/>
                <a:cs typeface="HELVETICA" panose="020B0604020202020204" pitchFamily="34" charset="0"/>
              </a:rPr>
              <a:t>S</a:t>
            </a:r>
            <a:r>
              <a:rPr lang="en-US" sz="3200" b="1" i="0" dirty="0">
                <a:effectLst/>
                <a:latin typeface="HELVETICA" panose="020B0604020202020204" pitchFamily="34" charset="0"/>
                <a:cs typeface="HELVETICA" panose="020B0604020202020204" pitchFamily="34" charset="0"/>
              </a:rPr>
              <a:t>napdeal &amp; Significance of Referral </a:t>
            </a:r>
            <a:r>
              <a:rPr lang="en-US" sz="3200" b="1" dirty="0">
                <a:latin typeface="HELVETICA" panose="020B0604020202020204" pitchFamily="34" charset="0"/>
                <a:cs typeface="HELVETICA" panose="020B0604020202020204" pitchFamily="34" charset="0"/>
              </a:rPr>
              <a:t>P</a:t>
            </a:r>
            <a:r>
              <a:rPr lang="en-US" sz="3200" b="1" i="0" dirty="0">
                <a:effectLst/>
                <a:latin typeface="HELVETICA" panose="020B0604020202020204" pitchFamily="34" charset="0"/>
                <a:cs typeface="HELVETICA" panose="020B0604020202020204" pitchFamily="34" charset="0"/>
              </a:rPr>
              <a:t>rogram</a:t>
            </a:r>
            <a:endParaRPr lang="en-IN" sz="3200" b="1" i="0" dirty="0">
              <a:effectLst/>
              <a:latin typeface="HELVETICA" panose="020B0604020202020204" pitchFamily="34" charset="0"/>
              <a:cs typeface="HELVETICA" panose="020B0604020202020204" pitchFamily="34" charset="0"/>
            </a:endParaRPr>
          </a:p>
          <a:p>
            <a:pPr algn="ctr"/>
            <a:endParaRPr lang="en-IN" sz="1600" dirty="0">
              <a:latin typeface="HELVETICA" panose="020B0604020202020204" pitchFamily="34" charset="0"/>
              <a:cs typeface="HELVETICA" panose="020B0604020202020204" pitchFamily="34" charset="0"/>
            </a:endParaRPr>
          </a:p>
          <a:p>
            <a:pPr algn="ctr"/>
            <a:r>
              <a:rPr lang="en-IN" sz="2000" b="1" dirty="0">
                <a:solidFill>
                  <a:schemeClr val="tx1">
                    <a:lumMod val="85000"/>
                  </a:schemeClr>
                </a:solidFill>
                <a:latin typeface="HELVETICA" panose="020B0604020202020204" pitchFamily="34" charset="0"/>
                <a:cs typeface="HELVETICA" panose="020B0604020202020204" pitchFamily="34" charset="0"/>
              </a:rPr>
              <a:t>ABOUT ROLE </a:t>
            </a:r>
            <a:endParaRPr lang="en-IN" sz="2000" b="1" i="0" dirty="0">
              <a:solidFill>
                <a:schemeClr val="tx1">
                  <a:lumMod val="85000"/>
                </a:schemeClr>
              </a:solidFill>
              <a:effectLst/>
              <a:latin typeface="HELVETICA" panose="020B0604020202020204" pitchFamily="34" charset="0"/>
              <a:cs typeface="HELVETICA" panose="020B0604020202020204" pitchFamily="34" charset="0"/>
            </a:endParaRPr>
          </a:p>
          <a:p>
            <a:r>
              <a:rPr lang="en-IN" sz="2000" b="0" i="0" dirty="0">
                <a:solidFill>
                  <a:schemeClr val="tx1">
                    <a:lumMod val="85000"/>
                  </a:schemeClr>
                </a:solidFill>
                <a:effectLst/>
                <a:latin typeface="HELVETICA" panose="020B0604020202020204" pitchFamily="34" charset="0"/>
                <a:cs typeface="HELVETICA" panose="020B0604020202020204" pitchFamily="34" charset="0"/>
              </a:rPr>
              <a:t>As</a:t>
            </a:r>
            <a:r>
              <a:rPr lang="en-IN" sz="2000" b="1" i="0" dirty="0">
                <a:solidFill>
                  <a:schemeClr val="tx1">
                    <a:lumMod val="85000"/>
                  </a:schemeClr>
                </a:solidFill>
                <a:effectLst/>
                <a:latin typeface="HELVETICA" panose="020B0604020202020204" pitchFamily="34" charset="0"/>
                <a:cs typeface="HELVETICA" panose="020B0604020202020204" pitchFamily="34" charset="0"/>
              </a:rPr>
              <a:t> a </a:t>
            </a:r>
            <a:r>
              <a:rPr lang="en-IN" sz="2000" b="1" dirty="0">
                <a:solidFill>
                  <a:schemeClr val="tx1">
                    <a:lumMod val="85000"/>
                  </a:schemeClr>
                </a:solidFill>
                <a:latin typeface="HELVETICA" panose="020B0604020202020204" pitchFamily="34" charset="0"/>
                <a:cs typeface="HELVETICA" panose="020B0604020202020204" pitchFamily="34" charset="0"/>
              </a:rPr>
              <a:t>Product Management Analyst</a:t>
            </a:r>
            <a:r>
              <a:rPr lang="en-IN" sz="2000" dirty="0">
                <a:solidFill>
                  <a:schemeClr val="tx1">
                    <a:lumMod val="85000"/>
                  </a:schemeClr>
                </a:solidFill>
                <a:latin typeface="HELVETICA" panose="020B0604020202020204" pitchFamily="34" charset="0"/>
                <a:cs typeface="HELVETICA" panose="020B0604020202020204" pitchFamily="34" charset="0"/>
              </a:rPr>
              <a:t>, my role revolves around analysing and evaluating various aspects of the company’s products, particularly focusing on the product performance, user’s engagement, and growth. I am also responsible for exploring data driven insights, interpreting trends, and providing strategic recommendations to enhance the product’s or service’s offering and user experience. </a:t>
            </a:r>
          </a:p>
          <a:p>
            <a:endParaRPr lang="en-IN" sz="2000" dirty="0">
              <a:solidFill>
                <a:schemeClr val="tx1">
                  <a:lumMod val="85000"/>
                </a:schemeClr>
              </a:solidFill>
              <a:latin typeface="HELVETICA" panose="020B0604020202020204" pitchFamily="34" charset="0"/>
              <a:cs typeface="HELVETICA" panose="020B0604020202020204" pitchFamily="34" charset="0"/>
            </a:endParaRPr>
          </a:p>
          <a:p>
            <a:pPr algn="ctr"/>
            <a:r>
              <a:rPr lang="en-IN" sz="2000" b="1" dirty="0">
                <a:solidFill>
                  <a:schemeClr val="tx1">
                    <a:lumMod val="85000"/>
                  </a:schemeClr>
                </a:solidFill>
                <a:latin typeface="HELVETICA" panose="020B0604020202020204" pitchFamily="34" charset="0"/>
                <a:cs typeface="HELVETICA" panose="020B0604020202020204" pitchFamily="34" charset="0"/>
              </a:rPr>
              <a:t>SIGNIFICANCE OF REFERRAL PROGRAM</a:t>
            </a:r>
          </a:p>
          <a:p>
            <a:pPr algn="l"/>
            <a:r>
              <a:rPr lang="en-US" sz="2000" b="0" i="0" dirty="0">
                <a:solidFill>
                  <a:schemeClr val="tx1">
                    <a:lumMod val="85000"/>
                  </a:schemeClr>
                </a:solidFill>
                <a:effectLst/>
                <a:latin typeface="HELVETICA" panose="020B0604020202020204" pitchFamily="34" charset="0"/>
                <a:cs typeface="HELVETICA" panose="020B0604020202020204" pitchFamily="34" charset="0"/>
              </a:rPr>
              <a:t>The referral program at Snapdeal plays a pivotal role in expanding its user base and fostering engagement. It's designed to encourage existing users to recommend the platform to others. By leveraging the trust in personal recommendations, this approach not only brings in new users but also enhances their involvement with the platform. Consequently, this program leads to increased app downloads, more user interactions, and potentially higher sales.</a:t>
            </a:r>
          </a:p>
          <a:p>
            <a:pPr algn="l"/>
            <a:r>
              <a:rPr lang="en-US" sz="2000" b="0" i="0" dirty="0">
                <a:solidFill>
                  <a:schemeClr val="tx1">
                    <a:lumMod val="85000"/>
                  </a:schemeClr>
                </a:solidFill>
                <a:effectLst/>
                <a:latin typeface="HELVETICA" panose="020B0604020202020204" pitchFamily="34" charset="0"/>
                <a:cs typeface="HELVETICA" panose="020B0604020202020204" pitchFamily="34" charset="0"/>
              </a:rPr>
              <a:t>In my role as a Product Management Analyst, I meticulously examine data related to this program. My goal is to optimize its performance, ensuring Snapdeal continuously attracts new users and maintains strong engagement levels.</a:t>
            </a:r>
            <a:endParaRPr lang="en-IN" sz="2000" b="1" dirty="0">
              <a:solidFill>
                <a:schemeClr val="tx1">
                  <a:lumMod val="85000"/>
                </a:schemeClr>
              </a:solidFill>
              <a:latin typeface="HELVETICA" panose="020B0604020202020204" pitchFamily="34" charset="0"/>
              <a:cs typeface="HELVETICA" panose="020B0604020202020204" pitchFamily="34" charset="0"/>
            </a:endParaRPr>
          </a:p>
          <a:p>
            <a:endParaRPr lang="en-IN" sz="1600" b="0" i="0" dirty="0">
              <a:effectLst/>
              <a:latin typeface="HELVETICA" panose="020B0604020202020204" pitchFamily="34" charset="0"/>
              <a:cs typeface="HELVETICA" panose="020B0604020202020204" pitchFamily="34" charset="0"/>
            </a:endParaRPr>
          </a:p>
          <a:p>
            <a:endParaRPr lang="en-US" sz="1600" b="0" i="0" dirty="0">
              <a:effectLst/>
              <a:latin typeface="HELVETICA" panose="020B0604020202020204" pitchFamily="34" charset="0"/>
              <a:cs typeface="HELVETICA" panose="020B0604020202020204" pitchFamily="34" charset="0"/>
            </a:endParaRPr>
          </a:p>
          <a:p>
            <a:endParaRPr lang="en-IN" dirty="0"/>
          </a:p>
          <a:p>
            <a:endParaRPr lang="en-IN" dirty="0"/>
          </a:p>
        </p:txBody>
      </p:sp>
      <p:pic>
        <p:nvPicPr>
          <p:cNvPr id="3" name="Picture 2">
            <a:extLst>
              <a:ext uri="{FF2B5EF4-FFF2-40B4-BE49-F238E27FC236}">
                <a16:creationId xmlns:a16="http://schemas.microsoft.com/office/drawing/2014/main" id="{507739F9-7120-1001-D186-8CF26D703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Tree>
    <p:extLst>
      <p:ext uri="{BB962C8B-B14F-4D97-AF65-F5344CB8AC3E}">
        <p14:creationId xmlns:p14="http://schemas.microsoft.com/office/powerpoint/2010/main" val="111271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3CA9B2-ED8C-85E9-AC81-46E57F35E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
        <p:nvSpPr>
          <p:cNvPr id="3" name="TextBox 2">
            <a:extLst>
              <a:ext uri="{FF2B5EF4-FFF2-40B4-BE49-F238E27FC236}">
                <a16:creationId xmlns:a16="http://schemas.microsoft.com/office/drawing/2014/main" id="{F1860BFA-A572-C617-022A-7A0EED26A8B7}"/>
              </a:ext>
            </a:extLst>
          </p:cNvPr>
          <p:cNvSpPr txBox="1"/>
          <p:nvPr/>
        </p:nvSpPr>
        <p:spPr>
          <a:xfrm>
            <a:off x="0" y="0"/>
            <a:ext cx="12192000" cy="954107"/>
          </a:xfrm>
          <a:prstGeom prst="rect">
            <a:avLst/>
          </a:prstGeom>
          <a:noFill/>
        </p:spPr>
        <p:txBody>
          <a:bodyPr wrap="square" rtlCol="0">
            <a:spAutoFit/>
          </a:bodyPr>
          <a:lstStyle/>
          <a:p>
            <a:pPr algn="ctr"/>
            <a:r>
              <a:rPr lang="en-IN" sz="2800" b="0" i="0" dirty="0">
                <a:solidFill>
                  <a:schemeClr val="tx1">
                    <a:lumMod val="85000"/>
                  </a:schemeClr>
                </a:solidFill>
                <a:effectLst/>
                <a:latin typeface="HELVETICA" panose="020B0604020202020204" pitchFamily="34" charset="0"/>
                <a:cs typeface="HELVETICA" panose="020B0604020202020204" pitchFamily="34" charset="0"/>
              </a:rPr>
              <a:t>Strategies To Improve User Interaction Post-notification Click</a:t>
            </a:r>
            <a:endParaRPr lang="en-IN" sz="2800" dirty="0">
              <a:solidFill>
                <a:schemeClr val="tx1">
                  <a:lumMod val="85000"/>
                </a:schemeClr>
              </a:solidFill>
              <a:latin typeface="HELVETICA" panose="020B0604020202020204" pitchFamily="34" charset="0"/>
              <a:cs typeface="HELVETICA" panose="020B0604020202020204" pitchFamily="34" charset="0"/>
            </a:endParaRPr>
          </a:p>
          <a:p>
            <a:pPr algn="ctr"/>
            <a:endParaRPr lang="en-IN" sz="2800" dirty="0">
              <a:solidFill>
                <a:schemeClr val="tx1">
                  <a:lumMod val="85000"/>
                </a:schemeClr>
              </a:solidFill>
            </a:endParaRPr>
          </a:p>
        </p:txBody>
      </p:sp>
      <p:sp>
        <p:nvSpPr>
          <p:cNvPr id="5" name="TextBox 4">
            <a:extLst>
              <a:ext uri="{FF2B5EF4-FFF2-40B4-BE49-F238E27FC236}">
                <a16:creationId xmlns:a16="http://schemas.microsoft.com/office/drawing/2014/main" id="{C681D501-1906-DFA5-02E2-D827F1FA9F37}"/>
              </a:ext>
            </a:extLst>
          </p:cNvPr>
          <p:cNvSpPr txBox="1"/>
          <p:nvPr/>
        </p:nvSpPr>
        <p:spPr>
          <a:xfrm>
            <a:off x="0" y="577011"/>
            <a:ext cx="12192000" cy="6186309"/>
          </a:xfrm>
          <a:prstGeom prst="rect">
            <a:avLst/>
          </a:prstGeom>
          <a:noFill/>
        </p:spPr>
        <p:txBody>
          <a:bodyPr wrap="square">
            <a:spAutoFit/>
          </a:bodyPr>
          <a:lstStyle/>
          <a:p>
            <a:pPr marL="342900" indent="-342900" algn="l">
              <a:buAutoNum type="arabicPeriod"/>
            </a:pPr>
            <a:r>
              <a:rPr lang="en-US" b="1" i="0" dirty="0">
                <a:solidFill>
                  <a:schemeClr val="tx1">
                    <a:lumMod val="85000"/>
                  </a:schemeClr>
                </a:solidFill>
                <a:effectLst/>
                <a:latin typeface="HELVETICA" panose="020B0604020202020204" pitchFamily="34" charset="0"/>
                <a:cs typeface="HELVETICA" panose="020B0604020202020204" pitchFamily="34" charset="0"/>
              </a:rPr>
              <a:t>Seamless Onboarding Experience:</a:t>
            </a:r>
          </a:p>
          <a:p>
            <a:pPr marL="342900" indent="-342900" algn="l">
              <a:buAutoNum type="arabicPeriod"/>
            </a:pPr>
            <a:endParaRPr lang="en-US" b="1" i="0" dirty="0">
              <a:solidFill>
                <a:schemeClr val="tx1">
                  <a:lumMod val="85000"/>
                </a:schemeClr>
              </a:solidFill>
              <a:effectLst/>
              <a:latin typeface="HELVETICA" panose="020B0604020202020204" pitchFamily="34" charset="0"/>
              <a:cs typeface="HELVETICA" panose="020B0604020202020204" pitchFamily="34" charset="0"/>
            </a:endParaRPr>
          </a:p>
          <a:p>
            <a:pPr algn="l">
              <a:buFont typeface="Arial" panose="020B0604020202020204" pitchFamily="34" charset="0"/>
              <a:buChar char="•"/>
            </a:pPr>
            <a:r>
              <a:rPr lang="en-US" b="0" i="0" dirty="0">
                <a:solidFill>
                  <a:schemeClr val="tx1">
                    <a:lumMod val="85000"/>
                  </a:schemeClr>
                </a:solidFill>
                <a:effectLst/>
                <a:latin typeface="HELVETICA" panose="020B0604020202020204" pitchFamily="34" charset="0"/>
                <a:cs typeface="HELVETICA" panose="020B0604020202020204" pitchFamily="34" charset="0"/>
              </a:rPr>
              <a:t>Ensure a smooth and intuitive onboarding process for new users. Guide them through the app's key features and benefits.</a:t>
            </a:r>
          </a:p>
          <a:p>
            <a:pPr algn="l">
              <a:buFont typeface="Arial" panose="020B0604020202020204" pitchFamily="34" charset="0"/>
              <a:buChar char="•"/>
            </a:pPr>
            <a:endParaRPr lang="en-US" b="0" i="0" dirty="0">
              <a:solidFill>
                <a:schemeClr val="tx1">
                  <a:lumMod val="85000"/>
                </a:schemeClr>
              </a:solidFill>
              <a:effectLst/>
              <a:latin typeface="HELVETICA" panose="020B0604020202020204" pitchFamily="34" charset="0"/>
              <a:cs typeface="HELVETICA" panose="020B0604020202020204" pitchFamily="34" charset="0"/>
            </a:endParaRPr>
          </a:p>
          <a:p>
            <a:pPr algn="l"/>
            <a:r>
              <a:rPr lang="en-US" b="1" i="0" dirty="0">
                <a:solidFill>
                  <a:schemeClr val="tx1">
                    <a:lumMod val="85000"/>
                  </a:schemeClr>
                </a:solidFill>
                <a:effectLst/>
                <a:latin typeface="HELVETICA" panose="020B0604020202020204" pitchFamily="34" charset="0"/>
                <a:cs typeface="HELVETICA" panose="020B0604020202020204" pitchFamily="34" charset="0"/>
              </a:rPr>
              <a:t>2. Personalized and Relevant Content:</a:t>
            </a:r>
          </a:p>
          <a:p>
            <a:pPr algn="l">
              <a:buFont typeface="Arial" panose="020B0604020202020204" pitchFamily="34" charset="0"/>
              <a:buChar char="•"/>
            </a:pPr>
            <a:r>
              <a:rPr lang="en-US" b="0" i="0" dirty="0">
                <a:solidFill>
                  <a:schemeClr val="tx1">
                    <a:lumMod val="85000"/>
                  </a:schemeClr>
                </a:solidFill>
                <a:effectLst/>
                <a:latin typeface="HELVETICA" panose="020B0604020202020204" pitchFamily="34" charset="0"/>
                <a:cs typeface="HELVETICA" panose="020B0604020202020204" pitchFamily="34" charset="0"/>
              </a:rPr>
              <a:t>Provide personalized content based on user preferences or previous interactions to increase relevance and engagement.</a:t>
            </a:r>
          </a:p>
          <a:p>
            <a:pPr algn="l">
              <a:buFont typeface="Arial" panose="020B0604020202020204" pitchFamily="34" charset="0"/>
              <a:buChar char="•"/>
            </a:pPr>
            <a:endParaRPr lang="en-US" b="0" i="0" dirty="0">
              <a:solidFill>
                <a:schemeClr val="tx1">
                  <a:lumMod val="85000"/>
                </a:schemeClr>
              </a:solidFill>
              <a:effectLst/>
              <a:latin typeface="HELVETICA" panose="020B0604020202020204" pitchFamily="34" charset="0"/>
              <a:cs typeface="HELVETICA" panose="020B0604020202020204" pitchFamily="34" charset="0"/>
            </a:endParaRPr>
          </a:p>
          <a:p>
            <a:pPr algn="l"/>
            <a:r>
              <a:rPr lang="en-US" b="1" i="0" dirty="0">
                <a:solidFill>
                  <a:schemeClr val="tx1">
                    <a:lumMod val="85000"/>
                  </a:schemeClr>
                </a:solidFill>
                <a:effectLst/>
                <a:latin typeface="HELVETICA" panose="020B0604020202020204" pitchFamily="34" charset="0"/>
                <a:cs typeface="HELVETICA" panose="020B0604020202020204" pitchFamily="34" charset="0"/>
              </a:rPr>
              <a:t>3. Clear Call-to-Actions (CTAs):</a:t>
            </a:r>
          </a:p>
          <a:p>
            <a:pPr algn="l">
              <a:buFont typeface="Arial" panose="020B0604020202020204" pitchFamily="34" charset="0"/>
              <a:buChar char="•"/>
            </a:pPr>
            <a:r>
              <a:rPr lang="en-US" b="0" i="0" dirty="0">
                <a:solidFill>
                  <a:schemeClr val="tx1">
                    <a:lumMod val="85000"/>
                  </a:schemeClr>
                </a:solidFill>
                <a:effectLst/>
                <a:latin typeface="HELVETICA" panose="020B0604020202020204" pitchFamily="34" charset="0"/>
                <a:cs typeface="HELVETICA" panose="020B0604020202020204" pitchFamily="34" charset="0"/>
              </a:rPr>
              <a:t>Ensure clear and compelling CTAs within the app post-click to guide users toward specific actions or features.</a:t>
            </a:r>
          </a:p>
          <a:p>
            <a:pPr algn="l">
              <a:buFont typeface="Arial" panose="020B0604020202020204" pitchFamily="34" charset="0"/>
              <a:buChar char="•"/>
            </a:pPr>
            <a:endParaRPr lang="en-US" b="0" i="0" dirty="0">
              <a:solidFill>
                <a:schemeClr val="tx1">
                  <a:lumMod val="85000"/>
                </a:schemeClr>
              </a:solidFill>
              <a:effectLst/>
              <a:latin typeface="HELVETICA" panose="020B0604020202020204" pitchFamily="34" charset="0"/>
              <a:cs typeface="HELVETICA" panose="020B0604020202020204" pitchFamily="34" charset="0"/>
            </a:endParaRPr>
          </a:p>
          <a:p>
            <a:pPr algn="l"/>
            <a:r>
              <a:rPr lang="en-US" b="1" i="0" dirty="0">
                <a:solidFill>
                  <a:schemeClr val="tx1">
                    <a:lumMod val="85000"/>
                  </a:schemeClr>
                </a:solidFill>
                <a:effectLst/>
                <a:latin typeface="HELVETICA" panose="020B0604020202020204" pitchFamily="34" charset="0"/>
                <a:cs typeface="HELVETICA" panose="020B0604020202020204" pitchFamily="34" charset="0"/>
              </a:rPr>
              <a:t>4. Incentivize Actions:</a:t>
            </a:r>
          </a:p>
          <a:p>
            <a:pPr algn="l"/>
            <a:endParaRPr lang="en-US" b="1" i="0" dirty="0">
              <a:solidFill>
                <a:schemeClr val="tx1">
                  <a:lumMod val="85000"/>
                </a:schemeClr>
              </a:solidFill>
              <a:effectLst/>
              <a:latin typeface="HELVETICA" panose="020B0604020202020204" pitchFamily="34" charset="0"/>
              <a:cs typeface="HELVETICA" panose="020B0604020202020204" pitchFamily="34" charset="0"/>
            </a:endParaRPr>
          </a:p>
          <a:p>
            <a:pPr algn="l">
              <a:buFont typeface="Arial" panose="020B0604020202020204" pitchFamily="34" charset="0"/>
              <a:buChar char="•"/>
            </a:pPr>
            <a:r>
              <a:rPr lang="en-US" b="0" i="0" dirty="0">
                <a:solidFill>
                  <a:schemeClr val="tx1">
                    <a:lumMod val="85000"/>
                  </a:schemeClr>
                </a:solidFill>
                <a:effectLst/>
                <a:latin typeface="HELVETICA" panose="020B0604020202020204" pitchFamily="34" charset="0"/>
                <a:cs typeface="HELVETICA" panose="020B0604020202020204" pitchFamily="34" charset="0"/>
              </a:rPr>
              <a:t>Offer incentives or rewards for users who complete certain actions post-notification click, such as making a purchase or exploring new app features.</a:t>
            </a:r>
          </a:p>
          <a:p>
            <a:pPr algn="l">
              <a:buFont typeface="Arial" panose="020B0604020202020204" pitchFamily="34" charset="0"/>
              <a:buChar char="•"/>
            </a:pPr>
            <a:endParaRPr lang="en-US" dirty="0">
              <a:solidFill>
                <a:schemeClr val="tx1">
                  <a:lumMod val="85000"/>
                </a:schemeClr>
              </a:solidFill>
              <a:latin typeface="HELVETICA" panose="020B0604020202020204" pitchFamily="34" charset="0"/>
              <a:cs typeface="HELVETICA" panose="020B0604020202020204" pitchFamily="34" charset="0"/>
            </a:endParaRPr>
          </a:p>
          <a:p>
            <a:pPr algn="l"/>
            <a:r>
              <a:rPr lang="en-US" b="1" i="0" dirty="0">
                <a:solidFill>
                  <a:schemeClr val="tx1">
                    <a:lumMod val="85000"/>
                  </a:schemeClr>
                </a:solidFill>
                <a:effectLst/>
                <a:latin typeface="HELVETICA" panose="020B0604020202020204" pitchFamily="34" charset="0"/>
                <a:cs typeface="HELVETICA" panose="020B0604020202020204" pitchFamily="34" charset="0"/>
              </a:rPr>
              <a:t>5. Performance Optimization:</a:t>
            </a:r>
          </a:p>
          <a:p>
            <a:pPr algn="l"/>
            <a:endParaRPr lang="en-US" b="1" i="0" dirty="0">
              <a:solidFill>
                <a:schemeClr val="tx1">
                  <a:lumMod val="85000"/>
                </a:schemeClr>
              </a:solidFill>
              <a:effectLst/>
              <a:latin typeface="HELVETICA" panose="020B0604020202020204" pitchFamily="34" charset="0"/>
              <a:cs typeface="HELVETICA" panose="020B0604020202020204" pitchFamily="34" charset="0"/>
            </a:endParaRPr>
          </a:p>
          <a:p>
            <a:pPr algn="l">
              <a:buFont typeface="Arial" panose="020B0604020202020204" pitchFamily="34" charset="0"/>
              <a:buChar char="•"/>
            </a:pPr>
            <a:r>
              <a:rPr lang="en-US" b="0" i="0" dirty="0">
                <a:solidFill>
                  <a:schemeClr val="tx1">
                    <a:lumMod val="85000"/>
                  </a:schemeClr>
                </a:solidFill>
                <a:effectLst/>
                <a:latin typeface="HELVETICA" panose="020B0604020202020204" pitchFamily="34" charset="0"/>
                <a:cs typeface="HELVETICA" panose="020B0604020202020204" pitchFamily="34" charset="0"/>
              </a:rPr>
              <a:t>Continuously optimize app performance, ensuring quick loading times, smooth </a:t>
            </a:r>
          </a:p>
          <a:p>
            <a:pPr algn="l"/>
            <a:r>
              <a:rPr lang="en-US" b="0" i="0" dirty="0">
                <a:solidFill>
                  <a:schemeClr val="tx1">
                    <a:lumMod val="85000"/>
                  </a:schemeClr>
                </a:solidFill>
                <a:effectLst/>
                <a:latin typeface="HELVETICA" panose="020B0604020202020204" pitchFamily="34" charset="0"/>
                <a:cs typeface="HELVETICA" panose="020B0604020202020204" pitchFamily="34" charset="0"/>
              </a:rPr>
              <a:t>navigation, and minimal errors or glitches.</a:t>
            </a:r>
          </a:p>
          <a:p>
            <a:pPr algn="l">
              <a:buFont typeface="Arial" panose="020B0604020202020204" pitchFamily="34" charset="0"/>
              <a:buChar char="•"/>
            </a:pPr>
            <a:endParaRPr lang="en-US" b="0" i="0" dirty="0">
              <a:solidFill>
                <a:schemeClr val="tx1">
                  <a:lumMod val="85000"/>
                </a:schemeClr>
              </a:solidFill>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999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6A5A2A-1E7A-EDB8-029B-022ACC472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
        <p:nvSpPr>
          <p:cNvPr id="4" name="TextBox 3">
            <a:extLst>
              <a:ext uri="{FF2B5EF4-FFF2-40B4-BE49-F238E27FC236}">
                <a16:creationId xmlns:a16="http://schemas.microsoft.com/office/drawing/2014/main" id="{52CC72FF-2015-8B66-DBB5-E25B7FFC3AD8}"/>
              </a:ext>
            </a:extLst>
          </p:cNvPr>
          <p:cNvSpPr txBox="1"/>
          <p:nvPr/>
        </p:nvSpPr>
        <p:spPr>
          <a:xfrm>
            <a:off x="0" y="90902"/>
            <a:ext cx="12192000" cy="1200329"/>
          </a:xfrm>
          <a:prstGeom prst="rect">
            <a:avLst/>
          </a:prstGeom>
          <a:noFill/>
        </p:spPr>
        <p:txBody>
          <a:bodyPr wrap="square">
            <a:spAutoFit/>
          </a:bodyPr>
          <a:lstStyle/>
          <a:p>
            <a:pPr algn="l"/>
            <a:r>
              <a:rPr lang="en-US" b="1" dirty="0">
                <a:solidFill>
                  <a:schemeClr val="tx1">
                    <a:lumMod val="85000"/>
                  </a:schemeClr>
                </a:solidFill>
                <a:latin typeface="HELVETICA" panose="020B0604020202020204" pitchFamily="34" charset="0"/>
                <a:cs typeface="HELVETICA" panose="020B0604020202020204" pitchFamily="34" charset="0"/>
              </a:rPr>
              <a:t>6. </a:t>
            </a:r>
            <a:r>
              <a:rPr lang="en-US" b="1" i="0" dirty="0">
                <a:solidFill>
                  <a:schemeClr val="tx1">
                    <a:lumMod val="85000"/>
                  </a:schemeClr>
                </a:solidFill>
                <a:effectLst/>
                <a:latin typeface="HELVETICA" panose="020B0604020202020204" pitchFamily="34" charset="0"/>
                <a:cs typeface="HELVETICA" panose="020B0604020202020204" pitchFamily="34" charset="0"/>
              </a:rPr>
              <a:t>Targeted Re-engagement Campaigns:</a:t>
            </a:r>
          </a:p>
          <a:p>
            <a:pPr algn="l"/>
            <a:endParaRPr lang="en-US" b="1" i="0" dirty="0">
              <a:solidFill>
                <a:schemeClr val="tx1">
                  <a:lumMod val="85000"/>
                </a:schemeClr>
              </a:solidFill>
              <a:effectLst/>
              <a:latin typeface="HELVETICA" panose="020B0604020202020204" pitchFamily="34" charset="0"/>
              <a:cs typeface="HELVETICA" panose="020B0604020202020204" pitchFamily="34" charset="0"/>
            </a:endParaRPr>
          </a:p>
          <a:p>
            <a:pPr algn="l">
              <a:buFont typeface="Arial" panose="020B0604020202020204" pitchFamily="34" charset="0"/>
              <a:buChar char="•"/>
            </a:pPr>
            <a:r>
              <a:rPr lang="en-US" b="0" i="0" dirty="0">
                <a:solidFill>
                  <a:schemeClr val="tx1">
                    <a:lumMod val="85000"/>
                  </a:schemeClr>
                </a:solidFill>
                <a:effectLst/>
                <a:latin typeface="HELVETICA" panose="020B0604020202020204" pitchFamily="34" charset="0"/>
                <a:cs typeface="HELVETICA" panose="020B0604020202020204" pitchFamily="34" charset="0"/>
              </a:rPr>
              <a:t>Design targeted re-engagement campaigns for users who clicked notifications but did not perform desired actions. Tailor messages or offers to encourage further interaction.</a:t>
            </a:r>
          </a:p>
        </p:txBody>
      </p:sp>
    </p:spTree>
    <p:extLst>
      <p:ext uri="{BB962C8B-B14F-4D97-AF65-F5344CB8AC3E}">
        <p14:creationId xmlns:p14="http://schemas.microsoft.com/office/powerpoint/2010/main" val="201814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5B1F5B-D570-F52C-5555-3A5CFE155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
        <p:nvSpPr>
          <p:cNvPr id="4" name="TextBox 3">
            <a:extLst>
              <a:ext uri="{FF2B5EF4-FFF2-40B4-BE49-F238E27FC236}">
                <a16:creationId xmlns:a16="http://schemas.microsoft.com/office/drawing/2014/main" id="{10C816DE-BBBF-085A-36A7-D0B1FB7B553F}"/>
              </a:ext>
            </a:extLst>
          </p:cNvPr>
          <p:cNvSpPr txBox="1"/>
          <p:nvPr/>
        </p:nvSpPr>
        <p:spPr>
          <a:xfrm>
            <a:off x="0" y="71355"/>
            <a:ext cx="12192000" cy="2185214"/>
          </a:xfrm>
          <a:prstGeom prst="rect">
            <a:avLst/>
          </a:prstGeom>
          <a:noFill/>
        </p:spPr>
        <p:txBody>
          <a:bodyPr wrap="square">
            <a:spAutoFit/>
          </a:bodyPr>
          <a:lstStyle/>
          <a:p>
            <a:pPr algn="ctr"/>
            <a:r>
              <a:rPr lang="en-US" sz="3200" b="1" dirty="0">
                <a:latin typeface="HELVETICA" panose="020B0604020202020204" pitchFamily="34" charset="0"/>
                <a:cs typeface="HELVETICA" panose="020B0604020202020204" pitchFamily="34" charset="0"/>
              </a:rPr>
              <a:t>H. </a:t>
            </a:r>
            <a:r>
              <a:rPr lang="en-US" sz="3200" b="1" i="0" dirty="0">
                <a:effectLst/>
                <a:latin typeface="HELVETICA" panose="020B0604020202020204" pitchFamily="34" charset="0"/>
                <a:cs typeface="HELVETICA" panose="020B0604020202020204" pitchFamily="34" charset="0"/>
              </a:rPr>
              <a:t>Conclusion</a:t>
            </a:r>
          </a:p>
          <a:p>
            <a:pPr algn="ctr"/>
            <a:r>
              <a:rPr lang="en-US" sz="3200" b="0" i="0" dirty="0">
                <a:solidFill>
                  <a:schemeClr val="tx1">
                    <a:lumMod val="85000"/>
                  </a:schemeClr>
                </a:solidFill>
                <a:effectLst/>
                <a:latin typeface="HELVETICA" panose="020B0604020202020204" pitchFamily="34" charset="0"/>
                <a:cs typeface="HELVETICA" panose="020B0604020202020204" pitchFamily="34" charset="0"/>
              </a:rPr>
              <a:t> </a:t>
            </a:r>
          </a:p>
          <a:p>
            <a:r>
              <a:rPr lang="en-US" b="0" i="0" dirty="0">
                <a:solidFill>
                  <a:schemeClr val="tx1">
                    <a:lumMod val="85000"/>
                  </a:schemeClr>
                </a:solidFill>
                <a:effectLst/>
                <a:latin typeface="HELVETICA" panose="020B0604020202020204" pitchFamily="34" charset="0"/>
                <a:cs typeface="HELVETICA" panose="020B0604020202020204" pitchFamily="34" charset="0"/>
              </a:rPr>
              <a:t>The analysis showcased the significant impact of Snapdeal's referral program on user growth, app installations, and engagement metrics. Data-driven insights and strategic recommendations aim to further enhance the referral program's effectiveness, driving increased user interactions, and sustaining long-term user engagement within the Snapdeal platform.</a:t>
            </a:r>
            <a:endParaRPr lang="en-IN" dirty="0">
              <a:solidFill>
                <a:schemeClr val="tx1">
                  <a:lumMod val="85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1259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2B1A2F-948F-CC0F-CE79-06F42B701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
        <p:nvSpPr>
          <p:cNvPr id="3" name="TextBox 2">
            <a:extLst>
              <a:ext uri="{FF2B5EF4-FFF2-40B4-BE49-F238E27FC236}">
                <a16:creationId xmlns:a16="http://schemas.microsoft.com/office/drawing/2014/main" id="{5429F979-EE4D-F7A1-83B2-1C7DD89AD60E}"/>
              </a:ext>
            </a:extLst>
          </p:cNvPr>
          <p:cNvSpPr txBox="1"/>
          <p:nvPr/>
        </p:nvSpPr>
        <p:spPr>
          <a:xfrm>
            <a:off x="-223934" y="2313991"/>
            <a:ext cx="12192000" cy="1323439"/>
          </a:xfrm>
          <a:prstGeom prst="rect">
            <a:avLst/>
          </a:prstGeom>
          <a:noFill/>
        </p:spPr>
        <p:txBody>
          <a:bodyPr wrap="square" rtlCol="0">
            <a:spAutoFit/>
          </a:bodyPr>
          <a:lstStyle/>
          <a:p>
            <a:pPr algn="ctr"/>
            <a:r>
              <a:rPr lang="en-US" sz="8000" b="1" dirty="0">
                <a:latin typeface="Segoe Script" panose="030B0504020000000003" pitchFamily="66" charset="0"/>
              </a:rPr>
              <a:t>Thank you</a:t>
            </a:r>
            <a:endParaRPr lang="en-IN" sz="8000" b="1" dirty="0">
              <a:latin typeface="Segoe Script" panose="030B0504020000000003" pitchFamily="66" charset="0"/>
            </a:endParaRPr>
          </a:p>
        </p:txBody>
      </p:sp>
    </p:spTree>
    <p:extLst>
      <p:ext uri="{BB962C8B-B14F-4D97-AF65-F5344CB8AC3E}">
        <p14:creationId xmlns:p14="http://schemas.microsoft.com/office/powerpoint/2010/main" val="404124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C68820-2438-B18B-819E-F83038BA7380}"/>
              </a:ext>
            </a:extLst>
          </p:cNvPr>
          <p:cNvSpPr txBox="1"/>
          <p:nvPr/>
        </p:nvSpPr>
        <p:spPr>
          <a:xfrm>
            <a:off x="0" y="0"/>
            <a:ext cx="12192000" cy="7478970"/>
          </a:xfrm>
          <a:prstGeom prst="rect">
            <a:avLst/>
          </a:prstGeom>
          <a:noFill/>
        </p:spPr>
        <p:txBody>
          <a:bodyPr wrap="square" rtlCol="0">
            <a:spAutoFit/>
          </a:bodyPr>
          <a:lstStyle/>
          <a:p>
            <a:pPr algn="ctr"/>
            <a:r>
              <a:rPr lang="en-US" sz="3200" b="1" dirty="0">
                <a:latin typeface="HELVETICA" panose="020B0604020202020204" pitchFamily="34" charset="0"/>
                <a:cs typeface="HELVETICA" panose="020B0604020202020204" pitchFamily="34" charset="0"/>
              </a:rPr>
              <a:t>B. Crucial Data Metrics For Referral Program Evaluation</a:t>
            </a:r>
          </a:p>
          <a:p>
            <a:pPr algn="ctr"/>
            <a:endParaRPr lang="en-US" sz="3200" dirty="0">
              <a:latin typeface="HELVETICA" panose="020B0604020202020204" pitchFamily="34" charset="0"/>
              <a:cs typeface="HELVETICA" panose="020B0604020202020204" pitchFamily="34" charset="0"/>
            </a:endParaRPr>
          </a:p>
          <a:p>
            <a:pPr algn="l">
              <a:buFont typeface="+mj-lt"/>
              <a:buAutoNum type="arabicPeriod"/>
            </a:pPr>
            <a:r>
              <a:rPr lang="en-US" sz="2000" b="1" i="0" dirty="0" err="1">
                <a:solidFill>
                  <a:schemeClr val="tx1">
                    <a:lumMod val="75000"/>
                  </a:schemeClr>
                </a:solidFill>
                <a:effectLst/>
                <a:latin typeface="HELVETICA" panose="020B0604020202020204" pitchFamily="34" charset="0"/>
                <a:cs typeface="HELVETICA" panose="020B0604020202020204" pitchFamily="34" charset="0"/>
              </a:rPr>
              <a:t>dpYMD</a:t>
            </a:r>
            <a:r>
              <a:rPr lang="en-US" sz="2000" b="1" i="0" dirty="0">
                <a:solidFill>
                  <a:schemeClr val="tx1">
                    <a:lumMod val="75000"/>
                  </a:schemeClr>
                </a:solidFill>
                <a:effectLst/>
                <a:latin typeface="HELVETICA" panose="020B0604020202020204" pitchFamily="34" charset="0"/>
                <a:cs typeface="HELVETICA" panose="020B0604020202020204" pitchFamily="34" charset="0"/>
              </a:rPr>
              <a:t> (Date in YYYYMMDD format)</a:t>
            </a:r>
            <a:r>
              <a:rPr lang="en-US" sz="2000" b="0" i="0" dirty="0">
                <a:solidFill>
                  <a:schemeClr val="tx1">
                    <a:lumMod val="75000"/>
                  </a:schemeClr>
                </a:solidFill>
                <a:effectLst/>
                <a:latin typeface="HELVETICA" panose="020B0604020202020204" pitchFamily="34" charset="0"/>
                <a:cs typeface="HELVETICA" panose="020B0604020202020204" pitchFamily="34" charset="0"/>
              </a:rPr>
              <a:t>: Helps track and analyze referral trends over time, enabling the identification of patterns or fluctuations in program performance on different days or periods.</a:t>
            </a:r>
          </a:p>
          <a:p>
            <a:pPr algn="l">
              <a:buFont typeface="+mj-lt"/>
              <a:buAutoNum type="arabicPeriod"/>
            </a:pPr>
            <a:endParaRPr lang="en-US" sz="2000" b="0" i="0" dirty="0">
              <a:solidFill>
                <a:schemeClr val="tx1">
                  <a:lumMod val="75000"/>
                </a:schemeClr>
              </a:solidFill>
              <a:effectLst/>
              <a:latin typeface="HELVETICA" panose="020B0604020202020204" pitchFamily="34" charset="0"/>
              <a:cs typeface="HELVETICA" panose="020B0604020202020204" pitchFamily="34" charset="0"/>
            </a:endParaRPr>
          </a:p>
          <a:p>
            <a:pPr algn="l">
              <a:buFont typeface="+mj-lt"/>
              <a:buAutoNum type="arabicPeriod"/>
            </a:pPr>
            <a:r>
              <a:rPr lang="en-US" sz="2000" b="1" i="0" dirty="0">
                <a:solidFill>
                  <a:schemeClr val="tx1">
                    <a:lumMod val="75000"/>
                  </a:schemeClr>
                </a:solidFill>
                <a:effectLst/>
                <a:latin typeface="HELVETICA" panose="020B0604020202020204" pitchFamily="34" charset="0"/>
                <a:cs typeface="HELVETICA" panose="020B0604020202020204" pitchFamily="34" charset="0"/>
              </a:rPr>
              <a:t>User Activity Metrics (</a:t>
            </a:r>
            <a:r>
              <a:rPr lang="en-US" sz="2000" b="1" i="0" dirty="0" err="1">
                <a:solidFill>
                  <a:schemeClr val="tx1">
                    <a:lumMod val="75000"/>
                  </a:schemeClr>
                </a:solidFill>
                <a:effectLst/>
                <a:latin typeface="HELVETICA" panose="020B0604020202020204" pitchFamily="34" charset="0"/>
                <a:cs typeface="HELVETICA" panose="020B0604020202020204" pitchFamily="34" charset="0"/>
              </a:rPr>
              <a:t>AppLaunch</a:t>
            </a:r>
            <a:r>
              <a:rPr lang="en-US" sz="2000" b="1" i="0" dirty="0">
                <a:solidFill>
                  <a:schemeClr val="tx1">
                    <a:lumMod val="75000"/>
                  </a:schemeClr>
                </a:solidFill>
                <a:effectLst/>
                <a:latin typeface="HELVETICA" panose="020B0604020202020204" pitchFamily="34" charset="0"/>
                <a:cs typeface="HELVETICA" panose="020B0604020202020204" pitchFamily="34" charset="0"/>
              </a:rPr>
              <a:t>, </a:t>
            </a:r>
            <a:r>
              <a:rPr lang="en-US" sz="2000" b="1" i="0" dirty="0" err="1">
                <a:solidFill>
                  <a:schemeClr val="tx1">
                    <a:lumMod val="75000"/>
                  </a:schemeClr>
                </a:solidFill>
                <a:effectLst/>
                <a:latin typeface="HELVETICA" panose="020B0604020202020204" pitchFamily="34" charset="0"/>
                <a:cs typeface="HELVETICA" panose="020B0604020202020204" pitchFamily="34" charset="0"/>
              </a:rPr>
              <a:t>HomeView</a:t>
            </a:r>
            <a:r>
              <a:rPr lang="en-US" sz="2000" b="1" i="0" dirty="0">
                <a:solidFill>
                  <a:schemeClr val="tx1">
                    <a:lumMod val="75000"/>
                  </a:schemeClr>
                </a:solidFill>
                <a:effectLst/>
                <a:latin typeface="HELVETICA" panose="020B0604020202020204" pitchFamily="34" charset="0"/>
                <a:cs typeface="HELVETICA" panose="020B0604020202020204" pitchFamily="34" charset="0"/>
              </a:rPr>
              <a:t>, </a:t>
            </a:r>
            <a:r>
              <a:rPr lang="en-US" sz="2000" b="1" i="0" dirty="0" err="1">
                <a:solidFill>
                  <a:schemeClr val="tx1">
                    <a:lumMod val="75000"/>
                  </a:schemeClr>
                </a:solidFill>
                <a:effectLst/>
                <a:latin typeface="HELVETICA" panose="020B0604020202020204" pitchFamily="34" charset="0"/>
                <a:cs typeface="HELVETICA" panose="020B0604020202020204" pitchFamily="34" charset="0"/>
              </a:rPr>
              <a:t>PdpView</a:t>
            </a:r>
            <a:r>
              <a:rPr lang="en-US" sz="2000" b="1" i="0" dirty="0">
                <a:solidFill>
                  <a:schemeClr val="tx1">
                    <a:lumMod val="75000"/>
                  </a:schemeClr>
                </a:solidFill>
                <a:effectLst/>
                <a:latin typeface="HELVETICA" panose="020B0604020202020204" pitchFamily="34" charset="0"/>
                <a:cs typeface="HELVETICA" panose="020B0604020202020204" pitchFamily="34" charset="0"/>
              </a:rPr>
              <a:t>, </a:t>
            </a:r>
            <a:r>
              <a:rPr lang="en-US" sz="2000" b="1" i="0" dirty="0" err="1">
                <a:solidFill>
                  <a:schemeClr val="tx1">
                    <a:lumMod val="75000"/>
                  </a:schemeClr>
                </a:solidFill>
                <a:effectLst/>
                <a:latin typeface="HELVETICA" panose="020B0604020202020204" pitchFamily="34" charset="0"/>
                <a:cs typeface="HELVETICA" panose="020B0604020202020204" pitchFamily="34" charset="0"/>
              </a:rPr>
              <a:t>SnapcashPage</a:t>
            </a:r>
            <a:r>
              <a:rPr lang="en-US" sz="2000" b="1" i="0" dirty="0">
                <a:solidFill>
                  <a:schemeClr val="tx1">
                    <a:lumMod val="75000"/>
                  </a:schemeClr>
                </a:solidFill>
                <a:effectLst/>
                <a:latin typeface="HELVETICA" panose="020B0604020202020204" pitchFamily="34" charset="0"/>
                <a:cs typeface="HELVETICA" panose="020B0604020202020204" pitchFamily="34" charset="0"/>
              </a:rPr>
              <a:t>, </a:t>
            </a:r>
            <a:r>
              <a:rPr lang="en-US" sz="2000" b="1" i="0" dirty="0" err="1">
                <a:solidFill>
                  <a:schemeClr val="tx1">
                    <a:lumMod val="75000"/>
                  </a:schemeClr>
                </a:solidFill>
                <a:effectLst/>
                <a:latin typeface="HELVETICA" panose="020B0604020202020204" pitchFamily="34" charset="0"/>
                <a:cs typeface="HELVETICA" panose="020B0604020202020204" pitchFamily="34" charset="0"/>
              </a:rPr>
              <a:t>ReferralPageView</a:t>
            </a:r>
            <a:r>
              <a:rPr lang="en-US" sz="2000" b="1" i="0" dirty="0">
                <a:solidFill>
                  <a:schemeClr val="tx1">
                    <a:lumMod val="75000"/>
                  </a:schemeClr>
                </a:solidFill>
                <a:effectLst/>
                <a:latin typeface="HELVETICA" panose="020B0604020202020204" pitchFamily="34" charset="0"/>
                <a:cs typeface="HELVETICA" panose="020B0604020202020204" pitchFamily="34" charset="0"/>
              </a:rPr>
              <a:t>)</a:t>
            </a:r>
            <a:r>
              <a:rPr lang="en-US" sz="2000" b="0" i="0" dirty="0">
                <a:solidFill>
                  <a:schemeClr val="tx1">
                    <a:lumMod val="75000"/>
                  </a:schemeClr>
                </a:solidFill>
                <a:effectLst/>
                <a:latin typeface="HELVETICA" panose="020B0604020202020204" pitchFamily="34" charset="0"/>
                <a:cs typeface="HELVETICA" panose="020B0604020202020204" pitchFamily="34" charset="0"/>
              </a:rPr>
              <a:t>: Illustrates user behavior post-referral, offering insights into which app sections or pages users engage with after being referred.</a:t>
            </a:r>
          </a:p>
          <a:p>
            <a:pPr algn="l">
              <a:buFont typeface="+mj-lt"/>
              <a:buAutoNum type="arabicPeriod"/>
            </a:pPr>
            <a:endParaRPr lang="en-US" sz="2000" b="0" i="0" dirty="0">
              <a:solidFill>
                <a:schemeClr val="tx1">
                  <a:lumMod val="75000"/>
                </a:schemeClr>
              </a:solidFill>
              <a:effectLst/>
              <a:latin typeface="HELVETICA" panose="020B0604020202020204" pitchFamily="34" charset="0"/>
              <a:cs typeface="HELVETICA" panose="020B0604020202020204" pitchFamily="34" charset="0"/>
            </a:endParaRPr>
          </a:p>
          <a:p>
            <a:pPr algn="l">
              <a:buFont typeface="+mj-lt"/>
              <a:buAutoNum type="arabicPeriod"/>
            </a:pPr>
            <a:r>
              <a:rPr lang="en-US" sz="2000" b="1" i="0" dirty="0" err="1">
                <a:solidFill>
                  <a:schemeClr val="tx1">
                    <a:lumMod val="75000"/>
                  </a:schemeClr>
                </a:solidFill>
                <a:effectLst/>
                <a:latin typeface="HELVETICA" panose="020B0604020202020204" pitchFamily="34" charset="0"/>
                <a:cs typeface="HELVETICA" panose="020B0604020202020204" pitchFamily="34" charset="0"/>
              </a:rPr>
              <a:t>ReferralBulkNotification</a:t>
            </a:r>
            <a:r>
              <a:rPr lang="en-US" sz="2000" b="1" i="0" dirty="0">
                <a:solidFill>
                  <a:schemeClr val="tx1">
                    <a:lumMod val="75000"/>
                  </a:schemeClr>
                </a:solidFill>
                <a:effectLst/>
                <a:latin typeface="HELVETICA" panose="020B0604020202020204" pitchFamily="34" charset="0"/>
                <a:cs typeface="HELVETICA" panose="020B0604020202020204" pitchFamily="34" charset="0"/>
              </a:rPr>
              <a:t> </a:t>
            </a:r>
            <a:r>
              <a:rPr lang="en-US" sz="2000" b="1" i="0" dirty="0" err="1">
                <a:solidFill>
                  <a:schemeClr val="tx1">
                    <a:lumMod val="75000"/>
                  </a:schemeClr>
                </a:solidFill>
                <a:effectLst/>
                <a:latin typeface="HELVETICA" panose="020B0604020202020204" pitchFamily="34" charset="0"/>
                <a:cs typeface="HELVETICA" panose="020B0604020202020204" pitchFamily="34" charset="0"/>
              </a:rPr>
              <a:t>ClickUsers</a:t>
            </a:r>
            <a:r>
              <a:rPr lang="en-US" sz="2000" b="0" i="0" dirty="0">
                <a:solidFill>
                  <a:schemeClr val="tx1">
                    <a:lumMod val="75000"/>
                  </a:schemeClr>
                </a:solidFill>
                <a:effectLst/>
                <a:latin typeface="HELVETICA" panose="020B0604020202020204" pitchFamily="34" charset="0"/>
                <a:cs typeface="HELVETICA" panose="020B0604020202020204" pitchFamily="34" charset="0"/>
              </a:rPr>
              <a:t>: Tracks users interacting with bulk notifications, providing insights into the effectiveness of notification-based referral strategies in driving user actions.</a:t>
            </a:r>
          </a:p>
          <a:p>
            <a:pPr algn="l">
              <a:buFont typeface="+mj-lt"/>
              <a:buAutoNum type="arabicPeriod"/>
            </a:pPr>
            <a:endParaRPr lang="en-US" sz="2000" b="0" i="0" dirty="0">
              <a:solidFill>
                <a:schemeClr val="tx1">
                  <a:lumMod val="75000"/>
                </a:schemeClr>
              </a:solidFill>
              <a:effectLst/>
              <a:latin typeface="HELVETICA" panose="020B0604020202020204" pitchFamily="34" charset="0"/>
              <a:cs typeface="HELVETICA" panose="020B0604020202020204" pitchFamily="34" charset="0"/>
            </a:endParaRPr>
          </a:p>
          <a:p>
            <a:pPr algn="l">
              <a:buFont typeface="+mj-lt"/>
              <a:buAutoNum type="arabicPeriod"/>
            </a:pPr>
            <a:r>
              <a:rPr lang="en-US" sz="2000" b="1" i="0" dirty="0">
                <a:solidFill>
                  <a:schemeClr val="tx1">
                    <a:lumMod val="75000"/>
                  </a:schemeClr>
                </a:solidFill>
                <a:effectLst/>
                <a:latin typeface="HELVETICA" panose="020B0604020202020204" pitchFamily="34" charset="0"/>
                <a:cs typeface="HELVETICA" panose="020B0604020202020204" pitchFamily="34" charset="0"/>
              </a:rPr>
              <a:t>Referrer</a:t>
            </a:r>
            <a:r>
              <a:rPr lang="en-US" sz="2000" b="0" i="0" dirty="0">
                <a:solidFill>
                  <a:schemeClr val="tx1">
                    <a:lumMod val="75000"/>
                  </a:schemeClr>
                </a:solidFill>
                <a:effectLst/>
                <a:latin typeface="HELVETICA" panose="020B0604020202020204" pitchFamily="34" charset="0"/>
                <a:cs typeface="HELVETICA" panose="020B0604020202020204" pitchFamily="34" charset="0"/>
              </a:rPr>
              <a:t>: Identifies users actively engaging in referrals, allowing the assessment of influential referrers and their impact on driving new user acquisition.</a:t>
            </a:r>
          </a:p>
          <a:p>
            <a:pPr algn="l">
              <a:buFont typeface="+mj-lt"/>
              <a:buAutoNum type="arabicPeriod"/>
            </a:pPr>
            <a:endParaRPr lang="en-US" sz="2000" b="0" i="0" dirty="0">
              <a:solidFill>
                <a:schemeClr val="tx1">
                  <a:lumMod val="75000"/>
                </a:schemeClr>
              </a:solidFill>
              <a:effectLst/>
              <a:latin typeface="HELVETICA" panose="020B0604020202020204" pitchFamily="34" charset="0"/>
              <a:cs typeface="HELVETICA" panose="020B0604020202020204" pitchFamily="34" charset="0"/>
            </a:endParaRPr>
          </a:p>
          <a:p>
            <a:pPr algn="l">
              <a:buFont typeface="+mj-lt"/>
              <a:buAutoNum type="arabicPeriod"/>
            </a:pPr>
            <a:r>
              <a:rPr lang="en-US" sz="2000" b="1" i="0" dirty="0" err="1">
                <a:solidFill>
                  <a:schemeClr val="tx1">
                    <a:lumMod val="75000"/>
                  </a:schemeClr>
                </a:solidFill>
                <a:effectLst/>
                <a:latin typeface="HELVETICA" panose="020B0604020202020204" pitchFamily="34" charset="0"/>
                <a:cs typeface="HELVETICA" panose="020B0604020202020204" pitchFamily="34" charset="0"/>
              </a:rPr>
              <a:t>SnapCash</a:t>
            </a:r>
            <a:r>
              <a:rPr lang="en-US" sz="2000" b="1" i="0" dirty="0">
                <a:solidFill>
                  <a:schemeClr val="tx1">
                    <a:lumMod val="75000"/>
                  </a:schemeClr>
                </a:solidFill>
                <a:effectLst/>
                <a:latin typeface="HELVETICA" panose="020B0604020202020204" pitchFamily="34" charset="0"/>
                <a:cs typeface="HELVETICA" panose="020B0604020202020204" pitchFamily="34" charset="0"/>
              </a:rPr>
              <a:t> Page &amp; Referral Page Referrer, PDP Referrer</a:t>
            </a:r>
            <a:r>
              <a:rPr lang="en-US" sz="2000" b="0" i="0" dirty="0">
                <a:solidFill>
                  <a:schemeClr val="tx1">
                    <a:lumMod val="75000"/>
                  </a:schemeClr>
                </a:solidFill>
                <a:effectLst/>
                <a:latin typeface="HELVETICA" panose="020B0604020202020204" pitchFamily="34" charset="0"/>
                <a:cs typeface="HELVETICA" panose="020B0604020202020204" pitchFamily="34" charset="0"/>
              </a:rPr>
              <a:t>: Indicates referral counts from specific pages, aiding in optimizing these pages for better conversion rates and understanding which pages are more effective in generating referrals.</a:t>
            </a:r>
          </a:p>
          <a:p>
            <a:pPr algn="ctr"/>
            <a:endParaRPr lang="en-US" sz="3200" dirty="0">
              <a:latin typeface="HELVETICA" panose="020B0604020202020204" pitchFamily="34" charset="0"/>
              <a:cs typeface="HELVETICA" panose="020B0604020202020204" pitchFamily="34" charset="0"/>
            </a:endParaRPr>
          </a:p>
          <a:p>
            <a:endParaRPr lang="en-US" sz="3200" dirty="0">
              <a:latin typeface="HELVETICA" panose="020B0604020202020204" pitchFamily="34" charset="0"/>
              <a:cs typeface="HELVETICA" panose="020B0604020202020204" pitchFamily="34" charset="0"/>
            </a:endParaRPr>
          </a:p>
          <a:p>
            <a:r>
              <a:rPr lang="en-US" sz="3200" dirty="0">
                <a:latin typeface="HELVETICA" panose="020B0604020202020204" pitchFamily="34" charset="0"/>
                <a:cs typeface="HELVETICA" panose="020B0604020202020204" pitchFamily="34" charset="0"/>
              </a:rPr>
              <a:t> </a:t>
            </a:r>
            <a:endParaRPr lang="en-IN" sz="3200" dirty="0">
              <a:latin typeface="HELVETICA" panose="020B0604020202020204" pitchFamily="34" charset="0"/>
              <a:cs typeface="HELVETICA" panose="020B0604020202020204" pitchFamily="34" charset="0"/>
            </a:endParaRPr>
          </a:p>
        </p:txBody>
      </p:sp>
      <p:pic>
        <p:nvPicPr>
          <p:cNvPr id="4" name="Picture 3">
            <a:extLst>
              <a:ext uri="{FF2B5EF4-FFF2-40B4-BE49-F238E27FC236}">
                <a16:creationId xmlns:a16="http://schemas.microsoft.com/office/drawing/2014/main" id="{619EA737-A093-E02F-0EB3-D8EDA3400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Tree>
    <p:extLst>
      <p:ext uri="{BB962C8B-B14F-4D97-AF65-F5344CB8AC3E}">
        <p14:creationId xmlns:p14="http://schemas.microsoft.com/office/powerpoint/2010/main" val="217171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880DA2-3ED9-173F-632B-98C41D0DA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
        <p:nvSpPr>
          <p:cNvPr id="3" name="TextBox 2">
            <a:extLst>
              <a:ext uri="{FF2B5EF4-FFF2-40B4-BE49-F238E27FC236}">
                <a16:creationId xmlns:a16="http://schemas.microsoft.com/office/drawing/2014/main" id="{DDCB9C2C-890C-DDA7-ED59-CBE7E719BAD5}"/>
              </a:ext>
            </a:extLst>
          </p:cNvPr>
          <p:cNvSpPr txBox="1"/>
          <p:nvPr/>
        </p:nvSpPr>
        <p:spPr>
          <a:xfrm>
            <a:off x="0" y="0"/>
            <a:ext cx="12192000" cy="4401205"/>
          </a:xfrm>
          <a:prstGeom prst="rect">
            <a:avLst/>
          </a:prstGeom>
          <a:noFill/>
        </p:spPr>
        <p:txBody>
          <a:bodyPr wrap="square" rtlCol="0">
            <a:spAutoFit/>
          </a:bodyPr>
          <a:lstStyle/>
          <a:p>
            <a:pPr algn="l"/>
            <a:r>
              <a:rPr lang="en-US" sz="2000" dirty="0">
                <a:solidFill>
                  <a:schemeClr val="tx1">
                    <a:lumMod val="75000"/>
                  </a:schemeClr>
                </a:solidFill>
                <a:latin typeface="HELVETICA" panose="020B0604020202020204" pitchFamily="34" charset="0"/>
                <a:cs typeface="HELVETICA" panose="020B0604020202020204" pitchFamily="34" charset="0"/>
              </a:rPr>
              <a:t>6. </a:t>
            </a:r>
            <a:r>
              <a:rPr lang="en-US" sz="2000" b="1" i="0" dirty="0">
                <a:solidFill>
                  <a:schemeClr val="tx1">
                    <a:lumMod val="75000"/>
                  </a:schemeClr>
                </a:solidFill>
                <a:effectLst/>
                <a:latin typeface="HELVETICA" panose="020B0604020202020204" pitchFamily="34" charset="0"/>
                <a:cs typeface="HELVETICA" panose="020B0604020202020204" pitchFamily="34" charset="0"/>
              </a:rPr>
              <a:t>Referees</a:t>
            </a:r>
            <a:r>
              <a:rPr lang="en-US" sz="2000" b="0" i="0" dirty="0">
                <a:solidFill>
                  <a:schemeClr val="tx1">
                    <a:lumMod val="75000"/>
                  </a:schemeClr>
                </a:solidFill>
                <a:effectLst/>
                <a:latin typeface="HELVETICA" panose="020B0604020202020204" pitchFamily="34" charset="0"/>
                <a:cs typeface="HELVETICA" panose="020B0604020202020204" pitchFamily="34" charset="0"/>
              </a:rPr>
              <a:t>: Represents individuals clicking on referral links, indicating the level of interest or engagement generated by referrals and the program's ability to attract potential users.</a:t>
            </a:r>
          </a:p>
          <a:p>
            <a:pPr algn="l"/>
            <a:endParaRPr lang="en-US" sz="2000" b="0" i="0" dirty="0">
              <a:solidFill>
                <a:schemeClr val="tx1">
                  <a:lumMod val="75000"/>
                </a:schemeClr>
              </a:solidFill>
              <a:effectLst/>
              <a:latin typeface="HELVETICA" panose="020B0604020202020204" pitchFamily="34" charset="0"/>
              <a:cs typeface="HELVETICA" panose="020B0604020202020204" pitchFamily="34" charset="0"/>
            </a:endParaRPr>
          </a:p>
          <a:p>
            <a:pPr algn="l"/>
            <a:r>
              <a:rPr lang="en-US" sz="2000" b="1" i="0" dirty="0">
                <a:solidFill>
                  <a:schemeClr val="tx1">
                    <a:lumMod val="75000"/>
                  </a:schemeClr>
                </a:solidFill>
                <a:effectLst/>
                <a:latin typeface="HELVETICA" panose="020B0604020202020204" pitchFamily="34" charset="0"/>
                <a:cs typeface="HELVETICA" panose="020B0604020202020204" pitchFamily="34" charset="0"/>
              </a:rPr>
              <a:t>7. Installs</a:t>
            </a:r>
            <a:r>
              <a:rPr lang="en-US" sz="2000" b="0" i="0" dirty="0">
                <a:solidFill>
                  <a:schemeClr val="tx1">
                    <a:lumMod val="75000"/>
                  </a:schemeClr>
                </a:solidFill>
                <a:effectLst/>
                <a:latin typeface="HELVETICA" panose="020B0604020202020204" pitchFamily="34" charset="0"/>
                <a:cs typeface="HELVETICA" panose="020B0604020202020204" pitchFamily="34" charset="0"/>
              </a:rPr>
              <a:t>: Reflects the number of app installations resulting from referrals, a critical metric in evaluating the program's success in converting referrals into actual users.</a:t>
            </a:r>
          </a:p>
          <a:p>
            <a:pPr algn="l"/>
            <a:endParaRPr lang="en-US" sz="2000" b="0" i="0" dirty="0">
              <a:solidFill>
                <a:schemeClr val="tx1">
                  <a:lumMod val="75000"/>
                </a:schemeClr>
              </a:solidFill>
              <a:effectLst/>
              <a:latin typeface="HELVETICA" panose="020B0604020202020204" pitchFamily="34" charset="0"/>
              <a:cs typeface="HELVETICA" panose="020B0604020202020204" pitchFamily="34" charset="0"/>
            </a:endParaRPr>
          </a:p>
          <a:p>
            <a:r>
              <a:rPr lang="en-US" sz="2000" b="1" i="0" dirty="0">
                <a:solidFill>
                  <a:schemeClr val="tx1">
                    <a:lumMod val="75000"/>
                  </a:schemeClr>
                </a:solidFill>
                <a:effectLst/>
                <a:latin typeface="HELVETICA" panose="020B0604020202020204" pitchFamily="34" charset="0"/>
                <a:cs typeface="HELVETICA" panose="020B0604020202020204" pitchFamily="34" charset="0"/>
              </a:rPr>
              <a:t>8. </a:t>
            </a:r>
            <a:r>
              <a:rPr lang="en-US" sz="2000" b="1" i="0" dirty="0" err="1">
                <a:solidFill>
                  <a:schemeClr val="tx1">
                    <a:lumMod val="75000"/>
                  </a:schemeClr>
                </a:solidFill>
                <a:effectLst/>
                <a:latin typeface="HELVETICA" panose="020B0604020202020204" pitchFamily="34" charset="0"/>
                <a:cs typeface="HELVETICA" panose="020B0604020202020204" pitchFamily="34" charset="0"/>
              </a:rPr>
              <a:t>dayType</a:t>
            </a:r>
            <a:r>
              <a:rPr lang="en-US" sz="2000" b="1" i="0" dirty="0">
                <a:solidFill>
                  <a:schemeClr val="tx1">
                    <a:lumMod val="75000"/>
                  </a:schemeClr>
                </a:solidFill>
                <a:effectLst/>
                <a:latin typeface="HELVETICA" panose="020B0604020202020204" pitchFamily="34" charset="0"/>
                <a:cs typeface="HELVETICA" panose="020B0604020202020204" pitchFamily="34" charset="0"/>
              </a:rPr>
              <a:t> (Classification of days - e.g., SALE, BAU)</a:t>
            </a:r>
            <a:r>
              <a:rPr lang="en-US" sz="2000" b="0" i="0" dirty="0">
                <a:solidFill>
                  <a:schemeClr val="tx1">
                    <a:lumMod val="75000"/>
                  </a:schemeClr>
                </a:solidFill>
                <a:effectLst/>
                <a:latin typeface="HELVETICA" panose="020B0604020202020204" pitchFamily="34" charset="0"/>
                <a:cs typeface="HELVETICA" panose="020B0604020202020204" pitchFamily="34" charset="0"/>
              </a:rPr>
              <a:t>: Categorizes days, facilitating the assessment of how specific events or types of days influence referral metrics, allowing for tailored strategies during various periods.</a:t>
            </a:r>
          </a:p>
          <a:p>
            <a:pPr algn="l">
              <a:buFont typeface="+mj-lt"/>
              <a:buAutoNum type="arabicPeriod"/>
            </a:pPr>
            <a:endParaRPr lang="en-US" sz="2000" b="0" i="0" dirty="0">
              <a:solidFill>
                <a:schemeClr val="tx1">
                  <a:lumMod val="75000"/>
                </a:schemeClr>
              </a:solidFill>
              <a:effectLst/>
              <a:latin typeface="HELVETICA" panose="020B0604020202020204" pitchFamily="34" charset="0"/>
              <a:cs typeface="HELVETICA" panose="020B0604020202020204" pitchFamily="34" charset="0"/>
            </a:endParaRPr>
          </a:p>
          <a:p>
            <a:pPr algn="l">
              <a:buFont typeface="+mj-lt"/>
              <a:buAutoNum type="arabicPeriod"/>
            </a:pPr>
            <a:endParaRPr lang="en-US" sz="2000" b="0" i="0" dirty="0">
              <a:solidFill>
                <a:srgbClr val="374151"/>
              </a:solidFill>
              <a:effectLst/>
              <a:latin typeface="HELVETICA" panose="020B0604020202020204" pitchFamily="34" charset="0"/>
              <a:cs typeface="HELVETICA" panose="020B0604020202020204" pitchFamily="34" charset="0"/>
            </a:endParaRPr>
          </a:p>
          <a:p>
            <a:pPr algn="l">
              <a:buFont typeface="+mj-lt"/>
              <a:buAutoNum type="arabicPeriod"/>
            </a:pPr>
            <a:endParaRPr lang="en-US" sz="2000" b="0" i="0" dirty="0">
              <a:solidFill>
                <a:srgbClr val="374151"/>
              </a:solidFill>
              <a:effectLst/>
              <a:latin typeface="HELVETICA" panose="020B0604020202020204" pitchFamily="34" charset="0"/>
              <a:cs typeface="HELVETICA" panose="020B0604020202020204" pitchFamily="34" charset="0"/>
            </a:endParaRPr>
          </a:p>
          <a:p>
            <a:pPr algn="l">
              <a:buFont typeface="+mj-lt"/>
              <a:buAutoNum type="arabicPeriod"/>
            </a:pPr>
            <a:endParaRPr lang="en-US" sz="2000" b="0" i="0" dirty="0">
              <a:solidFill>
                <a:srgbClr val="374151"/>
              </a:solidFill>
              <a:effectLst/>
              <a:latin typeface="HELVETICA" panose="020B0604020202020204" pitchFamily="34" charset="0"/>
              <a:cs typeface="HELVETICA" panose="020B0604020202020204" pitchFamily="34" charset="0"/>
            </a:endParaRPr>
          </a:p>
          <a:p>
            <a:pPr algn="ctr"/>
            <a:endParaRPr lang="en-US"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87219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BA6283-61C0-706A-9EE2-F63925629535}"/>
              </a:ext>
            </a:extLst>
          </p:cNvPr>
          <p:cNvSpPr txBox="1"/>
          <p:nvPr/>
        </p:nvSpPr>
        <p:spPr>
          <a:xfrm>
            <a:off x="1480" y="0"/>
            <a:ext cx="12190520" cy="3108543"/>
          </a:xfrm>
          <a:prstGeom prst="rect">
            <a:avLst/>
          </a:prstGeom>
          <a:noFill/>
        </p:spPr>
        <p:txBody>
          <a:bodyPr wrap="square">
            <a:spAutoFit/>
          </a:bodyPr>
          <a:lstStyle/>
          <a:p>
            <a:pPr algn="ctr"/>
            <a:r>
              <a:rPr lang="en-US" sz="3200" b="1" dirty="0">
                <a:latin typeface="HELVETICA" panose="020B0604020202020204" pitchFamily="34" charset="0"/>
                <a:cs typeface="HELVETICA" panose="020B0604020202020204" pitchFamily="34" charset="0"/>
              </a:rPr>
              <a:t>C. Overview And Effectiveness Of The Referral Program</a:t>
            </a:r>
          </a:p>
          <a:p>
            <a:pPr algn="ctr"/>
            <a:endParaRPr lang="en-US" sz="3200" dirty="0">
              <a:latin typeface="HELVETICA" panose="020B0604020202020204" pitchFamily="34" charset="0"/>
              <a:cs typeface="HELVETICA" panose="020B0604020202020204" pitchFamily="34" charset="0"/>
            </a:endParaRPr>
          </a:p>
          <a:p>
            <a:r>
              <a:rPr lang="en-US" b="1" i="0" dirty="0">
                <a:solidFill>
                  <a:schemeClr val="tx1">
                    <a:lumMod val="75000"/>
                  </a:schemeClr>
                </a:solidFill>
                <a:effectLst/>
                <a:latin typeface="HELVETICA" panose="020B0604020202020204" pitchFamily="34" charset="0"/>
                <a:cs typeface="HELVETICA" panose="020B0604020202020204" pitchFamily="34" charset="0"/>
              </a:rPr>
              <a:t>REFERRAL LINK CLICK-THROUGH RATE (CTR)</a:t>
            </a:r>
            <a:endParaRPr lang="en-US" b="1" dirty="0">
              <a:solidFill>
                <a:schemeClr val="tx1">
                  <a:lumMod val="75000"/>
                </a:schemeClr>
              </a:solidFill>
              <a:latin typeface="HELVETICA" panose="020B0604020202020204" pitchFamily="34" charset="0"/>
              <a:cs typeface="HELVETICA" panose="020B0604020202020204" pitchFamily="34" charset="0"/>
            </a:endParaRPr>
          </a:p>
          <a:p>
            <a:endParaRPr lang="en-US" sz="3200" dirty="0">
              <a:latin typeface="HELVETICA" panose="020B0604020202020204" pitchFamily="34" charset="0"/>
              <a:cs typeface="HELVETICA" panose="020B0604020202020204" pitchFamily="34" charset="0"/>
            </a:endParaRPr>
          </a:p>
          <a:p>
            <a:endParaRPr lang="en-US" sz="3200" dirty="0">
              <a:latin typeface="HELVETICA" panose="020B0604020202020204" pitchFamily="34" charset="0"/>
              <a:cs typeface="HELVETICA" panose="020B0604020202020204" pitchFamily="34" charset="0"/>
            </a:endParaRPr>
          </a:p>
          <a:p>
            <a:endParaRPr lang="en-US" sz="3200" dirty="0">
              <a:latin typeface="HELVETICA" panose="020B0604020202020204" pitchFamily="34" charset="0"/>
              <a:cs typeface="HELVETICA" panose="020B0604020202020204" pitchFamily="34" charset="0"/>
            </a:endParaRPr>
          </a:p>
          <a:p>
            <a:endParaRPr lang="en-IN" dirty="0">
              <a:solidFill>
                <a:schemeClr val="tx1">
                  <a:lumMod val="75000"/>
                </a:schemeClr>
              </a:solidFill>
              <a:latin typeface="HELVETICA" panose="020B0604020202020204" pitchFamily="34" charset="0"/>
              <a:cs typeface="HELVETICA" panose="020B0604020202020204" pitchFamily="34" charset="0"/>
            </a:endParaRPr>
          </a:p>
        </p:txBody>
      </p:sp>
      <p:pic>
        <p:nvPicPr>
          <p:cNvPr id="4" name="Picture 3">
            <a:extLst>
              <a:ext uri="{FF2B5EF4-FFF2-40B4-BE49-F238E27FC236}">
                <a16:creationId xmlns:a16="http://schemas.microsoft.com/office/drawing/2014/main" id="{9F60534B-C4B4-1E81-1444-FD4085A71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
        <p:nvSpPr>
          <p:cNvPr id="12" name="Rectangle 5">
            <a:extLst>
              <a:ext uri="{FF2B5EF4-FFF2-40B4-BE49-F238E27FC236}">
                <a16:creationId xmlns:a16="http://schemas.microsoft.com/office/drawing/2014/main" id="{2E4A3781-C354-88BC-350B-12551F5BF9A4}"/>
              </a:ext>
            </a:extLst>
          </p:cNvPr>
          <p:cNvSpPr>
            <a:spLocks noChangeArrowheads="1"/>
          </p:cNvSpPr>
          <p:nvPr/>
        </p:nvSpPr>
        <p:spPr bwMode="auto">
          <a:xfrm>
            <a:off x="27904" y="2090055"/>
            <a:ext cx="12266820" cy="455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lumMod val="75000"/>
                </a:schemeClr>
              </a:solidFill>
              <a:effectLst/>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lumMod val="75000"/>
                  </a:schemeClr>
                </a:solidFill>
                <a:effectLst/>
                <a:latin typeface="HELVETICA" panose="020B0604020202020204" pitchFamily="34" charset="0"/>
                <a:cs typeface="HELVETICA" panose="020B0604020202020204" pitchFamily="34" charset="0"/>
              </a:rPr>
              <a:t>We get Referees/</a:t>
            </a:r>
            <a:r>
              <a:rPr kumimoji="0" lang="en-US" altLang="en-US" sz="1800" b="0" i="0" u="none" strike="noStrike" cap="none" normalizeH="0" baseline="0" dirty="0" err="1">
                <a:ln>
                  <a:noFill/>
                </a:ln>
                <a:solidFill>
                  <a:schemeClr val="tx1">
                    <a:lumMod val="75000"/>
                  </a:schemeClr>
                </a:solidFill>
                <a:effectLst/>
                <a:latin typeface="HELVETICA" panose="020B0604020202020204" pitchFamily="34" charset="0"/>
                <a:cs typeface="HELVETICA" panose="020B0604020202020204" pitchFamily="34" charset="0"/>
              </a:rPr>
              <a:t>Referer</a:t>
            </a:r>
            <a:r>
              <a:rPr kumimoji="0" lang="en-US" altLang="en-US" sz="1800" b="0" i="0" u="none" strike="noStrike" cap="none" normalizeH="0" baseline="0" dirty="0">
                <a:ln>
                  <a:noFill/>
                </a:ln>
                <a:solidFill>
                  <a:schemeClr val="tx1">
                    <a:lumMod val="75000"/>
                  </a:schemeClr>
                </a:solidFill>
                <a:effectLst/>
                <a:latin typeface="HELVETICA" panose="020B0604020202020204" pitchFamily="34" charset="0"/>
                <a:cs typeface="HELVETICA" panose="020B0604020202020204" pitchFamily="34" charset="0"/>
              </a:rPr>
              <a:t> * 100 = 44.50149143" indicates the conversion rate or ratio between the number of individuals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lumMod val="75000"/>
                  </a:schemeClr>
                </a:solidFill>
                <a:effectLst/>
                <a:latin typeface="HELVETICA" panose="020B0604020202020204" pitchFamily="34" charset="0"/>
                <a:cs typeface="HELVETICA" panose="020B0604020202020204" pitchFamily="34" charset="0"/>
              </a:rPr>
              <a:t>who clicked on shared referral links (Referees) to the users who referred the app (</a:t>
            </a:r>
            <a:r>
              <a:rPr kumimoji="0" lang="en-US" altLang="en-US" sz="1800" b="0" i="0" u="none" strike="noStrike" cap="none" normalizeH="0" baseline="0" dirty="0" err="1">
                <a:ln>
                  <a:noFill/>
                </a:ln>
                <a:solidFill>
                  <a:schemeClr val="tx1">
                    <a:lumMod val="75000"/>
                  </a:schemeClr>
                </a:solidFill>
                <a:effectLst/>
                <a:latin typeface="HELVETICA" panose="020B0604020202020204" pitchFamily="34" charset="0"/>
                <a:cs typeface="HELVETICA" panose="020B0604020202020204" pitchFamily="34" charset="0"/>
              </a:rPr>
              <a:t>Referer</a:t>
            </a:r>
            <a:r>
              <a:rPr kumimoji="0" lang="en-US" altLang="en-US" sz="1800" b="0" i="0" u="none" strike="noStrike" cap="none" normalizeH="0" baseline="0" dirty="0">
                <a:ln>
                  <a:noFill/>
                </a:ln>
                <a:solidFill>
                  <a:schemeClr val="tx1">
                    <a:lumMod val="75000"/>
                  </a:schemeClr>
                </a:solidFill>
                <a:effectLst/>
                <a:latin typeface="HELVETICA" panose="020B0604020202020204" pitchFamily="34" charset="0"/>
                <a:cs typeface="HELVETICA" panose="020B0604020202020204" pitchFamily="34" charset="0"/>
              </a:rPr>
              <a:t>), expressed as a percentage.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lumMod val="75000"/>
                </a:schemeClr>
              </a:solidFill>
              <a:effectLst/>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lumMod val="75000"/>
                  </a:schemeClr>
                </a:solidFill>
                <a:effectLst/>
                <a:latin typeface="HELVETICA" panose="020B0604020202020204" pitchFamily="34" charset="0"/>
                <a:cs typeface="HELVETICA" panose="020B0604020202020204" pitchFamily="34" charset="0"/>
              </a:rPr>
              <a:t>In this context: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lumMod val="75000"/>
                </a:schemeClr>
              </a:solidFill>
              <a:effectLst/>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lumMod val="75000"/>
                  </a:schemeClr>
                </a:solidFill>
                <a:effectLst/>
                <a:latin typeface="HELVETICA" panose="020B0604020202020204" pitchFamily="34" charset="0"/>
                <a:cs typeface="HELVETICA" panose="020B0604020202020204" pitchFamily="34" charset="0"/>
              </a:rPr>
              <a:t>Referees/</a:t>
            </a:r>
            <a:r>
              <a:rPr kumimoji="0" lang="en-US" altLang="en-US" sz="1800" b="1" i="0" u="none" strike="noStrike" cap="none" normalizeH="0" baseline="0" dirty="0" err="1">
                <a:ln>
                  <a:noFill/>
                </a:ln>
                <a:solidFill>
                  <a:schemeClr val="tx1">
                    <a:lumMod val="75000"/>
                  </a:schemeClr>
                </a:solidFill>
                <a:effectLst/>
                <a:latin typeface="HELVETICA" panose="020B0604020202020204" pitchFamily="34" charset="0"/>
                <a:cs typeface="HELVETICA" panose="020B0604020202020204" pitchFamily="34" charset="0"/>
              </a:rPr>
              <a:t>Referer</a:t>
            </a:r>
            <a:r>
              <a:rPr kumimoji="0" lang="en-US" altLang="en-US" sz="1800" b="1" i="0" u="none" strike="noStrike" cap="none" normalizeH="0" baseline="0" dirty="0">
                <a:ln>
                  <a:noFill/>
                </a:ln>
                <a:solidFill>
                  <a:schemeClr val="tx1">
                    <a:lumMod val="75000"/>
                  </a:schemeClr>
                </a:solidFill>
                <a:effectLst/>
                <a:latin typeface="HELVETICA" panose="020B0604020202020204" pitchFamily="34" charset="0"/>
                <a:cs typeface="HELVETICA" panose="020B0604020202020204" pitchFamily="34" charset="0"/>
              </a:rPr>
              <a:t> * 100 = 44.50% (approximately):</a:t>
            </a:r>
            <a:r>
              <a:rPr kumimoji="0" lang="en-US" altLang="en-US" sz="1800" b="0" i="0" u="none" strike="noStrike" cap="none" normalizeH="0" baseline="0" dirty="0">
                <a:ln>
                  <a:noFill/>
                </a:ln>
                <a:solidFill>
                  <a:schemeClr val="tx1">
                    <a:lumMod val="75000"/>
                  </a:schemeClr>
                </a:solidFill>
                <a:effectLst/>
                <a:latin typeface="HELVETICA" panose="020B0604020202020204" pitchFamily="34" charset="0"/>
                <a:cs typeface="HELVETICA" panose="020B0604020202020204" pitchFamily="34" charset="0"/>
              </a:rPr>
              <a:t> This percentage signifies that roughly 44.50% of individuals who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lumMod val="75000"/>
                  </a:schemeClr>
                </a:solidFill>
                <a:effectLst/>
                <a:latin typeface="HELVETICA" panose="020B0604020202020204" pitchFamily="34" charset="0"/>
                <a:cs typeface="HELVETICA" panose="020B0604020202020204" pitchFamily="34" charset="0"/>
              </a:rPr>
              <a:t>were referred to the app (Referees) clicked on shared referral links in comparison to the total number of users who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lumMod val="75000"/>
                  </a:schemeClr>
                </a:solidFill>
                <a:effectLst/>
                <a:latin typeface="HELVETICA" panose="020B0604020202020204" pitchFamily="34" charset="0"/>
                <a:cs typeface="HELVETICA" panose="020B0604020202020204" pitchFamily="34" charset="0"/>
              </a:rPr>
              <a:t>referred the app (</a:t>
            </a:r>
            <a:r>
              <a:rPr kumimoji="0" lang="en-US" altLang="en-US" sz="1800" b="0" i="0" u="none" strike="noStrike" cap="none" normalizeH="0" baseline="0" dirty="0" err="1">
                <a:ln>
                  <a:noFill/>
                </a:ln>
                <a:solidFill>
                  <a:schemeClr val="tx1">
                    <a:lumMod val="75000"/>
                  </a:schemeClr>
                </a:solidFill>
                <a:effectLst/>
                <a:latin typeface="HELVETICA" panose="020B0604020202020204" pitchFamily="34" charset="0"/>
                <a:cs typeface="HELVETICA" panose="020B0604020202020204" pitchFamily="34" charset="0"/>
              </a:rPr>
              <a:t>Referer</a:t>
            </a:r>
            <a:r>
              <a:rPr kumimoji="0" lang="en-US" altLang="en-US" sz="1800" b="0" i="0" u="none" strike="noStrike" cap="none" normalizeH="0" baseline="0" dirty="0">
                <a:ln>
                  <a:noFill/>
                </a:ln>
                <a:solidFill>
                  <a:schemeClr val="tx1">
                    <a:lumMod val="75000"/>
                  </a:schemeClr>
                </a:solidFill>
                <a:effectLst/>
                <a:latin typeface="HELVETICA" panose="020B0604020202020204" pitchFamily="34" charset="0"/>
                <a:cs typeface="HELVETICA" panose="020B0604020202020204" pitchFamily="34" charset="0"/>
              </a:rPr>
              <a:t>). This calculation provides insights into the engagement level of the audience who received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lumMod val="75000"/>
                  </a:schemeClr>
                </a:solidFill>
                <a:effectLst/>
                <a:latin typeface="HELVETICA" panose="020B0604020202020204" pitchFamily="34" charset="0"/>
                <a:cs typeface="HELVETICA" panose="020B0604020202020204" pitchFamily="34" charset="0"/>
              </a:rPr>
              <a:t>the referral links and Interacted by clicking on them, relative to the total number of users who referred the app. A higher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lumMod val="75000"/>
                  </a:schemeClr>
                </a:solidFill>
                <a:effectLst/>
                <a:latin typeface="HELVETICA" panose="020B0604020202020204" pitchFamily="34" charset="0"/>
                <a:cs typeface="HELVETICA" panose="020B0604020202020204" pitchFamily="34" charset="0"/>
              </a:rPr>
              <a:t>percentage in this ratio generally indicates more active engagement or response from the recipients of the referrals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lumMod val="75000"/>
                  </a:schemeClr>
                </a:solidFill>
                <a:effectLst/>
                <a:latin typeface="HELVETICA" panose="020B0604020202020204" pitchFamily="34" charset="0"/>
                <a:cs typeface="HELVETICA" panose="020B0604020202020204" pitchFamily="34" charset="0"/>
              </a:rPr>
              <a:t>compared to the total number of referrers.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lumMod val="75000"/>
                </a:schemeClr>
              </a:solidFill>
              <a:effectLst/>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lumMod val="75000"/>
                  </a:schemeClr>
                </a:solidFill>
                <a:latin typeface="HELVETICA" panose="020B0604020202020204" pitchFamily="34" charset="0"/>
                <a:cs typeface="HELVETICA" panose="020B0604020202020204" pitchFamily="34" charset="0"/>
              </a:rPr>
              <a:t>The users clicking on the referral link is comparatively less.</a:t>
            </a:r>
            <a:endParaRPr kumimoji="0" lang="en-US" altLang="en-US" sz="1800" b="0" i="0" u="none" strike="noStrike" cap="none" normalizeH="0" baseline="0" dirty="0">
              <a:ln>
                <a:noFill/>
              </a:ln>
              <a:solidFill>
                <a:schemeClr val="tx1">
                  <a:lumMod val="75000"/>
                </a:schemeClr>
              </a:solidFill>
              <a:effectLst/>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62AB3C44-43F9-5655-51D9-BE1E81DCB6B1}"/>
              </a:ext>
            </a:extLst>
          </p:cNvPr>
          <p:cNvSpPr>
            <a:spLocks noChangeArrowheads="1"/>
          </p:cNvSpPr>
          <p:nvPr/>
        </p:nvSpPr>
        <p:spPr bwMode="auto">
          <a:xfrm>
            <a:off x="111968" y="2090057"/>
            <a:ext cx="3175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07B986FA-559C-6859-171D-BF0DB93A751A}"/>
              </a:ext>
            </a:extLst>
          </p:cNvPr>
          <p:cNvPicPr>
            <a:picLocks noChangeAspect="1"/>
          </p:cNvPicPr>
          <p:nvPr/>
        </p:nvPicPr>
        <p:blipFill>
          <a:blip r:embed="rId3"/>
          <a:stretch>
            <a:fillRect/>
          </a:stretch>
        </p:blipFill>
        <p:spPr>
          <a:xfrm>
            <a:off x="5094514" y="1847168"/>
            <a:ext cx="2133600" cy="485775"/>
          </a:xfrm>
          <a:prstGeom prst="rect">
            <a:avLst/>
          </a:prstGeom>
        </p:spPr>
      </p:pic>
    </p:spTree>
    <p:extLst>
      <p:ext uri="{BB962C8B-B14F-4D97-AF65-F5344CB8AC3E}">
        <p14:creationId xmlns:p14="http://schemas.microsoft.com/office/powerpoint/2010/main" val="252808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C6FA7F-EB9B-3995-5F2C-AB029CD40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pic>
        <p:nvPicPr>
          <p:cNvPr id="4" name="Picture 3">
            <a:extLst>
              <a:ext uri="{FF2B5EF4-FFF2-40B4-BE49-F238E27FC236}">
                <a16:creationId xmlns:a16="http://schemas.microsoft.com/office/drawing/2014/main" id="{0DE4EB83-8EC4-8722-8A92-FEDB2FB248E8}"/>
              </a:ext>
            </a:extLst>
          </p:cNvPr>
          <p:cNvPicPr>
            <a:picLocks noChangeAspect="1"/>
          </p:cNvPicPr>
          <p:nvPr/>
        </p:nvPicPr>
        <p:blipFill>
          <a:blip r:embed="rId3"/>
          <a:stretch>
            <a:fillRect/>
          </a:stretch>
        </p:blipFill>
        <p:spPr>
          <a:xfrm>
            <a:off x="4543425" y="400110"/>
            <a:ext cx="1552575" cy="666750"/>
          </a:xfrm>
          <a:prstGeom prst="rect">
            <a:avLst/>
          </a:prstGeom>
        </p:spPr>
      </p:pic>
      <p:sp>
        <p:nvSpPr>
          <p:cNvPr id="6" name="TextBox 5">
            <a:extLst>
              <a:ext uri="{FF2B5EF4-FFF2-40B4-BE49-F238E27FC236}">
                <a16:creationId xmlns:a16="http://schemas.microsoft.com/office/drawing/2014/main" id="{DCCA820A-6610-82C3-497C-DD1444337D1E}"/>
              </a:ext>
            </a:extLst>
          </p:cNvPr>
          <p:cNvSpPr txBox="1"/>
          <p:nvPr/>
        </p:nvSpPr>
        <p:spPr>
          <a:xfrm>
            <a:off x="0" y="0"/>
            <a:ext cx="12192000" cy="400110"/>
          </a:xfrm>
          <a:prstGeom prst="rect">
            <a:avLst/>
          </a:prstGeom>
          <a:noFill/>
        </p:spPr>
        <p:txBody>
          <a:bodyPr wrap="square">
            <a:spAutoFit/>
          </a:bodyPr>
          <a:lstStyle/>
          <a:p>
            <a:r>
              <a:rPr lang="en-IN" sz="2000" b="1" i="0" dirty="0">
                <a:solidFill>
                  <a:schemeClr val="tx1">
                    <a:lumMod val="75000"/>
                  </a:schemeClr>
                </a:solidFill>
                <a:effectLst/>
                <a:latin typeface="HELVETICA" panose="020B0604020202020204" pitchFamily="34" charset="0"/>
                <a:cs typeface="HELVETICA" panose="020B0604020202020204" pitchFamily="34" charset="0"/>
              </a:rPr>
              <a:t>INSTALLATIONS PER REFEREE</a:t>
            </a:r>
            <a:endParaRPr lang="en-IN" sz="2000" b="1" dirty="0">
              <a:solidFill>
                <a:schemeClr val="tx1">
                  <a:lumMod val="75000"/>
                </a:schemeClr>
              </a:solidFill>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6DB5CF90-E12F-A2B8-0FA0-59BBF2D52FCA}"/>
              </a:ext>
            </a:extLst>
          </p:cNvPr>
          <p:cNvSpPr txBox="1"/>
          <p:nvPr/>
        </p:nvSpPr>
        <p:spPr>
          <a:xfrm>
            <a:off x="0" y="1312045"/>
            <a:ext cx="12192000" cy="1754326"/>
          </a:xfrm>
          <a:prstGeom prst="rect">
            <a:avLst/>
          </a:prstGeom>
          <a:noFill/>
        </p:spPr>
        <p:txBody>
          <a:bodyPr wrap="square" rtlCol="0">
            <a:spAutoFit/>
          </a:bodyPr>
          <a:lstStyle/>
          <a:p>
            <a:r>
              <a:rPr lang="en-US" i="0" dirty="0">
                <a:solidFill>
                  <a:schemeClr val="tx1">
                    <a:lumMod val="75000"/>
                  </a:schemeClr>
                </a:solidFill>
                <a:effectLst/>
                <a:latin typeface="HELVETICA" panose="020B0604020202020204" pitchFamily="34" charset="0"/>
                <a:cs typeface="HELVETICA" panose="020B0604020202020204" pitchFamily="34" charset="0"/>
              </a:rPr>
              <a:t>The calculation "Install/referees*100 = 68.71845063" signifies the percentage of installations in relation to the total number of referees. In other words, for every hundred referees who engage with the referral links, approximately 68.72 installations occur. It also means that out of those 44.5%, 68.71% install the application.</a:t>
            </a:r>
          </a:p>
          <a:p>
            <a:endParaRPr lang="en-US" dirty="0">
              <a:solidFill>
                <a:schemeClr val="tx1">
                  <a:lumMod val="75000"/>
                </a:schemeClr>
              </a:solidFill>
              <a:latin typeface="HELVETICA" panose="020B0604020202020204" pitchFamily="34" charset="0"/>
              <a:cs typeface="HELVETICA" panose="020B0604020202020204" pitchFamily="34" charset="0"/>
            </a:endParaRPr>
          </a:p>
          <a:p>
            <a:r>
              <a:rPr lang="en-US" dirty="0">
                <a:solidFill>
                  <a:schemeClr val="tx1">
                    <a:lumMod val="75000"/>
                  </a:schemeClr>
                </a:solidFill>
                <a:latin typeface="HELVETICA" panose="020B0604020202020204" pitchFamily="34" charset="0"/>
                <a:cs typeface="HELVETICA" panose="020B0604020202020204" pitchFamily="34" charset="0"/>
              </a:rPr>
              <a:t>To simplify, if there are 100 referrer only 44 users would click on the link and out of those 44 users only 30(</a:t>
            </a:r>
            <a:r>
              <a:rPr lang="en-US" dirty="0" err="1">
                <a:solidFill>
                  <a:schemeClr val="tx1">
                    <a:lumMod val="75000"/>
                  </a:schemeClr>
                </a:solidFill>
                <a:latin typeface="HELVETICA" panose="020B0604020202020204" pitchFamily="34" charset="0"/>
                <a:cs typeface="HELVETICA" panose="020B0604020202020204" pitchFamily="34" charset="0"/>
              </a:rPr>
              <a:t>approx</a:t>
            </a:r>
            <a:r>
              <a:rPr lang="en-US" dirty="0">
                <a:solidFill>
                  <a:schemeClr val="tx1">
                    <a:lumMod val="75000"/>
                  </a:schemeClr>
                </a:solidFill>
                <a:latin typeface="HELVETICA" panose="020B0604020202020204" pitchFamily="34" charset="0"/>
                <a:cs typeface="HELVETICA" panose="020B0604020202020204" pitchFamily="34" charset="0"/>
              </a:rPr>
              <a:t>) would download the application, which is on the lower end of the spectrum. </a:t>
            </a:r>
            <a:endParaRPr lang="en-IN" dirty="0">
              <a:solidFill>
                <a:schemeClr val="tx1">
                  <a:lumMod val="75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6074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BB6788-C847-66AF-6281-60559BAD9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
        <p:nvSpPr>
          <p:cNvPr id="3" name="TextBox 2">
            <a:extLst>
              <a:ext uri="{FF2B5EF4-FFF2-40B4-BE49-F238E27FC236}">
                <a16:creationId xmlns:a16="http://schemas.microsoft.com/office/drawing/2014/main" id="{7821C9C6-D623-DE5E-9C8C-74B44BC7FBBD}"/>
              </a:ext>
            </a:extLst>
          </p:cNvPr>
          <p:cNvSpPr txBox="1"/>
          <p:nvPr/>
        </p:nvSpPr>
        <p:spPr>
          <a:xfrm>
            <a:off x="0" y="0"/>
            <a:ext cx="12192000" cy="7109639"/>
          </a:xfrm>
          <a:prstGeom prst="rect">
            <a:avLst/>
          </a:prstGeom>
          <a:noFill/>
        </p:spPr>
        <p:txBody>
          <a:bodyPr wrap="square" rtlCol="0">
            <a:spAutoFit/>
          </a:bodyPr>
          <a:lstStyle/>
          <a:p>
            <a:pPr algn="ctr"/>
            <a:r>
              <a:rPr lang="en-US" sz="2800" b="1" dirty="0">
                <a:solidFill>
                  <a:schemeClr val="tx1">
                    <a:lumMod val="85000"/>
                  </a:schemeClr>
                </a:solidFill>
                <a:latin typeface="HELVETICA" panose="020B0604020202020204" pitchFamily="34" charset="0"/>
                <a:cs typeface="HELVETICA" panose="020B0604020202020204" pitchFamily="34" charset="0"/>
              </a:rPr>
              <a:t>Strategies To Implement To Improve Click Through Rate And Installation Per Referee </a:t>
            </a:r>
          </a:p>
          <a:p>
            <a:pPr algn="ctr"/>
            <a:endParaRPr lang="en-US" sz="3200" b="1" dirty="0">
              <a:latin typeface="HELVETICA" panose="020B0604020202020204" pitchFamily="34" charset="0"/>
              <a:cs typeface="HELVETICA" panose="020B0604020202020204" pitchFamily="34" charset="0"/>
            </a:endParaRPr>
          </a:p>
          <a:p>
            <a:pPr algn="l">
              <a:buFont typeface="+mj-lt"/>
              <a:buAutoNum type="arabicPeriod"/>
            </a:pPr>
            <a:r>
              <a:rPr lang="en-US" b="1" i="0" dirty="0">
                <a:solidFill>
                  <a:schemeClr val="tx1">
                    <a:lumMod val="75000"/>
                  </a:schemeClr>
                </a:solidFill>
                <a:effectLst/>
                <a:latin typeface="HELVETICA" panose="020B0604020202020204" pitchFamily="34" charset="0"/>
                <a:cs typeface="HELVETICA" panose="020B0604020202020204" pitchFamily="34" charset="0"/>
              </a:rPr>
              <a:t>Enhance Referral Communication:</a:t>
            </a:r>
            <a:r>
              <a:rPr lang="en-US" b="0" i="0" dirty="0">
                <a:solidFill>
                  <a:schemeClr val="tx1">
                    <a:lumMod val="75000"/>
                  </a:schemeClr>
                </a:solidFill>
                <a:effectLst/>
                <a:latin typeface="HELVETICA" panose="020B0604020202020204" pitchFamily="34" charset="0"/>
                <a:cs typeface="HELVETICA" panose="020B0604020202020204" pitchFamily="34" charset="0"/>
              </a:rPr>
              <a:t> </a:t>
            </a:r>
          </a:p>
          <a:p>
            <a:pPr algn="l"/>
            <a:endParaRPr lang="en-US" dirty="0">
              <a:solidFill>
                <a:schemeClr val="tx1">
                  <a:lumMod val="75000"/>
                </a:schemeClr>
              </a:solidFill>
              <a:latin typeface="HELVETICA" panose="020B0604020202020204" pitchFamily="34" charset="0"/>
              <a:cs typeface="HELVETICA" panose="020B0604020202020204" pitchFamily="34" charset="0"/>
            </a:endParaRP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Improve the clarity and attractiveness of referral messages. Make them compelling and easy to understand to increase the likelihood of clicks and subsequent installs.</a:t>
            </a:r>
          </a:p>
          <a:p>
            <a:pPr algn="l"/>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algn="l"/>
            <a:r>
              <a:rPr lang="en-US" b="1" i="0" dirty="0">
                <a:solidFill>
                  <a:schemeClr val="tx1">
                    <a:lumMod val="75000"/>
                  </a:schemeClr>
                </a:solidFill>
                <a:effectLst/>
                <a:latin typeface="HELVETICA" panose="020B0604020202020204" pitchFamily="34" charset="0"/>
                <a:cs typeface="HELVETICA" panose="020B0604020202020204" pitchFamily="34" charset="0"/>
              </a:rPr>
              <a:t>2. Incentivize Referrals:</a:t>
            </a:r>
            <a:r>
              <a:rPr lang="en-US" b="0" i="0" dirty="0">
                <a:solidFill>
                  <a:schemeClr val="tx1">
                    <a:lumMod val="75000"/>
                  </a:schemeClr>
                </a:solidFill>
                <a:effectLst/>
                <a:latin typeface="HELVETICA" panose="020B0604020202020204" pitchFamily="34" charset="0"/>
                <a:cs typeface="HELVETICA" panose="020B0604020202020204" pitchFamily="34" charset="0"/>
              </a:rPr>
              <a:t> </a:t>
            </a:r>
          </a:p>
          <a:p>
            <a:pPr algn="l"/>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Offer incentives to both referrers and referees. Provide rewards or discounts for successful referrals to encourage users to engage more actively in the referral program.</a:t>
            </a:r>
          </a:p>
          <a:p>
            <a:pPr algn="l"/>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algn="l"/>
            <a:r>
              <a:rPr lang="en-US" b="1" i="0" dirty="0">
                <a:solidFill>
                  <a:schemeClr val="tx1">
                    <a:lumMod val="75000"/>
                  </a:schemeClr>
                </a:solidFill>
                <a:effectLst/>
                <a:latin typeface="HELVETICA" panose="020B0604020202020204" pitchFamily="34" charset="0"/>
                <a:cs typeface="HELVETICA" panose="020B0604020202020204" pitchFamily="34" charset="0"/>
              </a:rPr>
              <a:t>3. Leverage Personalization:</a:t>
            </a:r>
            <a:r>
              <a:rPr lang="en-US" b="0" i="0" dirty="0">
                <a:solidFill>
                  <a:schemeClr val="tx1">
                    <a:lumMod val="75000"/>
                  </a:schemeClr>
                </a:solidFill>
                <a:effectLst/>
                <a:latin typeface="HELVETICA" panose="020B0604020202020204" pitchFamily="34" charset="0"/>
                <a:cs typeface="HELVETICA" panose="020B0604020202020204" pitchFamily="34" charset="0"/>
              </a:rPr>
              <a:t> </a:t>
            </a:r>
          </a:p>
          <a:p>
            <a:pPr algn="l"/>
            <a:endParaRPr lang="en-US" dirty="0">
              <a:solidFill>
                <a:schemeClr val="tx1">
                  <a:lumMod val="75000"/>
                </a:schemeClr>
              </a:solidFill>
              <a:latin typeface="HELVETICA" panose="020B0604020202020204" pitchFamily="34" charset="0"/>
              <a:cs typeface="HELVETICA" panose="020B0604020202020204" pitchFamily="34" charset="0"/>
            </a:endParaRP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Personalize referral messages based on user behavior and preferences. Tailored recommendations tend to have higher engagement rates.</a:t>
            </a:r>
          </a:p>
          <a:p>
            <a:pPr algn="l"/>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algn="l"/>
            <a:r>
              <a:rPr lang="en-US" b="1" i="0" dirty="0">
                <a:solidFill>
                  <a:schemeClr val="tx1">
                    <a:lumMod val="75000"/>
                  </a:schemeClr>
                </a:solidFill>
                <a:effectLst/>
                <a:latin typeface="HELVETICA" panose="020B0604020202020204" pitchFamily="34" charset="0"/>
                <a:cs typeface="HELVETICA" panose="020B0604020202020204" pitchFamily="34" charset="0"/>
              </a:rPr>
              <a:t>4. Prompt Follow-Up Communications:</a:t>
            </a:r>
            <a:r>
              <a:rPr lang="en-US" b="0" i="0" dirty="0">
                <a:solidFill>
                  <a:schemeClr val="tx1">
                    <a:lumMod val="75000"/>
                  </a:schemeClr>
                </a:solidFill>
                <a:effectLst/>
                <a:latin typeface="HELVETICA" panose="020B0604020202020204" pitchFamily="34" charset="0"/>
                <a:cs typeface="HELVETICA" panose="020B0604020202020204" pitchFamily="34" charset="0"/>
              </a:rPr>
              <a:t> </a:t>
            </a: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Implement follow-up communications for both referrers and referees. Automated </a:t>
            </a: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reminders or notifications can encourage users to take action after the initial referral, </a:t>
            </a: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thereby increasing the likelihood of installations.</a:t>
            </a:r>
          </a:p>
          <a:p>
            <a:endParaRPr lang="en-IN"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0760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59C6EF-F148-B6B8-3309-5CE00B8B2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9814" y="5548544"/>
            <a:ext cx="3252186" cy="1309456"/>
          </a:xfrm>
          <a:prstGeom prst="rect">
            <a:avLst/>
          </a:prstGeom>
        </p:spPr>
      </p:pic>
      <p:sp>
        <p:nvSpPr>
          <p:cNvPr id="3" name="TextBox 2">
            <a:extLst>
              <a:ext uri="{FF2B5EF4-FFF2-40B4-BE49-F238E27FC236}">
                <a16:creationId xmlns:a16="http://schemas.microsoft.com/office/drawing/2014/main" id="{40CC4271-A50C-BA99-BCBA-E80ABDDA1FE7}"/>
              </a:ext>
            </a:extLst>
          </p:cNvPr>
          <p:cNvSpPr txBox="1"/>
          <p:nvPr/>
        </p:nvSpPr>
        <p:spPr>
          <a:xfrm>
            <a:off x="0" y="0"/>
            <a:ext cx="12192000" cy="4247317"/>
          </a:xfrm>
          <a:prstGeom prst="rect">
            <a:avLst/>
          </a:prstGeom>
          <a:noFill/>
        </p:spPr>
        <p:txBody>
          <a:bodyPr wrap="square" rtlCol="0">
            <a:spAutoFit/>
          </a:bodyPr>
          <a:lstStyle/>
          <a:p>
            <a:pPr algn="l"/>
            <a:r>
              <a:rPr lang="en-US" b="1" i="0" dirty="0">
                <a:solidFill>
                  <a:schemeClr val="tx1">
                    <a:lumMod val="75000"/>
                  </a:schemeClr>
                </a:solidFill>
                <a:effectLst/>
                <a:latin typeface="HELVETICA" panose="020B0604020202020204" pitchFamily="34" charset="0"/>
                <a:cs typeface="HELVETICA" panose="020B0604020202020204" pitchFamily="34" charset="0"/>
              </a:rPr>
              <a:t>5. Track and Analyze Data:</a:t>
            </a:r>
            <a:r>
              <a:rPr lang="en-US" b="0" i="0" dirty="0">
                <a:solidFill>
                  <a:schemeClr val="tx1">
                    <a:lumMod val="75000"/>
                  </a:schemeClr>
                </a:solidFill>
                <a:effectLst/>
                <a:latin typeface="HELVETICA" panose="020B0604020202020204" pitchFamily="34" charset="0"/>
                <a:cs typeface="HELVETICA" panose="020B0604020202020204" pitchFamily="34" charset="0"/>
              </a:rPr>
              <a:t> </a:t>
            </a:r>
          </a:p>
          <a:p>
            <a:pPr algn="l"/>
            <a:endParaRPr lang="en-US" dirty="0">
              <a:solidFill>
                <a:schemeClr val="tx1">
                  <a:lumMod val="75000"/>
                </a:schemeClr>
              </a:solidFill>
              <a:latin typeface="HELVETICA" panose="020B0604020202020204" pitchFamily="34" charset="0"/>
              <a:cs typeface="HELVETICA" panose="020B0604020202020204" pitchFamily="34" charset="0"/>
            </a:endParaRP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Continuously monitor and analyze data related to CTR and installations per referee. Identify patterns, successful strategies, and areas for improvement to refine and optimize the referral program.</a:t>
            </a:r>
          </a:p>
          <a:p>
            <a:pPr algn="l"/>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algn="l"/>
            <a:r>
              <a:rPr lang="en-US" b="1" i="0" dirty="0">
                <a:solidFill>
                  <a:schemeClr val="tx1">
                    <a:lumMod val="75000"/>
                  </a:schemeClr>
                </a:solidFill>
                <a:effectLst/>
                <a:latin typeface="HELVETICA" panose="020B0604020202020204" pitchFamily="34" charset="0"/>
                <a:cs typeface="HELVETICA" panose="020B0604020202020204" pitchFamily="34" charset="0"/>
              </a:rPr>
              <a:t>6. Test and Experiment:</a:t>
            </a:r>
            <a:r>
              <a:rPr lang="en-US" b="0" i="0" dirty="0">
                <a:solidFill>
                  <a:schemeClr val="tx1">
                    <a:lumMod val="75000"/>
                  </a:schemeClr>
                </a:solidFill>
                <a:effectLst/>
                <a:latin typeface="HELVETICA" panose="020B0604020202020204" pitchFamily="34" charset="0"/>
                <a:cs typeface="HELVETICA" panose="020B0604020202020204" pitchFamily="34" charset="0"/>
              </a:rPr>
              <a:t> </a:t>
            </a:r>
          </a:p>
          <a:p>
            <a:pPr algn="l"/>
            <a:endParaRPr lang="en-US" dirty="0">
              <a:solidFill>
                <a:schemeClr val="tx1">
                  <a:lumMod val="75000"/>
                </a:schemeClr>
              </a:solidFill>
              <a:latin typeface="HELVETICA" panose="020B0604020202020204" pitchFamily="34" charset="0"/>
              <a:cs typeface="HELVETICA" panose="020B0604020202020204" pitchFamily="34" charset="0"/>
            </a:endParaRP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Conduct A/B testing or experiments with different referral messaging, incentives, or landing page designs. Test various strategies to identify what resonates best with users and drives higher engagement.</a:t>
            </a:r>
          </a:p>
          <a:p>
            <a:pPr algn="l"/>
            <a:endParaRPr lang="en-US" b="0" i="0" dirty="0">
              <a:solidFill>
                <a:schemeClr val="tx1">
                  <a:lumMod val="75000"/>
                </a:schemeClr>
              </a:solidFill>
              <a:effectLst/>
              <a:latin typeface="HELVETICA" panose="020B0604020202020204" pitchFamily="34" charset="0"/>
              <a:cs typeface="HELVETICA" panose="020B0604020202020204" pitchFamily="34" charset="0"/>
            </a:endParaRPr>
          </a:p>
          <a:p>
            <a:pPr algn="l"/>
            <a:r>
              <a:rPr lang="en-US" b="1" i="0" dirty="0">
                <a:solidFill>
                  <a:schemeClr val="tx1">
                    <a:lumMod val="75000"/>
                  </a:schemeClr>
                </a:solidFill>
                <a:effectLst/>
                <a:latin typeface="HELVETICA" panose="020B0604020202020204" pitchFamily="34" charset="0"/>
                <a:cs typeface="HELVETICA" panose="020B0604020202020204" pitchFamily="34" charset="0"/>
              </a:rPr>
              <a:t>7. Feedback and Improvement:</a:t>
            </a:r>
            <a:r>
              <a:rPr lang="en-US" b="0" i="0" dirty="0">
                <a:solidFill>
                  <a:schemeClr val="tx1">
                    <a:lumMod val="75000"/>
                  </a:schemeClr>
                </a:solidFill>
                <a:effectLst/>
                <a:latin typeface="HELVETICA" panose="020B0604020202020204" pitchFamily="34" charset="0"/>
                <a:cs typeface="HELVETICA" panose="020B0604020202020204" pitchFamily="34" charset="0"/>
              </a:rPr>
              <a:t> </a:t>
            </a:r>
          </a:p>
          <a:p>
            <a:pPr algn="l"/>
            <a:endParaRPr lang="en-US" dirty="0">
              <a:solidFill>
                <a:schemeClr val="tx1">
                  <a:lumMod val="75000"/>
                </a:schemeClr>
              </a:solidFill>
              <a:latin typeface="HELVETICA" panose="020B0604020202020204" pitchFamily="34" charset="0"/>
              <a:cs typeface="HELVETICA" panose="020B0604020202020204" pitchFamily="34" charset="0"/>
            </a:endParaRPr>
          </a:p>
          <a:p>
            <a:pPr algn="l"/>
            <a:r>
              <a:rPr lang="en-US" b="0" i="0" dirty="0">
                <a:solidFill>
                  <a:schemeClr val="tx1">
                    <a:lumMod val="75000"/>
                  </a:schemeClr>
                </a:solidFill>
                <a:effectLst/>
                <a:latin typeface="HELVETICA" panose="020B0604020202020204" pitchFamily="34" charset="0"/>
                <a:cs typeface="HELVETICA" panose="020B0604020202020204" pitchFamily="34" charset="0"/>
              </a:rPr>
              <a:t>Gather feedback from users regarding the referral process. Use this feedback to make iterative improvements that cater to user preferences and enhance the overall referral experience.</a:t>
            </a:r>
          </a:p>
          <a:p>
            <a:endParaRPr lang="en-IN" dirty="0"/>
          </a:p>
        </p:txBody>
      </p:sp>
    </p:spTree>
    <p:extLst>
      <p:ext uri="{BB962C8B-B14F-4D97-AF65-F5344CB8AC3E}">
        <p14:creationId xmlns:p14="http://schemas.microsoft.com/office/powerpoint/2010/main" val="208500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593</TotalTime>
  <Words>3628</Words>
  <Application>Microsoft Office PowerPoint</Application>
  <PresentationFormat>Widescreen</PresentationFormat>
  <Paragraphs>374</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Calisto MT</vt:lpstr>
      <vt:lpstr>HELVETICA</vt:lpstr>
      <vt:lpstr>Segoe Script</vt:lpstr>
      <vt:lpstr>Söhne</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kankanu20@gmail.com</dc:creator>
  <cp:lastModifiedBy>kankanu20@gmail.com</cp:lastModifiedBy>
  <cp:revision>7</cp:revision>
  <dcterms:created xsi:type="dcterms:W3CDTF">2023-12-21T01:48:36Z</dcterms:created>
  <dcterms:modified xsi:type="dcterms:W3CDTF">2023-12-21T15:05:25Z</dcterms:modified>
</cp:coreProperties>
</file>