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11/30/2023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11/30/2023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11/30/2023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11/30/2023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i="1" dirty="0" smtClean="0"/>
              <a:t>Network Automation</a:t>
            </a:r>
            <a:endParaRPr lang="en-US" sz="4000" b="1" i="1" dirty="0"/>
          </a:p>
        </p:txBody>
      </p:sp>
      <p:sp>
        <p:nvSpPr>
          <p:cNvPr id="3" name="Subtitle 2"/>
          <p:cNvSpPr>
            <a:spLocks noGrp="1"/>
          </p:cNvSpPr>
          <p:nvPr>
            <p:ph type="subTitle" idx="1"/>
          </p:nvPr>
        </p:nvSpPr>
        <p:spPr/>
        <p:txBody>
          <a:bodyPr/>
          <a:lstStyle/>
          <a:p>
            <a:r>
              <a:rPr lang="ar-EG" smtClean="0"/>
              <a:t>                     </a:t>
            </a:r>
            <a:endParaRPr lang="en-US" dirty="0"/>
          </a:p>
        </p:txBody>
      </p:sp>
    </p:spTree>
    <p:extLst>
      <p:ext uri="{BB962C8B-B14F-4D97-AF65-F5344CB8AC3E}">
        <p14:creationId xmlns:p14="http://schemas.microsoft.com/office/powerpoint/2010/main" val="2502106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i="1" dirty="0">
                <a:solidFill>
                  <a:srgbClr val="FF0000"/>
                </a:solidFill>
                <a:latin typeface="Rockwell Extra Bold" panose="02060903040505020403" pitchFamily="18" charset="0"/>
              </a:rPr>
              <a:t>The API Concept</a:t>
            </a:r>
            <a:endParaRPr lang="en-US" sz="1800" b="1" i="1" dirty="0">
              <a:solidFill>
                <a:srgbClr val="FF0000"/>
              </a:solidFill>
              <a:effectLst/>
              <a:latin typeface="Rockwell Extra Bold" panose="02060903040505020403" pitchFamily="18" charset="0"/>
            </a:endParaRPr>
          </a:p>
        </p:txBody>
      </p:sp>
      <p:sp>
        <p:nvSpPr>
          <p:cNvPr id="3" name="Content Placeholder 2"/>
          <p:cNvSpPr>
            <a:spLocks noGrp="1"/>
          </p:cNvSpPr>
          <p:nvPr>
            <p:ph idx="1"/>
          </p:nvPr>
        </p:nvSpPr>
        <p:spPr/>
        <p:txBody>
          <a:bodyPr/>
          <a:lstStyle/>
          <a:p>
            <a:r>
              <a:rPr lang="en-US" dirty="0"/>
              <a:t> Application Programming Interfaces (APIs) are a fundamental part of the modern technology landscape, allowing applications to communicate and interact seamlessly. These interfaces streamline processes and provide easy access to data and services, accelerating development processes and enhancing user experience. Additionally, APIs enable integration and compatibility between different applications and services, fostering better performance and efficiency for companies and systems.</a:t>
            </a:r>
          </a:p>
        </p:txBody>
      </p:sp>
    </p:spTree>
    <p:extLst>
      <p:ext uri="{BB962C8B-B14F-4D97-AF65-F5344CB8AC3E}">
        <p14:creationId xmlns:p14="http://schemas.microsoft.com/office/powerpoint/2010/main" val="321290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i="1" dirty="0" smtClean="0">
                <a:solidFill>
                  <a:srgbClr val="FF0000"/>
                </a:solidFill>
                <a:latin typeface="Rockwell Extra Bold" panose="02060903040505020403" pitchFamily="18" charset="0"/>
              </a:rPr>
              <a:t>API </a:t>
            </a:r>
            <a:r>
              <a:rPr lang="en-US" sz="1800" b="1" i="1" dirty="0">
                <a:solidFill>
                  <a:srgbClr val="FF0000"/>
                </a:solidFill>
                <a:latin typeface="Rockwell Extra Bold" panose="02060903040505020403" pitchFamily="18" charset="0"/>
              </a:rPr>
              <a:t>Example</a:t>
            </a:r>
            <a:br>
              <a:rPr lang="en-US" sz="1800" b="1" i="1" dirty="0">
                <a:solidFill>
                  <a:srgbClr val="FF0000"/>
                </a:solidFill>
                <a:latin typeface="Rockwell Extra Bold" panose="02060903040505020403" pitchFamily="18" charset="0"/>
              </a:rPr>
            </a:br>
            <a:endParaRPr lang="en-US" sz="1800" i="1" dirty="0">
              <a:solidFill>
                <a:srgbClr val="FF0000"/>
              </a:solidFill>
              <a:latin typeface="Rockwell Extra Bold" panose="020609030405050204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833" y="2193925"/>
            <a:ext cx="7154334" cy="4024313"/>
          </a:xfrm>
        </p:spPr>
      </p:pic>
    </p:spTree>
    <p:extLst>
      <p:ext uri="{BB962C8B-B14F-4D97-AF65-F5344CB8AC3E}">
        <p14:creationId xmlns:p14="http://schemas.microsoft.com/office/powerpoint/2010/main" val="332680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i="1" dirty="0" smtClean="0">
                <a:solidFill>
                  <a:srgbClr val="FF0000"/>
                </a:solidFill>
                <a:latin typeface="Rockwell Extra Bold" panose="02060903040505020403" pitchFamily="18" charset="0"/>
              </a:rPr>
              <a:t>API </a:t>
            </a:r>
            <a:r>
              <a:rPr lang="en-US" sz="1800" b="1" i="1" dirty="0">
                <a:solidFill>
                  <a:srgbClr val="FF0000"/>
                </a:solidFill>
                <a:latin typeface="Rockwell Extra Bold" panose="02060903040505020403" pitchFamily="18" charset="0"/>
              </a:rPr>
              <a:t>Example</a:t>
            </a:r>
            <a:br>
              <a:rPr lang="en-US" sz="1800" b="1" i="1" dirty="0">
                <a:solidFill>
                  <a:srgbClr val="FF0000"/>
                </a:solidFill>
                <a:latin typeface="Rockwell Extra Bold" panose="02060903040505020403" pitchFamily="18" charset="0"/>
              </a:rPr>
            </a:br>
            <a:endParaRPr lang="en-US" sz="1800" i="1" dirty="0">
              <a:solidFill>
                <a:srgbClr val="FF0000"/>
              </a:solidFill>
              <a:latin typeface="Rockwell Extra Bold" panose="020609030405050204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0172" y="2193925"/>
            <a:ext cx="7951655" cy="4024313"/>
          </a:xfrm>
        </p:spPr>
      </p:pic>
    </p:spTree>
    <p:extLst>
      <p:ext uri="{BB962C8B-B14F-4D97-AF65-F5344CB8AC3E}">
        <p14:creationId xmlns:p14="http://schemas.microsoft.com/office/powerpoint/2010/main" val="258311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FF0000"/>
                </a:solidFill>
                <a:latin typeface="Bahnschrift" panose="020B0502040204020203" pitchFamily="34" charset="0"/>
              </a:rPr>
              <a:t>Types of </a:t>
            </a:r>
            <a:r>
              <a:rPr lang="en-US" sz="3200" b="1" i="1" dirty="0" err="1">
                <a:solidFill>
                  <a:srgbClr val="FF0000"/>
                </a:solidFill>
                <a:latin typeface="Bahnschrift" panose="020B0502040204020203" pitchFamily="34" charset="0"/>
              </a:rPr>
              <a:t>Api</a:t>
            </a:r>
            <a:r>
              <a:rPr lang="en-US" sz="2000" b="1" i="1" dirty="0" err="1">
                <a:solidFill>
                  <a:srgbClr val="FF0000"/>
                </a:solidFill>
                <a:latin typeface="Bahnschrift" panose="020B0502040204020203" pitchFamily="34" charset="0"/>
              </a:rPr>
              <a:t>s</a:t>
            </a:r>
            <a:endParaRPr lang="en-US" sz="3200" dirty="0">
              <a:latin typeface="Bahnschrift" panose="020B0502040204020203" pitchFamily="34" charset="0"/>
            </a:endParaRPr>
          </a:p>
        </p:txBody>
      </p:sp>
      <p:sp>
        <p:nvSpPr>
          <p:cNvPr id="3" name="Text Placeholder 2"/>
          <p:cNvSpPr>
            <a:spLocks noGrp="1"/>
          </p:cNvSpPr>
          <p:nvPr>
            <p:ph type="body" idx="1"/>
          </p:nvPr>
        </p:nvSpPr>
        <p:spPr/>
        <p:txBody>
          <a:bodyPr/>
          <a:lstStyle/>
          <a:p>
            <a:r>
              <a:rPr lang="en-US" sz="2000" b="1" dirty="0">
                <a:solidFill>
                  <a:srgbClr val="FF0000"/>
                </a:solidFill>
              </a:rPr>
              <a:t>Open APIs or Public APIs</a:t>
            </a:r>
            <a:endParaRPr lang="en-US" sz="2000" dirty="0">
              <a:solidFill>
                <a:srgbClr val="FF0000"/>
              </a:solidFill>
            </a:endParaRPr>
          </a:p>
        </p:txBody>
      </p:sp>
      <p:sp>
        <p:nvSpPr>
          <p:cNvPr id="4" name="Text Placeholder 3"/>
          <p:cNvSpPr>
            <a:spLocks noGrp="1"/>
          </p:cNvSpPr>
          <p:nvPr>
            <p:ph type="body" sz="half" idx="15"/>
          </p:nvPr>
        </p:nvSpPr>
        <p:spPr/>
        <p:txBody>
          <a:bodyPr/>
          <a:lstStyle/>
          <a:p>
            <a:r>
              <a:rPr lang="en-US" sz="1600" b="1" i="1" dirty="0">
                <a:latin typeface="Bahnschrift SemiBold" panose="020B0502040204020203" pitchFamily="34" charset="0"/>
              </a:rPr>
              <a:t>These APIs are publicly available and can be used with no restrictions. The International Space Station API is an example of a Public API. Because these APIs are public, many API providers, such as Google Maps, require the user to get a free key, or token, prior to using the API. This is to help control the number of API requests they receive and process. Search the internet for a list of public APIs.</a:t>
            </a:r>
          </a:p>
          <a:p>
            <a:endParaRPr lang="en-US" dirty="0"/>
          </a:p>
        </p:txBody>
      </p:sp>
      <p:sp>
        <p:nvSpPr>
          <p:cNvPr id="5" name="Text Placeholder 4"/>
          <p:cNvSpPr>
            <a:spLocks noGrp="1"/>
          </p:cNvSpPr>
          <p:nvPr>
            <p:ph type="body" sz="quarter" idx="3"/>
          </p:nvPr>
        </p:nvSpPr>
        <p:spPr/>
        <p:txBody>
          <a:bodyPr/>
          <a:lstStyle/>
          <a:p>
            <a:r>
              <a:rPr lang="en-US" sz="2000" b="1" smtClean="0">
                <a:solidFill>
                  <a:srgbClr val="FF0000"/>
                </a:solidFill>
              </a:rPr>
              <a:t>Internal or Private APIs</a:t>
            </a:r>
            <a:endParaRPr lang="en-US" sz="2000" dirty="0">
              <a:solidFill>
                <a:srgbClr val="FF0000"/>
              </a:solidFill>
            </a:endParaRPr>
          </a:p>
        </p:txBody>
      </p:sp>
      <p:sp>
        <p:nvSpPr>
          <p:cNvPr id="6" name="Text Placeholder 5"/>
          <p:cNvSpPr>
            <a:spLocks noGrp="1"/>
          </p:cNvSpPr>
          <p:nvPr>
            <p:ph type="body" sz="half" idx="16"/>
          </p:nvPr>
        </p:nvSpPr>
        <p:spPr/>
        <p:txBody>
          <a:bodyPr>
            <a:normAutofit/>
          </a:bodyPr>
          <a:lstStyle/>
          <a:p>
            <a:r>
              <a:rPr lang="en-US" sz="1800" dirty="0">
                <a:latin typeface="Bahnschrift SemiBold" panose="020B0502040204020203" pitchFamily="34" charset="0"/>
              </a:rPr>
              <a:t>These are APIs that are used by an organization or company to access data and services for internal use only. An example of an internal API is allowing authorized salespeople access to internal sales data on their mobile devices.</a:t>
            </a:r>
          </a:p>
          <a:p>
            <a:endParaRPr lang="en-US" dirty="0"/>
          </a:p>
        </p:txBody>
      </p:sp>
      <p:sp>
        <p:nvSpPr>
          <p:cNvPr id="7" name="Text Placeholder 6"/>
          <p:cNvSpPr>
            <a:spLocks noGrp="1"/>
          </p:cNvSpPr>
          <p:nvPr>
            <p:ph type="body" sz="quarter" idx="13"/>
          </p:nvPr>
        </p:nvSpPr>
        <p:spPr/>
        <p:txBody>
          <a:bodyPr/>
          <a:lstStyle/>
          <a:p>
            <a:r>
              <a:rPr lang="en-US" sz="2000" b="1" i="1" dirty="0" smtClean="0">
                <a:solidFill>
                  <a:srgbClr val="FF0000"/>
                </a:solidFill>
              </a:rPr>
              <a:t>Partner APIs</a:t>
            </a:r>
            <a:endParaRPr lang="en-US" sz="2000" i="1" dirty="0">
              <a:solidFill>
                <a:srgbClr val="FF0000"/>
              </a:solidFill>
            </a:endParaRPr>
          </a:p>
        </p:txBody>
      </p:sp>
      <p:sp>
        <p:nvSpPr>
          <p:cNvPr id="8" name="Text Placeholder 7"/>
          <p:cNvSpPr>
            <a:spLocks noGrp="1"/>
          </p:cNvSpPr>
          <p:nvPr>
            <p:ph type="body" sz="half" idx="17"/>
          </p:nvPr>
        </p:nvSpPr>
        <p:spPr/>
        <p:txBody>
          <a:bodyPr>
            <a:normAutofit/>
          </a:bodyPr>
          <a:lstStyle/>
          <a:p>
            <a:r>
              <a:rPr lang="en-US" sz="1600" b="1" i="1" dirty="0">
                <a:latin typeface="Bahnschrift SemiBold" panose="020B0502040204020203" pitchFamily="34" charset="0"/>
              </a:rPr>
              <a:t>These are APIs that are used between a company and its business partners or contractors to facilitate business between them. The business partner must have a license or other form of permission to use the API. A travel service using an airline’s API is an example of a partner API.</a:t>
            </a:r>
          </a:p>
        </p:txBody>
      </p:sp>
    </p:spTree>
    <p:extLst>
      <p:ext uri="{BB962C8B-B14F-4D97-AF65-F5344CB8AC3E}">
        <p14:creationId xmlns:p14="http://schemas.microsoft.com/office/powerpoint/2010/main" val="107634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i="1" dirty="0">
                <a:solidFill>
                  <a:srgbClr val="FF0000"/>
                </a:solidFill>
                <a:latin typeface="Arial Rounded MT Bold" panose="020F0704030504030204" pitchFamily="34" charset="0"/>
              </a:rPr>
              <a:t>Types of Web Service API</a:t>
            </a:r>
            <a:r>
              <a:rPr lang="en-US" sz="1100" b="1" i="1" dirty="0">
                <a:solidFill>
                  <a:srgbClr val="FF0000"/>
                </a:solidFill>
                <a:latin typeface="Arial Rounded MT Bold" panose="020F0704030504030204" pitchFamily="34" charset="0"/>
              </a:rPr>
              <a:t>s</a:t>
            </a:r>
            <a:r>
              <a:rPr lang="en-US" sz="1600" b="1" i="1" dirty="0">
                <a:solidFill>
                  <a:srgbClr val="FF0000"/>
                </a:solidFill>
                <a:latin typeface="Arial Rounded MT Bold" panose="020F0704030504030204" pitchFamily="34" charset="0"/>
              </a:rPr>
              <a:t/>
            </a:r>
            <a:br>
              <a:rPr lang="en-US" sz="1600" b="1" i="1" dirty="0">
                <a:solidFill>
                  <a:srgbClr val="FF0000"/>
                </a:solidFill>
                <a:latin typeface="Arial Rounded MT Bold" panose="020F0704030504030204" pitchFamily="34" charset="0"/>
              </a:rPr>
            </a:br>
            <a:endParaRPr lang="en-US" sz="1600" i="1" dirty="0">
              <a:solidFill>
                <a:srgbClr val="FF0000"/>
              </a:solidFill>
              <a:latin typeface="Arial Rounded MT Bold" panose="020F0704030504030204" pitchFamily="34" charset="0"/>
            </a:endParaRPr>
          </a:p>
        </p:txBody>
      </p:sp>
      <p:sp>
        <p:nvSpPr>
          <p:cNvPr id="9" name="Content Placeholder 8"/>
          <p:cNvSpPr>
            <a:spLocks noGrp="1"/>
          </p:cNvSpPr>
          <p:nvPr>
            <p:ph idx="1"/>
          </p:nvPr>
        </p:nvSpPr>
        <p:spPr/>
        <p:txBody>
          <a:bodyPr/>
          <a:lstStyle/>
          <a:p>
            <a:r>
              <a:rPr lang="en-US" dirty="0"/>
              <a:t>A web service is a service that is available over the internet, using the World Wide Web. There are four types of web service APIs:</a:t>
            </a:r>
          </a:p>
          <a:p>
            <a:r>
              <a:rPr lang="en-US" dirty="0"/>
              <a:t>Simple Object Access Protocol (SOAP)</a:t>
            </a:r>
          </a:p>
          <a:p>
            <a:r>
              <a:rPr lang="en-US" dirty="0"/>
              <a:t>Representational State Transfer (REST)</a:t>
            </a:r>
          </a:p>
          <a:p>
            <a:r>
              <a:rPr lang="en-US" dirty="0" err="1"/>
              <a:t>eXtensible</a:t>
            </a:r>
            <a:r>
              <a:rPr lang="en-US" dirty="0"/>
              <a:t> Markup Language-Remote Procedure Call (XML-RPC)</a:t>
            </a:r>
          </a:p>
          <a:p>
            <a:r>
              <a:rPr lang="en-US" dirty="0"/>
              <a:t>JavaScript Object Notation-Remote Procedure Call (JSON-RPC)</a:t>
            </a:r>
          </a:p>
          <a:p>
            <a:endParaRPr lang="en-US" dirty="0"/>
          </a:p>
        </p:txBody>
      </p:sp>
    </p:spTree>
    <p:extLst>
      <p:ext uri="{BB962C8B-B14F-4D97-AF65-F5344CB8AC3E}">
        <p14:creationId xmlns:p14="http://schemas.microsoft.com/office/powerpoint/2010/main" val="230127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i="1" dirty="0">
                <a:solidFill>
                  <a:srgbClr val="FF0000"/>
                </a:solidFill>
                <a:latin typeface="Arial Rounded MT Bold" panose="020F0704030504030204" pitchFamily="34" charset="0"/>
              </a:rPr>
              <a:t>Types of Web Service API</a:t>
            </a:r>
            <a:r>
              <a:rPr lang="en-US" sz="1100" b="1" i="1" dirty="0">
                <a:solidFill>
                  <a:srgbClr val="FF0000"/>
                </a:solidFill>
                <a:latin typeface="Arial Rounded MT Bold" panose="020F0704030504030204" pitchFamily="34" charset="0"/>
              </a:rPr>
              <a:t>s</a:t>
            </a:r>
            <a:r>
              <a:rPr lang="en-US" sz="1600" b="1" i="1" dirty="0">
                <a:solidFill>
                  <a:srgbClr val="FF0000"/>
                </a:solidFill>
                <a:latin typeface="Arial Rounded MT Bold" panose="020F0704030504030204" pitchFamily="34" charset="0"/>
              </a:rPr>
              <a:t/>
            </a:r>
            <a:br>
              <a:rPr lang="en-US" sz="1600" b="1" i="1" dirty="0">
                <a:solidFill>
                  <a:srgbClr val="FF0000"/>
                </a:solidFill>
                <a:latin typeface="Arial Rounded MT Bold" panose="020F0704030504030204" pitchFamily="34" charset="0"/>
              </a:rPr>
            </a:br>
            <a:endParaRPr lang="en-US" sz="1600" i="1" dirty="0">
              <a:solidFill>
                <a:srgbClr val="FF0000"/>
              </a:solidFill>
              <a:latin typeface="Arial Rounded MT Bold" panose="020F0704030504030204" pitchFamily="3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165" y="2057402"/>
            <a:ext cx="8786649" cy="4059620"/>
          </a:xfrm>
        </p:spPr>
      </p:pic>
    </p:spTree>
    <p:extLst>
      <p:ext uri="{BB962C8B-B14F-4D97-AF65-F5344CB8AC3E}">
        <p14:creationId xmlns:p14="http://schemas.microsoft.com/office/powerpoint/2010/main" val="181039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i="1" dirty="0">
                <a:solidFill>
                  <a:srgbClr val="FF0000"/>
                </a:solidFill>
                <a:latin typeface="Rockwell Extra Bold" panose="02060903040505020403" pitchFamily="18" charset="0"/>
              </a:rPr>
              <a:t>Network Automation Concept</a:t>
            </a:r>
          </a:p>
        </p:txBody>
      </p:sp>
      <p:sp>
        <p:nvSpPr>
          <p:cNvPr id="3" name="Content Placeholder 2"/>
          <p:cNvSpPr>
            <a:spLocks noGrp="1"/>
          </p:cNvSpPr>
          <p:nvPr>
            <p:ph idx="1"/>
          </p:nvPr>
        </p:nvSpPr>
        <p:spPr/>
        <p:txBody>
          <a:bodyPr/>
          <a:lstStyle/>
          <a:p>
            <a:pPr lvl="1"/>
            <a:r>
              <a:rPr lang="en-US" sz="2200" i="1" dirty="0"/>
              <a:t>It's the utilization of technologies and </a:t>
            </a:r>
            <a:r>
              <a:rPr lang="en-US" sz="2200" i="1" dirty="0" smtClean="0"/>
              <a:t>tools</a:t>
            </a:r>
          </a:p>
          <a:p>
            <a:pPr marL="457200" lvl="1" indent="0">
              <a:buNone/>
            </a:pPr>
            <a:r>
              <a:rPr lang="en-US" sz="2200" i="1" dirty="0" smtClean="0"/>
              <a:t> </a:t>
            </a:r>
            <a:r>
              <a:rPr lang="en-US" sz="2200" i="1" dirty="0"/>
              <a:t>to enhance the </a:t>
            </a:r>
            <a:r>
              <a:rPr lang="en-US" sz="2200" i="1" dirty="0" smtClean="0"/>
              <a:t>operation</a:t>
            </a:r>
          </a:p>
          <a:p>
            <a:pPr marL="457200" lvl="1" indent="0">
              <a:buNone/>
            </a:pPr>
            <a:r>
              <a:rPr lang="en-US" sz="2200" i="1" dirty="0" smtClean="0"/>
              <a:t> </a:t>
            </a:r>
            <a:r>
              <a:rPr lang="en-US" sz="2200" i="1" dirty="0"/>
              <a:t>and management of </a:t>
            </a:r>
            <a:r>
              <a:rPr lang="en-US" sz="2200" i="1" dirty="0" smtClean="0"/>
              <a:t>networks</a:t>
            </a:r>
          </a:p>
          <a:p>
            <a:pPr marL="457200" lvl="1" indent="0">
              <a:buNone/>
            </a:pPr>
            <a:r>
              <a:rPr lang="en-US" sz="2200" i="1" dirty="0" smtClean="0"/>
              <a:t> </a:t>
            </a:r>
            <a:r>
              <a:rPr lang="en-US" sz="2200" i="1" dirty="0"/>
              <a:t>in a more efficient and accurate </a:t>
            </a:r>
            <a:r>
              <a:rPr lang="en-US" sz="2200" i="1" dirty="0" smtClean="0"/>
              <a:t>manner</a:t>
            </a:r>
          </a:p>
          <a:p>
            <a:pPr marL="457200" lvl="1" indent="0">
              <a:buNone/>
            </a:pPr>
            <a:r>
              <a:rPr lang="en-US" sz="2200" i="1" dirty="0" smtClean="0"/>
              <a:t> </a:t>
            </a:r>
            <a:r>
              <a:rPr lang="en-US" sz="2200" i="1" dirty="0"/>
              <a:t>achieved through </a:t>
            </a:r>
            <a:r>
              <a:rPr lang="en-US" sz="2200" i="1" dirty="0" smtClean="0"/>
              <a:t>programming</a:t>
            </a:r>
          </a:p>
          <a:p>
            <a:pPr marL="457200" lvl="1" indent="0">
              <a:buNone/>
            </a:pPr>
            <a:r>
              <a:rPr lang="en-US" sz="2200" i="1" dirty="0" smtClean="0"/>
              <a:t> </a:t>
            </a:r>
            <a:r>
              <a:rPr lang="en-US" sz="2200" i="1" dirty="0"/>
              <a:t>artificial </a:t>
            </a:r>
            <a:r>
              <a:rPr lang="en-US" sz="2200" i="1" dirty="0" err="1" smtClean="0"/>
              <a:t>intelligenc</a:t>
            </a:r>
            <a:r>
              <a:rPr lang="en-US" sz="2200" i="1" dirty="0" smtClean="0"/>
              <a:t> and</a:t>
            </a:r>
          </a:p>
          <a:p>
            <a:pPr marL="457200" lvl="1" indent="0">
              <a:buNone/>
            </a:pPr>
            <a:r>
              <a:rPr lang="en-US" sz="2200" i="1" dirty="0" smtClean="0"/>
              <a:t> automated control.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6125" y="2194560"/>
            <a:ext cx="4067504" cy="2459420"/>
          </a:xfrm>
          <a:prstGeom prst="rect">
            <a:avLst/>
          </a:prstGeom>
        </p:spPr>
      </p:pic>
    </p:spTree>
    <p:extLst>
      <p:ext uri="{BB962C8B-B14F-4D97-AF65-F5344CB8AC3E}">
        <p14:creationId xmlns:p14="http://schemas.microsoft.com/office/powerpoint/2010/main" val="421667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rgbClr val="FF0000"/>
                </a:solidFill>
                <a:latin typeface="Rockwell Extra Bold" panose="02060903040505020403" pitchFamily="18" charset="0"/>
              </a:rPr>
              <a:t>Benefits of Network Automation</a:t>
            </a:r>
          </a:p>
        </p:txBody>
      </p:sp>
      <p:sp>
        <p:nvSpPr>
          <p:cNvPr id="3" name="Content Placeholder 2"/>
          <p:cNvSpPr>
            <a:spLocks noGrp="1"/>
          </p:cNvSpPr>
          <p:nvPr>
            <p:ph idx="1"/>
          </p:nvPr>
        </p:nvSpPr>
        <p:spPr/>
        <p:txBody>
          <a:bodyPr/>
          <a:lstStyle/>
          <a:p>
            <a:r>
              <a:rPr lang="en-US" dirty="0"/>
              <a:t> Increased </a:t>
            </a:r>
            <a:r>
              <a:rPr lang="en-US" dirty="0" smtClean="0"/>
              <a:t>efficiency </a:t>
            </a:r>
            <a:r>
              <a:rPr lang="en-US" dirty="0"/>
              <a:t>and reduced human errors</a:t>
            </a:r>
            <a:r>
              <a:rPr lang="en-US" dirty="0" smtClean="0"/>
              <a:t>.</a:t>
            </a:r>
          </a:p>
          <a:p>
            <a:r>
              <a:rPr lang="en-US" dirty="0" smtClean="0"/>
              <a:t> </a:t>
            </a:r>
            <a:r>
              <a:rPr lang="en-US" dirty="0"/>
              <a:t>Accelerated network responsiveness to business needs</a:t>
            </a:r>
            <a:r>
              <a:rPr lang="en-US" dirty="0" smtClean="0"/>
              <a:t>.</a:t>
            </a:r>
          </a:p>
          <a:p>
            <a:r>
              <a:rPr lang="en-US" dirty="0" smtClean="0"/>
              <a:t> </a:t>
            </a:r>
            <a:r>
              <a:rPr lang="en-US" dirty="0"/>
              <a:t>Flexibility in configuring and managing networks</a:t>
            </a:r>
            <a:r>
              <a:rPr lang="en-US" dirty="0" smtClean="0"/>
              <a:t>.</a:t>
            </a:r>
          </a:p>
          <a:p>
            <a:r>
              <a:rPr lang="en-US" dirty="0" smtClean="0"/>
              <a:t> </a:t>
            </a:r>
            <a:r>
              <a:rPr lang="en-US" dirty="0"/>
              <a:t>Improved security and monitoring through automated control and data </a:t>
            </a:r>
            <a:r>
              <a:rPr lang="en-US" dirty="0" smtClean="0"/>
              <a:t>analytics</a:t>
            </a:r>
          </a:p>
          <a:p>
            <a:endParaRPr lang="en-US" dirty="0"/>
          </a:p>
        </p:txBody>
      </p:sp>
    </p:spTree>
    <p:extLst>
      <p:ext uri="{BB962C8B-B14F-4D97-AF65-F5344CB8AC3E}">
        <p14:creationId xmlns:p14="http://schemas.microsoft.com/office/powerpoint/2010/main" val="178818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i="1" dirty="0">
                <a:solidFill>
                  <a:srgbClr val="FF0000"/>
                </a:solidFill>
                <a:latin typeface="Rockwell Extra Bold" panose="02060903040505020403" pitchFamily="18" charset="0"/>
              </a:rPr>
              <a:t>Benefits of Network Automation</a:t>
            </a:r>
            <a:endParaRPr lang="en-US" sz="1800" b="1"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6773" y="2267497"/>
            <a:ext cx="6873765" cy="4301468"/>
          </a:xfrm>
        </p:spPr>
      </p:pic>
    </p:spTree>
    <p:extLst>
      <p:ext uri="{BB962C8B-B14F-4D97-AF65-F5344CB8AC3E}">
        <p14:creationId xmlns:p14="http://schemas.microsoft.com/office/powerpoint/2010/main" val="148763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i="1" dirty="0">
                <a:solidFill>
                  <a:srgbClr val="FF0000"/>
                </a:solidFill>
                <a:latin typeface="Rockwell Extra Bold" panose="02060903040505020403" pitchFamily="18" charset="0"/>
              </a:rPr>
              <a:t>Data Formats in Network Automation</a:t>
            </a:r>
          </a:p>
        </p:txBody>
      </p:sp>
      <p:sp>
        <p:nvSpPr>
          <p:cNvPr id="3" name="Content Placeholder 2"/>
          <p:cNvSpPr>
            <a:spLocks noGrp="1"/>
          </p:cNvSpPr>
          <p:nvPr>
            <p:ph idx="1"/>
          </p:nvPr>
        </p:nvSpPr>
        <p:spPr/>
        <p:txBody>
          <a:bodyPr/>
          <a:lstStyle/>
          <a:p>
            <a:r>
              <a:rPr lang="en-US" dirty="0"/>
              <a:t>Data formats play a crucial role in network automation, representing how data is encoded and organized for transmission between devices and systems across the network. These formats significantly impact the interaction and communication among network components and the exchange of information between them.</a:t>
            </a:r>
          </a:p>
        </p:txBody>
      </p:sp>
    </p:spTree>
    <p:extLst>
      <p:ext uri="{BB962C8B-B14F-4D97-AF65-F5344CB8AC3E}">
        <p14:creationId xmlns:p14="http://schemas.microsoft.com/office/powerpoint/2010/main" val="25010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i="1" dirty="0">
                <a:solidFill>
                  <a:srgbClr val="FF0000"/>
                </a:solidFill>
                <a:latin typeface="Rockwell Extra Bold" panose="02060903040505020403" pitchFamily="18" charset="0"/>
              </a:rPr>
              <a:t>Types of Data Formats</a:t>
            </a:r>
          </a:p>
        </p:txBody>
      </p:sp>
      <p:sp>
        <p:nvSpPr>
          <p:cNvPr id="3" name="Content Placeholder 2"/>
          <p:cNvSpPr>
            <a:spLocks noGrp="1"/>
          </p:cNvSpPr>
          <p:nvPr>
            <p:ph idx="1"/>
          </p:nvPr>
        </p:nvSpPr>
        <p:spPr/>
        <p:txBody>
          <a:bodyPr/>
          <a:lstStyle/>
          <a:p>
            <a:r>
              <a:rPr lang="en-US" dirty="0" smtClean="0"/>
              <a:t>JSON </a:t>
            </a:r>
            <a:r>
              <a:rPr lang="en-US" dirty="0"/>
              <a:t>(JavaScript Object Notation</a:t>
            </a:r>
            <a:r>
              <a:rPr lang="en-US" dirty="0" smtClean="0"/>
              <a:t>): </a:t>
            </a:r>
            <a:r>
              <a:rPr lang="en-US" dirty="0"/>
              <a:t>Among the most commonly used data formats in network automation, known for its ease of readability and writing, facilitating data exchange between different systems</a:t>
            </a:r>
            <a:r>
              <a:rPr lang="en-US" dirty="0" smtClean="0"/>
              <a:t>.</a:t>
            </a:r>
          </a:p>
          <a:p>
            <a:r>
              <a:rPr lang="en-US" dirty="0" smtClean="0"/>
              <a:t>XML </a:t>
            </a:r>
            <a:r>
              <a:rPr lang="en-US" dirty="0"/>
              <a:t>(Extensible Markup Language</a:t>
            </a:r>
            <a:r>
              <a:rPr lang="en-US" dirty="0" smtClean="0"/>
              <a:t>): </a:t>
            </a:r>
            <a:r>
              <a:rPr lang="en-US" dirty="0"/>
              <a:t>Another data format used to organize and exchange data between network components, providing great flexibility in data representation</a:t>
            </a:r>
            <a:r>
              <a:rPr lang="en-US" dirty="0" smtClean="0"/>
              <a:t>.</a:t>
            </a:r>
          </a:p>
          <a:p>
            <a:r>
              <a:rPr lang="en-US" dirty="0" smtClean="0"/>
              <a:t>YAML </a:t>
            </a:r>
            <a:r>
              <a:rPr lang="en-US" dirty="0"/>
              <a:t>(YAML </a:t>
            </a:r>
            <a:r>
              <a:rPr lang="en-US" dirty="0" err="1"/>
              <a:t>Ain't</a:t>
            </a:r>
            <a:r>
              <a:rPr lang="en-US" dirty="0"/>
              <a:t> Markup Language</a:t>
            </a:r>
            <a:r>
              <a:rPr lang="en-US" dirty="0" smtClean="0"/>
              <a:t>): </a:t>
            </a:r>
            <a:r>
              <a:rPr lang="en-US" dirty="0"/>
              <a:t>A simple, human-readable data format used for data representation and exchange between various network devices and applications.</a:t>
            </a:r>
          </a:p>
        </p:txBody>
      </p:sp>
    </p:spTree>
    <p:extLst>
      <p:ext uri="{BB962C8B-B14F-4D97-AF65-F5344CB8AC3E}">
        <p14:creationId xmlns:p14="http://schemas.microsoft.com/office/powerpoint/2010/main" val="295293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i="1" dirty="0">
                <a:solidFill>
                  <a:srgbClr val="FF0000"/>
                </a:solidFill>
                <a:latin typeface="Rockwell Extra Bold" panose="02060903040505020403" pitchFamily="18" charset="0"/>
              </a:rPr>
              <a:t>Data Format Rules</a:t>
            </a:r>
            <a:br>
              <a:rPr lang="en-US" sz="1800" b="1" i="1" dirty="0">
                <a:solidFill>
                  <a:srgbClr val="FF0000"/>
                </a:solidFill>
                <a:latin typeface="Rockwell Extra Bold" panose="02060903040505020403" pitchFamily="18" charset="0"/>
              </a:rPr>
            </a:br>
            <a:endParaRPr lang="en-US" sz="1800" i="1" dirty="0">
              <a:solidFill>
                <a:srgbClr val="FF0000"/>
              </a:solidFill>
              <a:latin typeface="Rockwell Extra Bold" panose="02060903040505020403" pitchFamily="18" charset="0"/>
            </a:endParaRPr>
          </a:p>
        </p:txBody>
      </p:sp>
      <p:sp>
        <p:nvSpPr>
          <p:cNvPr id="3" name="Content Placeholder 2"/>
          <p:cNvSpPr>
            <a:spLocks noGrp="1"/>
          </p:cNvSpPr>
          <p:nvPr>
            <p:ph idx="1"/>
          </p:nvPr>
        </p:nvSpPr>
        <p:spPr/>
        <p:txBody>
          <a:bodyPr/>
          <a:lstStyle/>
          <a:p>
            <a:r>
              <a:rPr lang="en-US" dirty="0"/>
              <a:t>In network automation, data formatting rules play a vital role in organizing the structure of data and representing it in a recognized and proper manner. Some fundamental syntax rules for data formatting in this context </a:t>
            </a:r>
            <a:r>
              <a:rPr lang="en-US" dirty="0" smtClean="0"/>
              <a:t>include.</a:t>
            </a:r>
          </a:p>
          <a:p>
            <a:pPr marL="0" indent="0">
              <a:buNone/>
            </a:pPr>
            <a:endParaRPr lang="en-US" dirty="0" smtClean="0"/>
          </a:p>
          <a:p>
            <a:pPr marL="0" indent="0">
              <a:buNone/>
            </a:pPr>
            <a:r>
              <a:rPr lang="en-US" dirty="0"/>
              <a:t>These basic rules help in accurately representing and comprehending data within the automation network, facilitating its exchange and usage among various components and systems within the network infrastructure.</a:t>
            </a:r>
          </a:p>
        </p:txBody>
      </p:sp>
    </p:spTree>
    <p:extLst>
      <p:ext uri="{BB962C8B-B14F-4D97-AF65-F5344CB8AC3E}">
        <p14:creationId xmlns:p14="http://schemas.microsoft.com/office/powerpoint/2010/main" val="413414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i="1" dirty="0">
                <a:solidFill>
                  <a:srgbClr val="FF0000"/>
                </a:solidFill>
                <a:latin typeface="Rockwell Extra Bold" panose="02060903040505020403" pitchFamily="18" charset="0"/>
              </a:rPr>
              <a:t>Compare Data Formats</a:t>
            </a:r>
            <a:br>
              <a:rPr lang="en-US" sz="1800" b="1" i="1" dirty="0">
                <a:solidFill>
                  <a:srgbClr val="FF0000"/>
                </a:solidFill>
                <a:latin typeface="Rockwell Extra Bold" panose="02060903040505020403" pitchFamily="18" charset="0"/>
              </a:rPr>
            </a:br>
            <a:endParaRPr lang="en-US" sz="1800" i="1" dirty="0">
              <a:solidFill>
                <a:srgbClr val="FF0000"/>
              </a:solidFill>
              <a:latin typeface="Rockwell Extra Bold" panose="02060903040505020403" pitchFamily="18" charset="0"/>
            </a:endParaRPr>
          </a:p>
        </p:txBody>
      </p:sp>
      <p:sp>
        <p:nvSpPr>
          <p:cNvPr id="9" name="Text Placeholder 8"/>
          <p:cNvSpPr>
            <a:spLocks noGrp="1"/>
          </p:cNvSpPr>
          <p:nvPr>
            <p:ph type="body" idx="1"/>
          </p:nvPr>
        </p:nvSpPr>
        <p:spPr/>
        <p:txBody>
          <a:bodyPr/>
          <a:lstStyle/>
          <a:p>
            <a:r>
              <a:rPr lang="en-US" sz="1800" b="1" i="1" dirty="0">
                <a:solidFill>
                  <a:srgbClr val="FF0000"/>
                </a:solidFill>
                <a:latin typeface="Arial Rounded MT Bold" panose="020F0704030504030204" pitchFamily="34" charset="0"/>
              </a:rPr>
              <a:t>XML Syntax Rules</a:t>
            </a:r>
          </a:p>
        </p:txBody>
      </p:sp>
      <p:sp>
        <p:nvSpPr>
          <p:cNvPr id="12" name="Text Placeholder 11"/>
          <p:cNvSpPr>
            <a:spLocks noGrp="1"/>
          </p:cNvSpPr>
          <p:nvPr>
            <p:ph type="body" sz="half" idx="15"/>
          </p:nvPr>
        </p:nvSpPr>
        <p:spPr/>
        <p:txBody>
          <a:bodyPr/>
          <a:lstStyle/>
          <a:p>
            <a:r>
              <a:rPr lang="en-US" b="1" i="1" dirty="0" smtClean="0">
                <a:latin typeface="Bahnschrift SemiBold" panose="020B0502040204020203" pitchFamily="34" charset="0"/>
              </a:rPr>
              <a:t>- </a:t>
            </a:r>
            <a:r>
              <a:rPr lang="en-US" b="1" i="1" dirty="0">
                <a:latin typeface="Bahnschrift SemiBold" panose="020B0502040204020203" pitchFamily="34" charset="0"/>
              </a:rPr>
              <a:t>The usage of paired tags `&lt;tag&gt;...&lt;/tag&gt;` to define elements is essential.   - Elements should be correctly nested, with opening and closing tags for each element</a:t>
            </a:r>
            <a:r>
              <a:rPr lang="en-US" dirty="0"/>
              <a:t>.</a:t>
            </a:r>
          </a:p>
        </p:txBody>
      </p:sp>
      <p:sp>
        <p:nvSpPr>
          <p:cNvPr id="10" name="Text Placeholder 9"/>
          <p:cNvSpPr>
            <a:spLocks noGrp="1"/>
          </p:cNvSpPr>
          <p:nvPr>
            <p:ph type="body" sz="quarter" idx="3"/>
          </p:nvPr>
        </p:nvSpPr>
        <p:spPr/>
        <p:txBody>
          <a:bodyPr/>
          <a:lstStyle/>
          <a:p>
            <a:r>
              <a:rPr lang="en-US" sz="2000" b="1" i="1" dirty="0" smtClean="0">
                <a:solidFill>
                  <a:srgbClr val="FF0000"/>
                </a:solidFill>
                <a:latin typeface="Arial Rounded MT Bold" panose="020F0704030504030204" pitchFamily="34" charset="0"/>
              </a:rPr>
              <a:t>JSON </a:t>
            </a:r>
            <a:r>
              <a:rPr lang="en-US" sz="2000" b="1" i="1" dirty="0">
                <a:solidFill>
                  <a:srgbClr val="FF0000"/>
                </a:solidFill>
                <a:latin typeface="Arial Rounded MT Bold" panose="020F0704030504030204" pitchFamily="34" charset="0"/>
              </a:rPr>
              <a:t>Syntax </a:t>
            </a:r>
            <a:r>
              <a:rPr lang="en-US" sz="2000" b="1" i="1" dirty="0" smtClean="0">
                <a:solidFill>
                  <a:srgbClr val="FF0000"/>
                </a:solidFill>
                <a:latin typeface="Arial Rounded MT Bold" panose="020F0704030504030204" pitchFamily="34" charset="0"/>
              </a:rPr>
              <a:t>Rules</a:t>
            </a:r>
            <a:endParaRPr lang="en-US" sz="2000" b="1" i="1" dirty="0">
              <a:solidFill>
                <a:srgbClr val="FF0000"/>
              </a:solidFill>
              <a:latin typeface="Arial Rounded MT Bold" panose="020F0704030504030204" pitchFamily="34" charset="0"/>
            </a:endParaRPr>
          </a:p>
        </p:txBody>
      </p:sp>
      <p:sp>
        <p:nvSpPr>
          <p:cNvPr id="13" name="Text Placeholder 12"/>
          <p:cNvSpPr>
            <a:spLocks noGrp="1"/>
          </p:cNvSpPr>
          <p:nvPr>
            <p:ph type="body" sz="half" idx="16"/>
          </p:nvPr>
        </p:nvSpPr>
        <p:spPr/>
        <p:txBody>
          <a:bodyPr/>
          <a:lstStyle/>
          <a:p>
            <a:r>
              <a:rPr lang="en-US" b="1" i="1" dirty="0" smtClean="0">
                <a:latin typeface="Bahnschrift SemiBold" panose="020B0502040204020203" pitchFamily="34" charset="0"/>
              </a:rPr>
              <a:t>- </a:t>
            </a:r>
            <a:r>
              <a:rPr lang="en-US" b="1" i="1" dirty="0">
                <a:latin typeface="Bahnschrift SemiBold" panose="020B0502040204020203" pitchFamily="34" charset="0"/>
              </a:rPr>
              <a:t>Data should be written properly within braces `{}`.   - Elements should be separated by commas, and names/values should be enclosed in quotation marks.   - Data is represented in key-value pairs format: `"key": "value"`. </a:t>
            </a:r>
          </a:p>
        </p:txBody>
      </p:sp>
      <p:sp>
        <p:nvSpPr>
          <p:cNvPr id="11" name="Text Placeholder 10"/>
          <p:cNvSpPr>
            <a:spLocks noGrp="1"/>
          </p:cNvSpPr>
          <p:nvPr>
            <p:ph type="body" sz="quarter" idx="13"/>
          </p:nvPr>
        </p:nvSpPr>
        <p:spPr/>
        <p:txBody>
          <a:bodyPr/>
          <a:lstStyle/>
          <a:p>
            <a:r>
              <a:rPr lang="en-US" sz="2000" b="1" i="1" dirty="0">
                <a:solidFill>
                  <a:srgbClr val="FF0000"/>
                </a:solidFill>
                <a:latin typeface="Arial Rounded MT Bold" panose="020F0704030504030204" pitchFamily="34" charset="0"/>
              </a:rPr>
              <a:t> </a:t>
            </a:r>
            <a:r>
              <a:rPr lang="en-US" sz="2000" b="1" i="1" dirty="0" smtClean="0">
                <a:solidFill>
                  <a:srgbClr val="FF0000"/>
                </a:solidFill>
                <a:latin typeface="Arial Rounded MT Bold" panose="020F0704030504030204" pitchFamily="34" charset="0"/>
              </a:rPr>
              <a:t>YAML </a:t>
            </a:r>
            <a:r>
              <a:rPr lang="en-US" sz="2000" b="1" i="1" dirty="0">
                <a:solidFill>
                  <a:srgbClr val="FF0000"/>
                </a:solidFill>
                <a:latin typeface="Arial Rounded MT Bold" panose="020F0704030504030204" pitchFamily="34" charset="0"/>
              </a:rPr>
              <a:t>Syntax </a:t>
            </a:r>
            <a:r>
              <a:rPr lang="en-US" sz="2000" b="1" i="1" dirty="0" smtClean="0">
                <a:solidFill>
                  <a:srgbClr val="FF0000"/>
                </a:solidFill>
                <a:latin typeface="Arial Rounded MT Bold" panose="020F0704030504030204" pitchFamily="34" charset="0"/>
              </a:rPr>
              <a:t>Rules </a:t>
            </a:r>
            <a:endParaRPr lang="en-US" sz="2000" b="1" i="1" dirty="0">
              <a:solidFill>
                <a:srgbClr val="FF0000"/>
              </a:solidFill>
              <a:latin typeface="Arial Rounded MT Bold" panose="020F0704030504030204" pitchFamily="34" charset="0"/>
            </a:endParaRPr>
          </a:p>
        </p:txBody>
      </p:sp>
      <p:sp>
        <p:nvSpPr>
          <p:cNvPr id="14" name="Text Placeholder 13"/>
          <p:cNvSpPr>
            <a:spLocks noGrp="1"/>
          </p:cNvSpPr>
          <p:nvPr>
            <p:ph type="body" sz="half" idx="17"/>
          </p:nvPr>
        </p:nvSpPr>
        <p:spPr/>
        <p:txBody>
          <a:bodyPr/>
          <a:lstStyle/>
          <a:p>
            <a:r>
              <a:rPr lang="en-US" sz="1600" b="1" i="1" dirty="0" smtClean="0">
                <a:latin typeface="Bahnschrift SemiBold" panose="020B0502040204020203" pitchFamily="34" charset="0"/>
              </a:rPr>
              <a:t>- </a:t>
            </a:r>
            <a:r>
              <a:rPr lang="en-US" sz="1600" b="1" i="1" dirty="0">
                <a:latin typeface="Bahnschrift SemiBold" panose="020B0502040204020203" pitchFamily="34" charset="0"/>
              </a:rPr>
              <a:t>Data can be represented using spaces and hierarchical arrangement.   - Stars (*) and dashes (-) are used for lists.   - Double colons (::) denote keys and values in the data.</a:t>
            </a:r>
          </a:p>
          <a:p>
            <a:endParaRPr lang="en-US" dirty="0"/>
          </a:p>
        </p:txBody>
      </p:sp>
    </p:spTree>
    <p:extLst>
      <p:ext uri="{BB962C8B-B14F-4D97-AF65-F5344CB8AC3E}">
        <p14:creationId xmlns:p14="http://schemas.microsoft.com/office/powerpoint/2010/main" val="343111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i="1" dirty="0">
                <a:solidFill>
                  <a:srgbClr val="FF0000"/>
                </a:solidFill>
                <a:latin typeface="Rockwell Extra Bold" panose="02060903040505020403" pitchFamily="18" charset="0"/>
              </a:rPr>
              <a:t>Compare Data Formats</a:t>
            </a:r>
            <a:br>
              <a:rPr lang="en-US" sz="1800" b="1" i="1" dirty="0">
                <a:solidFill>
                  <a:srgbClr val="FF0000"/>
                </a:solidFill>
                <a:latin typeface="Rockwell Extra Bold" panose="02060903040505020403" pitchFamily="18" charset="0"/>
              </a:rPr>
            </a:br>
            <a:endParaRPr lang="en-US" sz="1800" i="1" dirty="0">
              <a:solidFill>
                <a:srgbClr val="FF0000"/>
              </a:solidFill>
              <a:latin typeface="Rockwell Extra Bold" panose="020609030405050204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0558"/>
            <a:ext cx="7041930" cy="260802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900" y="2406868"/>
            <a:ext cx="4824249" cy="3247698"/>
          </a:xfrm>
          <a:prstGeom prst="rect">
            <a:avLst/>
          </a:prstGeom>
        </p:spPr>
      </p:pic>
    </p:spTree>
    <p:extLst>
      <p:ext uri="{BB962C8B-B14F-4D97-AF65-F5344CB8AC3E}">
        <p14:creationId xmlns:p14="http://schemas.microsoft.com/office/powerpoint/2010/main" val="1094061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121</TotalTime>
  <Words>757</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Bahnschrift</vt:lpstr>
      <vt:lpstr>Bahnschrift SemiBold</vt:lpstr>
      <vt:lpstr>Century Gothic</vt:lpstr>
      <vt:lpstr>Rockwell Extra Bold</vt:lpstr>
      <vt:lpstr>Vapor Trail</vt:lpstr>
      <vt:lpstr>Network Automation</vt:lpstr>
      <vt:lpstr>Network Automation Concept</vt:lpstr>
      <vt:lpstr>Benefits of Network Automation</vt:lpstr>
      <vt:lpstr>Benefits of Network Automation</vt:lpstr>
      <vt:lpstr>Data Formats in Network Automation</vt:lpstr>
      <vt:lpstr>Types of Data Formats</vt:lpstr>
      <vt:lpstr>Data Format Rules </vt:lpstr>
      <vt:lpstr>Compare Data Formats </vt:lpstr>
      <vt:lpstr>Compare Data Formats </vt:lpstr>
      <vt:lpstr>The API Concept</vt:lpstr>
      <vt:lpstr>API Example </vt:lpstr>
      <vt:lpstr>API Example </vt:lpstr>
      <vt:lpstr>Types of Apis</vt:lpstr>
      <vt:lpstr>Types of Web Service APIs </vt:lpstr>
      <vt:lpstr>Types of Web Service APIs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Automation</dc:title>
  <dc:creator>www</dc:creator>
  <cp:lastModifiedBy>www</cp:lastModifiedBy>
  <cp:revision>14</cp:revision>
  <dcterms:created xsi:type="dcterms:W3CDTF">2023-11-30T05:32:54Z</dcterms:created>
  <dcterms:modified xsi:type="dcterms:W3CDTF">2023-11-30T07:45:04Z</dcterms:modified>
</cp:coreProperties>
</file>