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311" r:id="rId7"/>
    <p:sldId id="263" r:id="rId8"/>
    <p:sldId id="313" r:id="rId9"/>
    <p:sldId id="317" r:id="rId10"/>
    <p:sldId id="318" r:id="rId11"/>
    <p:sldId id="316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267" r:id="rId20"/>
  </p:sldIdLst>
  <p:sldSz cx="9144000" cy="5143500" type="screen16x9"/>
  <p:notesSz cx="6858000" cy="9144000"/>
  <p:embeddedFontLs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Anaheim" panose="020B0604020202020204" charset="0"/>
      <p:regular r:id="rId26"/>
    </p:embeddedFont>
    <p:embeddedFont>
      <p:font typeface="Inter Tight" panose="020B0604020202020204" charset="0"/>
      <p:regular r:id="rId27"/>
      <p:bold r:id="rId28"/>
      <p:italic r:id="rId29"/>
      <p:boldItalic r:id="rId30"/>
    </p:embeddedFont>
    <p:embeddedFont>
      <p:font typeface="Nunito Light" panose="020B0604020202020204" charset="0"/>
      <p:regular r:id="rId31"/>
      <p:italic r:id="rId32"/>
    </p:embeddedFont>
    <p:embeddedFont>
      <p:font typeface="Inter Tight ExtraBold" panose="020B0604020202020204" charset="0"/>
      <p:bold r:id="rId33"/>
      <p:boldItalic r:id="rId34"/>
    </p:embeddedFont>
    <p:embeddedFont>
      <p:font typeface="Sen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5F"/>
    <a:srgbClr val="FEB872"/>
    <a:srgbClr val="FFB06F"/>
    <a:srgbClr val="FDBB73"/>
    <a:srgbClr val="AE2421"/>
    <a:srgbClr val="00B6D9"/>
    <a:srgbClr val="F4D16C"/>
    <a:srgbClr val="FFD54F"/>
    <a:srgbClr val="564FD9"/>
    <a:srgbClr val="2E2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61F860-FBED-4A3C-937D-36ED59B99210}">
  <a:tblStyle styleId="{9D61F860-FBED-4A3C-937D-36ED59B992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E6D235-66EA-45FA-BFC3-E2836038C8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b31aa0e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b31aa0e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32fcd1e9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32fcd1e9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31aa0ebd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b31aa0ebd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b31aa0eb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b31aa0ebd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32fcd1e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32fcd1e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01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32fcd1e9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32fcd1e9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31aa0ebd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31aa0ebd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40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2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61500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1500" y="3517300"/>
            <a:ext cx="482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-548800" y="-633041"/>
            <a:ext cx="10290925" cy="4275465"/>
            <a:chOff x="-548800" y="-633041"/>
            <a:chExt cx="10290925" cy="427546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48800" y="2691636"/>
              <a:ext cx="952850" cy="9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34900" y="-633041"/>
              <a:ext cx="1707224" cy="1703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2"/>
          <p:cNvGrpSpPr/>
          <p:nvPr/>
        </p:nvGrpSpPr>
        <p:grpSpPr>
          <a:xfrm>
            <a:off x="713217" y="4604001"/>
            <a:ext cx="1707336" cy="834575"/>
            <a:chOff x="713217" y="4604001"/>
            <a:chExt cx="1707336" cy="834575"/>
          </a:xfrm>
        </p:grpSpPr>
        <p:pic>
          <p:nvPicPr>
            <p:cNvPr id="283" name="Google Shape;283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71232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47">
              <a:off x="1586872" y="4604902"/>
              <a:ext cx="834575" cy="832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0250" y="4192302"/>
            <a:ext cx="911050" cy="906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32"/>
          <p:cNvGrpSpPr/>
          <p:nvPr/>
        </p:nvGrpSpPr>
        <p:grpSpPr>
          <a:xfrm>
            <a:off x="-1248926" y="-1363524"/>
            <a:ext cx="11745125" cy="7827549"/>
            <a:chOff x="-1248926" y="-1363524"/>
            <a:chExt cx="11745125" cy="7827549"/>
          </a:xfrm>
        </p:grpSpPr>
        <p:pic>
          <p:nvPicPr>
            <p:cNvPr id="287" name="Google Shape;28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8334449" y="-1356100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256351" y="430227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147864" flipH="1">
            <a:off x="-152684" y="130437"/>
            <a:ext cx="996669" cy="8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291751" y="489381"/>
            <a:ext cx="968050" cy="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3"/>
          <p:cNvGrpSpPr/>
          <p:nvPr/>
        </p:nvGrpSpPr>
        <p:grpSpPr>
          <a:xfrm>
            <a:off x="-2548205" y="9"/>
            <a:ext cx="14521247" cy="5176911"/>
            <a:chOff x="-2548205" y="9"/>
            <a:chExt cx="14521247" cy="5176911"/>
          </a:xfrm>
        </p:grpSpPr>
        <p:pic>
          <p:nvPicPr>
            <p:cNvPr id="293" name="Google Shape;293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420867" y="9909"/>
              <a:ext cx="3562075" cy="354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557330" y="1906370"/>
              <a:ext cx="3279675" cy="3261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33"/>
          <p:cNvGrpSpPr/>
          <p:nvPr/>
        </p:nvGrpSpPr>
        <p:grpSpPr>
          <a:xfrm>
            <a:off x="-1455951" y="-1614825"/>
            <a:ext cx="12049124" cy="8335575"/>
            <a:chOff x="-1455951" y="-1614825"/>
            <a:chExt cx="12049124" cy="8335575"/>
          </a:xfrm>
        </p:grpSpPr>
        <p:pic>
          <p:nvPicPr>
            <p:cNvPr id="296" name="Google Shape;29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455951" y="-16148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99" y="4566425"/>
              <a:ext cx="2169174" cy="2154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88278">
            <a:off x="8091981" y="28797"/>
            <a:ext cx="994391" cy="102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4798" y="4500688"/>
            <a:ext cx="656591" cy="64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350" y="698400"/>
            <a:ext cx="10539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52350" y="39663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57651">
            <a:off x="8048765" y="-176612"/>
            <a:ext cx="1196589" cy="119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175" y="-422325"/>
            <a:ext cx="874600" cy="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269788" y="4334212"/>
            <a:ext cx="542875" cy="1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3500" y="-574122"/>
            <a:ext cx="1016700" cy="1014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147879">
            <a:off x="8446952" y="4126325"/>
            <a:ext cx="1328000" cy="109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05500" y="3826925"/>
            <a:ext cx="778427" cy="76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-1448526" y="-1144024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6">
            <a:alphaModFix/>
          </a:blip>
          <a:srcRect t="49379"/>
          <a:stretch/>
        </p:blipFill>
        <p:spPr>
          <a:xfrm rot="5400000" flipH="1">
            <a:off x="3150" y="4511500"/>
            <a:ext cx="678650" cy="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pic" idx="2"/>
          </p:nvPr>
        </p:nvSpPr>
        <p:spPr>
          <a:xfrm>
            <a:off x="5595325" y="1310450"/>
            <a:ext cx="2461500" cy="30780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835211">
            <a:off x="-298364" y="128873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89775" y="0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52" y="51116"/>
            <a:ext cx="657825" cy="6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t="49859"/>
          <a:stretch/>
        </p:blipFill>
        <p:spPr>
          <a:xfrm rot="5400000" flipH="1">
            <a:off x="-75" y="4689325"/>
            <a:ext cx="454225" cy="4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305825" y="-359113"/>
            <a:ext cx="678650" cy="13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16500" y="3968412"/>
            <a:ext cx="1276925" cy="12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383991"/>
            <a:ext cx="4872900" cy="14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08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167279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67279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5870349" y="1621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870349" y="27882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167279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70349" y="39550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9681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968150" y="2404187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968150" y="3618738"/>
            <a:ext cx="70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35825" y="-948925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543300" y="227390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55997">
            <a:off x="-450939" y="-201640"/>
            <a:ext cx="1097813" cy="1097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64050" y="-225725"/>
            <a:ext cx="454225" cy="9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3275" y="4484175"/>
            <a:ext cx="776500" cy="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4923011" y="2741575"/>
            <a:ext cx="28698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2"/>
          </p:nvPr>
        </p:nvSpPr>
        <p:spPr>
          <a:xfrm>
            <a:off x="1351200" y="2741576"/>
            <a:ext cx="28698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3"/>
          </p:nvPr>
        </p:nvSpPr>
        <p:spPr>
          <a:xfrm>
            <a:off x="1351188" y="2258875"/>
            <a:ext cx="2869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4"/>
          </p:nvPr>
        </p:nvSpPr>
        <p:spPr>
          <a:xfrm>
            <a:off x="4923015" y="2258875"/>
            <a:ext cx="2869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-1661936" y="-1583373"/>
            <a:ext cx="12676013" cy="8319349"/>
            <a:chOff x="-1661936" y="-1583373"/>
            <a:chExt cx="12676013" cy="8319349"/>
          </a:xfrm>
        </p:grpSpPr>
        <p:pic>
          <p:nvPicPr>
            <p:cNvPr id="183" name="Google Shape;18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399988">
              <a:off x="-1670836" y="4143781"/>
              <a:ext cx="2601099" cy="25832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12">
              <a:off x="8421877" y="-1574469"/>
              <a:ext cx="2601099" cy="2583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" name="Google Shape;185;p24"/>
          <p:cNvGrpSpPr/>
          <p:nvPr/>
        </p:nvGrpSpPr>
        <p:grpSpPr>
          <a:xfrm>
            <a:off x="-245201" y="-520451"/>
            <a:ext cx="11535140" cy="7465050"/>
            <a:chOff x="-245201" y="-520451"/>
            <a:chExt cx="11535140" cy="7465050"/>
          </a:xfrm>
        </p:grpSpPr>
        <p:pic>
          <p:nvPicPr>
            <p:cNvPr id="186" name="Google Shape;18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01244" flipH="1">
              <a:off x="-226476" y="-35262"/>
              <a:ext cx="1795001" cy="1149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801236" flipH="1">
              <a:off x="7508567" y="3536453"/>
              <a:ext cx="3742326" cy="23966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21513" y="3909626"/>
            <a:ext cx="899025" cy="8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●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○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Char char="■"/>
              <a:defRPr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0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H="1">
            <a:off x="-919501" y="-893375"/>
            <a:ext cx="2169174" cy="21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>
            <a:spLocks noGrp="1"/>
          </p:cNvSpPr>
          <p:nvPr>
            <p:ph type="ctrTitle"/>
          </p:nvPr>
        </p:nvSpPr>
        <p:spPr>
          <a:xfrm>
            <a:off x="1998472" y="900850"/>
            <a:ext cx="4821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Smart Home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1"/>
          </p:nvPr>
        </p:nvSpPr>
        <p:spPr>
          <a:xfrm>
            <a:off x="1431848" y="3517300"/>
            <a:ext cx="582000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24" y="3881300"/>
            <a:ext cx="2169174" cy="215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355994">
            <a:off x="-309400" y="232525"/>
            <a:ext cx="1191050" cy="11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52570">
            <a:off x="337730" y="-179341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8260">
            <a:off x="7775957" y="3391759"/>
            <a:ext cx="1029860" cy="1057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7"/>
          <p:cNvCxnSpPr>
            <a:cxnSpLocks/>
          </p:cNvCxnSpPr>
          <p:nvPr/>
        </p:nvCxnSpPr>
        <p:spPr>
          <a:xfrm>
            <a:off x="1658677" y="4162750"/>
            <a:ext cx="56155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625" y="153000"/>
            <a:ext cx="776500" cy="7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1;p37">
            <a:extLst>
              <a:ext uri="{FF2B5EF4-FFF2-40B4-BE49-F238E27FC236}">
                <a16:creationId xmlns:a16="http://schemas.microsoft.com/office/drawing/2014/main" id="{9BDF4BC1-488D-E45C-DC43-0509115E5697}"/>
              </a:ext>
            </a:extLst>
          </p:cNvPr>
          <p:cNvSpPr txBox="1">
            <a:spLocks/>
          </p:cNvSpPr>
          <p:nvPr/>
        </p:nvSpPr>
        <p:spPr>
          <a:xfrm>
            <a:off x="3281169" y="913106"/>
            <a:ext cx="2122580" cy="9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60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Tight"/>
              <a:buNone/>
              <a:defRPr sz="5200" b="1" i="0" u="none" strike="noStrike" cap="none">
                <a:solidFill>
                  <a:srgbClr val="191919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 Of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smtClean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 Long </a:t>
            </a: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term maintenance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 </a:t>
            </a:r>
            <a:r>
              <a:rPr lang="en-US" sz="1800" kern="100" dirty="0" smtClean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Extensive </a:t>
            </a: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energy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smtClean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Emergency </a:t>
            </a: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response system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05260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Assumptions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99" y="1700300"/>
            <a:ext cx="4797573" cy="2298300"/>
          </a:xfrm>
        </p:spPr>
        <p:txBody>
          <a:bodyPr/>
          <a:lstStyle/>
          <a:p>
            <a:pPr algn="just"/>
            <a:r>
              <a:rPr lang="en-US" sz="2000" b="1" dirty="0"/>
              <a:t>Stable </a:t>
            </a:r>
            <a:r>
              <a:rPr lang="en-US" sz="2000" b="1" dirty="0" smtClean="0"/>
              <a:t>internet connection</a:t>
            </a:r>
            <a:endParaRPr lang="en-US" sz="2000" b="1" dirty="0"/>
          </a:p>
          <a:p>
            <a:pPr algn="just"/>
            <a:r>
              <a:rPr lang="en-US" sz="2000" b="1" dirty="0" smtClean="0"/>
              <a:t>User </a:t>
            </a:r>
            <a:r>
              <a:rPr lang="en-US" sz="2000" b="1" dirty="0"/>
              <a:t>familiarity with technology</a:t>
            </a:r>
          </a:p>
          <a:p>
            <a:pPr algn="just"/>
            <a:r>
              <a:rPr lang="en-US" sz="2000" b="1" dirty="0" smtClean="0"/>
              <a:t>Sufficient </a:t>
            </a:r>
            <a:r>
              <a:rPr lang="en-US" sz="2000" b="1" dirty="0"/>
              <a:t>power supply</a:t>
            </a:r>
          </a:p>
          <a:p>
            <a:pPr algn="just"/>
            <a:r>
              <a:rPr lang="en-US" sz="2000" b="1" dirty="0" smtClean="0"/>
              <a:t>Protection </a:t>
            </a:r>
            <a:r>
              <a:rPr lang="en-US" sz="2000" b="1" dirty="0"/>
              <a:t>from cyber threats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04411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Budget</a:t>
            </a:r>
          </a:p>
          <a:p>
            <a:r>
              <a:rPr lang="en-US" sz="2000" b="1" dirty="0" smtClean="0"/>
              <a:t>Time</a:t>
            </a:r>
            <a:endParaRPr lang="en-US" sz="2000" b="1" dirty="0"/>
          </a:p>
          <a:p>
            <a:r>
              <a:rPr lang="en-US" sz="2000" b="1" dirty="0" smtClean="0"/>
              <a:t>User </a:t>
            </a:r>
            <a:r>
              <a:rPr lang="en-US" sz="2000" b="1" dirty="0"/>
              <a:t>acceptance</a:t>
            </a:r>
          </a:p>
          <a:p>
            <a:r>
              <a:rPr lang="en-US" sz="2000" b="1" dirty="0" smtClean="0"/>
              <a:t>Environmental </a:t>
            </a:r>
            <a:r>
              <a:rPr lang="en-US" sz="2000" b="1" dirty="0"/>
              <a:t>factors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87411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Change Management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Stakeholder engagement</a:t>
            </a:r>
          </a:p>
          <a:p>
            <a:r>
              <a:rPr lang="en-US" sz="2000" b="1" dirty="0" smtClean="0"/>
              <a:t>Impact </a:t>
            </a:r>
            <a:r>
              <a:rPr lang="en-US" sz="2000" b="1" dirty="0"/>
              <a:t>assessment</a:t>
            </a:r>
          </a:p>
          <a:p>
            <a:r>
              <a:rPr lang="en-US" sz="2000" b="1" dirty="0" smtClean="0"/>
              <a:t>Change </a:t>
            </a:r>
            <a:r>
              <a:rPr lang="en-US" sz="2000" b="1" dirty="0"/>
              <a:t>control process</a:t>
            </a:r>
          </a:p>
          <a:p>
            <a:r>
              <a:rPr lang="en-US" sz="2000" b="1" dirty="0" smtClean="0"/>
              <a:t>Training </a:t>
            </a:r>
            <a:r>
              <a:rPr lang="en-US" sz="2000" b="1" dirty="0"/>
              <a:t>and education</a:t>
            </a:r>
          </a:p>
          <a:p>
            <a:endParaRPr lang="en-US" sz="2000" b="1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76267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Risk Management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smtClean="0"/>
              <a:t>Risks</a:t>
            </a:r>
          </a:p>
          <a:p>
            <a:r>
              <a:rPr lang="en-US" sz="2000" b="1" dirty="0"/>
              <a:t>Risk Response Plans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64728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Risks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29" y="1513264"/>
            <a:ext cx="5325160" cy="22983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b="1" dirty="0" smtClean="0"/>
              <a:t>Software </a:t>
            </a:r>
            <a:r>
              <a:rPr lang="en-US" sz="2000" b="1" dirty="0"/>
              <a:t>failures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Hardware malfunctions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Competitor </a:t>
            </a:r>
            <a:r>
              <a:rPr lang="en-US" sz="2000" b="1" dirty="0"/>
              <a:t>advancements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Market acceptance</a:t>
            </a:r>
          </a:p>
          <a:p>
            <a:r>
              <a:rPr lang="en-US" sz="2000" b="1" dirty="0" smtClean="0"/>
              <a:t> Funding </a:t>
            </a:r>
            <a:r>
              <a:rPr lang="en-US" sz="2000" b="1" dirty="0"/>
              <a:t>shortages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Manufacturing delays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System hacking</a:t>
            </a:r>
          </a:p>
          <a:p>
            <a:r>
              <a:rPr lang="en-US" sz="2000" b="1" dirty="0" smtClean="0"/>
              <a:t> </a:t>
            </a:r>
            <a:r>
              <a:rPr lang="en-US" sz="2000" b="1" dirty="0"/>
              <a:t>Safety and environmental standards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45836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Risk Response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64" y="1700300"/>
            <a:ext cx="4727864" cy="2298300"/>
          </a:xfrm>
        </p:spPr>
        <p:txBody>
          <a:bodyPr/>
          <a:lstStyle/>
          <a:p>
            <a:r>
              <a:rPr lang="en-US" sz="2000" b="1" dirty="0"/>
              <a:t>Rigorous software testing and regular updates.</a:t>
            </a:r>
          </a:p>
          <a:p>
            <a:r>
              <a:rPr lang="en-US" sz="2000" b="1" dirty="0" smtClean="0"/>
              <a:t>Quality </a:t>
            </a:r>
            <a:r>
              <a:rPr lang="en-US" sz="2000" b="1" dirty="0"/>
              <a:t>control for hardware and reliable suppliers.</a:t>
            </a:r>
          </a:p>
          <a:p>
            <a:r>
              <a:rPr lang="en-US" sz="2000" b="1" dirty="0" smtClean="0"/>
              <a:t>Monitoring </a:t>
            </a:r>
            <a:r>
              <a:rPr lang="en-US" sz="2000" b="1" dirty="0"/>
              <a:t>competitors and quick adaptation</a:t>
            </a:r>
            <a:r>
              <a:rPr lang="en-US" sz="2000" b="1" dirty="0" smtClean="0"/>
              <a:t>.</a:t>
            </a:r>
          </a:p>
          <a:p>
            <a:r>
              <a:rPr lang="en-US" sz="2000" b="1" dirty="0"/>
              <a:t>Market research and targeted marketing campaigns.</a:t>
            </a:r>
          </a:p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270730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Risk Response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337" y="1700300"/>
            <a:ext cx="5018808" cy="2298300"/>
          </a:xfrm>
        </p:spPr>
        <p:txBody>
          <a:bodyPr/>
          <a:lstStyle/>
          <a:p>
            <a:r>
              <a:rPr lang="en-US" sz="2000" b="1" dirty="0" smtClean="0"/>
              <a:t>Diversifying </a:t>
            </a:r>
            <a:r>
              <a:rPr lang="en-US" sz="2000" b="1" dirty="0"/>
              <a:t>funding sources and strict financial planning.</a:t>
            </a:r>
          </a:p>
          <a:p>
            <a:r>
              <a:rPr lang="en-US" sz="2000" b="1" dirty="0" smtClean="0"/>
              <a:t>Efficient </a:t>
            </a:r>
            <a:r>
              <a:rPr lang="en-US" sz="2000" b="1" dirty="0"/>
              <a:t>project management and regular monitoring.</a:t>
            </a:r>
          </a:p>
          <a:p>
            <a:r>
              <a:rPr lang="en-US" sz="2000" b="1" dirty="0" smtClean="0"/>
              <a:t>Enhanced </a:t>
            </a:r>
            <a:r>
              <a:rPr lang="en-US" sz="2000" b="1" dirty="0"/>
              <a:t>cybersecurity measures and expert collaboration.</a:t>
            </a:r>
          </a:p>
          <a:p>
            <a:r>
              <a:rPr lang="en-US" sz="2000" b="1" dirty="0" smtClean="0"/>
              <a:t>Risk </a:t>
            </a:r>
            <a:r>
              <a:rPr lang="en-US" sz="2000" b="1" dirty="0"/>
              <a:t>assessments, compliance checks, and training</a:t>
            </a:r>
          </a:p>
          <a:p>
            <a:endParaRPr lang="en-US" sz="2000" b="1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310795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026" y="1784961"/>
            <a:ext cx="8717973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The Smart Home project aims to </a:t>
            </a:r>
            <a:r>
              <a:rPr lang="en-US" sz="1800" kern="100" dirty="0" smtClean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improve home </a:t>
            </a:r>
            <a:r>
              <a:rPr lang="en-US" sz="1800" kern="100" dirty="0">
                <a:solidFill>
                  <a:schemeClr val="tx1"/>
                </a:solidFill>
                <a:latin typeface="Inter Tight ExtraBold" panose="020B0604020202020204" charset="0"/>
                <a:ea typeface="Inter Tight ExtraBold" panose="020B0604020202020204" charset="0"/>
                <a:cs typeface="Inter Tight ExtraBold" panose="020B0604020202020204" charset="0"/>
              </a:rPr>
              <a:t>life through advanced automation, security, and energy efficiency, focusing on quality and risk management.</a:t>
            </a:r>
          </a:p>
        </p:txBody>
      </p:sp>
    </p:spTree>
    <p:extLst>
      <p:ext uri="{BB962C8B-B14F-4D97-AF65-F5344CB8AC3E}">
        <p14:creationId xmlns:p14="http://schemas.microsoft.com/office/powerpoint/2010/main" val="255931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3"/>
                </a:solidFill>
              </a:rPr>
              <a:t>!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475" name="Google Shape;4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75562" y="-1254050"/>
            <a:ext cx="3160563" cy="314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088425" y="3421750"/>
            <a:ext cx="3263700" cy="32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355979" flipH="1">
            <a:off x="7331762" y="600393"/>
            <a:ext cx="1261051" cy="1261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2426" y="610402"/>
            <a:ext cx="774075" cy="757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5160;p84">
            <a:extLst>
              <a:ext uri="{FF2B5EF4-FFF2-40B4-BE49-F238E27FC236}">
                <a16:creationId xmlns:a16="http://schemas.microsoft.com/office/drawing/2014/main" id="{6040A2C8-0839-3482-F533-FE1EFF7CDCFB}"/>
              </a:ext>
            </a:extLst>
          </p:cNvPr>
          <p:cNvGrpSpPr/>
          <p:nvPr/>
        </p:nvGrpSpPr>
        <p:grpSpPr>
          <a:xfrm>
            <a:off x="4305531" y="3069771"/>
            <a:ext cx="520472" cy="527876"/>
            <a:chOff x="5651375" y="3806450"/>
            <a:chExt cx="481825" cy="481825"/>
          </a:xfrm>
        </p:grpSpPr>
        <p:sp>
          <p:nvSpPr>
            <p:cNvPr id="3" name="Google Shape;5161;p84">
              <a:extLst>
                <a:ext uri="{FF2B5EF4-FFF2-40B4-BE49-F238E27FC236}">
                  <a16:creationId xmlns:a16="http://schemas.microsoft.com/office/drawing/2014/main" id="{2B58897C-4D36-1D76-C421-7281BD26F91C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162;p84">
              <a:extLst>
                <a:ext uri="{FF2B5EF4-FFF2-40B4-BE49-F238E27FC236}">
                  <a16:creationId xmlns:a16="http://schemas.microsoft.com/office/drawing/2014/main" id="{15D5E1FE-2205-3639-C9CF-C57301D4E5E4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163;p84">
              <a:extLst>
                <a:ext uri="{FF2B5EF4-FFF2-40B4-BE49-F238E27FC236}">
                  <a16:creationId xmlns:a16="http://schemas.microsoft.com/office/drawing/2014/main" id="{54BA6D4D-C6B1-24D5-4DC9-4CB74613D03B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5164;p84">
              <a:extLst>
                <a:ext uri="{FF2B5EF4-FFF2-40B4-BE49-F238E27FC236}">
                  <a16:creationId xmlns:a16="http://schemas.microsoft.com/office/drawing/2014/main" id="{AC14BE46-E540-E4F4-5BEC-BE1F3F86FD10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 Report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7"/>
          </p:nvPr>
        </p:nvSpPr>
        <p:spPr>
          <a:xfrm>
            <a:off x="968150" y="1250000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title" idx="8"/>
          </p:nvPr>
        </p:nvSpPr>
        <p:spPr>
          <a:xfrm>
            <a:off x="5165650" y="1250000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 idx="9"/>
          </p:nvPr>
        </p:nvSpPr>
        <p:spPr>
          <a:xfrm>
            <a:off x="968150" y="2404187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title" idx="13"/>
          </p:nvPr>
        </p:nvSpPr>
        <p:spPr>
          <a:xfrm>
            <a:off x="5150650" y="2404177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title" idx="14"/>
          </p:nvPr>
        </p:nvSpPr>
        <p:spPr>
          <a:xfrm>
            <a:off x="968150" y="3618738"/>
            <a:ext cx="70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 idx="15"/>
          </p:nvPr>
        </p:nvSpPr>
        <p:spPr>
          <a:xfrm>
            <a:off x="5150650" y="3618738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16"/>
          </p:nvPr>
        </p:nvSpPr>
        <p:spPr>
          <a:xfrm>
            <a:off x="1672799" y="12499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Objectives</a:t>
            </a:r>
            <a:endParaRPr dirty="0"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17"/>
          </p:nvPr>
        </p:nvSpPr>
        <p:spPr>
          <a:xfrm>
            <a:off x="1672799" y="2404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Product Description</a:t>
            </a:r>
            <a:endParaRPr dirty="0"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18"/>
          </p:nvPr>
        </p:nvSpPr>
        <p:spPr>
          <a:xfrm>
            <a:off x="167279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Assumptions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9"/>
          </p:nvPr>
        </p:nvSpPr>
        <p:spPr>
          <a:xfrm>
            <a:off x="5870349" y="1250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Constraints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20"/>
          </p:nvPr>
        </p:nvSpPr>
        <p:spPr>
          <a:xfrm>
            <a:off x="5870349" y="240417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Management </a:t>
            </a:r>
            <a:r>
              <a:rPr lang="en-US" dirty="0"/>
              <a:t>Strategy</a:t>
            </a:r>
            <a:endParaRPr dirty="0"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21"/>
          </p:nvPr>
        </p:nvSpPr>
        <p:spPr>
          <a:xfrm>
            <a:off x="5870349" y="36187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12" flipH="1">
            <a:off x="-2666334" y="-1312283"/>
            <a:ext cx="3626671" cy="36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>
          <a:xfrm>
            <a:off x="2135550" y="1383991"/>
            <a:ext cx="4872900" cy="14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01236">
            <a:off x="5870609" y="-261759"/>
            <a:ext cx="3742326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01236">
            <a:off x="-1201616" y="3354853"/>
            <a:ext cx="3742326" cy="23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993047" flipH="1">
            <a:off x="-131091" y="-39524"/>
            <a:ext cx="1688629" cy="1386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0206" y="3958800"/>
            <a:ext cx="989819" cy="969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0"/>
          <p:cNvCxnSpPr/>
          <p:nvPr/>
        </p:nvCxnSpPr>
        <p:spPr>
          <a:xfrm>
            <a:off x="2109150" y="2979596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752350" y="2304225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752350" y="698400"/>
            <a:ext cx="10539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52570">
            <a:off x="4552400" y="3697426"/>
            <a:ext cx="2018801" cy="12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199325" y="1897925"/>
            <a:ext cx="3263700" cy="32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Objectives</a:t>
            </a:r>
            <a:endParaRPr lang="en-US" sz="2800" kern="100" dirty="0">
              <a:solidFill>
                <a:srgbClr val="AE242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90204" pitchFamily="34" charset="0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Create </a:t>
            </a:r>
            <a:r>
              <a:rPr lang="en-US" sz="1600" dirty="0"/>
              <a:t>a system </a:t>
            </a:r>
            <a:r>
              <a:rPr lang="en-US" sz="1600" dirty="0" smtClean="0"/>
              <a:t>easy </a:t>
            </a:r>
            <a:r>
              <a:rPr lang="en-US" sz="1600" dirty="0"/>
              <a:t>to monitor and use</a:t>
            </a:r>
            <a:r>
              <a:rPr lang="en-US" sz="1600" dirty="0" smtClean="0"/>
              <a:t>.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Integrate smart features and advanced automation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Enhance security and privacy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 </a:t>
            </a:r>
            <a:r>
              <a:rPr lang="en-US" sz="1600" dirty="0"/>
              <a:t>Improve home safety.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1885508" y="2175084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Product          Description</a:t>
            </a:r>
            <a:endParaRPr lang="en-US"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653114" y="698400"/>
            <a:ext cx="1232394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71" name="Google Shape;371;p41"/>
          <p:cNvCxnSpPr/>
          <p:nvPr/>
        </p:nvCxnSpPr>
        <p:spPr>
          <a:xfrm>
            <a:off x="752350" y="3632575"/>
            <a:ext cx="49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959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835742" y="14627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Developing a system that enhances home automation, security, and energy efficiency using smart devices and sensors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easy </a:t>
            </a:r>
            <a:r>
              <a:rPr lang="en-US" dirty="0"/>
              <a:t>control and monitoring.</a:t>
            </a:r>
            <a:br>
              <a:rPr lang="en-US" dirty="0"/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90204" pitchFamily="34" charset="0"/>
            </a:endParaRPr>
          </a:p>
        </p:txBody>
      </p:sp>
      <p:sp>
        <p:nvSpPr>
          <p:cNvPr id="10" name="Google Shape;368;p41">
            <a:extLst>
              <a:ext uri="{FF2B5EF4-FFF2-40B4-BE49-F238E27FC236}">
                <a16:creationId xmlns:a16="http://schemas.microsoft.com/office/drawing/2014/main" id="{1FA9799C-1F6C-B564-5CEF-9F716FEB7F5A}"/>
              </a:ext>
            </a:extLst>
          </p:cNvPr>
          <p:cNvSpPr txBox="1">
            <a:spLocks/>
          </p:cNvSpPr>
          <p:nvPr/>
        </p:nvSpPr>
        <p:spPr>
          <a:xfrm>
            <a:off x="3009322" y="-68860"/>
            <a:ext cx="5067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r>
              <a:rPr lang="en-US" dirty="0" smtClean="0">
                <a:solidFill>
                  <a:srgbClr val="FFFF00"/>
                </a:solidFill>
              </a:rPr>
              <a:t>Product Description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Google Shape;367;p41">
            <a:extLst>
              <a:ext uri="{FF2B5EF4-FFF2-40B4-BE49-F238E27FC236}">
                <a16:creationId xmlns:a16="http://schemas.microsoft.com/office/drawing/2014/main" id="{17BBEB44-16E4-189F-A2FF-B93202BBA700}"/>
              </a:ext>
            </a:extLst>
          </p:cNvPr>
          <p:cNvSpPr/>
          <p:nvPr/>
        </p:nvSpPr>
        <p:spPr>
          <a:xfrm>
            <a:off x="-1213393" y="-154905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2" name="Google Shape;369;p41">
            <a:extLst>
              <a:ext uri="{FF2B5EF4-FFF2-40B4-BE49-F238E27FC236}">
                <a16:creationId xmlns:a16="http://schemas.microsoft.com/office/drawing/2014/main" id="{AFF72048-104E-E524-5141-EB6112C2094E}"/>
              </a:ext>
            </a:extLst>
          </p:cNvPr>
          <p:cNvSpPr txBox="1">
            <a:spLocks/>
          </p:cNvSpPr>
          <p:nvPr/>
        </p:nvSpPr>
        <p:spPr>
          <a:xfrm>
            <a:off x="219545" y="233068"/>
            <a:ext cx="1232394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en"/>
              <a:buNone/>
              <a:defRPr sz="1400" b="0" i="0" u="none" strike="noStrike" cap="none">
                <a:solidFill>
                  <a:schemeClr val="dk1"/>
                </a:solidFill>
                <a:latin typeface="Sen"/>
                <a:ea typeface="Sen"/>
                <a:cs typeface="Sen"/>
                <a:sym typeface="Sen"/>
              </a:defRPr>
            </a:lvl9pPr>
          </a:lstStyle>
          <a:p>
            <a:pPr marL="0" indent="0" algn="l"/>
            <a:r>
              <a:rPr lang="en" sz="6000" b="1" dirty="0">
                <a:solidFill>
                  <a:srgbClr val="FFD54F"/>
                </a:solidFill>
                <a:latin typeface="Inter Tight" panose="020B0604020202090204" charset="0"/>
                <a:ea typeface="Inter Tight" panose="020B0604020202090204" charset="0"/>
                <a:cs typeface="Inter Tight" panose="020B0604020202090204" charset="0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/>
          <p:nvPr/>
        </p:nvSpPr>
        <p:spPr>
          <a:xfrm>
            <a:off x="-611050" y="-955700"/>
            <a:ext cx="3098100" cy="309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/>
          </p:nvPr>
        </p:nvSpPr>
        <p:spPr>
          <a:xfrm>
            <a:off x="1278130" y="2471451"/>
            <a:ext cx="5067600" cy="105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–Out of Scope</a:t>
            </a:r>
            <a:endParaRPr lang="en-US"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2"/>
          </p:nvPr>
        </p:nvSpPr>
        <p:spPr>
          <a:xfrm>
            <a:off x="752350" y="698400"/>
            <a:ext cx="122885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71" name="Google Shape;371;p41"/>
          <p:cNvCxnSpPr>
            <a:cxnSpLocks/>
          </p:cNvCxnSpPr>
          <p:nvPr/>
        </p:nvCxnSpPr>
        <p:spPr>
          <a:xfrm>
            <a:off x="1310640" y="3632575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713175" y="3255700"/>
            <a:ext cx="2082200" cy="20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20994">
            <a:off x="7985504" y="2597058"/>
            <a:ext cx="1000770" cy="979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40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16" y="-182441"/>
            <a:ext cx="7710900" cy="572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 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In 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System development</a:t>
            </a:r>
          </a:p>
          <a:p>
            <a:r>
              <a:rPr lang="en-US" sz="2000" dirty="0"/>
              <a:t> Integration of smart devices</a:t>
            </a:r>
          </a:p>
          <a:p>
            <a:r>
              <a:rPr lang="en-US" sz="2000" dirty="0"/>
              <a:t> User-friendly interface</a:t>
            </a:r>
          </a:p>
          <a:p>
            <a:r>
              <a:rPr lang="en-US" sz="2000" dirty="0"/>
              <a:t> Enhanced security measures</a:t>
            </a:r>
          </a:p>
          <a:p>
            <a:r>
              <a:rPr lang="en-US" sz="2000" dirty="0"/>
              <a:t>Automation</a:t>
            </a:r>
          </a:p>
          <a:p>
            <a:r>
              <a:rPr lang="en-US" sz="2000" dirty="0"/>
              <a:t> Safety features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6536497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for College by Slidesgo">
  <a:themeElements>
    <a:clrScheme name="Simple Light">
      <a:dk1>
        <a:srgbClr val="FFFFFF"/>
      </a:dk1>
      <a:lt1>
        <a:srgbClr val="202336"/>
      </a:lt1>
      <a:dk2>
        <a:srgbClr val="70C6DA"/>
      </a:dk2>
      <a:lt2>
        <a:srgbClr val="534DD9"/>
      </a:lt2>
      <a:accent1>
        <a:srgbClr val="D662EC"/>
      </a:accent1>
      <a:accent2>
        <a:srgbClr val="E2785E"/>
      </a:accent2>
      <a:accent3>
        <a:srgbClr val="FFDB6A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272</Words>
  <Application>Microsoft Office PowerPoint</Application>
  <PresentationFormat>On-screen Show (16:9)</PresentationFormat>
  <Paragraphs>83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DM Sans</vt:lpstr>
      <vt:lpstr>Anaheim</vt:lpstr>
      <vt:lpstr>Aptos</vt:lpstr>
      <vt:lpstr>Inter Tight</vt:lpstr>
      <vt:lpstr>Nunito Light</vt:lpstr>
      <vt:lpstr>Inter Tight ExtraBold</vt:lpstr>
      <vt:lpstr>Sen</vt:lpstr>
      <vt:lpstr>Design Inspiration for College by Slidesgo</vt:lpstr>
      <vt:lpstr>Smart Home</vt:lpstr>
      <vt:lpstr>Final Report</vt:lpstr>
      <vt:lpstr>Let’s Go</vt:lpstr>
      <vt:lpstr>Introduction</vt:lpstr>
      <vt:lpstr>Objectives</vt:lpstr>
      <vt:lpstr>    Product          Description</vt:lpstr>
      <vt:lpstr>Developing a system that enhances home automation, security, and energy efficiency using smart devices and sensors for  easy control and monitoring. </vt:lpstr>
      <vt:lpstr>In –Out of Scope</vt:lpstr>
      <vt:lpstr>  In Scope</vt:lpstr>
      <vt:lpstr>Out Of Scope</vt:lpstr>
      <vt:lpstr>Assumptions</vt:lpstr>
      <vt:lpstr>Constraints</vt:lpstr>
      <vt:lpstr>Change Management Strategy</vt:lpstr>
      <vt:lpstr>Risk Management Strategy</vt:lpstr>
      <vt:lpstr>Risks</vt:lpstr>
      <vt:lpstr>Risk Response Plans</vt:lpstr>
      <vt:lpstr>Risk Response Plans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to EM fields</dc:title>
  <dc:creator>Mohamed Khaled</dc:creator>
  <cp:lastModifiedBy>www</cp:lastModifiedBy>
  <cp:revision>12</cp:revision>
  <dcterms:modified xsi:type="dcterms:W3CDTF">2024-05-24T04:56:10Z</dcterms:modified>
</cp:coreProperties>
</file>