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5"/>
  </p:notesMasterIdLst>
  <p:sldIdLst>
    <p:sldId id="256" r:id="rId2"/>
    <p:sldId id="408" r:id="rId3"/>
    <p:sldId id="262" r:id="rId4"/>
    <p:sldId id="258" r:id="rId5"/>
    <p:sldId id="259" r:id="rId6"/>
    <p:sldId id="658" r:id="rId7"/>
    <p:sldId id="260" r:id="rId8"/>
    <p:sldId id="644" r:id="rId9"/>
    <p:sldId id="398" r:id="rId10"/>
    <p:sldId id="263" r:id="rId11"/>
    <p:sldId id="645" r:id="rId12"/>
    <p:sldId id="646" r:id="rId13"/>
    <p:sldId id="522" r:id="rId14"/>
    <p:sldId id="523" r:id="rId15"/>
    <p:sldId id="524" r:id="rId16"/>
    <p:sldId id="626" r:id="rId17"/>
    <p:sldId id="402" r:id="rId18"/>
    <p:sldId id="647" r:id="rId19"/>
    <p:sldId id="648" r:id="rId20"/>
    <p:sldId id="649" r:id="rId21"/>
    <p:sldId id="388" r:id="rId22"/>
    <p:sldId id="406" r:id="rId23"/>
    <p:sldId id="297" r:id="rId24"/>
    <p:sldId id="425" r:id="rId25"/>
    <p:sldId id="651" r:id="rId26"/>
    <p:sldId id="481" r:id="rId27"/>
    <p:sldId id="420" r:id="rId28"/>
    <p:sldId id="483" r:id="rId29"/>
    <p:sldId id="486" r:id="rId30"/>
    <p:sldId id="386" r:id="rId31"/>
    <p:sldId id="525" r:id="rId32"/>
    <p:sldId id="526" r:id="rId33"/>
    <p:sldId id="527" r:id="rId34"/>
    <p:sldId id="528" r:id="rId35"/>
    <p:sldId id="529" r:id="rId36"/>
    <p:sldId id="530" r:id="rId37"/>
    <p:sldId id="531" r:id="rId38"/>
    <p:sldId id="532" r:id="rId39"/>
    <p:sldId id="533" r:id="rId40"/>
    <p:sldId id="534" r:id="rId41"/>
    <p:sldId id="535" r:id="rId42"/>
    <p:sldId id="536" r:id="rId43"/>
    <p:sldId id="537" r:id="rId44"/>
    <p:sldId id="538" r:id="rId45"/>
    <p:sldId id="539" r:id="rId46"/>
    <p:sldId id="540" r:id="rId47"/>
    <p:sldId id="541" r:id="rId48"/>
    <p:sldId id="542" r:id="rId49"/>
    <p:sldId id="543" r:id="rId50"/>
    <p:sldId id="544" r:id="rId51"/>
    <p:sldId id="545" r:id="rId52"/>
    <p:sldId id="546" r:id="rId53"/>
    <p:sldId id="547" r:id="rId54"/>
    <p:sldId id="548" r:id="rId55"/>
    <p:sldId id="549" r:id="rId56"/>
    <p:sldId id="550" r:id="rId57"/>
    <p:sldId id="551" r:id="rId58"/>
    <p:sldId id="552" r:id="rId59"/>
    <p:sldId id="553" r:id="rId60"/>
    <p:sldId id="554" r:id="rId61"/>
    <p:sldId id="642" r:id="rId62"/>
    <p:sldId id="556" r:id="rId63"/>
    <p:sldId id="557" r:id="rId64"/>
    <p:sldId id="558" r:id="rId65"/>
    <p:sldId id="559" r:id="rId66"/>
    <p:sldId id="560" r:id="rId67"/>
    <p:sldId id="561" r:id="rId68"/>
    <p:sldId id="562" r:id="rId69"/>
    <p:sldId id="563" r:id="rId70"/>
    <p:sldId id="564" r:id="rId71"/>
    <p:sldId id="565" r:id="rId72"/>
    <p:sldId id="566" r:id="rId73"/>
    <p:sldId id="567" r:id="rId74"/>
    <p:sldId id="568" r:id="rId75"/>
    <p:sldId id="569" r:id="rId76"/>
    <p:sldId id="570" r:id="rId77"/>
    <p:sldId id="571" r:id="rId78"/>
    <p:sldId id="572" r:id="rId79"/>
    <p:sldId id="573" r:id="rId80"/>
    <p:sldId id="652" r:id="rId81"/>
    <p:sldId id="574" r:id="rId82"/>
    <p:sldId id="575" r:id="rId83"/>
    <p:sldId id="576" r:id="rId84"/>
    <p:sldId id="653" r:id="rId85"/>
    <p:sldId id="654" r:id="rId86"/>
    <p:sldId id="577" r:id="rId87"/>
    <p:sldId id="655" r:id="rId88"/>
    <p:sldId id="656" r:id="rId89"/>
    <p:sldId id="578" r:id="rId90"/>
    <p:sldId id="579" r:id="rId91"/>
    <p:sldId id="657" r:id="rId92"/>
    <p:sldId id="580" r:id="rId93"/>
    <p:sldId id="581" r:id="rId94"/>
    <p:sldId id="582" r:id="rId95"/>
    <p:sldId id="583" r:id="rId96"/>
    <p:sldId id="584" r:id="rId97"/>
    <p:sldId id="585" r:id="rId98"/>
    <p:sldId id="586" r:id="rId99"/>
    <p:sldId id="587" r:id="rId100"/>
    <p:sldId id="588" r:id="rId101"/>
    <p:sldId id="589" r:id="rId102"/>
    <p:sldId id="590" r:id="rId103"/>
    <p:sldId id="591" r:id="rId104"/>
    <p:sldId id="592" r:id="rId105"/>
    <p:sldId id="593" r:id="rId106"/>
    <p:sldId id="594" r:id="rId107"/>
    <p:sldId id="595" r:id="rId108"/>
    <p:sldId id="596" r:id="rId109"/>
    <p:sldId id="597" r:id="rId110"/>
    <p:sldId id="598" r:id="rId111"/>
    <p:sldId id="599" r:id="rId112"/>
    <p:sldId id="600" r:id="rId113"/>
    <p:sldId id="601" r:id="rId114"/>
    <p:sldId id="602" r:id="rId115"/>
    <p:sldId id="603" r:id="rId116"/>
    <p:sldId id="604" r:id="rId117"/>
    <p:sldId id="605" r:id="rId118"/>
    <p:sldId id="606" r:id="rId119"/>
    <p:sldId id="607" r:id="rId120"/>
    <p:sldId id="608" r:id="rId121"/>
    <p:sldId id="609" r:id="rId122"/>
    <p:sldId id="610" r:id="rId123"/>
    <p:sldId id="611" r:id="rId124"/>
    <p:sldId id="612" r:id="rId125"/>
    <p:sldId id="613" r:id="rId126"/>
    <p:sldId id="614" r:id="rId127"/>
    <p:sldId id="615" r:id="rId128"/>
    <p:sldId id="616" r:id="rId129"/>
    <p:sldId id="617" r:id="rId130"/>
    <p:sldId id="618" r:id="rId131"/>
    <p:sldId id="619" r:id="rId132"/>
    <p:sldId id="620" r:id="rId133"/>
    <p:sldId id="621" r:id="rId134"/>
    <p:sldId id="622" r:id="rId135"/>
    <p:sldId id="640" r:id="rId136"/>
    <p:sldId id="628" r:id="rId137"/>
    <p:sldId id="641" r:id="rId138"/>
    <p:sldId id="632" r:id="rId139"/>
    <p:sldId id="635" r:id="rId140"/>
    <p:sldId id="636" r:id="rId141"/>
    <p:sldId id="637" r:id="rId142"/>
    <p:sldId id="638" r:id="rId143"/>
    <p:sldId id="623" r:id="rId14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16F25A-0B0A-E049-92C3-6B2FCD66CBDF}" v="11" dt="2024-03-07T07:12:51.7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 autoAdjust="0"/>
    <p:restoredTop sz="96306" autoAdjust="0"/>
  </p:normalViewPr>
  <p:slideViewPr>
    <p:cSldViewPr>
      <p:cViewPr varScale="1">
        <p:scale>
          <a:sx n="126" d="100"/>
          <a:sy n="126" d="100"/>
        </p:scale>
        <p:origin x="232" y="32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3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tableStyles" Target="tableStyles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microsoft.com/office/2016/11/relationships/changesInfo" Target="changesInfos/changesInfo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microsoft.com/office/2015/10/relationships/revisionInfo" Target="revisionInfo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彭康軒" userId="76c81663-ba9a-44f5-9860-60c403be049a" providerId="ADAL" clId="{F016F25A-0B0A-E049-92C3-6B2FCD66CBDF}"/>
    <pc:docChg chg="modSld">
      <pc:chgData name="彭康軒" userId="76c81663-ba9a-44f5-9860-60c403be049a" providerId="ADAL" clId="{F016F25A-0B0A-E049-92C3-6B2FCD66CBDF}" dt="2024-03-07T07:12:51.793" v="10" actId="478"/>
      <pc:docMkLst>
        <pc:docMk/>
      </pc:docMkLst>
      <pc:sldChg chg="addSp delSp modSp">
        <pc:chgData name="彭康軒" userId="76c81663-ba9a-44f5-9860-60c403be049a" providerId="ADAL" clId="{F016F25A-0B0A-E049-92C3-6B2FCD66CBDF}" dt="2024-03-07T07:12:51.793" v="10" actId="478"/>
        <pc:sldMkLst>
          <pc:docMk/>
          <pc:sldMk cId="2914920459" sldId="549"/>
        </pc:sldMkLst>
        <pc:picChg chg="add del mod">
          <ac:chgData name="彭康軒" userId="76c81663-ba9a-44f5-9860-60c403be049a" providerId="ADAL" clId="{F016F25A-0B0A-E049-92C3-6B2FCD66CBDF}" dt="2024-03-07T07:12:51.793" v="10" actId="478"/>
          <ac:picMkLst>
            <pc:docMk/>
            <pc:sldMk cId="2914920459" sldId="549"/>
            <ac:picMk id="1026" creationId="{7EB62CC4-2568-17E6-938F-C792C39C15F6}"/>
          </ac:picMkLst>
        </pc:picChg>
        <pc:picChg chg="add del mod">
          <ac:chgData name="彭康軒" userId="76c81663-ba9a-44f5-9860-60c403be049a" providerId="ADAL" clId="{F016F25A-0B0A-E049-92C3-6B2FCD66CBDF}" dt="2024-03-07T07:12:50.017" v="9" actId="478"/>
          <ac:picMkLst>
            <pc:docMk/>
            <pc:sldMk cId="2914920459" sldId="549"/>
            <ac:picMk id="1028" creationId="{69F15D26-30CC-F83E-1668-33C207650ADF}"/>
          </ac:picMkLst>
        </pc:picChg>
      </pc:sldChg>
      <pc:sldChg chg="modSp mod">
        <pc:chgData name="彭康軒" userId="76c81663-ba9a-44f5-9860-60c403be049a" providerId="ADAL" clId="{F016F25A-0B0A-E049-92C3-6B2FCD66CBDF}" dt="2024-03-07T06:56:39.323" v="1" actId="20577"/>
        <pc:sldMkLst>
          <pc:docMk/>
          <pc:sldMk cId="183762894" sldId="550"/>
        </pc:sldMkLst>
        <pc:spChg chg="mod">
          <ac:chgData name="彭康軒" userId="76c81663-ba9a-44f5-9860-60c403be049a" providerId="ADAL" clId="{F016F25A-0B0A-E049-92C3-6B2FCD66CBDF}" dt="2024-03-07T06:56:39.323" v="1" actId="20577"/>
          <ac:spMkLst>
            <pc:docMk/>
            <pc:sldMk cId="183762894" sldId="550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85B47-0263-4B1F-B8E8-5DA3FDF85071}" type="datetimeFigureOut">
              <a:rPr lang="zh-TW" altLang="en-US" smtClean="0"/>
              <a:pPr/>
              <a:t>2024/3/7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5BBA4-6248-48F7-9FD3-A2E14B2F4F1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8756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645" y="5094578"/>
            <a:ext cx="8258755" cy="925223"/>
          </a:xfrm>
        </p:spPr>
        <p:txBody>
          <a:bodyPr/>
          <a:lstStyle>
            <a:lvl1pPr marL="0" indent="0" algn="r" latinLnBrk="0">
              <a:buNone/>
              <a:defRPr lang="zh-TW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/>
              <a:t>按一下以編輯母片副標題樣式</a:t>
            </a:r>
            <a:endParaRPr lang="zh-TW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648" y="3606801"/>
            <a:ext cx="10103752" cy="1470025"/>
          </a:xfrm>
        </p:spPr>
        <p:txBody>
          <a:bodyPr anchor="b" anchorCtr="0"/>
          <a:lstStyle>
            <a:lvl1pPr algn="r" latinLnBrk="0">
              <a:defRPr lang="zh-TW" sz="4000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2766-788F-403B-87E6-1323DEFB5E4F}" type="datetime1">
              <a:rPr lang="zh-TW" altLang="en-US" smtClean="0"/>
              <a:pPr/>
              <a:t>2024/3/7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EA5DD-0428-4725-87D3-552D0DC91C08}" type="datetime1">
              <a:rPr lang="zh-TW" altLang="en-US" smtClean="0"/>
              <a:pPr/>
              <a:t>2024/3/7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FE43-EEDA-416B-B353-0DF85B39E019}" type="datetime1">
              <a:rPr lang="zh-TW" altLang="en-US" smtClean="0"/>
              <a:pPr/>
              <a:t>2024/3/7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9917-78C9-4B70-A240-36F16E478EE1}" type="datetime1">
              <a:rPr lang="zh-TW" altLang="en-US" smtClean="0"/>
              <a:pPr/>
              <a:t>2024/3/7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DDD9-1336-483C-B491-A82277BE624F}" type="datetime1">
              <a:rPr lang="zh-TW" altLang="en-US" smtClean="0"/>
              <a:pPr/>
              <a:t>2024/3/7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4A48-1F4F-419B-85EE-C14D7BCA4CAF}" type="datetime1">
              <a:rPr lang="zh-TW" altLang="en-US" smtClean="0"/>
              <a:pPr/>
              <a:t>2024/3/7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F462-7D27-4398-992F-895238FD48D5}" type="datetime1">
              <a:rPr lang="zh-TW" altLang="en-US" smtClean="0"/>
              <a:pPr/>
              <a:t>2024/3/7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/>
              <a:t>按一下以編輯母片標題樣式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2CFB2C75-8C06-4C11-8FF9-CD43FC9F2633}" type="datetime1">
              <a:rPr lang="zh-TW" altLang="en-US" smtClean="0"/>
              <a:pPr/>
              <a:t>2024/3/7</a:t>
            </a:fld>
            <a:endParaRPr lang="zh-TW" alt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zh-TW" sz="1000"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8B9CD19C-7B41-42DD-9AD5-3F999E355D5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defPPr>
        <a:defRPr lang="zh-TW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zh-TW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zh-TW" sz="2800">
          <a:latin typeface="+mn-lt"/>
        </a:defRPr>
      </a:lvl1pPr>
      <a:lvl2pPr marL="742950" indent="-285750" eaLnBrk="1" hangingPunct="1">
        <a:buChar char="–"/>
        <a:defRPr lang="zh-TW" sz="2400">
          <a:latin typeface="+mn-lt"/>
        </a:defRPr>
      </a:lvl2pPr>
      <a:lvl3pPr marL="1143000" indent="-228600" eaLnBrk="1" hangingPunct="1">
        <a:buChar char="•"/>
        <a:defRPr lang="zh-TW" sz="2400">
          <a:latin typeface="+mn-lt"/>
        </a:defRPr>
      </a:lvl3pPr>
      <a:lvl4pPr marL="1600200" indent="-228600" eaLnBrk="1" hangingPunct="1">
        <a:buChar char="–"/>
        <a:defRPr lang="zh-TW" sz="2000">
          <a:latin typeface="+mn-lt"/>
        </a:defRPr>
      </a:lvl4pPr>
      <a:lvl5pPr marL="2057400" indent="-228600" eaLnBrk="1" hangingPunct="1">
        <a:buChar char="»"/>
        <a:defRPr lang="zh-TW" sz="2000">
          <a:latin typeface="+mn-lt"/>
        </a:defRPr>
      </a:lvl5pPr>
      <a:lvl6pPr marL="2514600" indent="-228600" eaLnBrk="1" hangingPunct="1">
        <a:buChar char="•"/>
        <a:defRPr lang="zh-TW" sz="2000"/>
      </a:lvl6pPr>
      <a:lvl7pPr marL="2971800" indent="-228600" eaLnBrk="1" hangingPunct="1">
        <a:buChar char="•"/>
        <a:defRPr lang="zh-TW" sz="2000"/>
      </a:lvl7pPr>
      <a:lvl8pPr marL="3429000" indent="-228600" eaLnBrk="1" hangingPunct="1">
        <a:buChar char="•"/>
        <a:defRPr lang="zh-TW" sz="2000"/>
      </a:lvl8pPr>
      <a:lvl9pPr marL="3886200" indent="-228600" eaLnBrk="1" hangingPunct="1">
        <a:buChar char="•"/>
        <a:defRPr lang="zh-TW" sz="2000"/>
      </a:lvl9pPr>
    </p:bodyStyle>
    <p:other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>
        <a:defRPr/>
      </a:lvl1pPr>
      <a:lvl2pPr marL="457200" eaLnBrk="1" hangingPunct="1">
        <a:defRPr/>
      </a:lvl2pPr>
      <a:lvl3pPr marL="914400" eaLnBrk="1" hangingPunct="1">
        <a:defRPr/>
      </a:lvl3pPr>
      <a:lvl4pPr marL="1371600" eaLnBrk="1" hangingPunct="1">
        <a:defRPr/>
      </a:lvl4pPr>
      <a:lvl5pPr marL="1828800" eaLnBrk="1" hangingPunct="1">
        <a:defRPr/>
      </a:lvl5pPr>
      <a:lvl6pPr marL="2286000" eaLnBrk="1" hangingPunct="1">
        <a:defRPr/>
      </a:lvl6pPr>
      <a:lvl7pPr marL="2743200" eaLnBrk="1" hangingPunct="1">
        <a:defRPr/>
      </a:lvl7pPr>
      <a:lvl8pPr marL="3200400" eaLnBrk="1" hangingPunct="1">
        <a:defRPr/>
      </a:lvl8pPr>
      <a:lvl9pPr marL="36576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csie.ntu.edu.tw/bin/windows/base/R-4.2.2-win.exe" TargetMode="Externa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osit.co/download/rstudio-desktop/" TargetMode="External"/><Relationship Id="rId2" Type="http://schemas.openxmlformats.org/officeDocument/2006/relationships/hyperlink" Target="https://posit.co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hyperlink" Target="https://data.cityofnewyork.us/Social-Services/311-Service-Requests-from-2010-to-Present/erm2-nwe9" TargetMode="Externa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140.138.155.243:8787/" TargetMode="Externa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140.138.155.243:8787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lib.yzu.edu.tw/ajaxYZlib/Search/Holding.aspx?BiblioSNo=857161" TargetMode="External"/><Relationship Id="rId3" Type="http://schemas.openxmlformats.org/officeDocument/2006/relationships/hyperlink" Target="http://www.statmethods.net/" TargetMode="External"/><Relationship Id="rId7" Type="http://schemas.openxmlformats.org/officeDocument/2006/relationships/hyperlink" Target="http://lib.yzu.edu.tw/ajaxYZlib/Search/Holding.aspx?BiblioSNo=857162" TargetMode="External"/><Relationship Id="rId2" Type="http://schemas.openxmlformats.org/officeDocument/2006/relationships/hyperlink" Target="http://cran.r-project.org/doc/manuals/R-intro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ib.yzu.edu.tw/ajaxYZlib/Search/Holding.aspx?BiblioSNo=676837" TargetMode="External"/><Relationship Id="rId5" Type="http://schemas.openxmlformats.org/officeDocument/2006/relationships/hyperlink" Target="https://rpubs.com/" TargetMode="External"/><Relationship Id="rId4" Type="http://schemas.openxmlformats.org/officeDocument/2006/relationships/hyperlink" Target="http://manuals.bioinformatics.ucr.edu/home/R_BioCondManual" TargetMode="External"/><Relationship Id="rId9" Type="http://schemas.openxmlformats.org/officeDocument/2006/relationships/hyperlink" Target="http://lib.yzu.edu.tw/ajaxYZlib/Search/Holding.aspx?BiblioSNo=856108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7" Type="http://schemas.openxmlformats.org/officeDocument/2006/relationships/image" Target="../media/image3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2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2024.02.22</a:t>
            </a:r>
          </a:p>
          <a:p>
            <a:r>
              <a:rPr lang="zh-TW" altLang="en-US" dirty="0"/>
              <a:t>簡廷因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fontAlgn="ctr"/>
            <a:r>
              <a:rPr lang="en-US" altLang="zh-TW" dirty="0"/>
              <a:t>R</a:t>
            </a:r>
            <a:r>
              <a:rPr lang="zh-TW" altLang="en-US" dirty="0"/>
              <a:t> </a:t>
            </a:r>
            <a:r>
              <a:rPr lang="en-US" altLang="zh-TW" dirty="0"/>
              <a:t>programming</a:t>
            </a:r>
            <a:endParaRPr lang="en-US" altLang="zh-TW" dirty="0">
              <a:solidFill>
                <a:srgbClr val="000000"/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4460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Step1: download R</a:t>
            </a:r>
          </a:p>
          <a:p>
            <a:pPr lvl="1"/>
            <a:r>
              <a:rPr lang="en-US" altLang="zh-TW" dirty="0">
                <a:hlinkClick r:id="rId2"/>
              </a:rPr>
              <a:t>https://cran.csie.ntu.edu.tw/bin/windows/base/R-4.2.2-</a:t>
            </a:r>
            <a:r>
              <a:rPr lang="en-US" altLang="zh-TW" dirty="0" err="1">
                <a:hlinkClick r:id="rId2"/>
              </a:rPr>
              <a:t>win.exe</a:t>
            </a:r>
            <a:endParaRPr lang="en-US" altLang="zh-TW" dirty="0"/>
          </a:p>
          <a:p>
            <a:pPr lvl="1"/>
            <a:r>
              <a:rPr lang="en-US" altLang="zh-TW" dirty="0"/>
              <a:t>Version: 4.2.2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Step2:Install</a:t>
            </a:r>
          </a:p>
          <a:p>
            <a:pPr lvl="1"/>
            <a:r>
              <a:rPr lang="en-US" altLang="zh-TW" dirty="0"/>
              <a:t>Always "NEXT"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Step3: Finish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R &amp; </a:t>
            </a:r>
            <a:r>
              <a:rPr lang="en-US" altLang="zh-TW" dirty="0" err="1"/>
              <a:t>Rstudio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137966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&amp; apply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100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647728" y="1988840"/>
            <a:ext cx="457200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&lt;-function(x)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result=1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(i in 1:length(x))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result = result * x[i]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return(result)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apply(iris[,1:4],1,multi)</a:t>
            </a:r>
            <a:endParaRPr lang="zh-TW" alt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25438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recursive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101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567608" y="2420888"/>
            <a:ext cx="4950296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&lt;-function(x){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if(x==1) return(1)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return (x*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(x-1))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}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[1] 5040</a:t>
            </a:r>
          </a:p>
        </p:txBody>
      </p:sp>
    </p:spTree>
    <p:extLst>
      <p:ext uri="{BB962C8B-B14F-4D97-AF65-F5344CB8AC3E}">
        <p14:creationId xmlns:p14="http://schemas.microsoft.com/office/powerpoint/2010/main" val="147742198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recursive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102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567608" y="2420889"/>
            <a:ext cx="4950296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fib&lt;-function(x){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if(x==0) return(0)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if(x==1) return(1)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(fib(x-1)+fib(x-2))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fib(7)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[1] 13</a:t>
            </a:r>
          </a:p>
        </p:txBody>
      </p:sp>
    </p:spTree>
    <p:extLst>
      <p:ext uri="{BB962C8B-B14F-4D97-AF65-F5344CB8AC3E}">
        <p14:creationId xmlns:p14="http://schemas.microsoft.com/office/powerpoint/2010/main" val="113647789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File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103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43594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File  - read table / read csv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104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351584" y="2121482"/>
            <a:ext cx="7488832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read.table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("load_file.csv", header=T, sep=",", 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colClasses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=c("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numeric","character","Date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WD    ID       Date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1  2 tinin 2016-02-23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2  3   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2016-02-24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3  4   lee 2016-02-25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x[2,]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WD ID       Date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2  3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2016-02-24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x[,2]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"tinin" "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"   "lee" 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colnames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"WD"   "ID"   "Date"</a:t>
            </a:r>
          </a:p>
        </p:txBody>
      </p:sp>
    </p:spTree>
    <p:extLst>
      <p:ext uri="{BB962C8B-B14F-4D97-AF65-F5344CB8AC3E}">
        <p14:creationId xmlns:p14="http://schemas.microsoft.com/office/powerpoint/2010/main" val="219324831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File – CSV (from web)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105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77752" y="2276873"/>
            <a:ext cx="9036496" cy="4185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#&gt; </a:t>
            </a:r>
            <a:r>
              <a:rPr lang="zh-TW" altLang="en-US" sz="140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install.packages("RCurl")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library(RCurl)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 = URLencode(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"https://data.epa.gov.tw/</a:t>
            </a:r>
            <a:r>
              <a:rPr lang="en-US" altLang="zh-TW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/v1/aqx_p_304?limit=1000&amp;api_key=9be7b239-557b-4c10-9775-78cadfc555e9&amp;format=csv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readLines(url,encoding="UTF-8")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 = unlist(strsplit(x[1],split=","))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= array(0,c(length(x)-1,length(col)))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(i in 2:length(x))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k = i-1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tmp=unlist(strsplit(x[i] ,split = ","))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(j in 1:length(tmp))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data[k,j]=tmp[j]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colnames(data)=col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rownames(data)=data[,1]</a:t>
            </a:r>
          </a:p>
        </p:txBody>
      </p:sp>
    </p:spTree>
    <p:extLst>
      <p:ext uri="{BB962C8B-B14F-4D97-AF65-F5344CB8AC3E}">
        <p14:creationId xmlns:p14="http://schemas.microsoft.com/office/powerpoint/2010/main" val="276268373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File - scan (read file)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106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351584" y="2636912"/>
            <a:ext cx="7488832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x=scan("load_file_scan.csv", what=list(numeric(), 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character(), character()),sep=",")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Read 3 records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fi-FI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[[1]]</a:t>
            </a:r>
          </a:p>
          <a:p>
            <a:r>
              <a:rPr lang="fi-FI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2 3 4</a:t>
            </a:r>
          </a:p>
          <a:p>
            <a:endParaRPr lang="fi-FI" altLang="zh-TW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i-FI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[[2]]</a:t>
            </a:r>
          </a:p>
          <a:p>
            <a:r>
              <a:rPr lang="fi-FI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"tinin" "bp"    "lee"  </a:t>
            </a:r>
          </a:p>
          <a:p>
            <a:endParaRPr lang="fi-FI" altLang="zh-TW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i-FI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[[3]]</a:t>
            </a:r>
          </a:p>
          <a:p>
            <a:r>
              <a:rPr lang="fi-FI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"2016/2/23" "2016/2/24" "2016/2/25"</a:t>
            </a:r>
            <a:endParaRPr lang="en-US" altLang="zh-TW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25757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File –XLSX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107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811348" y="2060848"/>
            <a:ext cx="6569307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install.packages("xlsx")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library(xlsx)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x=read.xlsx("PM25.xlsx",sheetName="PM25")</a:t>
            </a:r>
          </a:p>
        </p:txBody>
      </p:sp>
    </p:spTree>
    <p:extLst>
      <p:ext uri="{BB962C8B-B14F-4D97-AF65-F5344CB8AC3E}">
        <p14:creationId xmlns:p14="http://schemas.microsoft.com/office/powerpoint/2010/main" val="27738379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File - XML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108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955540" y="2276872"/>
            <a:ext cx="8280920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#&gt; </a:t>
            </a:r>
            <a:r>
              <a:rPr lang="zh-TW" altLang="en-US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install.packages("XML")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library(XML)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# From Web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 =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"http://140.138.77.210/course/AQX.xml"</a:t>
            </a:r>
            <a:endParaRPr lang="zh-TW" alt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xmlParse(url, encoding = "utf8")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xmlfiles = xmlRoot(x)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xmlToDataFrame(xmlfiles)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# From File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 = 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xmlParse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("AQX.xml", encoding = "utf8")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xmlfiles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xmlRoot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y = 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xmlToDataFrame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xmlfiles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67064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File - JSON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109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973796" y="2348880"/>
            <a:ext cx="8244408" cy="160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#&gt; </a:t>
            </a:r>
            <a:r>
              <a:rPr lang="zh-TW" altLang="en-US" sz="140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install.packages("jsonlite")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library(jsonlite)</a:t>
            </a:r>
          </a:p>
          <a:p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From Web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 = "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http://opendata.epa.gov.tw/ws/Data/AQI/?$format=json"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fromJSON(url,flatten = TRUE)</a:t>
            </a:r>
            <a:endParaRPr lang="en-US" altLang="zh-TW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From File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 = </a:t>
            </a:r>
            <a:r>
              <a:rPr lang="en-US" altLang="zh-TW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fromJSON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("AQX.</a:t>
            </a:r>
            <a:r>
              <a:rPr lang="en-US" altLang="zh-TW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",flatten = TRUE)</a:t>
            </a:r>
          </a:p>
        </p:txBody>
      </p:sp>
    </p:spTree>
    <p:extLst>
      <p:ext uri="{BB962C8B-B14F-4D97-AF65-F5344CB8AC3E}">
        <p14:creationId xmlns:p14="http://schemas.microsoft.com/office/powerpoint/2010/main" val="917998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Rstudio</a:t>
            </a:r>
            <a:r>
              <a:rPr lang="en-US" altLang="zh-TW" dirty="0"/>
              <a:t> (https://</a:t>
            </a:r>
            <a:r>
              <a:rPr lang="en-US" altLang="zh-TW" dirty="0" err="1"/>
              <a:t>posit.co</a:t>
            </a:r>
            <a:r>
              <a:rPr lang="en-US" altLang="zh-TW" dirty="0"/>
              <a:t>/)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10554A5-28F5-454E-B101-BEE7849D383C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610CD74-000A-4D7B-9051-0B21D9502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053" y="1915845"/>
            <a:ext cx="7799893" cy="456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68395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File - cat &amp; write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110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883532" y="2780928"/>
            <a:ext cx="8424936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x=matrix(4:9,2,3)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[,1] [,2] [,3]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[1,]    4    6    8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[2,]    5    7    9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cat(1:3, sep="\t", file="out.txt")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cat("\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n",file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out.txt",append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=T)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write( x,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ncolumns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=3, file="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out.txt",append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=T)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83832" y="5301208"/>
            <a:ext cx="219224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3067499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File - write 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111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991544" y="2564904"/>
            <a:ext cx="8424936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a=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(WD=c(2,3,4), ID=c("tinin","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bp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","lee"), 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Date=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as.Date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(c("2016-02-23","2016-02-24","2016-02-25")),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PHONE=c("0910","0955","0933")) 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write.table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(a, file="out.csv",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row.names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=F, 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col.names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=T, sep=",")</a:t>
            </a:r>
          </a:p>
        </p:txBody>
      </p:sp>
    </p:spTree>
    <p:extLst>
      <p:ext uri="{BB962C8B-B14F-4D97-AF65-F5344CB8AC3E}">
        <p14:creationId xmlns:p14="http://schemas.microsoft.com/office/powerpoint/2010/main" val="373743812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File - sink (write file)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112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585610" y="2564904"/>
            <a:ext cx="702078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sink(file="out.txt")</a:t>
            </a:r>
            <a:r>
              <a:rPr lang="zh-TW" alt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#open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read.table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("load_file.csv", header=T, sep=",", 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colClasses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=c("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numeric","character","Date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sink()</a:t>
            </a:r>
            <a:r>
              <a:rPr lang="zh-TW" alt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#close</a:t>
            </a:r>
          </a:p>
        </p:txBody>
      </p:sp>
    </p:spTree>
    <p:extLst>
      <p:ext uri="{BB962C8B-B14F-4D97-AF65-F5344CB8AC3E}">
        <p14:creationId xmlns:p14="http://schemas.microsoft.com/office/powerpoint/2010/main" val="383337964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Convert file type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113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847528" y="2636913"/>
            <a:ext cx="8496944" cy="2800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xlsx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to csv</a:t>
            </a: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x=read.xlsx("AQX.xlsx",sheetName="AQX")</a:t>
            </a: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write.table(x,file="out.csv",col.names = T,row.names = F,sep=",")</a:t>
            </a: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xml to csv</a:t>
            </a:r>
            <a:endParaRPr lang="zh-TW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xmlParse("AQX.xml", encoding = "utf8")</a:t>
            </a: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xmlfiles = xmlRoot(x)</a:t>
            </a: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xmlToDataFrame(xmlfiles)</a:t>
            </a: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write.table(y,file="out.csv",col.names = T,row.names = F,sep=",")</a:t>
            </a: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to csv</a:t>
            </a:r>
            <a:endParaRPr lang="zh-TW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fromJSON("AQX.json",flatten = TRUE)</a:t>
            </a: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write.table(x,file="out.csv",col.names = T,row.names = F,sep=",")</a:t>
            </a:r>
          </a:p>
        </p:txBody>
      </p:sp>
    </p:spTree>
    <p:extLst>
      <p:ext uri="{BB962C8B-B14F-4D97-AF65-F5344CB8AC3E}">
        <p14:creationId xmlns:p14="http://schemas.microsoft.com/office/powerpoint/2010/main" val="13035104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Convert a lot of </a:t>
            </a:r>
            <a:r>
              <a:rPr lang="en-US" altLang="zh-TW" dirty="0" err="1"/>
              <a:t>xlsx</a:t>
            </a:r>
            <a:r>
              <a:rPr lang="en-US" altLang="zh-TW" dirty="0"/>
              <a:t> files to csv</a:t>
            </a:r>
          </a:p>
          <a:p>
            <a:pPr lvl="1"/>
            <a:r>
              <a:rPr lang="en-US" altLang="zh-TW" dirty="0"/>
              <a:t>Hint :</a:t>
            </a:r>
          </a:p>
          <a:p>
            <a:pPr lvl="2"/>
            <a:r>
              <a:rPr lang="en-US" altLang="zh-TW" dirty="0" err="1"/>
              <a:t>filelist</a:t>
            </a:r>
            <a:r>
              <a:rPr lang="en-US" altLang="zh-TW" dirty="0"/>
              <a:t> = </a:t>
            </a:r>
            <a:r>
              <a:rPr lang="en-US" altLang="zh-TW" dirty="0" err="1"/>
              <a:t>list.files</a:t>
            </a:r>
            <a:r>
              <a:rPr lang="en-US" altLang="zh-TW" dirty="0"/>
              <a:t>(path = "</a:t>
            </a:r>
            <a:r>
              <a:rPr lang="en-US" altLang="zh-TW" dirty="0" err="1"/>
              <a:t>AQData</a:t>
            </a:r>
            <a:r>
              <a:rPr lang="en-US" altLang="zh-TW" dirty="0"/>
              <a:t>")</a:t>
            </a:r>
          </a:p>
          <a:p>
            <a:pPr lvl="2"/>
            <a:r>
              <a:rPr lang="en-US" altLang="zh-TW" dirty="0"/>
              <a:t>for (</a:t>
            </a:r>
            <a:r>
              <a:rPr lang="en-US" altLang="zh-TW" dirty="0" err="1"/>
              <a:t>i</a:t>
            </a:r>
            <a:r>
              <a:rPr lang="en-US" altLang="zh-TW" dirty="0"/>
              <a:t> in 1:length(</a:t>
            </a:r>
            <a:r>
              <a:rPr lang="en-US" altLang="zh-TW" dirty="0" err="1"/>
              <a:t>filelist</a:t>
            </a:r>
            <a:r>
              <a:rPr lang="en-US" altLang="zh-TW" dirty="0"/>
              <a:t>))</a:t>
            </a:r>
          </a:p>
          <a:p>
            <a:pPr lvl="2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04702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dplyr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261810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Like SQL command</a:t>
            </a:r>
          </a:p>
          <a:p>
            <a:pPr lvl="1"/>
            <a:r>
              <a:rPr lang="en-US" altLang="zh-TW" dirty="0"/>
              <a:t>Filter (like where), select,  arrange(like order by), mutate (add column), </a:t>
            </a:r>
            <a:r>
              <a:rPr lang="en-US" altLang="zh-TW" dirty="0" err="1"/>
              <a:t>group_by</a:t>
            </a:r>
            <a:endParaRPr lang="en-US" altLang="zh-TW" dirty="0"/>
          </a:p>
          <a:p>
            <a:pPr lvl="1"/>
            <a:r>
              <a:rPr lang="en-US" altLang="zh-TW" dirty="0"/>
              <a:t>Inner join, left join </a:t>
            </a: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dplyr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832790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Filter data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dplyr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117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795849" y="2307711"/>
            <a:ext cx="8336692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#&gt; </a:t>
            </a:r>
            <a:r>
              <a:rPr lang="zh-TW" altLang="en-US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install.packages("dplyr")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library("dplyr")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titanic = data.frame(Titanic)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titanic[titanic$Sex=="Male" &amp; titanic$Age=="Adult", ]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use filter</a:t>
            </a:r>
          </a:p>
          <a:p>
            <a:r>
              <a:rPr lang="en-US" altLang="zh-TW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filter(titanic, Sex == "Male" &amp; Age== "Adult") #AND</a:t>
            </a:r>
          </a:p>
          <a:p>
            <a:r>
              <a:rPr lang="en-US" altLang="zh-TW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filter(titanic, Sex == "Male" | Age== "Adult") #OR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find class in 1</a:t>
            </a:r>
            <a:r>
              <a:rPr lang="en-US" altLang="zh-TW" baseline="30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Crew</a:t>
            </a:r>
            <a:endParaRPr lang="zh-TW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filter(titanic, Class %in% c('1st', 'Crew'))</a:t>
            </a:r>
          </a:p>
        </p:txBody>
      </p:sp>
    </p:spTree>
    <p:extLst>
      <p:ext uri="{BB962C8B-B14F-4D97-AF65-F5344CB8AC3E}">
        <p14:creationId xmlns:p14="http://schemas.microsoft.com/office/powerpoint/2010/main" val="369023300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select column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dplyr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118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409567" y="2551837"/>
            <a:ext cx="689919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titanic = data.frame(Titanic)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titanic[, c("Sex","Age")]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select column "Sex" and </a:t>
            </a:r>
            <a:r>
              <a:rPr lang="zh-TW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"Age"</a:t>
            </a:r>
          </a:p>
          <a:p>
            <a:r>
              <a:rPr lang="en-US" altLang="zh-TW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select(titanic, Sex, Age)</a:t>
            </a:r>
            <a:endParaRPr lang="en-US" altLang="zh-TW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select column from "Sex" to </a:t>
            </a:r>
            <a:r>
              <a:rPr lang="zh-TW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"Survived"</a:t>
            </a:r>
          </a:p>
          <a:p>
            <a:r>
              <a:rPr lang="en-US" altLang="zh-TW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select(titanic, Sex:Survived)</a:t>
            </a:r>
            <a:endParaRPr lang="en-US" altLang="zh-TW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column name </a:t>
            </a:r>
            <a:r>
              <a:rPr lang="zh-TW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 "S"</a:t>
            </a:r>
          </a:p>
          <a:p>
            <a:r>
              <a:rPr lang="en-US" altLang="zh-TW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select(titanic, contains("S"))</a:t>
            </a:r>
          </a:p>
        </p:txBody>
      </p:sp>
    </p:spTree>
    <p:extLst>
      <p:ext uri="{BB962C8B-B14F-4D97-AF65-F5344CB8AC3E}">
        <p14:creationId xmlns:p14="http://schemas.microsoft.com/office/powerpoint/2010/main" val="179285070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then</a:t>
            </a:r>
            <a:r>
              <a:rPr lang="en-US" altLang="zh-TW" dirty="0"/>
              <a:t> function</a:t>
            </a:r>
          </a:p>
          <a:p>
            <a:pPr lvl="1"/>
            <a:r>
              <a:rPr lang="en-US" altLang="zh-TW" dirty="0"/>
              <a:t>%&gt;% (like pipe </a:t>
            </a:r>
            <a:r>
              <a:rPr lang="en-US" altLang="zh-TW" dirty="0">
                <a:solidFill>
                  <a:srgbClr val="FF0000"/>
                </a:solidFill>
              </a:rPr>
              <a:t>| </a:t>
            </a:r>
            <a:r>
              <a:rPr lang="en-US" altLang="zh-TW" dirty="0"/>
              <a:t>in </a:t>
            </a:r>
            <a:r>
              <a:rPr lang="en-US" altLang="zh-TW" dirty="0" err="1"/>
              <a:t>linux</a:t>
            </a:r>
            <a:r>
              <a:rPr lang="en-US" altLang="zh-TW" dirty="0"/>
              <a:t>)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dplyr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119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631093" y="2690336"/>
            <a:ext cx="889686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filter(select(titanic, Sex, Class, Age), Age == "Child")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then function</a:t>
            </a:r>
            <a:endParaRPr lang="zh-TW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titanic %&gt;% select(Sex, Class, Age) %&gt;% filter(Age == "Child")</a:t>
            </a:r>
          </a:p>
        </p:txBody>
      </p:sp>
    </p:spTree>
    <p:extLst>
      <p:ext uri="{BB962C8B-B14F-4D97-AF65-F5344CB8AC3E}">
        <p14:creationId xmlns:p14="http://schemas.microsoft.com/office/powerpoint/2010/main" val="3812375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RStudio</a:t>
            </a:r>
            <a:r>
              <a:rPr lang="en-US" altLang="zh-TW" dirty="0"/>
              <a:t> requires R 2.11.1 (or higher).</a:t>
            </a:r>
          </a:p>
          <a:p>
            <a:pPr lvl="1"/>
            <a:r>
              <a:rPr lang="en-US" altLang="zh-TW" dirty="0">
                <a:hlinkClick r:id="rId2"/>
              </a:rPr>
              <a:t>https://</a:t>
            </a:r>
            <a:r>
              <a:rPr lang="en-US" altLang="zh-TW" dirty="0" err="1">
                <a:hlinkClick r:id="rId2"/>
              </a:rPr>
              <a:t>posit.co</a:t>
            </a:r>
            <a:r>
              <a:rPr lang="en-US" altLang="zh-TW" dirty="0">
                <a:hlinkClick r:id="rId2"/>
              </a:rPr>
              <a:t>/</a:t>
            </a:r>
            <a:endParaRPr lang="en-US" altLang="zh-TW" dirty="0"/>
          </a:p>
          <a:p>
            <a:r>
              <a:rPr lang="en-US" altLang="zh-TW" dirty="0"/>
              <a:t>RStudio download page</a:t>
            </a:r>
          </a:p>
          <a:p>
            <a:pPr lvl="1"/>
            <a:r>
              <a:rPr lang="en-US" altLang="zh-TW" dirty="0">
                <a:hlinkClick r:id="rId3"/>
              </a:rPr>
              <a:t>https://</a:t>
            </a:r>
            <a:r>
              <a:rPr lang="en-US" altLang="zh-TW" dirty="0" err="1">
                <a:hlinkClick r:id="rId3"/>
              </a:rPr>
              <a:t>posit.co</a:t>
            </a:r>
            <a:r>
              <a:rPr lang="en-US" altLang="zh-TW" dirty="0">
                <a:hlinkClick r:id="rId3"/>
              </a:rPr>
              <a:t>/download/</a:t>
            </a:r>
            <a:r>
              <a:rPr lang="en-US" altLang="zh-TW" dirty="0" err="1">
                <a:hlinkClick r:id="rId3"/>
              </a:rPr>
              <a:t>rstudio</a:t>
            </a:r>
            <a:r>
              <a:rPr lang="en-US" altLang="zh-TW" dirty="0">
                <a:hlinkClick r:id="rId3"/>
              </a:rPr>
              <a:t>-desktop/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>
          <a:xfrm>
            <a:off x="8763762" y="5157788"/>
            <a:ext cx="457200" cy="39090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10554A5-28F5-454E-B101-BEE7849D383C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6C9DDE9-A86B-47AD-9B25-DE04BF74F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432" y="3212976"/>
            <a:ext cx="10598968" cy="358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2557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Arrange</a:t>
            </a:r>
          </a:p>
          <a:p>
            <a:pPr lvl="1"/>
            <a:r>
              <a:rPr lang="en-US" altLang="zh-TW" dirty="0"/>
              <a:t>Like order by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dplyr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120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981201" y="2537424"/>
            <a:ext cx="6693243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titanic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select(Sex, Class, Freq, Age)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filter(Age=="Child")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arrange(Freq)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titanic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select(Sex, Class, Freq, Age)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filter(Age=="Child")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arrange(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TW" alt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639" y="1194486"/>
            <a:ext cx="2082274" cy="24987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638" y="3968584"/>
            <a:ext cx="2080800" cy="25000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008090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mutate</a:t>
            </a:r>
          </a:p>
          <a:p>
            <a:pPr lvl="1"/>
            <a:r>
              <a:rPr lang="en-US" altLang="zh-TW" dirty="0"/>
              <a:t>Add column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dplyr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121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98141" y="2690336"/>
            <a:ext cx="8526162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freqsum = titanic %&gt;% select(Freq) %&gt;% sum()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add column portion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titanic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select(Sex,Age,Freq)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mutate(portion= Freq/freqsum)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new_titanic = titanic %&gt;% mutate(portion= Freq/freqsum)</a:t>
            </a:r>
          </a:p>
        </p:txBody>
      </p:sp>
    </p:spTree>
    <p:extLst>
      <p:ext uri="{BB962C8B-B14F-4D97-AF65-F5344CB8AC3E}">
        <p14:creationId xmlns:p14="http://schemas.microsoft.com/office/powerpoint/2010/main" val="158810368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Group_by</a:t>
            </a:r>
            <a:endParaRPr lang="zh-TW" altLang="en-US" dirty="0"/>
          </a:p>
          <a:p>
            <a:r>
              <a:rPr lang="en-US" altLang="zh-TW" dirty="0" err="1"/>
              <a:t>summarise</a:t>
            </a:r>
            <a:r>
              <a:rPr lang="en-US" altLang="zh-TW" dirty="0"/>
              <a:t> 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dplyr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122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911179" y="3072884"/>
            <a:ext cx="7521146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titanic %&gt;% 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group_by(Sex) %&gt;% 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summarise(Sexsum = sum(Freq, na.rm=TRUE))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Sex </a:t>
            </a:r>
            <a:r>
              <a:rPr lang="en-US" altLang="zh-TW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Sexsum</a:t>
            </a:r>
            <a:endParaRPr lang="en-US" altLang="zh-TW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Male   1731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Female    470</a:t>
            </a:r>
            <a:endParaRPr lang="zh-TW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07060" y="4974141"/>
            <a:ext cx="83037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select Sex, sum(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Sexsum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from titanic group by Sex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7389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summarise_each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dplyr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123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898" y="2134036"/>
            <a:ext cx="6002680" cy="235354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995163" y="4608027"/>
            <a:ext cx="658615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new_titanic %&gt;% 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group_by(Sex) %&gt;% 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summarise_each(funs(sum), Freq, portion)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767" y="5594891"/>
            <a:ext cx="2286000" cy="5524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64394824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Count </a:t>
            </a:r>
          </a:p>
          <a:p>
            <a:r>
              <a:rPr lang="en-US" altLang="zh-TW" dirty="0"/>
              <a:t>Distinct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dplyr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124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579340" y="2729981"/>
            <a:ext cx="594360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titanic %&gt;% 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select(Sex) %&gt;% 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summarise_each(funs(n()))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Sex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1  32</a:t>
            </a:r>
            <a:endParaRPr lang="zh-TW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titanic %&gt;% 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select(Sex) %&gt;% 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summarise_each(funs(n_distinct(Sex)))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Sex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1  2</a:t>
            </a:r>
            <a:endParaRPr lang="zh-TW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4972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summarise</a:t>
            </a:r>
            <a:r>
              <a:rPr lang="en-US" altLang="zh-TW" dirty="0"/>
              <a:t> (sum)  + </a:t>
            </a:r>
            <a:r>
              <a:rPr lang="en-US" altLang="zh-TW" dirty="0" err="1"/>
              <a:t>group_by</a:t>
            </a:r>
            <a:r>
              <a:rPr lang="en-US" altLang="zh-TW" dirty="0"/>
              <a:t> + arrange(order by)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dplyr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125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969741" y="2192980"/>
            <a:ext cx="6726194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titanic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group_by(Age, Sex)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summarise(fs = sum(Freq))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arrange(desc(f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    Sex </a:t>
            </a:r>
            <a:r>
              <a:rPr lang="en-US" altLang="zh-TW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frequency_sum</a:t>
            </a:r>
            <a:endParaRPr lang="en-US" altLang="zh-TW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Child   Male            64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Child Female            45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Adult   Male          1667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Adult Female           425</a:t>
            </a:r>
            <a:endParaRPr lang="zh-TW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10880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top_n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dplyr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126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243" y="2143062"/>
            <a:ext cx="7133453" cy="144554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99967" y="3791335"/>
            <a:ext cx="4164229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# find top 2 of each class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titanic %&gt;%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group_by(Class)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select(Sex,Age,Freq)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top_n(2)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3791336"/>
            <a:ext cx="2514600" cy="16478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043023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plot + </a:t>
            </a:r>
            <a:r>
              <a:rPr lang="en-US" altLang="zh-TW" dirty="0" err="1"/>
              <a:t>dplyr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dplyr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127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150076" y="2216151"/>
            <a:ext cx="7521146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data =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titanic %&gt;% 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group_by(Sex) %&gt;% 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summarise(Sexsum = sum(Freq, na.rm=TRUE))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Sex </a:t>
            </a:r>
            <a:r>
              <a:rPr lang="en-US" altLang="zh-TW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Sexsum</a:t>
            </a:r>
            <a:endParaRPr lang="en-US" altLang="zh-TW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Male   1731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Female    470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barplot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data$Sexsum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names.arg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data$Sex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TW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583" y="4423573"/>
            <a:ext cx="2846173" cy="22979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8655486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Dataset:</a:t>
            </a:r>
          </a:p>
          <a:p>
            <a:pPr lvl="1"/>
            <a:r>
              <a:rPr lang="en-US" altLang="zh-TW" dirty="0"/>
              <a:t>311 dataset from NYC</a:t>
            </a:r>
          </a:p>
          <a:p>
            <a:pPr lvl="2"/>
            <a:r>
              <a:rPr lang="en-US" altLang="zh-TW" dirty="0">
                <a:hlinkClick r:id="rId2"/>
              </a:rPr>
              <a:t>https://data.cityofnewyork.us/Social-Services/311-Service-Requests-from-2010-to-Present/erm2-nwe9</a:t>
            </a:r>
            <a:endParaRPr lang="en-US" altLang="zh-TW" dirty="0"/>
          </a:p>
          <a:p>
            <a:pPr lvl="2"/>
            <a:r>
              <a:rPr lang="en-US" altLang="zh-TW" dirty="0"/>
              <a:t>311.csv</a:t>
            </a:r>
          </a:p>
          <a:p>
            <a:pPr lvl="1"/>
            <a:r>
              <a:rPr lang="en-US" altLang="zh-TW" dirty="0"/>
              <a:t>How many complaints of each type?</a:t>
            </a:r>
          </a:p>
          <a:p>
            <a:pPr lvl="2"/>
            <a:r>
              <a:rPr lang="en-US" altLang="zh-TW" dirty="0"/>
              <a:t>Column Name: </a:t>
            </a:r>
            <a:r>
              <a:rPr lang="en-US" altLang="zh-TW" dirty="0" err="1"/>
              <a:t>Complaint.type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/>
              <a:t>How many complaints about "Blocked Driveway" of each borough?</a:t>
            </a:r>
          </a:p>
          <a:p>
            <a:pPr lvl="2"/>
            <a:r>
              <a:rPr lang="en-US" altLang="zh-TW" dirty="0"/>
              <a:t>Column Name: Borough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128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936" y="84058"/>
            <a:ext cx="5111064" cy="221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4521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Common name in English in 2012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dplyr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129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610498" y="2551433"/>
            <a:ext cx="8971005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 = read.csv("name_english.csv",sep=",", header=F)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colnames(data) = c("sex", "year", "name", "freq")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top10_female = data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filter(year == "2012" &amp; sex == "F")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group_by(name)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summarise(count = sum(freq))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arrange(desc(count))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head(10)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top10_male =  data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　filter(year == "2012" &amp; sex == "M")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group_by(name) %&gt;% summarise(count = sum(freq))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arrange(desc(count))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head(10)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pie(top10_male$count, label = top10_male$name)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71" t="17001" r="22738" b="22131"/>
          <a:stretch/>
        </p:blipFill>
        <p:spPr>
          <a:xfrm>
            <a:off x="7744810" y="436607"/>
            <a:ext cx="2465991" cy="185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501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http://140.138.155.243:8787</a:t>
            </a:r>
            <a:endParaRPr lang="en-US" altLang="zh-TW" dirty="0"/>
          </a:p>
          <a:p>
            <a:pPr lvl="1"/>
            <a:r>
              <a:rPr lang="en-US" altLang="zh-TW" dirty="0"/>
              <a:t>Username</a:t>
            </a:r>
            <a:r>
              <a:rPr lang="zh-TW" altLang="en-US" dirty="0"/>
              <a:t> </a:t>
            </a:r>
            <a:r>
              <a:rPr lang="en-US" altLang="zh-TW" dirty="0"/>
              <a:t>: </a:t>
            </a:r>
            <a:r>
              <a:rPr lang="en-US" altLang="zh-TW" dirty="0" err="1"/>
              <a:t>sID</a:t>
            </a:r>
            <a:endParaRPr lang="en-US" altLang="zh-TW" dirty="0"/>
          </a:p>
          <a:p>
            <a:pPr lvl="1"/>
            <a:r>
              <a:rPr lang="en-US" altLang="zh-TW" dirty="0"/>
              <a:t>Password : </a:t>
            </a:r>
            <a:r>
              <a:rPr lang="en-US" altLang="zh-TW" dirty="0" err="1"/>
              <a:t>sID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Connect to server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8C7A982-2F18-477A-B1B1-0E1E65D59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850" y="2573339"/>
            <a:ext cx="316230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2234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Common name in English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dplyr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130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77547" y="2148049"/>
            <a:ext cx="9036907" cy="4401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 = data %&gt;%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group_by(sex, year, name) %&gt;%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summarise(count = sum(freq)) %&gt;%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group_by(sex, year) %&gt;%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mutate(prop = round(count * 100/sum(count), 3)) %&gt;%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filter(name %in% top10_female$name) </a:t>
            </a:r>
          </a:p>
          <a:p>
            <a:endParaRPr lang="zh-TW" alt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 = data %&gt;%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group_by(sex, year, name) %&gt;%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summarise(count = sum(freq)) %&gt;%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group_by(sex, year) %&gt;%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mutate(prop = round(count * 100/sum(count), 3)) %&gt;%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filter(name %in% top10_male$name)</a:t>
            </a:r>
          </a:p>
          <a:p>
            <a:endParaRPr lang="zh-TW" alt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#&gt; </a:t>
            </a:r>
            <a:r>
              <a:rPr lang="zh-TW" altLang="en-US" sz="140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install.packages("ggplot2")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library(ggplot2)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ggplot(data = dF, aes(x=year, y=count, group=name)) + geom_path(aes(colour=name)) 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geom_point(aes(colour=name))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ggplot(data = dM, aes(x=year, y=count, group=name)) + geom_path(aes(colour=name)) 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geom_point(aes(colour=name))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546" y="1427978"/>
            <a:ext cx="2206632" cy="18961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9546" y="3499084"/>
            <a:ext cx="2203491" cy="18802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8734399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Common name in English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dplyr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131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358491"/>
            <a:ext cx="4500000" cy="297099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665" y="2358490"/>
            <a:ext cx="4500000" cy="297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73869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菜市場名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dplyr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132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610498" y="2551433"/>
            <a:ext cx="8971005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 = read.csv("name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chinese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.csv",sep=",", header=F)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colnames(data) = c("sex", "year", "name", "freq")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top10_female = data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filter(year == "2012" &amp; sex == "F")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group_by(name)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summarise(count = sum(freq))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arrange(desc(count))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head(10)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top10_male =  data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　filter(year == "2012" &amp; sex == "M")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group_by(name) %&gt;% summarise(count = sum(freq))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arrange(desc(count))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head(10)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pie(top10_male$count, label = top10_male$name)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58" t="21530" r="25762" b="24698"/>
          <a:stretch/>
        </p:blipFill>
        <p:spPr>
          <a:xfrm>
            <a:off x="7381104" y="265821"/>
            <a:ext cx="2660821" cy="216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27823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菜市場名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dplyr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133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77547" y="2148049"/>
            <a:ext cx="9036907" cy="4401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 = data %&gt;%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group_by(sex, year, name) %&gt;%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summarise(count = sum(freq)) %&gt;%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group_by(sex, year) %&gt;%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mutate(prop = round(count * 100/sum(count), 3)) %&gt;%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filter(name %in% top10_female$name) </a:t>
            </a:r>
          </a:p>
          <a:p>
            <a:endParaRPr lang="zh-TW" alt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 = data %&gt;%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group_by(sex, year, name) %&gt;%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summarise(count = sum(freq)) %&gt;%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group_by(sex, year) %&gt;%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mutate(prop = round(count * 100/sum(count), 3)) %&gt;%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filter(name %in% top10_male$name)</a:t>
            </a:r>
          </a:p>
          <a:p>
            <a:endParaRPr lang="zh-TW" alt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#&gt; </a:t>
            </a:r>
            <a:r>
              <a:rPr lang="zh-TW" altLang="en-US" sz="140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install.packages("ggplot2")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library(ggplot2)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ggplot(data = dF, aes(x=year, y=count, group=name)) + geom_path(aes(colour=name)) 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geom_point(aes(colour=name))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ggplot(data = dM, aes(x=year, y=count, group=name)) + geom_path(aes(colour=name)) 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geom_point(aes(colour=name))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482" y="1099794"/>
            <a:ext cx="2206800" cy="19010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9482" y="3344106"/>
            <a:ext cx="2206800" cy="18943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80346141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菜市場名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dplyr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134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0" y="2377684"/>
            <a:ext cx="4500000" cy="297099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00" y="2377684"/>
            <a:ext cx="4500000" cy="297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49343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R calling C/C++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6176588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Data type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 calling c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33F2C6-8E02-4C64-8CBF-3451BE2B7B69}" type="slidenum">
              <a:rPr lang="zh-TW" altLang="en-US" smtClean="0"/>
              <a:pPr>
                <a:defRPr/>
              </a:pPr>
              <a:t>136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639616" y="2492896"/>
          <a:ext cx="6086476" cy="1943100"/>
        </p:xfrm>
        <a:graphic>
          <a:graphicData uri="http://schemas.openxmlformats.org/drawingml/2006/table">
            <a:tbl>
              <a:tblPr/>
              <a:tblGrid>
                <a:gridCol w="3043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3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1" dirty="0">
                          <a:effectLst/>
                        </a:rPr>
                        <a:t>R storage mode</a:t>
                      </a:r>
                      <a:endParaRPr lang="en-US" dirty="0">
                        <a:effectLst/>
                      </a:endParaRPr>
                    </a:p>
                  </a:txBody>
                  <a:tcPr marL="228600" marR="22860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C </a:t>
                      </a:r>
                      <a:r>
                        <a:rPr lang="en-US" b="1">
                          <a:effectLst/>
                        </a:rPr>
                        <a:t>type</a:t>
                      </a:r>
                      <a:endParaRPr lang="en-US">
                        <a:effectLst/>
                      </a:endParaRPr>
                    </a:p>
                  </a:txBody>
                  <a:tcPr marL="228600" marR="22860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Courier New" panose="02070309020205020404" pitchFamily="49" charset="0"/>
                        </a:rPr>
                        <a:t>logical</a:t>
                      </a:r>
                      <a:endParaRPr lang="en-US">
                        <a:effectLst/>
                      </a:endParaRPr>
                    </a:p>
                  </a:txBody>
                  <a:tcPr marL="228600" marR="22860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Courier New" panose="02070309020205020404" pitchFamily="49" charset="0"/>
                        </a:rPr>
                        <a:t>int *</a:t>
                      </a:r>
                      <a:endParaRPr lang="en-US">
                        <a:effectLst/>
                      </a:endParaRPr>
                    </a:p>
                  </a:txBody>
                  <a:tcPr marL="228600" marR="22860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Courier New" panose="02070309020205020404" pitchFamily="49" charset="0"/>
                        </a:rPr>
                        <a:t>integer</a:t>
                      </a:r>
                      <a:endParaRPr lang="en-US">
                        <a:effectLst/>
                      </a:endParaRPr>
                    </a:p>
                  </a:txBody>
                  <a:tcPr marL="228600" marR="22860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Courier New" panose="02070309020205020404" pitchFamily="49" charset="0"/>
                        </a:rPr>
                        <a:t>int *</a:t>
                      </a:r>
                      <a:endParaRPr lang="en-US">
                        <a:effectLst/>
                      </a:endParaRPr>
                    </a:p>
                  </a:txBody>
                  <a:tcPr marL="228600" marR="22860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Courier New" panose="02070309020205020404" pitchFamily="49" charset="0"/>
                        </a:rPr>
                        <a:t>double</a:t>
                      </a:r>
                      <a:endParaRPr lang="en-US">
                        <a:effectLst/>
                      </a:endParaRPr>
                    </a:p>
                  </a:txBody>
                  <a:tcPr marL="228600" marR="22860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Courier New" panose="02070309020205020404" pitchFamily="49" charset="0"/>
                        </a:rPr>
                        <a:t>double *</a:t>
                      </a:r>
                      <a:endParaRPr lang="en-US">
                        <a:effectLst/>
                      </a:endParaRPr>
                    </a:p>
                  </a:txBody>
                  <a:tcPr marL="228600" marR="22860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  <a:latin typeface="Courier New" panose="02070309020205020404" pitchFamily="49" charset="0"/>
                        </a:rPr>
                        <a:t>character</a:t>
                      </a:r>
                      <a:endParaRPr lang="en-US" dirty="0">
                        <a:effectLst/>
                      </a:endParaRPr>
                    </a:p>
                  </a:txBody>
                  <a:tcPr marL="228600" marR="22860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  <a:latin typeface="Courier New" panose="02070309020205020404" pitchFamily="49" charset="0"/>
                        </a:rPr>
                        <a:t>char **</a:t>
                      </a:r>
                      <a:endParaRPr lang="en-US" dirty="0">
                        <a:effectLst/>
                      </a:endParaRPr>
                    </a:p>
                  </a:txBody>
                  <a:tcPr marL="228600" marR="22860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45749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System call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 calling c (</a:t>
            </a:r>
            <a:r>
              <a:rPr lang="en-US" altLang="zh-TW" dirty="0" err="1"/>
              <a:t>linux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33F2C6-8E02-4C64-8CBF-3451BE2B7B69}" type="slidenum">
              <a:rPr lang="zh-TW" altLang="en-US" smtClean="0"/>
              <a:pPr>
                <a:defRPr/>
              </a:pPr>
              <a:t>137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638800" y="1990789"/>
            <a:ext cx="45720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main()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printf(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 World\n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文字方塊 3"/>
          <p:cNvSpPr txBox="1"/>
          <p:nvPr/>
        </p:nvSpPr>
        <p:spPr>
          <a:xfrm>
            <a:off x="5638800" y="3858706"/>
            <a:ext cx="4572000" cy="3693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/>
              <a:t>gcc</a:t>
            </a:r>
            <a:r>
              <a:rPr lang="en-US" altLang="zh-TW" dirty="0"/>
              <a:t> –o test1.out test1.c</a:t>
            </a:r>
          </a:p>
        </p:txBody>
      </p:sp>
      <p:sp>
        <p:nvSpPr>
          <p:cNvPr id="7" name="矩形 6"/>
          <p:cNvSpPr/>
          <p:nvPr/>
        </p:nvSpPr>
        <p:spPr>
          <a:xfrm>
            <a:off x="1536723" y="2348881"/>
            <a:ext cx="388843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system ("./test1.out")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Hello World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212862" y="168805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test1.c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116581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 calling c function (</a:t>
            </a:r>
            <a:r>
              <a:rPr lang="en-US" altLang="zh-TW" dirty="0" err="1"/>
              <a:t>linux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33F2C6-8E02-4C64-8CBF-3451BE2B7B69}" type="slidenum">
              <a:rPr lang="zh-TW" altLang="en-US" smtClean="0"/>
              <a:pPr>
                <a:defRPr/>
              </a:pPr>
              <a:t>138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638800" y="2057390"/>
            <a:ext cx="475252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A(char **a) {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*a =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 World!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7212862" y="168805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test2.c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3"/>
          <p:cNvSpPr txBox="1"/>
          <p:nvPr/>
        </p:nvSpPr>
        <p:spPr>
          <a:xfrm>
            <a:off x="5638800" y="3350052"/>
            <a:ext cx="4752528" cy="3693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 CMD SHLIB test2.c #generate </a:t>
            </a:r>
            <a:r>
              <a:rPr lang="en-US" altLang="zh-TW" dirty="0">
                <a:solidFill>
                  <a:srgbClr val="00B050"/>
                </a:solidFill>
              </a:rPr>
              <a:t>test2.so</a:t>
            </a:r>
            <a:r>
              <a:rPr lang="en-US" altLang="zh-TW" dirty="0"/>
              <a:t> test2.o</a:t>
            </a:r>
          </a:p>
        </p:txBody>
      </p:sp>
      <p:sp>
        <p:nvSpPr>
          <p:cNvPr id="8" name="矩形 7"/>
          <p:cNvSpPr/>
          <p:nvPr/>
        </p:nvSpPr>
        <p:spPr>
          <a:xfrm>
            <a:off x="1585530" y="2057390"/>
            <a:ext cx="3897288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dyn.load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("test2.so")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result&lt;-.C("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A",a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="")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result$a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"Hello World!"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3647728" y="2204865"/>
            <a:ext cx="2808312" cy="314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4156654" y="2271761"/>
            <a:ext cx="3488377" cy="24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321559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 calling c function (</a:t>
            </a:r>
            <a:r>
              <a:rPr lang="en-US" altLang="zh-TW" dirty="0" err="1"/>
              <a:t>linux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33F2C6-8E02-4C64-8CBF-3451BE2B7B69}" type="slidenum">
              <a:rPr lang="zh-TW" altLang="en-US" smtClean="0"/>
              <a:pPr>
                <a:defRPr/>
              </a:pPr>
              <a:t>139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981200" y="3947017"/>
            <a:ext cx="811087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dyn.load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("test3.so")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result&lt;-.C("count_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="Hello" ,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as.integer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result$len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5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result&lt;-.C("count_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="World!!" ,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as.integer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result$len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7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result&lt;-.C("count_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="World!!" 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result$len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7" name="矩形 6"/>
          <p:cNvSpPr/>
          <p:nvPr/>
        </p:nvSpPr>
        <p:spPr>
          <a:xfrm>
            <a:off x="1981200" y="1674085"/>
            <a:ext cx="82296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count_len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(char **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*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文字方塊 3"/>
          <p:cNvSpPr txBox="1"/>
          <p:nvPr/>
        </p:nvSpPr>
        <p:spPr>
          <a:xfrm>
            <a:off x="1981200" y="3180897"/>
            <a:ext cx="8229600" cy="3693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 CMD SHLIB test3.c #generate test3.so test3.o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7243391" y="1555022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test3.c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0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After Login (same as </a:t>
            </a:r>
            <a:r>
              <a:rPr lang="en-US" altLang="zh-TW" dirty="0" err="1"/>
              <a:t>RStudio</a:t>
            </a:r>
            <a:r>
              <a:rPr lang="en-US" altLang="zh-TW" dirty="0"/>
              <a:t> Desktop)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Connect to server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671F313-A60D-40F6-A37F-98121ACDA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16" y="2348880"/>
            <a:ext cx="11903968" cy="402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519367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 calling c function (</a:t>
            </a:r>
            <a:r>
              <a:rPr lang="en-US" altLang="zh-TW" dirty="0" err="1"/>
              <a:t>linux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33F2C6-8E02-4C64-8CBF-3451BE2B7B69}" type="slidenum">
              <a:rPr lang="zh-TW" altLang="en-US" smtClean="0"/>
              <a:pPr>
                <a:defRPr/>
              </a:pPr>
              <a:t>140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040565" y="1700809"/>
            <a:ext cx="8110870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dyn.load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("test3.so")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test&lt;-function(s){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result&lt;-.C("count_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=s ,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as.integer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return (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result$len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}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test("Hello")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5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test("World!!")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7</a:t>
            </a:r>
          </a:p>
        </p:txBody>
      </p:sp>
    </p:spTree>
    <p:extLst>
      <p:ext uri="{BB962C8B-B14F-4D97-AF65-F5344CB8AC3E}">
        <p14:creationId xmlns:p14="http://schemas.microsoft.com/office/powerpoint/2010/main" val="223927297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System call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 calling Python / Perl (</a:t>
            </a:r>
            <a:r>
              <a:rPr lang="en-US" altLang="zh-TW" dirty="0" err="1"/>
              <a:t>linux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33F2C6-8E02-4C64-8CBF-3451BE2B7B69}" type="slidenum">
              <a:rPr lang="zh-TW" altLang="en-US" smtClean="0"/>
              <a:pPr>
                <a:defRPr/>
              </a:pPr>
              <a:t>141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847528" y="2348881"/>
            <a:ext cx="388843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system ("./hello.pl")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Hello World!!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system ("./hello.py")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Hello World!!</a:t>
            </a:r>
          </a:p>
        </p:txBody>
      </p:sp>
      <p:sp>
        <p:nvSpPr>
          <p:cNvPr id="7" name="矩形 6"/>
          <p:cNvSpPr/>
          <p:nvPr/>
        </p:nvSpPr>
        <p:spPr>
          <a:xfrm>
            <a:off x="5938956" y="3507453"/>
            <a:ext cx="45720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perl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-w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print "Hello World!!\n";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7256084" y="188360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hello.py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3"/>
          <p:cNvSpPr txBox="1"/>
          <p:nvPr/>
        </p:nvSpPr>
        <p:spPr>
          <a:xfrm>
            <a:off x="5938956" y="4544528"/>
            <a:ext cx="4752528" cy="64633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/>
              <a:t>chmod</a:t>
            </a:r>
            <a:r>
              <a:rPr lang="en-US" altLang="zh-TW" dirty="0"/>
              <a:t> +x hello.py</a:t>
            </a:r>
          </a:p>
          <a:p>
            <a:r>
              <a:rPr lang="en-US" altLang="zh-TW" dirty="0" err="1"/>
              <a:t>chmod</a:t>
            </a:r>
            <a:r>
              <a:rPr lang="en-US" altLang="zh-TW" dirty="0"/>
              <a:t> +x hello.pl</a:t>
            </a:r>
          </a:p>
        </p:txBody>
      </p:sp>
      <p:sp>
        <p:nvSpPr>
          <p:cNvPr id="10" name="矩形 9"/>
          <p:cNvSpPr/>
          <p:nvPr/>
        </p:nvSpPr>
        <p:spPr>
          <a:xfrm>
            <a:off x="5949838" y="2361184"/>
            <a:ext cx="45720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/bin/python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print("Hello World!!")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7305453" y="316400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hello.pl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942749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C/C++</a:t>
            </a:r>
          </a:p>
          <a:p>
            <a:pPr lvl="1"/>
            <a:r>
              <a:rPr lang="en-US" altLang="zh-TW" dirty="0" err="1"/>
              <a:t>Rcpp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Java</a:t>
            </a:r>
          </a:p>
          <a:p>
            <a:pPr lvl="1"/>
            <a:r>
              <a:rPr lang="en-US" altLang="zh-TW" dirty="0" err="1"/>
              <a:t>Rcaller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Perl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Python</a:t>
            </a:r>
          </a:p>
          <a:p>
            <a:pPr lvl="1"/>
            <a:r>
              <a:rPr lang="en-US" altLang="zh-TW" dirty="0"/>
              <a:t>rpy2</a:t>
            </a: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Calling 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33F2C6-8E02-4C64-8CBF-3451BE2B7B69}" type="slidenum">
              <a:rPr lang="zh-TW" altLang="en-US" smtClean="0"/>
              <a:pPr>
                <a:defRPr/>
              </a:pPr>
              <a:t>142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287688" y="4077073"/>
            <a:ext cx="45720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TW" altLang="en-US" dirty="0"/>
              <a:t>open R,"|/usr/bin/R --vanilla --slave";</a:t>
            </a:r>
          </a:p>
          <a:p>
            <a:r>
              <a:rPr lang="zh-TW" altLang="en-US" dirty="0"/>
              <a:t>print R &lt;&lt;EOF</a:t>
            </a:r>
            <a:endParaRPr lang="en-US" altLang="zh-TW" dirty="0"/>
          </a:p>
          <a:p>
            <a:r>
              <a:rPr lang="en-US" altLang="zh-TW" dirty="0"/>
              <a:t>R CODE</a:t>
            </a:r>
          </a:p>
          <a:p>
            <a:r>
              <a:rPr lang="en-US" altLang="zh-TW" dirty="0"/>
              <a:t>EOF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9907916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Q &amp; 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7088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Login by Mobile</a:t>
            </a:r>
          </a:p>
          <a:p>
            <a:pPr lvl="1"/>
            <a:r>
              <a:rPr lang="en-US" altLang="zh-TW" dirty="0"/>
              <a:t>Open Browser App</a:t>
            </a:r>
          </a:p>
          <a:p>
            <a:pPr lvl="2"/>
            <a:r>
              <a:rPr lang="en-US" altLang="zh-TW" dirty="0">
                <a:hlinkClick r:id="rId2"/>
              </a:rPr>
              <a:t>http://140.138.155.243:8787</a:t>
            </a:r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Connect to server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2657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Changing </a:t>
            </a:r>
            <a:r>
              <a:rPr lang="en-US" altLang="zh-TW" dirty="0">
                <a:solidFill>
                  <a:srgbClr val="FF0000"/>
                </a:solidFill>
              </a:rPr>
              <a:t>Passw</a:t>
            </a:r>
            <a:r>
              <a:rPr lang="en-US" altLang="zh-TW" dirty="0">
                <a:solidFill>
                  <a:schemeClr val="tx1"/>
                </a:solidFill>
              </a:rPr>
              <a:t>or</a:t>
            </a:r>
            <a:r>
              <a:rPr lang="en-US" altLang="zh-TW" dirty="0">
                <a:solidFill>
                  <a:srgbClr val="FF0000"/>
                </a:solidFill>
              </a:rPr>
              <a:t>d</a:t>
            </a:r>
          </a:p>
          <a:p>
            <a:pPr lvl="1"/>
            <a:r>
              <a:rPr lang="en-US" altLang="zh-TW" dirty="0"/>
              <a:t>at least 6 characters</a:t>
            </a:r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can not too simple</a:t>
            </a:r>
          </a:p>
          <a:p>
            <a:pPr lvl="1"/>
            <a:endParaRPr lang="en-US" altLang="zh-TW" dirty="0">
              <a:solidFill>
                <a:schemeClr val="tx1"/>
              </a:solidFill>
            </a:endParaRPr>
          </a:p>
          <a:p>
            <a:pPr lvl="1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passwd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964000" y="3068960"/>
            <a:ext cx="62640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passwd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932967" y="3831173"/>
            <a:ext cx="6264696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tinin@dslab-server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:~$ 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passwd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Changing password for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tinin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(current) UNIX password: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Enter new UNIX password: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Retype new UNIX password: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passwd: password updated successfully</a:t>
            </a:r>
            <a:br>
              <a:rPr lang="en-US" altLang="zh-TW" dirty="0">
                <a:latin typeface="Courier New" pitchFamily="49" charset="0"/>
                <a:cs typeface="Courier New" pitchFamily="49" charset="0"/>
              </a:rPr>
            </a:b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tinin@dslab-server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:~$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6823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 ready to </a:t>
            </a:r>
            <a:r>
              <a:rPr lang="en-US" altLang="zh-TW" dirty="0" err="1"/>
              <a:t>RStudio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9653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10554A5-28F5-454E-B101-BEE7849D383C}" type="slidenum">
              <a:rPr lang="zh-TW" altLang="en-US" smtClean="0"/>
              <a:pPr>
                <a:defRPr/>
              </a:pPr>
              <a:t>17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812" y="1738945"/>
            <a:ext cx="8438989" cy="424847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127919" y="1937720"/>
            <a:ext cx="174568" cy="232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6556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 ready to </a:t>
            </a:r>
            <a:r>
              <a:rPr lang="en-US" altLang="zh-TW" dirty="0" err="1"/>
              <a:t>RStudio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10554A5-28F5-454E-B101-BEE7849D383C}" type="slidenum">
              <a:rPr lang="zh-TW" altLang="en-US" smtClean="0"/>
              <a:pPr>
                <a:defRPr/>
              </a:pPr>
              <a:t>18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000" y="1600201"/>
            <a:ext cx="9720000" cy="484720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071664" y="3068960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Ctrl + 1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262857" y="5969671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Ctrl + 2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72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設定工作目錄</a:t>
            </a:r>
            <a:r>
              <a:rPr lang="en-US" altLang="zh-TW" dirty="0"/>
              <a:t>(Set Working Directory)</a:t>
            </a:r>
          </a:p>
          <a:p>
            <a:pPr lvl="1"/>
            <a:r>
              <a:rPr lang="en-US" altLang="zh-TW" dirty="0"/>
              <a:t>Method 1:</a:t>
            </a:r>
            <a:r>
              <a:rPr lang="zh-TW" altLang="en-US" dirty="0"/>
              <a:t> </a:t>
            </a:r>
            <a:r>
              <a:rPr lang="en-US" altLang="zh-TW" dirty="0" err="1"/>
              <a:t>setwd</a:t>
            </a:r>
            <a:r>
              <a:rPr lang="en-US" altLang="zh-TW" dirty="0"/>
              <a:t>("~/")</a:t>
            </a:r>
          </a:p>
          <a:p>
            <a:pPr lvl="1"/>
            <a:r>
              <a:rPr lang="en-US" altLang="zh-TW" dirty="0"/>
              <a:t>Method 2 :</a:t>
            </a:r>
            <a:r>
              <a:rPr lang="zh-TW" altLang="en-US" dirty="0"/>
              <a:t> </a:t>
            </a:r>
            <a:r>
              <a:rPr lang="en-US" altLang="zh-TW" dirty="0"/>
              <a:t>session -&gt; Set Working Directory -&gt; Choose Directory</a:t>
            </a:r>
          </a:p>
          <a:p>
            <a:pPr lvl="1"/>
            <a:r>
              <a:rPr lang="en-US" altLang="zh-TW" dirty="0"/>
              <a:t>Method 3 :</a:t>
            </a:r>
            <a:r>
              <a:rPr lang="zh-TW" altLang="en-US" dirty="0"/>
              <a:t> </a:t>
            </a:r>
            <a:r>
              <a:rPr lang="en-US" altLang="zh-TW" dirty="0"/>
              <a:t>files -&gt; More -&gt; Set As Working Directory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 ready to </a:t>
            </a:r>
            <a:r>
              <a:rPr lang="en-US" altLang="zh-TW" dirty="0" err="1"/>
              <a:t>RStudio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7842"/>
            <a:ext cx="6338771" cy="309363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248" y="3627841"/>
            <a:ext cx="5169967" cy="309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371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Introduction to R</a:t>
            </a:r>
          </a:p>
          <a:p>
            <a:r>
              <a:rPr lang="en-US" altLang="zh-TW" dirty="0"/>
              <a:t>Install R &amp; </a:t>
            </a:r>
            <a:r>
              <a:rPr lang="en-US" altLang="zh-TW" dirty="0" err="1"/>
              <a:t>Rstudio</a:t>
            </a:r>
            <a:endParaRPr lang="en-US" altLang="zh-TW" dirty="0"/>
          </a:p>
          <a:p>
            <a:r>
              <a:rPr lang="en-US" altLang="zh-TW" dirty="0"/>
              <a:t>Basic R programming</a:t>
            </a:r>
          </a:p>
          <a:p>
            <a:r>
              <a:rPr lang="en-US" altLang="zh-TW" dirty="0"/>
              <a:t>Control Structures</a:t>
            </a:r>
          </a:p>
          <a:p>
            <a:r>
              <a:rPr lang="en-US" altLang="zh-TW" dirty="0"/>
              <a:t>Function</a:t>
            </a:r>
          </a:p>
          <a:p>
            <a:r>
              <a:rPr lang="en-US" altLang="zh-TW"/>
              <a:t>dplyr</a:t>
            </a:r>
            <a:endParaRPr lang="en-US" altLang="zh-TW" dirty="0"/>
          </a:p>
          <a:p>
            <a:r>
              <a:rPr lang="en-US" altLang="zh-TW" dirty="0"/>
              <a:t>R calling C/C++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62810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套件安裝</a:t>
            </a:r>
            <a:endParaRPr lang="en-US" altLang="zh-TW" dirty="0"/>
          </a:p>
          <a:p>
            <a:pPr lvl="1"/>
            <a:r>
              <a:rPr lang="en-US" altLang="zh-TW" dirty="0"/>
              <a:t>Method 1 :</a:t>
            </a:r>
            <a:r>
              <a:rPr lang="zh-TW" altLang="en-US" dirty="0"/>
              <a:t> </a:t>
            </a:r>
            <a:r>
              <a:rPr lang="en-US" altLang="zh-TW" dirty="0" err="1"/>
              <a:t>install.packages</a:t>
            </a:r>
            <a:r>
              <a:rPr lang="en-US" altLang="zh-TW" dirty="0"/>
              <a:t>("PACKAGENAME")</a:t>
            </a:r>
          </a:p>
          <a:p>
            <a:pPr lvl="1"/>
            <a:r>
              <a:rPr lang="en-US" altLang="zh-TW" dirty="0"/>
              <a:t>Method 2:</a:t>
            </a:r>
            <a:r>
              <a:rPr lang="zh-TW" altLang="en-US" dirty="0"/>
              <a:t> </a:t>
            </a:r>
            <a:r>
              <a:rPr lang="en-US" altLang="zh-TW" dirty="0"/>
              <a:t>packages -&gt; install -&gt; package name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 ready to </a:t>
            </a:r>
            <a:r>
              <a:rPr lang="en-US" altLang="zh-TW" dirty="0" err="1"/>
              <a:t>RStudio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647" y="3107932"/>
            <a:ext cx="4656599" cy="337541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" y="2958706"/>
            <a:ext cx="6106651" cy="36738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696435" y="2958706"/>
            <a:ext cx="697629" cy="2167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875726" y="3175462"/>
            <a:ext cx="603939" cy="2167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7761435" y="4225636"/>
            <a:ext cx="4491525" cy="6206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130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 1: </a:t>
            </a:r>
            <a:r>
              <a:rPr lang="en-US" altLang="zh-TW" dirty="0">
                <a:solidFill>
                  <a:srgbClr val="FF0000"/>
                </a:solidFill>
              </a:rPr>
              <a:t>??</a:t>
            </a:r>
            <a:r>
              <a:rPr lang="en-US" altLang="zh-TW" dirty="0" err="1"/>
              <a:t>hcluster</a:t>
            </a:r>
            <a:endParaRPr lang="en-US" altLang="zh-TW" dirty="0"/>
          </a:p>
          <a:p>
            <a:r>
              <a:rPr lang="en-US" altLang="zh-TW" dirty="0"/>
              <a:t>Step 2: </a:t>
            </a:r>
            <a:r>
              <a:rPr lang="en-US" altLang="zh-TW" dirty="0" err="1">
                <a:solidFill>
                  <a:srgbClr val="FF0000"/>
                </a:solidFill>
              </a:rPr>
              <a:t>install.packages</a:t>
            </a:r>
            <a:r>
              <a:rPr lang="en-US" altLang="zh-TW" dirty="0"/>
              <a:t>("</a:t>
            </a:r>
            <a:r>
              <a:rPr lang="en-US" altLang="zh-TW" dirty="0" err="1"/>
              <a:t>amap</a:t>
            </a:r>
            <a:r>
              <a:rPr lang="en-US" altLang="zh-TW" dirty="0"/>
              <a:t>")</a:t>
            </a:r>
          </a:p>
          <a:p>
            <a:r>
              <a:rPr lang="en-US" altLang="zh-TW" dirty="0"/>
              <a:t>Step 3: </a:t>
            </a:r>
            <a:r>
              <a:rPr lang="en-US" altLang="zh-TW" dirty="0">
                <a:solidFill>
                  <a:srgbClr val="FF0000"/>
                </a:solidFill>
              </a:rPr>
              <a:t>library</a:t>
            </a:r>
            <a:r>
              <a:rPr lang="en-US" altLang="zh-TW" dirty="0"/>
              <a:t>(</a:t>
            </a:r>
            <a:r>
              <a:rPr lang="en-US" altLang="zh-TW" dirty="0" err="1"/>
              <a:t>amap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Step 4: </a:t>
            </a:r>
            <a:r>
              <a:rPr lang="en-US" altLang="zh-TW" dirty="0">
                <a:solidFill>
                  <a:srgbClr val="FF0000"/>
                </a:solidFill>
              </a:rPr>
              <a:t>?</a:t>
            </a:r>
            <a:r>
              <a:rPr lang="en-US" altLang="zh-TW" dirty="0" err="1"/>
              <a:t>hcluster</a:t>
            </a:r>
            <a:r>
              <a:rPr lang="en-US" altLang="zh-TW" dirty="0"/>
              <a:t>/ </a:t>
            </a:r>
            <a:r>
              <a:rPr lang="en-US" altLang="zh-TW" dirty="0" err="1">
                <a:solidFill>
                  <a:srgbClr val="FF0000"/>
                </a:solidFill>
              </a:rPr>
              <a:t>args</a:t>
            </a:r>
            <a:r>
              <a:rPr lang="en-US" altLang="zh-TW" dirty="0"/>
              <a:t>(</a:t>
            </a:r>
            <a:r>
              <a:rPr lang="en-US" altLang="zh-TW" dirty="0" err="1"/>
              <a:t>hcluster</a:t>
            </a:r>
            <a:r>
              <a:rPr lang="en-US" altLang="zh-TW" dirty="0"/>
              <a:t>) / </a:t>
            </a:r>
            <a:r>
              <a:rPr lang="en-US" altLang="zh-TW" dirty="0">
                <a:solidFill>
                  <a:srgbClr val="FF0000"/>
                </a:solidFill>
              </a:rPr>
              <a:t>example</a:t>
            </a:r>
            <a:r>
              <a:rPr lang="en-US" altLang="zh-TW" dirty="0"/>
              <a:t>(</a:t>
            </a:r>
            <a:r>
              <a:rPr lang="en-US" altLang="zh-TW" dirty="0" err="1"/>
              <a:t>hcluster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63064"/>
            <a:ext cx="6563072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Suggestion step to install packages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10554A5-28F5-454E-B101-BEE7849D383C}" type="slidenum">
              <a:rPr lang="zh-TW" altLang="en-US" smtClean="0"/>
              <a:pPr>
                <a:defRPr/>
              </a:pPr>
              <a:t>21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3863181"/>
            <a:ext cx="5413868" cy="19021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783632" y="4814266"/>
            <a:ext cx="100811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3071664" y="2466169"/>
            <a:ext cx="1944216" cy="248259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257" y="3855805"/>
            <a:ext cx="3974579" cy="175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37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Manuals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 ready to </a:t>
            </a:r>
            <a:r>
              <a:rPr lang="en-US" altLang="zh-TW" dirty="0" err="1"/>
              <a:t>RStudio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848" y="2519237"/>
            <a:ext cx="7904385" cy="268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993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Description: </a:t>
            </a:r>
            <a:r>
              <a:rPr lang="zh-TW" altLang="en-US" dirty="0"/>
              <a:t>摘要說明</a:t>
            </a:r>
          </a:p>
          <a:p>
            <a:r>
              <a:rPr lang="en-US" altLang="zh-TW" dirty="0"/>
              <a:t>Usage: </a:t>
            </a:r>
            <a:r>
              <a:rPr lang="zh-TW" altLang="en-US" dirty="0"/>
              <a:t>使用語法</a:t>
            </a:r>
          </a:p>
          <a:p>
            <a:r>
              <a:rPr lang="en-US" altLang="zh-TW" dirty="0"/>
              <a:t>Arguments:</a:t>
            </a:r>
            <a:r>
              <a:rPr lang="zh-TW" altLang="en-US" dirty="0"/>
              <a:t>參數說明</a:t>
            </a:r>
          </a:p>
          <a:p>
            <a:r>
              <a:rPr lang="en-US" altLang="zh-TW" dirty="0"/>
              <a:t>Details: </a:t>
            </a:r>
            <a:r>
              <a:rPr lang="zh-TW" altLang="en-US" dirty="0"/>
              <a:t>完整說明</a:t>
            </a:r>
          </a:p>
          <a:p>
            <a:r>
              <a:rPr lang="en-US" altLang="zh-TW" dirty="0"/>
              <a:t>Value: </a:t>
            </a:r>
            <a:r>
              <a:rPr lang="zh-TW" altLang="en-US" dirty="0"/>
              <a:t>輸出項目</a:t>
            </a:r>
          </a:p>
          <a:p>
            <a:r>
              <a:rPr lang="en-US" altLang="zh-TW" dirty="0"/>
              <a:t>References: </a:t>
            </a:r>
            <a:r>
              <a:rPr lang="zh-TW" altLang="en-US" dirty="0"/>
              <a:t>參考文件</a:t>
            </a:r>
          </a:p>
          <a:p>
            <a:r>
              <a:rPr lang="en-US" altLang="zh-TW" dirty="0"/>
              <a:t>See Also: </a:t>
            </a:r>
            <a:r>
              <a:rPr lang="zh-TW" altLang="en-US" dirty="0"/>
              <a:t>其它相關函式 其它相關函式</a:t>
            </a:r>
          </a:p>
          <a:p>
            <a:r>
              <a:rPr lang="en-US" altLang="zh-TW" dirty="0"/>
              <a:t>Examples: </a:t>
            </a:r>
            <a:r>
              <a:rPr lang="zh-TW" altLang="en-US" dirty="0"/>
              <a:t>舉例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 ready to </a:t>
            </a:r>
            <a:r>
              <a:rPr lang="en-US" altLang="zh-TW" dirty="0" err="1"/>
              <a:t>RStudio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528048" y="2492896"/>
            <a:ext cx="1335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args</a:t>
            </a:r>
            <a:r>
              <a:rPr lang="en-US" altLang="zh-TW" dirty="0">
                <a:solidFill>
                  <a:srgbClr val="FF0000"/>
                </a:solidFill>
              </a:rPr>
              <a:t>("plot")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28049" y="4725144"/>
            <a:ext cx="1745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example("plot") 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Arguments </a:t>
            </a:r>
          </a:p>
          <a:p>
            <a:pPr lvl="1"/>
            <a:r>
              <a:rPr lang="en-US" altLang="zh-TW" dirty="0" err="1"/>
              <a:t>args</a:t>
            </a:r>
            <a:r>
              <a:rPr lang="en-US" altLang="zh-TW" dirty="0"/>
              <a:t>(</a:t>
            </a:r>
            <a:r>
              <a:rPr lang="en-US" altLang="zh-TW" dirty="0" err="1"/>
              <a:t>agnes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Necessary arguments, option arguments</a:t>
            </a:r>
          </a:p>
          <a:p>
            <a:pPr lvl="1"/>
            <a:r>
              <a:rPr lang="en-US" altLang="zh-TW" dirty="0"/>
              <a:t>Arguments order </a:t>
            </a:r>
          </a:p>
          <a:p>
            <a:pPr lvl="2"/>
            <a:r>
              <a:rPr lang="en-US" altLang="zh-TW" dirty="0"/>
              <a:t>Arbitrary order, Must be given arguments’ name</a:t>
            </a:r>
          </a:p>
          <a:p>
            <a:pPr lvl="3"/>
            <a:r>
              <a:rPr lang="en-US" altLang="zh-TW" dirty="0" err="1"/>
              <a:t>agnes</a:t>
            </a:r>
            <a:r>
              <a:rPr lang="en-US" altLang="zh-TW" dirty="0"/>
              <a:t>(</a:t>
            </a:r>
            <a:r>
              <a:rPr lang="en-US" altLang="zh-TW" b="1" dirty="0"/>
              <a:t>iris, metric="</a:t>
            </a:r>
            <a:r>
              <a:rPr lang="en-US" altLang="zh-TW" b="1" dirty="0" err="1"/>
              <a:t>euclidean</a:t>
            </a:r>
            <a:r>
              <a:rPr lang="en-US" altLang="zh-TW" b="1" dirty="0"/>
              <a:t>",method="single"</a:t>
            </a:r>
            <a:r>
              <a:rPr lang="en-US" altLang="zh-TW" dirty="0"/>
              <a:t>)</a:t>
            </a:r>
          </a:p>
          <a:p>
            <a:pPr lvl="2"/>
            <a:r>
              <a:rPr lang="en-US" altLang="zh-TW" dirty="0"/>
              <a:t>By order, do not need arguments’ name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 ready to </a:t>
            </a:r>
            <a:r>
              <a:rPr lang="en-US" altLang="zh-TW" dirty="0" err="1"/>
              <a:t>RStudio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24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884" y="4409977"/>
            <a:ext cx="4991100" cy="241935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7393985" y="4225311"/>
            <a:ext cx="308449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Note : install package "cluster"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753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Arguments 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 ready to </a:t>
            </a:r>
            <a:r>
              <a:rPr lang="en-US" altLang="zh-TW" dirty="0" err="1"/>
              <a:t>RStudio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25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016" y="116632"/>
            <a:ext cx="4308006" cy="208823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6" y="2708920"/>
            <a:ext cx="7907166" cy="3666858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4591530" y="2679022"/>
            <a:ext cx="598700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&gt;</a:t>
            </a:r>
            <a:r>
              <a:rPr lang="zh-TW" altLang="en-US" dirty="0">
                <a:solidFill>
                  <a:srgbClr val="FF0000"/>
                </a:solidFill>
              </a:rPr>
              <a:t> library(amap)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&gt;</a:t>
            </a:r>
            <a:r>
              <a:rPr lang="zh-TW" altLang="en-US" dirty="0">
                <a:solidFill>
                  <a:srgbClr val="FF0000"/>
                </a:solidFill>
              </a:rPr>
              <a:t> a = hcluster(iris[,1:4], method="euclidean",link="complete")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&gt;</a:t>
            </a:r>
            <a:r>
              <a:rPr lang="zh-TW" altLang="en-US" dirty="0">
                <a:solidFill>
                  <a:srgbClr val="FF0000"/>
                </a:solidFill>
              </a:rPr>
              <a:t> plot(a)</a:t>
            </a:r>
          </a:p>
        </p:txBody>
      </p:sp>
      <p:cxnSp>
        <p:nvCxnSpPr>
          <p:cNvPr id="8" name="直線單箭頭接點 7"/>
          <p:cNvCxnSpPr/>
          <p:nvPr/>
        </p:nvCxnSpPr>
        <p:spPr>
          <a:xfrm flipH="1">
            <a:off x="2393562" y="3256103"/>
            <a:ext cx="4117032" cy="136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H="1">
            <a:off x="3198226" y="3256104"/>
            <a:ext cx="4369060" cy="139045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>
            <a:off x="2982202" y="3140687"/>
            <a:ext cx="6250750" cy="162758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圖片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578" y="4010208"/>
            <a:ext cx="3579217" cy="20001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41608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You may key-in commands directly in R environment or on a R script instead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history() </a:t>
            </a:r>
            <a:r>
              <a:rPr lang="en-US" altLang="zh-TW" dirty="0"/>
              <a:t>to recall the previous commands</a:t>
            </a:r>
          </a:p>
          <a:p>
            <a:pPr lvl="1"/>
            <a:r>
              <a:rPr lang="en-US" altLang="zh-TW" dirty="0" err="1">
                <a:solidFill>
                  <a:srgbClr val="FF0000"/>
                </a:solidFill>
              </a:rPr>
              <a:t>Ctrl+R</a:t>
            </a:r>
            <a:r>
              <a:rPr lang="en-US" altLang="zh-TW" dirty="0"/>
              <a:t> to run the script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 ready to </a:t>
            </a:r>
            <a:r>
              <a:rPr lang="en-US" altLang="zh-TW" dirty="0" err="1"/>
              <a:t>RStudio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3284985"/>
            <a:ext cx="5029200" cy="21621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112" y="5459162"/>
            <a:ext cx="7140385" cy="133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92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System information</a:t>
            </a:r>
          </a:p>
          <a:p>
            <a:pPr lvl="1"/>
            <a:r>
              <a:rPr lang="en-US" altLang="zh-TW" dirty="0"/>
              <a:t>search()  , </a:t>
            </a:r>
            <a:r>
              <a:rPr lang="en-US" altLang="zh-TW" dirty="0" err="1"/>
              <a:t>searchpaths</a:t>
            </a:r>
            <a:r>
              <a:rPr lang="en-US" altLang="zh-TW" dirty="0"/>
              <a:t>()</a:t>
            </a:r>
          </a:p>
          <a:p>
            <a:pPr lvl="2"/>
            <a:r>
              <a:rPr lang="en-US" altLang="zh-TW" dirty="0"/>
              <a:t>Gives a list of attached packages</a:t>
            </a:r>
          </a:p>
          <a:p>
            <a:pPr lvl="1"/>
            <a:r>
              <a:rPr lang="en-US" altLang="zh-TW" dirty="0"/>
              <a:t>.</a:t>
            </a:r>
            <a:r>
              <a:rPr lang="en-US" altLang="zh-TW" dirty="0" err="1"/>
              <a:t>libPaths</a:t>
            </a:r>
            <a:r>
              <a:rPr lang="en-US" altLang="zh-TW" dirty="0"/>
              <a:t>()</a:t>
            </a:r>
          </a:p>
          <a:p>
            <a:pPr lvl="2"/>
            <a:r>
              <a:rPr lang="en-US" altLang="zh-TW" dirty="0"/>
              <a:t>gets/sets the library trees within which packages are looked for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 ready to </a:t>
            </a:r>
            <a:r>
              <a:rPr lang="en-US" altLang="zh-TW" dirty="0" err="1"/>
              <a:t>RStudio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907" y="3936391"/>
            <a:ext cx="806767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3781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System information</a:t>
            </a:r>
          </a:p>
          <a:p>
            <a:pPr lvl="1"/>
            <a:r>
              <a:rPr lang="en-US" altLang="zh-TW" dirty="0"/>
              <a:t>Sys.info()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 ready to </a:t>
            </a:r>
            <a:r>
              <a:rPr lang="en-US" altLang="zh-TW" dirty="0" err="1"/>
              <a:t>RStudio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F16C08A-D5CD-443F-992C-C87F3A1C8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2857500"/>
            <a:ext cx="102965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5082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Comment line</a:t>
            </a:r>
          </a:p>
          <a:p>
            <a:pPr lvl="1"/>
            <a:r>
              <a:rPr lang="en-US" altLang="zh-TW" dirty="0"/>
              <a:t>#</a:t>
            </a:r>
          </a:p>
          <a:p>
            <a:r>
              <a:rPr lang="en-US" altLang="zh-TW" dirty="0"/>
              <a:t>Comment lines</a:t>
            </a:r>
          </a:p>
          <a:p>
            <a:pPr lvl="1"/>
            <a:r>
              <a:rPr lang="en-US" altLang="zh-TW" dirty="0"/>
              <a:t>Step 1: select</a:t>
            </a:r>
          </a:p>
          <a:p>
            <a:pPr lvl="1"/>
            <a:r>
              <a:rPr lang="en-US" altLang="zh-TW" dirty="0"/>
              <a:t>Step 2 : ctrl + shift + c</a:t>
            </a: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 ready to </a:t>
            </a:r>
            <a:r>
              <a:rPr lang="en-US" altLang="zh-TW" dirty="0" err="1"/>
              <a:t>RStudio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r="24367"/>
          <a:stretch/>
        </p:blipFill>
        <p:spPr>
          <a:xfrm>
            <a:off x="2279576" y="3960712"/>
            <a:ext cx="3378672" cy="13716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048" y="3960712"/>
            <a:ext cx="34290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672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Website:</a:t>
            </a:r>
          </a:p>
          <a:p>
            <a:pPr lvl="1"/>
            <a:r>
              <a:rPr lang="en-US" altLang="zh-TW" dirty="0">
                <a:hlinkClick r:id="rId2"/>
              </a:rPr>
              <a:t>http://cran.r-project.org/doc/manuals/R-intro.html</a:t>
            </a:r>
            <a:endParaRPr lang="en-US" altLang="zh-TW" dirty="0"/>
          </a:p>
          <a:p>
            <a:pPr lvl="1"/>
            <a:r>
              <a:rPr lang="en-US" altLang="zh-TW" dirty="0">
                <a:hlinkClick r:id="rId3"/>
              </a:rPr>
              <a:t>http://www.statmethods.net/</a:t>
            </a:r>
            <a:endParaRPr lang="en-US" altLang="zh-TW" dirty="0"/>
          </a:p>
          <a:p>
            <a:pPr lvl="1"/>
            <a:r>
              <a:rPr lang="en-US" altLang="zh-TW" dirty="0">
                <a:hlinkClick r:id="rId4"/>
              </a:rPr>
              <a:t>http://manuals.bioinformatics.ucr.edu/home/R_BioCondManual</a:t>
            </a:r>
            <a:endParaRPr lang="en-US" altLang="zh-TW" dirty="0"/>
          </a:p>
          <a:p>
            <a:pPr lvl="1"/>
            <a:r>
              <a:rPr lang="en-US" altLang="zh-TW" dirty="0">
                <a:hlinkClick r:id="rId5"/>
              </a:rPr>
              <a:t>https://rpubs.com/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Book</a:t>
            </a:r>
          </a:p>
          <a:p>
            <a:pPr lvl="1"/>
            <a:r>
              <a:rPr lang="en-US" altLang="zh-TW" dirty="0">
                <a:hlinkClick r:id="rId6"/>
              </a:rPr>
              <a:t>http://lib.yzu.edu.tw/ajaxYZlib/Search/Holding.aspx?BiblioSNo=676837</a:t>
            </a:r>
            <a:endParaRPr lang="en-US" altLang="zh-TW" dirty="0"/>
          </a:p>
          <a:p>
            <a:pPr lvl="1"/>
            <a:r>
              <a:rPr lang="en-US" altLang="zh-TW" dirty="0">
                <a:hlinkClick r:id="rId7"/>
              </a:rPr>
              <a:t>http://lib.yzu.edu.tw/ajaxYZlib/Search/Holding.aspx?BiblioSNo=857162</a:t>
            </a:r>
            <a:endParaRPr lang="en-US" altLang="zh-TW" dirty="0"/>
          </a:p>
          <a:p>
            <a:pPr lvl="1"/>
            <a:r>
              <a:rPr lang="en-US" altLang="zh-TW" dirty="0">
                <a:hlinkClick r:id="rId8"/>
              </a:rPr>
              <a:t>http://lib.yzu.edu.tw/ajaxYZlib/Search/Holding.aspx?BiblioSNo=857161</a:t>
            </a:r>
            <a:endParaRPr lang="en-US" altLang="zh-TW" dirty="0"/>
          </a:p>
          <a:p>
            <a:pPr lvl="1"/>
            <a:r>
              <a:rPr lang="en-US" altLang="zh-TW" dirty="0">
                <a:hlinkClick r:id="rId9"/>
              </a:rPr>
              <a:t>http://lib.yzu.edu.tw/ajaxYZlib/Search/Holding.aspx?BiblioSNo=856108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10509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Download &amp; install </a:t>
            </a:r>
            <a:r>
              <a:rPr lang="en-US" altLang="zh-TW" dirty="0" err="1">
                <a:solidFill>
                  <a:schemeClr val="tx1"/>
                </a:solidFill>
              </a:rPr>
              <a:t>Rstudio</a:t>
            </a:r>
            <a:r>
              <a:rPr lang="en-US" altLang="zh-TW" dirty="0">
                <a:solidFill>
                  <a:schemeClr val="tx1"/>
                </a:solidFill>
              </a:rPr>
              <a:t> / login server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Open </a:t>
            </a:r>
            <a:r>
              <a:rPr lang="en-US" altLang="zh-TW" dirty="0" err="1">
                <a:solidFill>
                  <a:schemeClr val="tx1"/>
                </a:solidFill>
              </a:rPr>
              <a:t>RStudio</a:t>
            </a:r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Open new project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Open R script</a:t>
            </a:r>
            <a:r>
              <a:rPr lang="zh-TW" altLang="en-US" dirty="0">
                <a:solidFill>
                  <a:schemeClr val="tx1"/>
                </a:solidFill>
              </a:rPr>
              <a:t>：</a:t>
            </a:r>
            <a:r>
              <a:rPr lang="en-US" altLang="zh-TW" dirty="0" err="1">
                <a:solidFill>
                  <a:schemeClr val="tx1"/>
                </a:solidFill>
              </a:rPr>
              <a:t>example.r</a:t>
            </a:r>
            <a:endParaRPr lang="en-US" altLang="zh-TW" dirty="0">
              <a:solidFill>
                <a:schemeClr val="tx1"/>
              </a:solidFill>
            </a:endParaRPr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Please check working directory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Execute the script 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Exercise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10554A5-28F5-454E-B101-BEE7849D383C}" type="slidenum">
              <a:rPr lang="zh-TW" altLang="en-US" smtClean="0"/>
              <a:pPr>
                <a:defRPr/>
              </a:pPr>
              <a:t>30</a:t>
            </a:fld>
            <a:endParaRPr lang="zh-TW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26" t="23116" r="14886" b="50343"/>
          <a:stretch/>
        </p:blipFill>
        <p:spPr bwMode="auto">
          <a:xfrm>
            <a:off x="2423593" y="2602168"/>
            <a:ext cx="678139" cy="682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032" y="3328392"/>
            <a:ext cx="4896544" cy="289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7033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Basic R Programming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77863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 includes objects</a:t>
            </a:r>
            <a:r>
              <a:rPr lang="zh-TW" altLang="en-US" dirty="0"/>
              <a:t> </a:t>
            </a:r>
            <a:r>
              <a:rPr lang="en-US" altLang="zh-TW" dirty="0"/>
              <a:t>and function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en-US" altLang="zh-TW" dirty="0"/>
              <a:t>object</a:t>
            </a:r>
            <a:r>
              <a:rPr lang="zh-TW" altLang="en-US" dirty="0"/>
              <a:t>：</a:t>
            </a:r>
            <a:endParaRPr lang="en-US" altLang="zh-TW" dirty="0"/>
          </a:p>
          <a:p>
            <a:pPr lvl="2"/>
            <a:r>
              <a:rPr lang="en-US" altLang="zh-TW" dirty="0"/>
              <a:t> 3.0</a:t>
            </a:r>
          </a:p>
          <a:p>
            <a:pPr lvl="2"/>
            <a:r>
              <a:rPr lang="en-US" altLang="zh-TW" dirty="0"/>
              <a:t> "YZU"</a:t>
            </a:r>
          </a:p>
          <a:p>
            <a:pPr lvl="2"/>
            <a:r>
              <a:rPr lang="en-US" altLang="zh-TW" dirty="0"/>
              <a:t> c(2.5, 3.4, 7.1, 0.5)</a:t>
            </a:r>
          </a:p>
          <a:p>
            <a:pPr lvl="1"/>
            <a:r>
              <a:rPr lang="en-US" altLang="zh-TW" dirty="0"/>
              <a:t> function</a:t>
            </a:r>
            <a:r>
              <a:rPr lang="zh-TW" altLang="en-US" dirty="0"/>
              <a:t>：</a:t>
            </a:r>
            <a:endParaRPr lang="en-US" altLang="zh-TW" dirty="0"/>
          </a:p>
          <a:p>
            <a:pPr lvl="2"/>
            <a:r>
              <a:rPr lang="en-US" altLang="zh-TW" dirty="0"/>
              <a:t> </a:t>
            </a:r>
            <a:r>
              <a:rPr lang="en-US" altLang="zh-TW" dirty="0" err="1"/>
              <a:t>sqrt</a:t>
            </a:r>
            <a:r>
              <a:rPr lang="en-US" altLang="zh-TW" dirty="0"/>
              <a:t>(3/4)</a:t>
            </a:r>
          </a:p>
          <a:p>
            <a:pPr lvl="2"/>
            <a:r>
              <a:rPr lang="en-US" altLang="zh-TW" dirty="0"/>
              <a:t> exp(3.72)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8761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Variable &lt;- object</a:t>
            </a:r>
          </a:p>
          <a:p>
            <a:pPr lvl="1"/>
            <a:r>
              <a:rPr lang="en-US" altLang="zh-TW" dirty="0"/>
              <a:t>a&lt;-2</a:t>
            </a:r>
          </a:p>
          <a:p>
            <a:r>
              <a:rPr lang="en-US" altLang="zh-TW" dirty="0"/>
              <a:t>Variable = object</a:t>
            </a:r>
          </a:p>
          <a:p>
            <a:pPr lvl="1"/>
            <a:r>
              <a:rPr lang="en-US" altLang="zh-TW" dirty="0"/>
              <a:t>a=2</a:t>
            </a:r>
          </a:p>
          <a:p>
            <a:r>
              <a:rPr lang="en-US" altLang="zh-TW" dirty="0"/>
              <a:t>object -&gt; Variable </a:t>
            </a:r>
          </a:p>
          <a:p>
            <a:pPr lvl="1"/>
            <a:r>
              <a:rPr lang="en-US" altLang="zh-TW" dirty="0"/>
              <a:t>2-&gt;a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Programming- assignment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69493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Include A-Z, a-z, 0-9, ".", "_"</a:t>
            </a:r>
          </a:p>
          <a:p>
            <a:r>
              <a:rPr lang="en-US" altLang="zh-TW" dirty="0"/>
              <a:t>Case sensitive</a:t>
            </a:r>
          </a:p>
          <a:p>
            <a:r>
              <a:rPr lang="en-US" altLang="zh-TW" dirty="0"/>
              <a:t>_ can’t located at 1</a:t>
            </a:r>
            <a:r>
              <a:rPr lang="en-US" altLang="zh-TW" baseline="30000" dirty="0"/>
              <a:t>st</a:t>
            </a:r>
            <a:r>
              <a:rPr lang="en-US" altLang="zh-TW" dirty="0"/>
              <a:t> position</a:t>
            </a:r>
            <a:r>
              <a:rPr lang="zh-TW" altLang="en-US" dirty="0"/>
              <a:t> </a:t>
            </a:r>
          </a:p>
          <a:p>
            <a:r>
              <a:rPr lang="en-US" altLang="zh-TW" dirty="0"/>
              <a:t>. at 1</a:t>
            </a:r>
            <a:r>
              <a:rPr lang="en-US" altLang="zh-TW" baseline="30000" dirty="0"/>
              <a:t>st</a:t>
            </a:r>
            <a:r>
              <a:rPr lang="en-US" altLang="zh-TW" dirty="0"/>
              <a:t> position</a:t>
            </a:r>
            <a:r>
              <a:rPr lang="zh-TW" altLang="en-US" dirty="0"/>
              <a:t> </a:t>
            </a:r>
            <a:r>
              <a:rPr lang="en-US" altLang="zh-TW" dirty="0"/>
              <a:t>(hidden variable)</a:t>
            </a:r>
            <a:endParaRPr lang="zh-TW" altLang="en-US" dirty="0"/>
          </a:p>
          <a:p>
            <a:r>
              <a:rPr lang="en-US" altLang="zh-TW" dirty="0"/>
              <a:t>List all object</a:t>
            </a:r>
          </a:p>
          <a:p>
            <a:pPr lvl="1"/>
            <a:r>
              <a:rPr lang="en-US" altLang="zh-TW" dirty="0" err="1">
                <a:solidFill>
                  <a:srgbClr val="FF0000"/>
                </a:solidFill>
              </a:rPr>
              <a:t>ls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dirty="0" err="1">
                <a:solidFill>
                  <a:srgbClr val="FF0000"/>
                </a:solidFill>
              </a:rPr>
              <a:t>all.names</a:t>
            </a:r>
            <a:r>
              <a:rPr lang="en-US" altLang="zh-TW" dirty="0">
                <a:solidFill>
                  <a:srgbClr val="FF0000"/>
                </a:solidFill>
              </a:rPr>
              <a:t>=T) </a:t>
            </a:r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Programming- Naming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34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175" y="4293097"/>
            <a:ext cx="55816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64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Numeric, Character</a:t>
            </a:r>
          </a:p>
          <a:p>
            <a:pPr lvl="1"/>
            <a:r>
              <a:rPr lang="en-US" altLang="zh-TW" dirty="0"/>
              <a:t>a=2</a:t>
            </a:r>
          </a:p>
          <a:p>
            <a:pPr lvl="1"/>
            <a:r>
              <a:rPr lang="en-US" altLang="zh-TW" dirty="0"/>
              <a:t>b="</a:t>
            </a:r>
            <a:r>
              <a:rPr lang="en-US" altLang="zh-TW" dirty="0" err="1"/>
              <a:t>abc</a:t>
            </a:r>
            <a:r>
              <a:rPr lang="en-US" altLang="zh-TW" dirty="0"/>
              <a:t>"</a:t>
            </a:r>
            <a:endParaRPr lang="zh-TW" altLang="en-US" dirty="0"/>
          </a:p>
          <a:p>
            <a:r>
              <a:rPr lang="en-US" altLang="zh-TW" dirty="0"/>
              <a:t>Vector, matrix</a:t>
            </a:r>
            <a:endParaRPr lang="zh-TW" altLang="en-US" dirty="0"/>
          </a:p>
          <a:p>
            <a:pPr lvl="1"/>
            <a:r>
              <a:rPr lang="en-US" altLang="zh-TW" dirty="0"/>
              <a:t>x = c(1,2,3)</a:t>
            </a:r>
          </a:p>
          <a:p>
            <a:pPr lvl="1"/>
            <a:r>
              <a:rPr lang="en-US" altLang="zh-TW" dirty="0"/>
              <a:t>y = matrix(c(1,2,3,4,5,6),</a:t>
            </a:r>
            <a:r>
              <a:rPr lang="en-US" altLang="zh-TW" dirty="0" err="1"/>
              <a:t>nrow</a:t>
            </a:r>
            <a:r>
              <a:rPr lang="en-US" altLang="zh-TW" dirty="0"/>
              <a:t>=3,ncol=2)</a:t>
            </a:r>
            <a:endParaRPr lang="zh-TW" altLang="en-US" dirty="0"/>
          </a:p>
          <a:p>
            <a:r>
              <a:rPr lang="en-US" altLang="zh-TW" dirty="0"/>
              <a:t>R function result</a:t>
            </a:r>
            <a:endParaRPr lang="zh-TW" altLang="en-US" dirty="0"/>
          </a:p>
          <a:p>
            <a:r>
              <a:rPr lang="en-US" altLang="zh-TW" dirty="0"/>
              <a:t>function</a:t>
            </a:r>
          </a:p>
          <a:p>
            <a:pPr lvl="1"/>
            <a:r>
              <a:rPr lang="en-US" altLang="zh-TW" dirty="0" err="1"/>
              <a:t>sum_fn</a:t>
            </a:r>
            <a:r>
              <a:rPr lang="en-US" altLang="zh-TW" dirty="0"/>
              <a:t>&lt;-function(</a:t>
            </a:r>
            <a:r>
              <a:rPr lang="en-US" altLang="zh-TW" dirty="0" err="1"/>
              <a:t>x,y</a:t>
            </a:r>
            <a:r>
              <a:rPr lang="en-US" altLang="zh-TW" dirty="0"/>
              <a:t>) { a= </a:t>
            </a:r>
            <a:r>
              <a:rPr lang="en-US" altLang="zh-TW" dirty="0" err="1"/>
              <a:t>x+y</a:t>
            </a:r>
            <a:r>
              <a:rPr lang="en-US" altLang="zh-TW" dirty="0"/>
              <a:t>}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dirty="0"/>
              <a:t>Basic R Programming- Object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52035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Some example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67608" y="1916833"/>
            <a:ext cx="4572000" cy="4401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2+3</a:t>
            </a:r>
          </a:p>
          <a:p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[1] 5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altLang="zh-TW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(3/4)/(1/3-2/pi^2)</a:t>
            </a:r>
          </a:p>
          <a:p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[1] 6.626513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exp(3.72)</a:t>
            </a:r>
          </a:p>
          <a:p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[1] 41.26439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sin(pi)</a:t>
            </a:r>
          </a:p>
          <a:p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[1] 1.224606e-16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log(10)</a:t>
            </a:r>
          </a:p>
          <a:p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[1] 2.302585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log2(10)</a:t>
            </a:r>
          </a:p>
          <a:p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[1] 3.321928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log10(10)</a:t>
            </a:r>
          </a:p>
          <a:p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[1] 1</a:t>
            </a: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6404026" y="1988840"/>
          <a:ext cx="805934" cy="1336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2400" imgH="799920" progId="Equation.DSMT4">
                  <p:embed/>
                </p:oleObj>
              </mc:Choice>
              <mc:Fallback>
                <p:oleObj name="Equation" r:id="rId2" imgW="482400" imgH="799920" progId="Equation.DSMT4">
                  <p:embed/>
                  <p:pic>
                    <p:nvPicPr>
                      <p:cNvPr id="81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4026" y="1988840"/>
                        <a:ext cx="805934" cy="1336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5015880" y="3140968"/>
          <a:ext cx="792088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9360" imgH="203040" progId="Equation.DSMT4">
                  <p:embed/>
                </p:oleObj>
              </mc:Choice>
              <mc:Fallback>
                <p:oleObj name="Equation" r:id="rId4" imgW="279360" imgH="203040" progId="Equation.DSMT4">
                  <p:embed/>
                  <p:pic>
                    <p:nvPicPr>
                      <p:cNvPr id="81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5880" y="3140968"/>
                        <a:ext cx="792088" cy="576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5087888" y="4437112"/>
          <a:ext cx="851272" cy="425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06080" imgH="203040" progId="Equation.DSMT4">
                  <p:embed/>
                </p:oleObj>
              </mc:Choice>
              <mc:Fallback>
                <p:oleObj name="Equation" r:id="rId6" imgW="406080" imgH="203040" progId="Equation.DSMT4">
                  <p:embed/>
                  <p:pic>
                    <p:nvPicPr>
                      <p:cNvPr id="81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888" y="4437112"/>
                        <a:ext cx="851272" cy="4256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85156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Basic operator </a:t>
            </a:r>
          </a:p>
          <a:p>
            <a:pPr lvl="1"/>
            <a:r>
              <a:rPr lang="en-US" altLang="zh-TW" dirty="0"/>
              <a:t>+, -, *, /</a:t>
            </a:r>
          </a:p>
          <a:p>
            <a:pPr lvl="1"/>
            <a:r>
              <a:rPr lang="en-US" altLang="zh-TW" dirty="0"/>
              <a:t>^ (power)</a:t>
            </a:r>
          </a:p>
          <a:p>
            <a:pPr lvl="1"/>
            <a:r>
              <a:rPr lang="en-US" altLang="zh-TW" dirty="0"/>
              <a:t>%%(remainder)</a:t>
            </a:r>
          </a:p>
          <a:p>
            <a:pPr lvl="1"/>
            <a:r>
              <a:rPr lang="en-US" altLang="zh-TW" dirty="0"/>
              <a:t>%/% (quotient) </a:t>
            </a:r>
          </a:p>
          <a:p>
            <a:pPr lvl="1"/>
            <a:r>
              <a:rPr lang="en-US" altLang="zh-TW" dirty="0"/>
              <a:t>%*%(matrix multiplication,</a:t>
            </a:r>
          </a:p>
          <a:p>
            <a:pPr marL="457200" lvl="1" indent="0">
              <a:buNone/>
            </a:pPr>
            <a:r>
              <a:rPr lang="en-US" altLang="zh-TW" dirty="0"/>
              <a:t>	         inner product)</a:t>
            </a:r>
          </a:p>
          <a:p>
            <a:pPr lvl="1"/>
            <a:r>
              <a:rPr lang="en-US" altLang="zh-TW" dirty="0"/>
              <a:t>t(transpose)</a:t>
            </a:r>
          </a:p>
          <a:p>
            <a:pPr lvl="1"/>
            <a:r>
              <a:rPr lang="en-US" altLang="zh-TW" dirty="0"/>
              <a:t>%o%(outer product)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Programming- operator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75720" y="4967149"/>
            <a:ext cx="180020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2^3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8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35 %% 4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3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35 %/% 4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8</a:t>
            </a:r>
          </a:p>
        </p:txBody>
      </p:sp>
      <p:sp>
        <p:nvSpPr>
          <p:cNvPr id="6" name="矩形 5"/>
          <p:cNvSpPr/>
          <p:nvPr/>
        </p:nvSpPr>
        <p:spPr>
          <a:xfrm>
            <a:off x="6744072" y="1502466"/>
            <a:ext cx="3672408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 = array(1:6, c(3, 2))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A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  [,1] [,2]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[1,]    1    4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[2,]    2    5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[3,]    3    6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B = array(7:8, c(2, 1))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B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  [,1]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[1,]    7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[2,]    8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A %*% B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  [,1]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[1,]   39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[2,]   54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[3,]   69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75944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Logical operator</a:t>
            </a:r>
          </a:p>
          <a:p>
            <a:pPr lvl="1"/>
            <a:r>
              <a:rPr lang="en-US" altLang="zh-TW" dirty="0"/>
              <a:t>| (or, each position)</a:t>
            </a:r>
          </a:p>
          <a:p>
            <a:pPr lvl="1"/>
            <a:r>
              <a:rPr lang="en-US" altLang="zh-TW" dirty="0"/>
              <a:t>|| (or, first position)</a:t>
            </a:r>
          </a:p>
          <a:p>
            <a:pPr lvl="1"/>
            <a:r>
              <a:rPr lang="en-US" altLang="zh-TW" dirty="0"/>
              <a:t>&amp; (and, each position)</a:t>
            </a:r>
          </a:p>
          <a:p>
            <a:pPr lvl="1"/>
            <a:r>
              <a:rPr lang="en-US" altLang="zh-TW" dirty="0"/>
              <a:t>&amp;&amp; (and, first position)</a:t>
            </a:r>
          </a:p>
          <a:p>
            <a:pPr lvl="1"/>
            <a:r>
              <a:rPr lang="en-US" altLang="zh-TW" dirty="0"/>
              <a:t>TRUE(T), FALSE(F)</a:t>
            </a:r>
          </a:p>
          <a:p>
            <a:pPr lvl="1"/>
            <a:r>
              <a:rPr lang="en-US" altLang="zh-TW" dirty="0"/>
              <a:t>&lt;, &gt;, &lt;=, &gt;=, !=, ==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Programming- operator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38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351584" y="4738802"/>
            <a:ext cx="252028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a-DK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x=c(1,2)</a:t>
            </a:r>
          </a:p>
          <a:p>
            <a:r>
              <a:rPr lang="da-DK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(x==1)|(x==3)</a:t>
            </a:r>
          </a:p>
          <a:p>
            <a:r>
              <a:rPr lang="da-DK" altLang="zh-TW" dirty="0">
                <a:latin typeface="Courier New" pitchFamily="49" charset="0"/>
                <a:cs typeface="Courier New" pitchFamily="49" charset="0"/>
              </a:rPr>
              <a:t>[1]  TRUE FALSE</a:t>
            </a:r>
          </a:p>
          <a:p>
            <a:r>
              <a:rPr lang="da-DK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(x==1)||(x==3)</a:t>
            </a:r>
          </a:p>
          <a:p>
            <a:r>
              <a:rPr lang="da-DK" altLang="zh-TW" dirty="0">
                <a:latin typeface="Courier New" pitchFamily="49" charset="0"/>
                <a:cs typeface="Courier New" pitchFamily="49" charset="0"/>
              </a:rPr>
              <a:t>[1] TRUE</a:t>
            </a:r>
          </a:p>
        </p:txBody>
      </p:sp>
      <p:sp>
        <p:nvSpPr>
          <p:cNvPr id="6" name="矩形 5"/>
          <p:cNvSpPr/>
          <p:nvPr/>
        </p:nvSpPr>
        <p:spPr>
          <a:xfrm>
            <a:off x="5240395" y="4734646"/>
            <a:ext cx="18002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a=2</a:t>
            </a:r>
          </a:p>
          <a:p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b=3</a:t>
            </a:r>
          </a:p>
          <a:p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c=</a:t>
            </a:r>
            <a:r>
              <a:rPr lang="pt-BR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a=b</a:t>
            </a:r>
          </a:p>
          <a:p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c</a:t>
            </a:r>
          </a:p>
          <a:p>
            <a:r>
              <a:rPr lang="pt-BR" altLang="zh-TW" dirty="0">
                <a:latin typeface="Courier New" pitchFamily="49" charset="0"/>
                <a:cs typeface="Courier New" pitchFamily="49" charset="0"/>
              </a:rPr>
              <a:t>[1] 3</a:t>
            </a:r>
          </a:p>
        </p:txBody>
      </p:sp>
      <p:sp>
        <p:nvSpPr>
          <p:cNvPr id="7" name="矩形 6"/>
          <p:cNvSpPr/>
          <p:nvPr/>
        </p:nvSpPr>
        <p:spPr>
          <a:xfrm>
            <a:off x="7409126" y="4734646"/>
            <a:ext cx="2141984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a=2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b=3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c=</a:t>
            </a:r>
            <a:r>
              <a:rPr lang="en-U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a==b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c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FALSE</a:t>
            </a:r>
          </a:p>
        </p:txBody>
      </p:sp>
    </p:spTree>
    <p:extLst>
      <p:ext uri="{BB962C8B-B14F-4D97-AF65-F5344CB8AC3E}">
        <p14:creationId xmlns:p14="http://schemas.microsoft.com/office/powerpoint/2010/main" val="6579335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keywords </a:t>
            </a:r>
          </a:p>
          <a:p>
            <a:pPr lvl="1"/>
            <a:r>
              <a:rPr lang="en-US" altLang="zh-TW" dirty="0"/>
              <a:t># (Comment)</a:t>
            </a:r>
          </a:p>
          <a:p>
            <a:pPr lvl="1"/>
            <a:r>
              <a:rPr lang="en-US" altLang="zh-TW" dirty="0"/>
              <a:t>NA, </a:t>
            </a:r>
            <a:r>
              <a:rPr lang="en-US" altLang="zh-TW" dirty="0" err="1"/>
              <a:t>NaN</a:t>
            </a:r>
            <a:r>
              <a:rPr lang="en-US" altLang="zh-TW" dirty="0"/>
              <a:t>, is.na, is.nan</a:t>
            </a:r>
          </a:p>
          <a:p>
            <a:pPr lvl="1"/>
            <a:r>
              <a:rPr lang="en-US" altLang="zh-TW" dirty="0"/>
              <a:t>pi (</a:t>
            </a:r>
            <a:r>
              <a:rPr lang="el-GR" altLang="zh-TW" dirty="0">
                <a:latin typeface="Times New Roman"/>
                <a:cs typeface="Times New Roman"/>
              </a:rPr>
              <a:t>π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exp (nature number)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Programming- keywords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0967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Introduction to R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82449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Basic statistics function </a:t>
            </a:r>
          </a:p>
          <a:p>
            <a:pPr lvl="1"/>
            <a:r>
              <a:rPr lang="en-US" altLang="zh-TW" dirty="0"/>
              <a:t>log (ln)</a:t>
            </a:r>
          </a:p>
          <a:p>
            <a:pPr lvl="1"/>
            <a:r>
              <a:rPr lang="en-US" altLang="zh-TW" dirty="0"/>
              <a:t>log2</a:t>
            </a:r>
          </a:p>
          <a:p>
            <a:pPr lvl="1"/>
            <a:r>
              <a:rPr lang="en-US" altLang="zh-TW" dirty="0"/>
              <a:t>log10</a:t>
            </a:r>
          </a:p>
          <a:p>
            <a:pPr lvl="1"/>
            <a:r>
              <a:rPr lang="en-US" altLang="zh-TW" dirty="0"/>
              <a:t>abs(absolute value)</a:t>
            </a:r>
          </a:p>
          <a:p>
            <a:pPr lvl="1"/>
            <a:r>
              <a:rPr lang="en-US" altLang="zh-TW" dirty="0"/>
              <a:t>ceiling</a:t>
            </a:r>
          </a:p>
          <a:p>
            <a:pPr lvl="1"/>
            <a:r>
              <a:rPr lang="en-US" altLang="zh-TW" dirty="0"/>
              <a:t>floor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Basic R Programming- Basic statistics function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79934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Basic statistics function </a:t>
            </a:r>
          </a:p>
          <a:p>
            <a:pPr lvl="1"/>
            <a:r>
              <a:rPr lang="en-US" altLang="zh-TW" dirty="0"/>
              <a:t>min</a:t>
            </a:r>
          </a:p>
          <a:p>
            <a:pPr lvl="1"/>
            <a:r>
              <a:rPr lang="en-US" altLang="zh-TW" dirty="0"/>
              <a:t>max</a:t>
            </a:r>
          </a:p>
          <a:p>
            <a:pPr lvl="1"/>
            <a:r>
              <a:rPr lang="en-US" altLang="zh-TW" dirty="0"/>
              <a:t>mean</a:t>
            </a:r>
          </a:p>
          <a:p>
            <a:pPr lvl="1"/>
            <a:r>
              <a:rPr lang="en-US" altLang="zh-TW" dirty="0"/>
              <a:t>median</a:t>
            </a:r>
          </a:p>
          <a:p>
            <a:pPr lvl="1"/>
            <a:r>
              <a:rPr lang="en-US" altLang="zh-TW" dirty="0"/>
              <a:t>sum</a:t>
            </a:r>
          </a:p>
          <a:p>
            <a:pPr lvl="1"/>
            <a:r>
              <a:rPr lang="en-US" altLang="zh-TW" dirty="0" err="1"/>
              <a:t>var</a:t>
            </a:r>
            <a:r>
              <a:rPr lang="en-US" altLang="zh-TW" dirty="0"/>
              <a:t>(variance)</a:t>
            </a:r>
          </a:p>
          <a:p>
            <a:pPr lvl="1"/>
            <a:r>
              <a:rPr lang="en-US" altLang="zh-TW" dirty="0" err="1"/>
              <a:t>sd</a:t>
            </a:r>
            <a:r>
              <a:rPr lang="en-US" altLang="zh-TW" dirty="0"/>
              <a:t>(standard deviation)</a:t>
            </a:r>
          </a:p>
          <a:p>
            <a:pPr lvl="1"/>
            <a:r>
              <a:rPr lang="en-US" altLang="zh-TW" dirty="0"/>
              <a:t>quantile</a:t>
            </a:r>
          </a:p>
          <a:p>
            <a:pPr lvl="1"/>
            <a:r>
              <a:rPr lang="en-US" altLang="zh-TW" dirty="0"/>
              <a:t>summary</a:t>
            </a:r>
          </a:p>
          <a:p>
            <a:pPr lvl="1">
              <a:buNone/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Basic R Programming- Basic statistics function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41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384032" y="1621745"/>
            <a:ext cx="3600400" cy="50475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x=c(1,3,5,7,9)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max(x)</a:t>
            </a:r>
          </a:p>
          <a:p>
            <a:r>
              <a:rPr lang="en-US" altLang="zh-TW" sz="1400" dirty="0">
                <a:latin typeface="Courier New" pitchFamily="49" charset="0"/>
                <a:cs typeface="Courier New" pitchFamily="49" charset="0"/>
              </a:rPr>
              <a:t>[1] 9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min(x)</a:t>
            </a:r>
          </a:p>
          <a:p>
            <a:r>
              <a:rPr lang="en-US" altLang="zh-TW" sz="1400" dirty="0">
                <a:latin typeface="Courier New" pitchFamily="49" charset="0"/>
                <a:cs typeface="Courier New" pitchFamily="49" charset="0"/>
              </a:rPr>
              <a:t>[1] 1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mean(x)</a:t>
            </a:r>
          </a:p>
          <a:p>
            <a:r>
              <a:rPr lang="en-US" altLang="zh-TW" sz="1400" dirty="0">
                <a:latin typeface="Courier New" pitchFamily="49" charset="0"/>
                <a:cs typeface="Courier New" pitchFamily="49" charset="0"/>
              </a:rPr>
              <a:t>[1] 5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median(x)</a:t>
            </a:r>
          </a:p>
          <a:p>
            <a:r>
              <a:rPr lang="en-US" altLang="zh-TW" sz="1400" dirty="0">
                <a:latin typeface="Courier New" pitchFamily="49" charset="0"/>
                <a:cs typeface="Courier New" pitchFamily="49" charset="0"/>
              </a:rPr>
              <a:t>[1] 5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sum(x)</a:t>
            </a:r>
          </a:p>
          <a:p>
            <a:r>
              <a:rPr lang="en-US" altLang="zh-TW" sz="1400" dirty="0">
                <a:latin typeface="Courier New" pitchFamily="49" charset="0"/>
                <a:cs typeface="Courier New" pitchFamily="49" charset="0"/>
              </a:rPr>
              <a:t>[1] 25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altLang="zh-TW" sz="1400" dirty="0">
                <a:latin typeface="Courier New" pitchFamily="49" charset="0"/>
                <a:cs typeface="Courier New" pitchFamily="49" charset="0"/>
              </a:rPr>
              <a:t>[1] 10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sd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altLang="zh-TW" sz="1400" dirty="0">
                <a:latin typeface="Courier New" pitchFamily="49" charset="0"/>
                <a:cs typeface="Courier New" pitchFamily="49" charset="0"/>
              </a:rPr>
              <a:t>[1] 3.162278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quantile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altLang="zh-TW" sz="1400" dirty="0">
                <a:latin typeface="Courier New" pitchFamily="49" charset="0"/>
                <a:cs typeface="Courier New" pitchFamily="49" charset="0"/>
              </a:rPr>
              <a:t>  0%  25%  50%  75% 100% </a:t>
            </a:r>
          </a:p>
          <a:p>
            <a:r>
              <a:rPr lang="en-US" altLang="zh-TW" sz="1400" dirty="0">
                <a:latin typeface="Courier New" pitchFamily="49" charset="0"/>
                <a:cs typeface="Courier New" pitchFamily="49" charset="0"/>
              </a:rPr>
              <a:t>   1    3    5    7    9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summary(x)</a:t>
            </a:r>
          </a:p>
          <a:p>
            <a:r>
              <a:rPr lang="en-US" altLang="zh-TW" sz="1400" dirty="0">
                <a:latin typeface="Courier New" pitchFamily="49" charset="0"/>
                <a:cs typeface="Courier New" pitchFamily="49" charset="0"/>
              </a:rPr>
              <a:t>   Min. 1st Qu.  Median    Mean 3rd Qu.    Max. </a:t>
            </a:r>
          </a:p>
          <a:p>
            <a:r>
              <a:rPr lang="en-US" altLang="zh-TW" sz="1400" dirty="0">
                <a:latin typeface="Courier New" pitchFamily="49" charset="0"/>
                <a:cs typeface="Courier New" pitchFamily="49" charset="0"/>
              </a:rPr>
              <a:t>      1       3       5       5       7       9 </a:t>
            </a:r>
          </a:p>
        </p:txBody>
      </p:sp>
    </p:spTree>
    <p:extLst>
      <p:ext uri="{BB962C8B-B14F-4D97-AF65-F5344CB8AC3E}">
        <p14:creationId xmlns:p14="http://schemas.microsoft.com/office/powerpoint/2010/main" val="42073980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Please calculate min, max, mean, median, variance and standard deviation score in "score_exercise.csv"</a:t>
            </a:r>
          </a:p>
          <a:p>
            <a:r>
              <a:rPr lang="en-US" altLang="zh-TW" dirty="0"/>
              <a:t>Hint : </a:t>
            </a:r>
          </a:p>
          <a:p>
            <a:pPr lvl="1"/>
            <a:r>
              <a:rPr lang="en-US" altLang="zh-TW" dirty="0"/>
              <a:t>Please check working directory</a:t>
            </a:r>
            <a:r>
              <a:rPr lang="zh-TW" altLang="en-US" dirty="0"/>
              <a:t> </a:t>
            </a:r>
            <a:r>
              <a:rPr lang="en-US" altLang="zh-TW" dirty="0"/>
              <a:t>and upload file</a:t>
            </a:r>
          </a:p>
          <a:p>
            <a:pPr lvl="1"/>
            <a:r>
              <a:rPr lang="en-US" altLang="zh-TW" dirty="0"/>
              <a:t>x=read.csv("score_exercise.csv",</a:t>
            </a:r>
            <a:r>
              <a:rPr lang="en-US" altLang="zh-TW" dirty="0" err="1"/>
              <a:t>sep</a:t>
            </a:r>
            <a:r>
              <a:rPr lang="en-US" altLang="zh-TW" dirty="0"/>
              <a:t>=",",header=T)</a:t>
            </a:r>
          </a:p>
          <a:p>
            <a:pPr lvl="1"/>
            <a:r>
              <a:rPr lang="en-US" altLang="zh-TW" dirty="0"/>
              <a:t>score=x[,2]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42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722" y="4149080"/>
            <a:ext cx="4366079" cy="176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3679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Numeric</a:t>
            </a:r>
          </a:p>
          <a:p>
            <a:pPr lvl="1"/>
            <a:r>
              <a:rPr lang="en-US" altLang="zh-TW" dirty="0"/>
              <a:t>Integer </a:t>
            </a:r>
          </a:p>
          <a:p>
            <a:pPr lvl="2"/>
            <a:r>
              <a:rPr lang="en-US" altLang="zh-TW" dirty="0"/>
              <a:t>-2^109 ~ 2^109</a:t>
            </a:r>
          </a:p>
          <a:p>
            <a:pPr lvl="2"/>
            <a:r>
              <a:rPr lang="en-US" altLang="zh-TW" dirty="0"/>
              <a:t>x=3</a:t>
            </a:r>
          </a:p>
          <a:p>
            <a:pPr lvl="1"/>
            <a:r>
              <a:rPr lang="en-US" altLang="zh-TW" dirty="0"/>
              <a:t>Real number</a:t>
            </a:r>
          </a:p>
          <a:p>
            <a:pPr lvl="2"/>
            <a:r>
              <a:rPr lang="en-US" altLang="zh-TW" dirty="0"/>
              <a:t>X=3.14</a:t>
            </a:r>
            <a:endParaRPr lang="zh-TW" altLang="en-US" dirty="0"/>
          </a:p>
          <a:p>
            <a:r>
              <a:rPr lang="en-US" altLang="zh-TW" dirty="0"/>
              <a:t>Character </a:t>
            </a:r>
          </a:p>
          <a:p>
            <a:pPr lvl="1"/>
            <a:r>
              <a:rPr lang="en-US" altLang="zh-TW" dirty="0"/>
              <a:t>x="3"</a:t>
            </a:r>
            <a:endParaRPr lang="zh-TW" altLang="en-US" dirty="0"/>
          </a:p>
          <a:p>
            <a:r>
              <a:rPr lang="en-US" altLang="zh-TW" dirty="0"/>
              <a:t>Complex number</a:t>
            </a:r>
          </a:p>
          <a:p>
            <a:pPr lvl="1"/>
            <a:r>
              <a:rPr lang="en-US" altLang="zh-TW" dirty="0"/>
              <a:t>x=1+2i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Basic R Programming- data type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85834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Logical </a:t>
            </a:r>
          </a:p>
          <a:p>
            <a:pPr lvl="1"/>
            <a:r>
              <a:rPr lang="en-US" altLang="zh-TW" dirty="0"/>
              <a:t>x=TRUE </a:t>
            </a:r>
          </a:p>
          <a:p>
            <a:pPr lvl="1"/>
            <a:r>
              <a:rPr lang="en-US" altLang="zh-TW" dirty="0"/>
              <a:t>x=T</a:t>
            </a:r>
          </a:p>
          <a:p>
            <a:pPr>
              <a:buNone/>
            </a:pPr>
            <a:endParaRPr lang="zh-TW" altLang="en-US" dirty="0"/>
          </a:p>
          <a:p>
            <a:r>
              <a:rPr lang="en-US" altLang="zh-TW" dirty="0"/>
              <a:t>factor(x, ordered=F) </a:t>
            </a:r>
          </a:p>
          <a:p>
            <a:pPr lvl="1"/>
            <a:r>
              <a:rPr lang="en-US" altLang="zh-TW" dirty="0"/>
              <a:t>x=</a:t>
            </a:r>
            <a:r>
              <a:rPr lang="pt-BR" altLang="zh-TW" dirty="0"/>
              <a:t>factor( c("a", "b", "c"), ordered=T)</a:t>
            </a:r>
          </a:p>
          <a:p>
            <a:pPr lvl="1"/>
            <a:endParaRPr lang="zh-TW" altLang="en-US" dirty="0"/>
          </a:p>
          <a:p>
            <a:r>
              <a:rPr lang="en-US" altLang="zh-TW" dirty="0"/>
              <a:t>Date</a:t>
            </a:r>
          </a:p>
          <a:p>
            <a:pPr lvl="1"/>
            <a:r>
              <a:rPr lang="en-US" altLang="zh-TW" dirty="0" err="1"/>
              <a:t>as.Date</a:t>
            </a:r>
            <a:r>
              <a:rPr lang="en-US" altLang="zh-TW" dirty="0"/>
              <a:t>(x, format="%Y-%m-%d")</a:t>
            </a:r>
          </a:p>
          <a:p>
            <a:pPr lvl="1"/>
            <a:r>
              <a:rPr lang="en-US" altLang="zh-TW" dirty="0"/>
              <a:t>x=</a:t>
            </a:r>
            <a:r>
              <a:rPr lang="en-US" altLang="zh-TW" dirty="0" err="1"/>
              <a:t>as.Date</a:t>
            </a:r>
            <a:r>
              <a:rPr lang="en-US" altLang="zh-TW" dirty="0"/>
              <a:t>("2021-02-25")</a:t>
            </a:r>
          </a:p>
          <a:p>
            <a:pPr lvl="1"/>
            <a:r>
              <a:rPr lang="pt-BR" altLang="zh-TW" dirty="0"/>
              <a:t>as.POSIXlt("Jun 9 14:27:52 2021", format="%h %d %H:%M:%S %Y")</a:t>
            </a:r>
            <a:endParaRPr lang="en-US" altLang="zh-TW" dirty="0"/>
          </a:p>
          <a:p>
            <a:pPr lvl="1">
              <a:buNone/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Programming- data type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44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672064" y="3863182"/>
            <a:ext cx="45720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as.Date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("2021-02-25")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months(x)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"February"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weekdays(x)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"Thursday"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6978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Missing data</a:t>
            </a:r>
          </a:p>
          <a:p>
            <a:pPr lvl="1"/>
            <a:r>
              <a:rPr lang="en-US" altLang="zh-TW" dirty="0"/>
              <a:t>NA (is.na)</a:t>
            </a:r>
          </a:p>
          <a:p>
            <a:pPr lvl="1"/>
            <a:r>
              <a:rPr lang="en-US" altLang="zh-TW" dirty="0" err="1"/>
              <a:t>NaN</a:t>
            </a:r>
            <a:r>
              <a:rPr lang="en-US" altLang="zh-TW" dirty="0"/>
              <a:t>(</a:t>
            </a:r>
            <a:r>
              <a:rPr lang="en-US" altLang="zh-TW" dirty="0" err="1"/>
              <a:t>is.nan</a:t>
            </a:r>
            <a:r>
              <a:rPr lang="en-US" altLang="zh-TW" dirty="0"/>
              <a:t>, is.na)</a:t>
            </a:r>
          </a:p>
          <a:p>
            <a:r>
              <a:rPr lang="en-US" altLang="zh-TW" dirty="0"/>
              <a:t>Vectors</a:t>
            </a:r>
          </a:p>
          <a:p>
            <a:r>
              <a:rPr lang="en-US" altLang="zh-TW" dirty="0"/>
              <a:t>Matrices</a:t>
            </a:r>
          </a:p>
          <a:p>
            <a:r>
              <a:rPr lang="en-US" altLang="zh-TW" dirty="0"/>
              <a:t>Lists</a:t>
            </a:r>
          </a:p>
          <a:p>
            <a:r>
              <a:rPr lang="en-US" altLang="zh-TW" dirty="0"/>
              <a:t>Data frames</a:t>
            </a:r>
          </a:p>
          <a:p>
            <a:pPr>
              <a:buNone/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Programming- data type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72350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Data type transfer</a:t>
            </a:r>
            <a:endParaRPr lang="zh-TW" altLang="en-US" dirty="0"/>
          </a:p>
          <a:p>
            <a:pPr lvl="1"/>
            <a:r>
              <a:rPr lang="en-US" altLang="zh-TW" dirty="0"/>
              <a:t>is.* </a:t>
            </a:r>
            <a:r>
              <a:rPr lang="zh-TW" altLang="en-US" dirty="0"/>
              <a:t>是否為</a:t>
            </a:r>
            <a:r>
              <a:rPr lang="en-US" altLang="zh-TW" dirty="0"/>
              <a:t>…</a:t>
            </a:r>
            <a:endParaRPr lang="zh-TW" altLang="en-US" dirty="0"/>
          </a:p>
          <a:p>
            <a:pPr lvl="1"/>
            <a:r>
              <a:rPr lang="en-US" altLang="zh-TW" dirty="0"/>
              <a:t>as.* (</a:t>
            </a:r>
            <a:r>
              <a:rPr lang="zh-TW" altLang="en-US" dirty="0"/>
              <a:t>強迫</a:t>
            </a:r>
            <a:r>
              <a:rPr lang="en-US" altLang="zh-TW" dirty="0"/>
              <a:t>)</a:t>
            </a:r>
            <a:r>
              <a:rPr lang="zh-TW" altLang="en-US" dirty="0"/>
              <a:t>使為</a:t>
            </a:r>
            <a:r>
              <a:rPr lang="en-US" altLang="zh-TW" dirty="0"/>
              <a:t>…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Programming- data type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46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207568" y="3068961"/>
            <a:ext cx="3600400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x="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is.character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TRUE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is.integer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FALSE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a=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as.numeric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Warning message: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NAs introduced by coercion 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a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NA</a:t>
            </a:r>
          </a:p>
        </p:txBody>
      </p:sp>
      <p:sp>
        <p:nvSpPr>
          <p:cNvPr id="6" name="矩形 5"/>
          <p:cNvSpPr/>
          <p:nvPr/>
        </p:nvSpPr>
        <p:spPr>
          <a:xfrm>
            <a:off x="6384032" y="3068960"/>
            <a:ext cx="360040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x="abc"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mode(x)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"character"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x=1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mode(x)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"numeric"</a:t>
            </a:r>
          </a:p>
        </p:txBody>
      </p:sp>
    </p:spTree>
    <p:extLst>
      <p:ext uri="{BB962C8B-B14F-4D97-AF65-F5344CB8AC3E}">
        <p14:creationId xmlns:p14="http://schemas.microsoft.com/office/powerpoint/2010/main" val="27275273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Data type transfer</a:t>
            </a:r>
            <a:endParaRPr lang="zh-TW" altLang="en-US" dirty="0"/>
          </a:p>
          <a:p>
            <a:pPr lvl="1"/>
            <a:r>
              <a:rPr lang="en-US" altLang="zh-TW" dirty="0"/>
              <a:t>Date &lt;-&gt; Character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Programming- data type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47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567608" y="2636912"/>
            <a:ext cx="7056784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 =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as.Date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("2021/02/25")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a =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as.character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a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"2021-02-25"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as.numeric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substring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(a,1,4))#year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2021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as.numeric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substring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(a,6,7))#month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2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as.numeric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substring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(a,9,10))#day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25</a:t>
            </a:r>
          </a:p>
        </p:txBody>
      </p:sp>
    </p:spTree>
    <p:extLst>
      <p:ext uri="{BB962C8B-B14F-4D97-AF65-F5344CB8AC3E}">
        <p14:creationId xmlns:p14="http://schemas.microsoft.com/office/powerpoint/2010/main" val="35079187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Date operator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Programming- data type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48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806352" y="2204864"/>
            <a:ext cx="8579296" cy="2893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 =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as.Date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("2022/01/19")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 = x+1 # add 1 day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en-US" altLang="zh-TW" sz="1400" dirty="0">
                <a:latin typeface="Courier New" pitchFamily="49" charset="0"/>
                <a:cs typeface="Courier New" pitchFamily="49" charset="0"/>
              </a:rPr>
              <a:t>[1] "2022-01-20"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 =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as.Date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("2023/01/20")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a = </a:t>
            </a:r>
            <a:r>
              <a:rPr lang="en-US" altLang="zh-TW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difftime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y,x,unit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="days")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a</a:t>
            </a:r>
          </a:p>
          <a:p>
            <a:r>
              <a:rPr lang="en-US" altLang="zh-TW" sz="1400" dirty="0">
                <a:latin typeface="Courier New" pitchFamily="49" charset="0"/>
                <a:cs typeface="Courier New" pitchFamily="49" charset="0"/>
              </a:rPr>
              <a:t>Time difference of 365 days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as.integer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altLang="zh-TW" sz="1400" dirty="0">
                <a:latin typeface="Courier New" pitchFamily="49" charset="0"/>
                <a:cs typeface="Courier New" pitchFamily="49" charset="0"/>
              </a:rPr>
              <a:t>[1] 365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age =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as.integer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difftime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Sys.Date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(),"2001-01-01",unit="days") /365.25)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age</a:t>
            </a:r>
          </a:p>
          <a:p>
            <a:r>
              <a:rPr lang="en-US" altLang="zh-TW" sz="1400" dirty="0">
                <a:latin typeface="Courier New" pitchFamily="49" charset="0"/>
                <a:cs typeface="Courier New" pitchFamily="49" charset="0"/>
              </a:rPr>
              <a:t>[1] 23</a:t>
            </a:r>
          </a:p>
        </p:txBody>
      </p:sp>
    </p:spTree>
    <p:extLst>
      <p:ext uri="{BB962C8B-B14F-4D97-AF65-F5344CB8AC3E}">
        <p14:creationId xmlns:p14="http://schemas.microsoft.com/office/powerpoint/2010/main" val="39287173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vector: must have the same mode(numeric, character, etc.)</a:t>
            </a:r>
            <a:endParaRPr lang="zh-TW" altLang="en-US" dirty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Basic R Programming- vector(</a:t>
            </a:r>
            <a:r>
              <a:rPr lang="zh-TW" altLang="en-US" dirty="0"/>
              <a:t>向量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49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323692" y="2474159"/>
            <a:ext cx="5544616" cy="4247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x=c(1,1,1,2,2,3)</a:t>
            </a:r>
          </a:p>
          <a:p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pt-BR" altLang="zh-TW" dirty="0">
                <a:latin typeface="Courier New" pitchFamily="49" charset="0"/>
                <a:cs typeface="Courier New" pitchFamily="49" charset="0"/>
              </a:rPr>
              <a:t>[1] 1 1 1 2 2 3</a:t>
            </a:r>
          </a:p>
          <a:p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names</a:t>
            </a:r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(x)=c("A","B","C","D","E","F")</a:t>
            </a:r>
          </a:p>
          <a:p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pt-BR" altLang="zh-TW" dirty="0">
                <a:latin typeface="Courier New" pitchFamily="49" charset="0"/>
                <a:cs typeface="Courier New" pitchFamily="49" charset="0"/>
              </a:rPr>
              <a:t>A B C D E F </a:t>
            </a:r>
          </a:p>
          <a:p>
            <a:r>
              <a:rPr lang="pt-BR" altLang="zh-TW" dirty="0">
                <a:latin typeface="Courier New" pitchFamily="49" charset="0"/>
                <a:cs typeface="Courier New" pitchFamily="49" charset="0"/>
              </a:rPr>
              <a:t>1 1 1 2 2 3 </a:t>
            </a:r>
          </a:p>
          <a:p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x[4]</a:t>
            </a:r>
          </a:p>
          <a:p>
            <a:r>
              <a:rPr lang="pt-BR" altLang="zh-TW" dirty="0">
                <a:latin typeface="Courier New" pitchFamily="49" charset="0"/>
                <a:cs typeface="Courier New" pitchFamily="49" charset="0"/>
              </a:rPr>
              <a:t>D </a:t>
            </a:r>
          </a:p>
          <a:p>
            <a:r>
              <a:rPr lang="pt-BR" altLang="zh-TW" dirty="0">
                <a:latin typeface="Courier New" pitchFamily="49" charset="0"/>
                <a:cs typeface="Courier New" pitchFamily="49" charset="0"/>
              </a:rPr>
              <a:t>2 </a:t>
            </a:r>
          </a:p>
          <a:p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</a:t>
            </a:r>
            <a:r>
              <a:rPr lang="pt-BR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unname</a:t>
            </a:r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pt-BR" altLang="zh-TW" dirty="0">
                <a:latin typeface="Courier New" pitchFamily="49" charset="0"/>
                <a:cs typeface="Courier New" pitchFamily="49" charset="0"/>
              </a:rPr>
              <a:t>[1] 1 1 1 2 2 3</a:t>
            </a:r>
            <a:endParaRPr lang="pt-BR" altLang="zh-TW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x[2:4]</a:t>
            </a:r>
          </a:p>
          <a:p>
            <a:r>
              <a:rPr lang="pt-BR" altLang="zh-TW" dirty="0">
                <a:latin typeface="Courier New" pitchFamily="49" charset="0"/>
                <a:cs typeface="Courier New" pitchFamily="49" charset="0"/>
              </a:rPr>
              <a:t>[1] 1 1 2</a:t>
            </a:r>
          </a:p>
        </p:txBody>
      </p:sp>
    </p:spTree>
    <p:extLst>
      <p:ext uri="{BB962C8B-B14F-4D97-AF65-F5344CB8AC3E}">
        <p14:creationId xmlns:p14="http://schemas.microsoft.com/office/powerpoint/2010/main" val="3276014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695400" y="1602845"/>
            <a:ext cx="10513168" cy="4525963"/>
          </a:xfrm>
        </p:spPr>
        <p:txBody>
          <a:bodyPr/>
          <a:lstStyle/>
          <a:p>
            <a:r>
              <a:rPr lang="en-US" altLang="zh-TW" dirty="0"/>
              <a:t>R is a programming language and software environment for statistical computing and graphics</a:t>
            </a:r>
          </a:p>
          <a:p>
            <a:pPr lvl="1"/>
            <a:r>
              <a:rPr lang="en-US" altLang="zh-TW" dirty="0"/>
              <a:t>more than 18,000 additional packages (2022) available</a:t>
            </a:r>
          </a:p>
          <a:p>
            <a:pPr lvl="1"/>
            <a:r>
              <a:rPr lang="en-US" altLang="zh-TW" dirty="0"/>
              <a:t>You can make your own contribution in the future.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R?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3070066-93CE-4552-9CE7-50011EB02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3610382"/>
            <a:ext cx="8328532" cy="164477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928744" y="4853791"/>
            <a:ext cx="123115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2246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operator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Programming- vector(</a:t>
            </a:r>
            <a:r>
              <a:rPr lang="zh-TW" altLang="en-US" dirty="0"/>
              <a:t>向量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50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257980" y="2132857"/>
            <a:ext cx="5676043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x=c(1,2,3,4)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y=c(5,6,7,8)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x*y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 5 12 21 32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y=c(5,6)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x*y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 5 12 15 24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y=c(5,6,7)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x*y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 5 12 21 20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Warning message: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In x * y : longer object length is not a multiple of shorter object length</a:t>
            </a:r>
          </a:p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y=2*x+1</a:t>
            </a:r>
          </a:p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</a:t>
            </a:r>
          </a:p>
          <a:p>
            <a:r>
              <a:rPr lang="es-ES" altLang="zh-TW" dirty="0">
                <a:latin typeface="Courier New" pitchFamily="49" charset="0"/>
                <a:cs typeface="Courier New" pitchFamily="49" charset="0"/>
              </a:rPr>
              <a:t>[1] 3 5 7 9</a:t>
            </a:r>
            <a:endParaRPr lang="en-US" altLang="zh-TW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1932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Programming- vector(</a:t>
            </a:r>
            <a:r>
              <a:rPr lang="zh-TW" altLang="en-US" dirty="0"/>
              <a:t>向量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51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521968" y="1479102"/>
            <a:ext cx="5148064" cy="535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x=c(3,1,2,1,1,4)</a:t>
            </a:r>
          </a:p>
          <a:p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names(x)=c("A","B","C","D","E","F")</a:t>
            </a:r>
          </a:p>
          <a:p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x[x==1]</a:t>
            </a:r>
          </a:p>
          <a:p>
            <a:r>
              <a:rPr lang="pt-BR" altLang="zh-TW" dirty="0">
                <a:latin typeface="Courier New" pitchFamily="49" charset="0"/>
                <a:cs typeface="Courier New" pitchFamily="49" charset="0"/>
              </a:rPr>
              <a:t>B D E </a:t>
            </a:r>
          </a:p>
          <a:p>
            <a:r>
              <a:rPr lang="pt-BR" altLang="zh-TW" dirty="0">
                <a:latin typeface="Courier New" pitchFamily="49" charset="0"/>
                <a:cs typeface="Courier New" pitchFamily="49" charset="0"/>
              </a:rPr>
              <a:t>1 1 1 </a:t>
            </a:r>
          </a:p>
          <a:p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which</a:t>
            </a:r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(x==1)</a:t>
            </a:r>
          </a:p>
          <a:p>
            <a:r>
              <a:rPr lang="pt-BR" altLang="zh-TW" dirty="0">
                <a:latin typeface="Courier New" pitchFamily="49" charset="0"/>
                <a:cs typeface="Courier New" pitchFamily="49" charset="0"/>
              </a:rPr>
              <a:t>B D E </a:t>
            </a:r>
          </a:p>
          <a:p>
            <a:r>
              <a:rPr lang="pt-BR" altLang="zh-TW" dirty="0">
                <a:latin typeface="Courier New" pitchFamily="49" charset="0"/>
                <a:cs typeface="Courier New" pitchFamily="49" charset="0"/>
              </a:rPr>
              <a:t>2 4 5 </a:t>
            </a:r>
          </a:p>
          <a:p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unique</a:t>
            </a:r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pt-BR" altLang="zh-TW" dirty="0">
                <a:latin typeface="Courier New" pitchFamily="49" charset="0"/>
                <a:cs typeface="Courier New" pitchFamily="49" charset="0"/>
              </a:rPr>
              <a:t>[1] 3 1 2 4</a:t>
            </a:r>
          </a:p>
          <a:p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length</a:t>
            </a:r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pt-BR" altLang="zh-TW" dirty="0">
                <a:latin typeface="Courier New" pitchFamily="49" charset="0"/>
                <a:cs typeface="Courier New" pitchFamily="49" charset="0"/>
              </a:rPr>
              <a:t>[1] 6</a:t>
            </a:r>
          </a:p>
          <a:p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sort</a:t>
            </a:r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pt-BR" altLang="zh-TW" dirty="0">
                <a:latin typeface="Courier New" pitchFamily="49" charset="0"/>
                <a:cs typeface="Courier New" pitchFamily="49" charset="0"/>
              </a:rPr>
              <a:t>B D E C A F </a:t>
            </a:r>
          </a:p>
          <a:p>
            <a:r>
              <a:rPr lang="pt-BR" altLang="zh-TW" dirty="0">
                <a:latin typeface="Courier New" pitchFamily="49" charset="0"/>
                <a:cs typeface="Courier New" pitchFamily="49" charset="0"/>
              </a:rPr>
              <a:t>1 1 1 2 3 4</a:t>
            </a:r>
          </a:p>
          <a:p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altLang="zh-TW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order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2 4 5 3 1 6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order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(x, decreasing=T)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6 1 3 2 4 5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8495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Please calculate the final score of each student in "finalscore_exercise.csv"</a:t>
            </a:r>
          </a:p>
          <a:p>
            <a:pPr lvl="1"/>
            <a:r>
              <a:rPr lang="en-US" altLang="zh-TW" dirty="0"/>
              <a:t>Final score = 0.3 * HW + 0.3 * Midterm + 0.4 * final exam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How many students fail the course? Which one?</a:t>
            </a:r>
          </a:p>
          <a:p>
            <a:endParaRPr lang="en-US" altLang="zh-TW" dirty="0"/>
          </a:p>
          <a:p>
            <a:r>
              <a:rPr lang="en-US" altLang="zh-TW" dirty="0"/>
              <a:t>Hint : </a:t>
            </a:r>
          </a:p>
          <a:p>
            <a:pPr lvl="1"/>
            <a:r>
              <a:rPr lang="en-US" altLang="zh-TW" dirty="0"/>
              <a:t>Please check working directory</a:t>
            </a:r>
          </a:p>
          <a:p>
            <a:pPr lvl="1"/>
            <a:r>
              <a:rPr lang="en-US" altLang="zh-TW" dirty="0"/>
              <a:t>x=read.csv("finalscore_exercise.csv",</a:t>
            </a:r>
            <a:r>
              <a:rPr lang="en-US" altLang="zh-TW" dirty="0" err="1"/>
              <a:t>sep</a:t>
            </a:r>
            <a:r>
              <a:rPr lang="en-US" altLang="zh-TW" dirty="0"/>
              <a:t>=",",header=T)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28063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Generate sequences</a:t>
            </a:r>
          </a:p>
          <a:p>
            <a:pPr lvl="1"/>
            <a:r>
              <a:rPr lang="en-US" altLang="zh-TW" dirty="0" err="1"/>
              <a:t>seq</a:t>
            </a:r>
            <a:r>
              <a:rPr lang="en-US" altLang="zh-TW" dirty="0"/>
              <a:t>()</a:t>
            </a:r>
          </a:p>
          <a:p>
            <a:pPr lvl="1"/>
            <a:r>
              <a:rPr lang="en-US" altLang="zh-TW" dirty="0"/>
              <a:t>rep()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Programming- vector(</a:t>
            </a:r>
            <a:r>
              <a:rPr lang="zh-TW" altLang="en-US" dirty="0"/>
              <a:t>向量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53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24000" y="3140969"/>
            <a:ext cx="4211960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x=1:5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1 2 3 4 5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</a:t>
            </a:r>
            <a:r>
              <a:rPr lang="en-US" altLang="zh-TW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(0,10,by=2)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0 2 4 6 8 10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</a:t>
            </a:r>
            <a:r>
              <a:rPr lang="en-US" altLang="zh-TW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(length=6,from=0,by=1)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0 1 2 3 4 5</a:t>
            </a:r>
          </a:p>
        </p:txBody>
      </p:sp>
      <p:sp>
        <p:nvSpPr>
          <p:cNvPr id="6" name="矩形 5"/>
          <p:cNvSpPr/>
          <p:nvPr/>
        </p:nvSpPr>
        <p:spPr>
          <a:xfrm>
            <a:off x="6096000" y="3140969"/>
            <a:ext cx="4572000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x=1:3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y=</a:t>
            </a:r>
            <a:r>
              <a:rPr lang="en-U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rep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x,times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=2)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1 2 3 1 2 3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y=</a:t>
            </a:r>
            <a:r>
              <a:rPr lang="en-U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rep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x,each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=2)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1 1 2 2 3 3</a:t>
            </a:r>
          </a:p>
        </p:txBody>
      </p:sp>
    </p:spTree>
    <p:extLst>
      <p:ext uri="{BB962C8B-B14F-4D97-AF65-F5344CB8AC3E}">
        <p14:creationId xmlns:p14="http://schemas.microsoft.com/office/powerpoint/2010/main" val="5489516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character</a:t>
            </a:r>
          </a:p>
          <a:p>
            <a:pPr lvl="1"/>
            <a:r>
              <a:rPr lang="en-US" altLang="zh-TW" dirty="0"/>
              <a:t>x=c("</a:t>
            </a:r>
            <a:r>
              <a:rPr lang="en-US" altLang="zh-TW" dirty="0" err="1"/>
              <a:t>a","b","c</a:t>
            </a:r>
            <a:r>
              <a:rPr lang="en-US" altLang="zh-TW" dirty="0"/>
              <a:t>")</a:t>
            </a:r>
          </a:p>
          <a:p>
            <a:endParaRPr lang="en-US" altLang="zh-TW" dirty="0"/>
          </a:p>
          <a:p>
            <a:r>
              <a:rPr lang="en-US" altLang="zh-TW" dirty="0"/>
              <a:t>escape sequences</a:t>
            </a:r>
          </a:p>
          <a:p>
            <a:pPr lvl="1"/>
            <a:r>
              <a:rPr lang="en-US" altLang="zh-TW" dirty="0"/>
              <a:t>\n : newline</a:t>
            </a:r>
            <a:endParaRPr lang="zh-TW" altLang="en-US" dirty="0"/>
          </a:p>
          <a:p>
            <a:pPr lvl="1"/>
            <a:r>
              <a:rPr lang="en-US" altLang="zh-TW" dirty="0"/>
              <a:t>\t</a:t>
            </a:r>
            <a:r>
              <a:rPr lang="zh-TW" altLang="en-US" dirty="0"/>
              <a:t> </a:t>
            </a:r>
            <a:r>
              <a:rPr lang="en-US" altLang="zh-TW" dirty="0"/>
              <a:t>: tab</a:t>
            </a:r>
            <a:endParaRPr lang="zh-TW" altLang="en-US" dirty="0"/>
          </a:p>
          <a:p>
            <a:pPr lvl="1"/>
            <a:r>
              <a:rPr lang="en-US" altLang="zh-TW" dirty="0"/>
              <a:t>\b : backspace</a:t>
            </a:r>
          </a:p>
          <a:p>
            <a:pPr lvl="1"/>
            <a:r>
              <a:rPr lang="en-US" altLang="zh-TW" dirty="0"/>
              <a:t>\" : quotation mark</a:t>
            </a:r>
          </a:p>
          <a:p>
            <a:pPr lvl="1"/>
            <a:r>
              <a:rPr lang="en-US" altLang="zh-TW" dirty="0"/>
              <a:t>\\</a:t>
            </a:r>
            <a:r>
              <a:rPr lang="zh-TW" altLang="en-US" dirty="0"/>
              <a:t> </a:t>
            </a:r>
            <a:r>
              <a:rPr lang="en-US" altLang="zh-TW" dirty="0"/>
              <a:t>: backslash 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Programming- vector(</a:t>
            </a:r>
            <a:r>
              <a:rPr lang="zh-TW" altLang="en-US" dirty="0"/>
              <a:t>向量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3658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Vector concatenate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Programming- vector(</a:t>
            </a:r>
            <a:r>
              <a:rPr lang="zh-TW" altLang="en-US" dirty="0"/>
              <a:t>向量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55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810000" y="2032670"/>
            <a:ext cx="4572000" cy="4801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x=c(1,2,3,4)</a:t>
            </a:r>
          </a:p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y=</a:t>
            </a:r>
            <a:r>
              <a:rPr lang="es-E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paste</a:t>
            </a:r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("a",x,sep=":")</a:t>
            </a:r>
          </a:p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</a:t>
            </a:r>
          </a:p>
          <a:p>
            <a:r>
              <a:rPr lang="es-ES" altLang="zh-TW" dirty="0">
                <a:latin typeface="Courier New" pitchFamily="49" charset="0"/>
                <a:cs typeface="Courier New" pitchFamily="49" charset="0"/>
              </a:rPr>
              <a:t>[1] "a:1" "a:2" "a:3" "a:4"</a:t>
            </a:r>
          </a:p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y=</a:t>
            </a:r>
            <a:r>
              <a:rPr lang="es-E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paste</a:t>
            </a:r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("a",x,sep="")</a:t>
            </a:r>
          </a:p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</a:t>
            </a:r>
          </a:p>
          <a:p>
            <a:r>
              <a:rPr lang="es-ES" altLang="zh-TW" dirty="0">
                <a:latin typeface="Courier New" pitchFamily="49" charset="0"/>
                <a:cs typeface="Courier New" pitchFamily="49" charset="0"/>
              </a:rPr>
              <a:t>[1] "a1" "a2" "a3" "a4"</a:t>
            </a:r>
          </a:p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x=c(x,5:7)</a:t>
            </a:r>
          </a:p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es-ES" altLang="zh-TW" dirty="0">
                <a:latin typeface="Courier New" pitchFamily="49" charset="0"/>
                <a:cs typeface="Courier New" pitchFamily="49" charset="0"/>
              </a:rPr>
              <a:t>[1] 1 2 3 4 5 6 7</a:t>
            </a:r>
          </a:p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x=c(x,c(8,9))</a:t>
            </a:r>
          </a:p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es-ES" altLang="zh-TW" dirty="0">
                <a:latin typeface="Courier New" pitchFamily="49" charset="0"/>
                <a:cs typeface="Courier New" pitchFamily="49" charset="0"/>
              </a:rPr>
              <a:t>[1] 1 2 3 4 5 6 7 8 9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a=c("X","Y","Z")</a:t>
            </a:r>
          </a:p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b=paste(a,</a:t>
            </a:r>
            <a:r>
              <a:rPr lang="es-E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collapse = "_"</a:t>
            </a:r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b</a:t>
            </a:r>
          </a:p>
          <a:p>
            <a:r>
              <a:rPr lang="es-ES" altLang="zh-TW" dirty="0">
                <a:latin typeface="Courier New" pitchFamily="49" charset="0"/>
                <a:cs typeface="Courier New" pitchFamily="49" charset="0"/>
              </a:rPr>
              <a:t>[1] "X_Y_Z"</a:t>
            </a:r>
          </a:p>
        </p:txBody>
      </p:sp>
    </p:spTree>
    <p:extLst>
      <p:ext uri="{BB962C8B-B14F-4D97-AF65-F5344CB8AC3E}">
        <p14:creationId xmlns:p14="http://schemas.microsoft.com/office/powerpoint/2010/main" val="29149204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NA to zero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Programming- vector(</a:t>
            </a:r>
            <a:r>
              <a:rPr lang="zh-TW" altLang="en-US" dirty="0"/>
              <a:t>向量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56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810000" y="1661915"/>
            <a:ext cx="4572000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</a:t>
            </a:r>
            <a:r>
              <a:rPr lang="es-E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yy</a:t>
            </a:r>
            <a:endParaRPr lang="es-ES" altLang="zh-TW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mode(x)</a:t>
            </a:r>
          </a:p>
          <a:p>
            <a:r>
              <a:rPr lang="es-E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"character"</a:t>
            </a:r>
          </a:p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 = as.integer(x)</a:t>
            </a:r>
          </a:p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</a:t>
            </a:r>
          </a:p>
          <a:p>
            <a:r>
              <a:rPr lang="es-E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 4  2  8 NA NA NA</a:t>
            </a:r>
          </a:p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s-E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mode(y)</a:t>
            </a:r>
          </a:p>
          <a:p>
            <a:r>
              <a:rPr lang="es-E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"numeric"</a:t>
            </a:r>
          </a:p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z = </a:t>
            </a:r>
            <a:r>
              <a:rPr lang="es-E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na.omit(y)</a:t>
            </a:r>
          </a:p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z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4 2 8</a:t>
            </a:r>
          </a:p>
          <a:p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attr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(,"</a:t>
            </a:r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na.action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4 5 6</a:t>
            </a:r>
          </a:p>
          <a:p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attr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(,"class")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"omit"</a:t>
            </a:r>
            <a:b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y[is.na(y)] = 0</a:t>
            </a:r>
          </a:p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</a:t>
            </a:r>
          </a:p>
          <a:p>
            <a:r>
              <a:rPr lang="es-E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4 2 8 0 0 0</a:t>
            </a:r>
          </a:p>
        </p:txBody>
      </p:sp>
    </p:spTree>
    <p:extLst>
      <p:ext uri="{BB962C8B-B14F-4D97-AF65-F5344CB8AC3E}">
        <p14:creationId xmlns:p14="http://schemas.microsoft.com/office/powerpoint/2010/main" val="1837628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Basic statistics function </a:t>
            </a:r>
          </a:p>
          <a:p>
            <a:pPr lvl="1"/>
            <a:r>
              <a:rPr lang="en-US" altLang="zh-TW" dirty="0"/>
              <a:t>na.rm = T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Basic R Programming- Basic statistics function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57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810000" y="2780928"/>
            <a:ext cx="457200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x=c("1","2","3","A","B","C")</a:t>
            </a:r>
          </a:p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mode(x)</a:t>
            </a:r>
          </a:p>
          <a:p>
            <a:r>
              <a:rPr lang="es-E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"character"</a:t>
            </a:r>
          </a:p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 = as.integer(x)</a:t>
            </a:r>
          </a:p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</a:t>
            </a:r>
          </a:p>
          <a:p>
            <a:r>
              <a:rPr lang="es-E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 1  2  3 NA NA NA</a:t>
            </a:r>
          </a:p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mean(y)</a:t>
            </a:r>
          </a:p>
          <a:p>
            <a:r>
              <a:rPr lang="es-E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NA</a:t>
            </a:r>
          </a:p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mean(y,</a:t>
            </a:r>
            <a:r>
              <a:rPr lang="es-E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na.rm=T</a:t>
            </a:r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s-E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2</a:t>
            </a:r>
          </a:p>
        </p:txBody>
      </p:sp>
    </p:spTree>
    <p:extLst>
      <p:ext uri="{BB962C8B-B14F-4D97-AF65-F5344CB8AC3E}">
        <p14:creationId xmlns:p14="http://schemas.microsoft.com/office/powerpoint/2010/main" val="22120600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matrix, array : must have the same mode(numeric, character, etc.)</a:t>
            </a:r>
            <a:endParaRPr lang="zh-TW" altLang="en-US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 - matrix(</a:t>
            </a:r>
            <a:r>
              <a:rPr lang="zh-TW" altLang="en-US" dirty="0"/>
              <a:t>矩陣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58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675620" y="2780928"/>
            <a:ext cx="684076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 = matrix(1:6,nrow=2,ncol=3)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  [,1] [,2] [,3]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[1,]    1    3    5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[2,]    2    4    6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 = matrix(1:6,nrow=2,ncol=3,byrow=T)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  [,1] [,2] [,3]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[1,]    1    2    3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[2,]    4    5    6</a:t>
            </a:r>
          </a:p>
        </p:txBody>
      </p:sp>
    </p:spTree>
    <p:extLst>
      <p:ext uri="{BB962C8B-B14F-4D97-AF65-F5344CB8AC3E}">
        <p14:creationId xmlns:p14="http://schemas.microsoft.com/office/powerpoint/2010/main" val="38654283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 - matrix(</a:t>
            </a:r>
            <a:r>
              <a:rPr lang="zh-TW" altLang="en-US" dirty="0"/>
              <a:t>矩陣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59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791744" y="1844825"/>
            <a:ext cx="4572000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de-DE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x=1:6</a:t>
            </a:r>
          </a:p>
          <a:p>
            <a:r>
              <a:rPr lang="de-DE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dim(x)=c(2,3)</a:t>
            </a:r>
          </a:p>
          <a:p>
            <a:r>
              <a:rPr lang="de-DE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de-DE" altLang="zh-TW" dirty="0">
                <a:latin typeface="Courier New" pitchFamily="49" charset="0"/>
                <a:cs typeface="Courier New" pitchFamily="49" charset="0"/>
              </a:rPr>
              <a:t>     [,1] [,2] [,3]</a:t>
            </a:r>
          </a:p>
          <a:p>
            <a:r>
              <a:rPr lang="de-DE" altLang="zh-TW" dirty="0">
                <a:latin typeface="Courier New" pitchFamily="49" charset="0"/>
                <a:cs typeface="Courier New" pitchFamily="49" charset="0"/>
              </a:rPr>
              <a:t>[1,]    1    3    5</a:t>
            </a:r>
          </a:p>
          <a:p>
            <a:r>
              <a:rPr lang="de-DE" altLang="zh-TW" dirty="0">
                <a:latin typeface="Courier New" pitchFamily="49" charset="0"/>
                <a:cs typeface="Courier New" pitchFamily="49" charset="0"/>
              </a:rPr>
              <a:t>[2,]    2    4    6</a:t>
            </a:r>
          </a:p>
          <a:p>
            <a:r>
              <a:rPr lang="de-DE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dim(x)=c(3,2)</a:t>
            </a:r>
          </a:p>
          <a:p>
            <a:r>
              <a:rPr lang="de-DE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de-DE" altLang="zh-TW" dirty="0">
                <a:latin typeface="Courier New" pitchFamily="49" charset="0"/>
                <a:cs typeface="Courier New" pitchFamily="49" charset="0"/>
              </a:rPr>
              <a:t>     [,1] [,2]</a:t>
            </a:r>
          </a:p>
          <a:p>
            <a:r>
              <a:rPr lang="de-DE" altLang="zh-TW" dirty="0">
                <a:latin typeface="Courier New" pitchFamily="49" charset="0"/>
                <a:cs typeface="Courier New" pitchFamily="49" charset="0"/>
              </a:rPr>
              <a:t>[1,]    1    4</a:t>
            </a:r>
          </a:p>
          <a:p>
            <a:r>
              <a:rPr lang="de-DE" altLang="zh-TW" dirty="0">
                <a:latin typeface="Courier New" pitchFamily="49" charset="0"/>
                <a:cs typeface="Courier New" pitchFamily="49" charset="0"/>
              </a:rPr>
              <a:t>[2,]    2    5</a:t>
            </a:r>
          </a:p>
          <a:p>
            <a:r>
              <a:rPr lang="de-DE" altLang="zh-TW" dirty="0">
                <a:latin typeface="Courier New" pitchFamily="49" charset="0"/>
                <a:cs typeface="Courier New" pitchFamily="49" charset="0"/>
              </a:rPr>
              <a:t>[3,]    3    6</a:t>
            </a:r>
          </a:p>
          <a:p>
            <a:r>
              <a:rPr lang="de-DE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t(x)</a:t>
            </a:r>
          </a:p>
          <a:p>
            <a:r>
              <a:rPr lang="de-DE" altLang="zh-TW" dirty="0">
                <a:latin typeface="Courier New" pitchFamily="49" charset="0"/>
                <a:cs typeface="Courier New" pitchFamily="49" charset="0"/>
              </a:rPr>
              <a:t>     [,1] [,2] [,3]</a:t>
            </a:r>
          </a:p>
          <a:p>
            <a:r>
              <a:rPr lang="de-DE" altLang="zh-TW" dirty="0">
                <a:latin typeface="Courier New" pitchFamily="49" charset="0"/>
                <a:cs typeface="Courier New" pitchFamily="49" charset="0"/>
              </a:rPr>
              <a:t>[1,]    1    2    3</a:t>
            </a:r>
          </a:p>
          <a:p>
            <a:r>
              <a:rPr lang="de-DE" altLang="zh-TW" dirty="0">
                <a:latin typeface="Courier New" pitchFamily="49" charset="0"/>
                <a:cs typeface="Courier New" pitchFamily="49" charset="0"/>
              </a:rPr>
              <a:t>[2,]    4    5    6</a:t>
            </a:r>
          </a:p>
        </p:txBody>
      </p:sp>
    </p:spTree>
    <p:extLst>
      <p:ext uri="{BB962C8B-B14F-4D97-AF65-F5344CB8AC3E}">
        <p14:creationId xmlns:p14="http://schemas.microsoft.com/office/powerpoint/2010/main" val="1972794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F1B48176-E2CD-41F7-9DB9-6F523242F7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PYPL</a:t>
            </a:r>
            <a:r>
              <a:rPr lang="en-US" altLang="zh-TW" dirty="0"/>
              <a:t> </a:t>
            </a:r>
            <a:r>
              <a:rPr lang="en-US" altLang="zh-TW" dirty="0" err="1"/>
              <a:t>PopularitY</a:t>
            </a:r>
            <a:r>
              <a:rPr lang="en-US" altLang="zh-TW" dirty="0"/>
              <a:t> of Programming Language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12AF65A-C402-4985-B98A-8AE97FE72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 to R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F57719-13B8-4FD0-85C2-933B96DF8E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08AA3C4-40C0-498F-BE01-88D2597AE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275" y="2132856"/>
            <a:ext cx="6267450" cy="421005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5D2E34D-D0C2-4575-ADCA-2BBEFA989137}"/>
              </a:ext>
            </a:extLst>
          </p:cNvPr>
          <p:cNvSpPr txBox="1"/>
          <p:nvPr/>
        </p:nvSpPr>
        <p:spPr>
          <a:xfrm>
            <a:off x="119336" y="6601361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/>
              <a:t>https://pypl.github.io/PYPL.html</a:t>
            </a:r>
          </a:p>
        </p:txBody>
      </p:sp>
    </p:spTree>
    <p:extLst>
      <p:ext uri="{BB962C8B-B14F-4D97-AF65-F5344CB8AC3E}">
        <p14:creationId xmlns:p14="http://schemas.microsoft.com/office/powerpoint/2010/main" val="17671592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Get element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 - matrix(</a:t>
            </a:r>
            <a:r>
              <a:rPr lang="zh-TW" altLang="en-US" dirty="0"/>
              <a:t>矩陣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60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951312" y="2218814"/>
            <a:ext cx="6192688" cy="4247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 = matrix(1:6,nrow=2,ncol=3,byrow=T)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  [,1] [,2] [,3]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[1,]    1    2    3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[2,]    4    5    6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x[2,2]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5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x[2,]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4 5 6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x[2,c(1,3)]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4 6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x[1:2,c(1,3)]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  [,1] [,2]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[1,]    1    3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[2,]    4    6</a:t>
            </a:r>
          </a:p>
        </p:txBody>
      </p:sp>
    </p:spTree>
    <p:extLst>
      <p:ext uri="{BB962C8B-B14F-4D97-AF65-F5344CB8AC3E}">
        <p14:creationId xmlns:p14="http://schemas.microsoft.com/office/powerpoint/2010/main" val="15847923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name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 - matrix(</a:t>
            </a:r>
            <a:r>
              <a:rPr lang="zh-TW" altLang="en-US" dirty="0"/>
              <a:t>矩陣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61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441848" y="2132857"/>
            <a:ext cx="7308304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  <a:r>
              <a:rPr lang="zh-TW" alt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zh-TW" alt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matrix(1:6,nrow=2,ncol=3,byrow=T)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  [,1] [,2] [,3]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[1,]    1    2    3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[2,]    4    5    6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rownames</a:t>
            </a:r>
            <a:r>
              <a:rPr lang="en-U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paste("r",1:nrow(x),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="")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colnames</a:t>
            </a:r>
            <a:r>
              <a:rPr lang="en-U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paste("c",1:ncol(x),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="")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c1 c2 c3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r1  1  2  3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r2  4  5  6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unname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  [,1] [,2] [,3]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[1,]    1    2    3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[2,]    4    5    6</a:t>
            </a:r>
          </a:p>
        </p:txBody>
      </p:sp>
    </p:spTree>
    <p:extLst>
      <p:ext uri="{BB962C8B-B14F-4D97-AF65-F5344CB8AC3E}">
        <p14:creationId xmlns:p14="http://schemas.microsoft.com/office/powerpoint/2010/main" val="27301783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operator</a:t>
            </a:r>
          </a:p>
          <a:p>
            <a:pPr lvl="1"/>
            <a:r>
              <a:rPr lang="en-US" altLang="zh-TW" dirty="0"/>
              <a:t>+, -</a:t>
            </a:r>
          </a:p>
          <a:p>
            <a:pPr lvl="1"/>
            <a:r>
              <a:rPr lang="en-US" altLang="zh-TW" dirty="0"/>
              <a:t>%*%</a:t>
            </a:r>
          </a:p>
          <a:p>
            <a:pPr lvl="2"/>
            <a:r>
              <a:rPr lang="en-US" altLang="zh-TW" dirty="0"/>
              <a:t>matrix multiplication</a:t>
            </a:r>
          </a:p>
          <a:p>
            <a:pPr lvl="1"/>
            <a:r>
              <a:rPr lang="en-US" altLang="zh-TW" dirty="0"/>
              <a:t>t</a:t>
            </a:r>
          </a:p>
          <a:p>
            <a:pPr lvl="2"/>
            <a:r>
              <a:rPr lang="en-US" altLang="zh-TW" dirty="0"/>
              <a:t>transport</a:t>
            </a:r>
          </a:p>
          <a:p>
            <a:pPr lvl="1"/>
            <a:r>
              <a:rPr lang="en-US" altLang="zh-TW" dirty="0"/>
              <a:t>solve</a:t>
            </a:r>
          </a:p>
          <a:p>
            <a:pPr lvl="2"/>
            <a:r>
              <a:rPr lang="en-US" altLang="zh-TW" dirty="0"/>
              <a:t>inverse</a:t>
            </a:r>
          </a:p>
          <a:p>
            <a:pPr lvl="1"/>
            <a:r>
              <a:rPr lang="en-US" altLang="zh-TW" dirty="0" err="1"/>
              <a:t>det</a:t>
            </a:r>
            <a:r>
              <a:rPr lang="en-US" altLang="zh-TW" dirty="0"/>
              <a:t> </a:t>
            </a:r>
          </a:p>
          <a:p>
            <a:pPr lvl="2"/>
            <a:r>
              <a:rPr lang="en-US" altLang="zh-TW" dirty="0"/>
              <a:t>determinant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 - matrix(</a:t>
            </a:r>
            <a:r>
              <a:rPr lang="zh-TW" altLang="en-US" dirty="0"/>
              <a:t>矩陣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62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888088" y="1520415"/>
            <a:ext cx="3185120" cy="5386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 = 1:4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dim(x)=c(2,2)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[,1] [,2]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[1,]    1    3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[2,]    2    4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x+x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[,1] [,2]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[1,]    2    6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[2,]    4    8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x%*%x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[,1] [,2]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[1,]    7   15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[2,]   10   22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[,1] [,2]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[1,]    1    2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[2,]    3    4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solve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[,1] [,2]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[1,]   -2  1.5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[2,]    1 -0.5</a:t>
            </a:r>
            <a:endParaRPr lang="en-US" altLang="zh-TW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14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det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 -2</a:t>
            </a:r>
          </a:p>
        </p:txBody>
      </p:sp>
    </p:spTree>
    <p:extLst>
      <p:ext uri="{BB962C8B-B14F-4D97-AF65-F5344CB8AC3E}">
        <p14:creationId xmlns:p14="http://schemas.microsoft.com/office/powerpoint/2010/main" val="27421359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Matrix concatenate</a:t>
            </a:r>
            <a:endParaRPr lang="zh-TW" altLang="en-US" dirty="0"/>
          </a:p>
          <a:p>
            <a:pPr lvl="1"/>
            <a:r>
              <a:rPr lang="en-US" altLang="zh-TW" dirty="0" err="1"/>
              <a:t>cbind</a:t>
            </a:r>
            <a:r>
              <a:rPr lang="en-US" altLang="zh-TW" dirty="0"/>
              <a:t>(ARRAY1,ARRAY2)</a:t>
            </a:r>
          </a:p>
          <a:p>
            <a:pPr lvl="1"/>
            <a:r>
              <a:rPr lang="en-US" altLang="zh-TW" dirty="0" err="1"/>
              <a:t>rbind</a:t>
            </a:r>
            <a:r>
              <a:rPr lang="en-US" altLang="zh-TW" dirty="0"/>
              <a:t>(ARRAY1,ARRAY2)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 - matrix(</a:t>
            </a:r>
            <a:r>
              <a:rPr lang="zh-TW" altLang="en-US" dirty="0"/>
              <a:t>矩陣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63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999656" y="2996952"/>
            <a:ext cx="6192688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 matrix(1:6,nrow=2,ncol=3,byrow=T)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y= matrix(7:12,nrow=2,ncol=3,byrow=T)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cbind</a:t>
            </a:r>
            <a:r>
              <a:rPr lang="en-U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  [,1] [,2] [,3] [,4] [,5] [,6]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[1,]    1    2    3    7    8    9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[2,]    4    5    6   10   11   12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rbind</a:t>
            </a:r>
            <a:r>
              <a:rPr lang="en-U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  [,1] [,2] [,3]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[1,]    1    2    3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[2,]    4    5    6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[3,]    7    8    9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[4,]   10   11   12</a:t>
            </a:r>
          </a:p>
        </p:txBody>
      </p:sp>
      <p:sp>
        <p:nvSpPr>
          <p:cNvPr id="6" name="矩形 5"/>
          <p:cNvSpPr/>
          <p:nvPr/>
        </p:nvSpPr>
        <p:spPr>
          <a:xfrm>
            <a:off x="3719736" y="4149080"/>
            <a:ext cx="198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807968" y="4149080"/>
            <a:ext cx="1980000" cy="540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719736" y="5229200"/>
            <a:ext cx="198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719736" y="5757374"/>
            <a:ext cx="1980000" cy="540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719736" y="415702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777733" y="415702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</a:rPr>
              <a:t>y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719736" y="523002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719736" y="581478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</a:rPr>
              <a:t>y</a:t>
            </a:r>
            <a:endParaRPr lang="zh-TW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47686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Multiplication table(</a:t>
            </a:r>
            <a:r>
              <a:rPr lang="zh-TW" altLang="en-US" dirty="0"/>
              <a:t>九九乘法表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Hint : Matrix multiplication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64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416542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apply (X, MARGIN, FUN,…)</a:t>
            </a:r>
          </a:p>
          <a:p>
            <a:pPr lvl="1"/>
            <a:r>
              <a:rPr lang="en-US" altLang="zh-TW" dirty="0"/>
              <a:t>Returns a vector or array or list of values obtained by applying a function to margins of an array or matrix.</a:t>
            </a:r>
          </a:p>
          <a:p>
            <a:pPr lvl="1"/>
            <a:r>
              <a:rPr lang="en-US" altLang="zh-TW" dirty="0"/>
              <a:t>X: dataset</a:t>
            </a:r>
          </a:p>
          <a:p>
            <a:pPr lvl="1"/>
            <a:r>
              <a:rPr lang="en-US" altLang="zh-TW" dirty="0"/>
              <a:t>MARGIN : a vector giving the subscripts which the function will be applied over</a:t>
            </a:r>
          </a:p>
          <a:p>
            <a:pPr lvl="2"/>
            <a:r>
              <a:rPr lang="en-US" altLang="zh-TW" dirty="0"/>
              <a:t> 1 indicates rows, 2 indicates columns</a:t>
            </a:r>
          </a:p>
          <a:p>
            <a:pPr lvl="1"/>
            <a:r>
              <a:rPr lang="en-US" altLang="zh-TW" dirty="0"/>
              <a:t>FUN : function</a:t>
            </a:r>
          </a:p>
          <a:p>
            <a:pPr lvl="1"/>
            <a:r>
              <a:rPr lang="en-US" altLang="zh-TW" dirty="0"/>
              <a:t>… : optional arguments to FUN</a:t>
            </a:r>
          </a:p>
          <a:p>
            <a:pPr lvl="2"/>
            <a:r>
              <a:rPr lang="en-US" altLang="zh-TW" dirty="0" err="1"/>
              <a:t>e.g</a:t>
            </a:r>
            <a:r>
              <a:rPr lang="en-US" altLang="zh-TW" dirty="0"/>
              <a:t>: na.rm=T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 - matrix(</a:t>
            </a:r>
            <a:r>
              <a:rPr lang="zh-TW" altLang="en-US" dirty="0"/>
              <a:t>矩陣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65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279576" y="5547386"/>
            <a:ext cx="807524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apply(iris[1:4],2,mean)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Sepal.Length  Sepal.Width Petal.Length  Petal.Width 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5.843333     3.057333     3.758000     1.199333 </a:t>
            </a:r>
          </a:p>
        </p:txBody>
      </p:sp>
    </p:spTree>
    <p:extLst>
      <p:ext uri="{BB962C8B-B14F-4D97-AF65-F5344CB8AC3E}">
        <p14:creationId xmlns:p14="http://schemas.microsoft.com/office/powerpoint/2010/main" val="376198752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Please calculate the average and standard deviation  score of HW, midterm and final exam in "finalscore_exercise.csv"</a:t>
            </a:r>
          </a:p>
          <a:p>
            <a:endParaRPr lang="en-US" altLang="zh-TW" dirty="0"/>
          </a:p>
          <a:p>
            <a:r>
              <a:rPr lang="en-US" altLang="zh-TW" dirty="0"/>
              <a:t>Please calculate the average and standard deviation  score of each student in "finalscore_exercise.csv"</a:t>
            </a:r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en-US" altLang="zh-TW" dirty="0"/>
              <a:t>Hint : </a:t>
            </a:r>
          </a:p>
          <a:p>
            <a:pPr lvl="1"/>
            <a:r>
              <a:rPr lang="en-US" altLang="zh-TW" dirty="0"/>
              <a:t>Please check working directory</a:t>
            </a:r>
          </a:p>
          <a:p>
            <a:pPr lvl="1"/>
            <a:r>
              <a:rPr lang="en-US" altLang="zh-TW" dirty="0"/>
              <a:t>x=read.csv("finalscore_exercise.csv",</a:t>
            </a:r>
            <a:r>
              <a:rPr lang="en-US" altLang="zh-TW" dirty="0" err="1"/>
              <a:t>sep</a:t>
            </a:r>
            <a:r>
              <a:rPr lang="en-US" altLang="zh-TW" dirty="0"/>
              <a:t>=",",header=T)</a:t>
            </a:r>
          </a:p>
          <a:p>
            <a:pPr lvl="1"/>
            <a:r>
              <a:rPr lang="en-US" altLang="zh-TW" dirty="0"/>
              <a:t>Use apply 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66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057556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Please calculate the average PM2.5 concentration of every day.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Hint : </a:t>
            </a:r>
          </a:p>
          <a:p>
            <a:pPr lvl="1"/>
            <a:r>
              <a:rPr lang="en-US" altLang="zh-TW" dirty="0"/>
              <a:t>Please check working directory</a:t>
            </a:r>
          </a:p>
          <a:p>
            <a:pPr lvl="1"/>
            <a:r>
              <a:rPr lang="en-US" altLang="zh-TW" dirty="0"/>
              <a:t>x=read.csv("PM25.csv",sep=",",header=T)</a:t>
            </a:r>
          </a:p>
          <a:p>
            <a:pPr lvl="1"/>
            <a:r>
              <a:rPr lang="en-US" altLang="zh-TW" dirty="0"/>
              <a:t>x[,3:26]</a:t>
            </a:r>
          </a:p>
          <a:p>
            <a:pPr lvl="1"/>
            <a:r>
              <a:rPr lang="en-US" altLang="zh-TW" dirty="0"/>
              <a:t>Use apply </a:t>
            </a:r>
          </a:p>
          <a:p>
            <a:pPr lvl="1"/>
            <a:r>
              <a:rPr lang="en-US" altLang="zh-TW" dirty="0"/>
              <a:t>na.rm=T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67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142534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factor is used to encode a vector as a factor (the terms ‘category’ and ‘enumerated type’ are also used for factors)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 - factor(</a:t>
            </a:r>
            <a:r>
              <a:rPr lang="zh-TW" altLang="en-US" dirty="0"/>
              <a:t>因子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68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847528" y="3140968"/>
            <a:ext cx="8496944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 = c(1, 2, 4, 3, 1, 2, 3, 4, 1)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factor(x)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1 2 4 3 1 2 3 4 1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Levels: 1 2 3 4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factor(x, labels = c("A", "B", "C", "D")) # set level name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A B D C A B C D A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Levels: A B C D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factor(x, ordered = TRUE)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1 2 4 3 1 2 3 4 1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Levels: 1 &lt; 2 &lt; 3 &lt; 4</a:t>
            </a:r>
          </a:p>
        </p:txBody>
      </p:sp>
    </p:spTree>
    <p:extLst>
      <p:ext uri="{BB962C8B-B14F-4D97-AF65-F5344CB8AC3E}">
        <p14:creationId xmlns:p14="http://schemas.microsoft.com/office/powerpoint/2010/main" val="6848761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 - factor(</a:t>
            </a:r>
            <a:r>
              <a:rPr lang="zh-TW" altLang="en-US" dirty="0"/>
              <a:t>因子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69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936776" y="2420889"/>
            <a:ext cx="6318448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factor(c(1, 2, 1, NA, 2), exclude = NA)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1    2    1    &lt;NA&gt; 2   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Levels: 1 2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factor(c(1, 2, 1, NA, 2), exclude = 2)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1    &lt;NA&gt; 1    &lt;NA&gt; &lt;NA&gt;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Levels: 1 &lt;NA&gt;</a:t>
            </a:r>
          </a:p>
          <a:p>
            <a:r>
              <a:rPr lang="pt-BR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factor(c(1, 2, 1, NA, 2), exclude = NULL)</a:t>
            </a:r>
          </a:p>
          <a:p>
            <a:r>
              <a:rPr lang="pt-BR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[1] 1    2    1    &lt;NA&gt; 2   </a:t>
            </a:r>
          </a:p>
          <a:p>
            <a:r>
              <a:rPr lang="pt-BR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Levels: 1 2 &lt;NA&gt;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793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Advantages :</a:t>
            </a:r>
          </a:p>
          <a:p>
            <a:pPr lvl="1"/>
            <a:r>
              <a:rPr lang="en-US" altLang="zh-TW" dirty="0"/>
              <a:t>Free</a:t>
            </a:r>
          </a:p>
          <a:p>
            <a:pPr lvl="1"/>
            <a:r>
              <a:rPr lang="en-US" altLang="zh-TW" dirty="0"/>
              <a:t>Cross platform</a:t>
            </a:r>
          </a:p>
          <a:p>
            <a:pPr lvl="1"/>
            <a:r>
              <a:rPr lang="en-US" altLang="zh-TW" dirty="0"/>
              <a:t>Integrate Hadoop</a:t>
            </a:r>
          </a:p>
          <a:p>
            <a:pPr lvl="1"/>
            <a:r>
              <a:rPr lang="en-US" altLang="zh-TW" dirty="0"/>
              <a:t>Modify code easily</a:t>
            </a:r>
          </a:p>
          <a:p>
            <a:pPr lvl="1"/>
            <a:r>
              <a:rPr lang="en-US" altLang="zh-TW" dirty="0"/>
              <a:t>Generate graphics easily and quickly</a:t>
            </a:r>
          </a:p>
          <a:p>
            <a:pPr lvl="1"/>
            <a:endParaRPr lang="zh-TW" altLang="en-US" dirty="0"/>
          </a:p>
          <a:p>
            <a:r>
              <a:rPr lang="en-US" altLang="zh-TW" dirty="0"/>
              <a:t>Disadvantages:</a:t>
            </a:r>
          </a:p>
          <a:p>
            <a:pPr lvl="1"/>
            <a:r>
              <a:rPr lang="en-US" altLang="zh-TW" dirty="0"/>
              <a:t>No friendly UI </a:t>
            </a:r>
          </a:p>
          <a:p>
            <a:pPr marL="457200" lvl="1" indent="0">
              <a:buNone/>
            </a:pP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 to 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40962" name="Picture 2" descr="https://lh3.googleusercontent.com/OywWg1Mk7RqO0WBoV5eS3Ksyw6dbtcsVavik3WGAV1ZPnpYCStDn5e0mo4CZEOipKcIWcU4P8qYTTr7MnyhGeMXhvBmruOLZlDTF7as7G1DI4Kfn-OfDaWgVL9boo7K4h6s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1772817"/>
            <a:ext cx="2402632" cy="152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4783185" y="1737075"/>
            <a:ext cx="1345561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SAS VA :</a:t>
            </a:r>
          </a:p>
          <a:p>
            <a:r>
              <a:rPr lang="en-US" altLang="zh-TW" dirty="0"/>
              <a:t>~150K / core</a:t>
            </a:r>
            <a:endParaRPr lang="zh-TW" altLang="en-US" dirty="0"/>
          </a:p>
        </p:txBody>
      </p:sp>
      <p:pic>
        <p:nvPicPr>
          <p:cNvPr id="14338" name="Picture 2" descr="TTJune20202">
            <a:extLst>
              <a:ext uri="{FF2B5EF4-FFF2-40B4-BE49-F238E27FC236}">
                <a16:creationId xmlns:a16="http://schemas.microsoft.com/office/drawing/2014/main" id="{97B0F087-391D-4459-8123-802ACBA0A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058" y="3718522"/>
            <a:ext cx="5037212" cy="300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7AE17726-1E08-46C4-813B-84E5DFA50D51}"/>
              </a:ext>
            </a:extLst>
          </p:cNvPr>
          <p:cNvSpPr txBox="1"/>
          <p:nvPr/>
        </p:nvSpPr>
        <p:spPr>
          <a:xfrm>
            <a:off x="5443347" y="6642556"/>
            <a:ext cx="609460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800" dirty="0"/>
              <a:t>https://www.airweb.org/article/2020/06/18/sas-enterprise-guide-reading-importing-and-appending-multiple-text-files</a:t>
            </a:r>
          </a:p>
        </p:txBody>
      </p:sp>
    </p:spTree>
    <p:extLst>
      <p:ext uri="{BB962C8B-B14F-4D97-AF65-F5344CB8AC3E}">
        <p14:creationId xmlns:p14="http://schemas.microsoft.com/office/powerpoint/2010/main" val="60755040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list</a:t>
            </a:r>
            <a:r>
              <a:rPr lang="zh-TW" altLang="en-US" dirty="0"/>
              <a:t>：</a:t>
            </a:r>
            <a:r>
              <a:rPr lang="en-US" altLang="zh-TW" dirty="0"/>
              <a:t>The data type can different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 - list(</a:t>
            </a:r>
            <a:r>
              <a:rPr lang="zh-TW" altLang="en-US" dirty="0"/>
              <a:t>列表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70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711624" y="2197161"/>
            <a:ext cx="6768752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 = </a:t>
            </a:r>
            <a:r>
              <a:rPr lang="en-U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(A=c(1,2,3), B=matrix(c("a", "b", "c", 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"d"),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nrow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=2,ncol=2))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$A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1 2 3</a:t>
            </a:r>
          </a:p>
          <a:p>
            <a:endParaRPr lang="en-US" altLang="zh-TW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$B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  [,1] [,2]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[1,] "a"  "c" 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[2,] "b"  "d" 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names(x)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"A" "B"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length(x)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2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x$A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[2]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2</a:t>
            </a:r>
          </a:p>
        </p:txBody>
      </p:sp>
    </p:spTree>
    <p:extLst>
      <p:ext uri="{BB962C8B-B14F-4D97-AF65-F5344CB8AC3E}">
        <p14:creationId xmlns:p14="http://schemas.microsoft.com/office/powerpoint/2010/main" val="290584333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 - list(</a:t>
            </a:r>
            <a:r>
              <a:rPr lang="zh-TW" altLang="en-US" dirty="0"/>
              <a:t>列表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71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810000" y="2274838"/>
            <a:ext cx="457200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unname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[[1]]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1 2 3</a:t>
            </a:r>
          </a:p>
          <a:p>
            <a:endParaRPr lang="en-US" altLang="zh-TW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[[2]]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  [,1] [,2]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[1,] "a"  "c" 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[2,] "b"  "d" </a:t>
            </a:r>
          </a:p>
        </p:txBody>
      </p:sp>
    </p:spTree>
    <p:extLst>
      <p:ext uri="{BB962C8B-B14F-4D97-AF65-F5344CB8AC3E}">
        <p14:creationId xmlns:p14="http://schemas.microsoft.com/office/powerpoint/2010/main" val="193475267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List concatenate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 - list(</a:t>
            </a:r>
            <a:r>
              <a:rPr lang="zh-TW" altLang="en-US" dirty="0"/>
              <a:t>列表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72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351584" y="2056686"/>
            <a:ext cx="7488832" cy="4801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 = list(A=c(1,2,3), B=matrix(c("a", "b", "c", 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"d"),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nrow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=2,ncol=2))</a:t>
            </a:r>
            <a:endParaRPr lang="en-US" altLang="zh-TW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y=list(C=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as.Date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("2012-12-20"),D=1+2i)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c(</a:t>
            </a:r>
            <a:r>
              <a:rPr lang="en-US" altLang="zh-TW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$A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1 2 3</a:t>
            </a:r>
          </a:p>
          <a:p>
            <a:endParaRPr lang="en-US" altLang="zh-TW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$B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  [,1] [,2]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[1,] "a"  "c" 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[2,] "b"  "d" </a:t>
            </a:r>
          </a:p>
          <a:p>
            <a:endParaRPr lang="en-US" altLang="zh-TW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$C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"2012-12-20"</a:t>
            </a:r>
          </a:p>
          <a:p>
            <a:endParaRPr lang="en-US" altLang="zh-TW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$D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1+2i</a:t>
            </a:r>
          </a:p>
        </p:txBody>
      </p:sp>
    </p:spTree>
    <p:extLst>
      <p:ext uri="{BB962C8B-B14F-4D97-AF65-F5344CB8AC3E}">
        <p14:creationId xmlns:p14="http://schemas.microsoft.com/office/powerpoint/2010/main" val="228920776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data frame :must have the same mode in each column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 -data frame(</a:t>
            </a:r>
            <a:r>
              <a:rPr lang="zh-TW" altLang="en-US" dirty="0"/>
              <a:t>資料欄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73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575720" y="2197161"/>
            <a:ext cx="6804248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y=</a:t>
            </a:r>
            <a:r>
              <a:rPr lang="en-US" altLang="zh-TW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(WD=c(2,3), ID=c("tinin","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bp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"),</a:t>
            </a:r>
            <a:r>
              <a:rPr lang="zh-TW" alt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altLang="zh-TW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zh-TW" alt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Date=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as.Date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(c("2016-02-23","2016-02-24")))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WD    ID       Date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1  2 tinin 2016-02-23</a:t>
            </a:r>
          </a:p>
          <a:p>
            <a:pPr marL="342900" indent="-342900">
              <a:buAutoNum type="arabicPlain" startAt="2"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2016-02-24</a:t>
            </a:r>
          </a:p>
          <a:p>
            <a:pPr marL="342900" indent="-342900"/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y$ID</a:t>
            </a:r>
            <a:endParaRPr lang="en-US" altLang="zh-TW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tinin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342900" indent="-342900"/>
            <a:r>
              <a:rPr lang="en-US" altLang="zh-TW" dirty="0">
                <a:latin typeface="Courier New" pitchFamily="49" charset="0"/>
                <a:cs typeface="Courier New" pitchFamily="49" charset="0"/>
              </a:rPr>
              <a:t>Levels: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tinin</a:t>
            </a:r>
          </a:p>
          <a:p>
            <a:pPr marL="342900" indent="-342900"/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y$ID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[2]</a:t>
            </a:r>
          </a:p>
          <a:p>
            <a:pPr marL="342900" indent="-342900"/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bp</a:t>
            </a:r>
            <a:endParaRPr lang="en-US" altLang="zh-TW" dirty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altLang="zh-TW" dirty="0">
                <a:latin typeface="Courier New" pitchFamily="49" charset="0"/>
                <a:cs typeface="Courier New" pitchFamily="49" charset="0"/>
              </a:rPr>
              <a:t>Levels: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tinin</a:t>
            </a:r>
          </a:p>
          <a:p>
            <a:pPr marL="342900" indent="-342900"/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y[,c(2,3)]</a:t>
            </a:r>
          </a:p>
          <a:p>
            <a:pPr marL="342900" indent="-342900"/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  ID       Date</a:t>
            </a:r>
          </a:p>
          <a:p>
            <a:pPr marL="342900" indent="-342900"/>
            <a:r>
              <a:rPr lang="en-US" altLang="zh-TW" dirty="0">
                <a:latin typeface="Courier New" pitchFamily="49" charset="0"/>
                <a:cs typeface="Courier New" pitchFamily="49" charset="0"/>
              </a:rPr>
              <a:t>1 tinin 2016-02-23</a:t>
            </a:r>
          </a:p>
          <a:p>
            <a:pPr marL="342900" indent="-342900"/>
            <a:r>
              <a:rPr lang="en-US" altLang="zh-TW" dirty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2016-02-24</a:t>
            </a:r>
          </a:p>
        </p:txBody>
      </p:sp>
    </p:spTree>
    <p:extLst>
      <p:ext uri="{BB962C8B-B14F-4D97-AF65-F5344CB8AC3E}">
        <p14:creationId xmlns:p14="http://schemas.microsoft.com/office/powerpoint/2010/main" val="106579214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Data frame concatenate</a:t>
            </a:r>
          </a:p>
          <a:p>
            <a:pPr lvl="1"/>
            <a:r>
              <a:rPr lang="en-US" altLang="zh-TW" dirty="0" err="1"/>
              <a:t>cbind</a:t>
            </a:r>
            <a:r>
              <a:rPr lang="en-US" altLang="zh-TW" dirty="0"/>
              <a:t>(DATA FRAME1, DATA FRAME2)</a:t>
            </a:r>
          </a:p>
          <a:p>
            <a:pPr lvl="1"/>
            <a:r>
              <a:rPr lang="en-US" altLang="zh-TW" dirty="0" err="1"/>
              <a:t>rbind</a:t>
            </a:r>
            <a:r>
              <a:rPr lang="en-US" altLang="zh-TW" dirty="0"/>
              <a:t>(DATA FRAME1, DATA FRAME2)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 -data frame(</a:t>
            </a:r>
            <a:r>
              <a:rPr lang="zh-TW" altLang="en-US" dirty="0"/>
              <a:t>資料欄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74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837892" y="2852936"/>
            <a:ext cx="6516216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y=</a:t>
            </a:r>
            <a:r>
              <a:rPr lang="en-US" altLang="zh-TW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(WD=c(2,3), ID=c("tinin","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bp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"),</a:t>
            </a:r>
            <a:r>
              <a:rPr lang="zh-TW" alt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altLang="zh-TW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zh-TW" alt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Date=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as.Date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(c("2016-02-23","2016-02-24")))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z=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(PHONE=c("0910","0911"))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cbind</a:t>
            </a:r>
            <a:r>
              <a:rPr lang="en-U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y,z</a:t>
            </a:r>
            <a:r>
              <a:rPr lang="en-U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WD    ID       Date PHONE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1  2 tinin 2016-02-23  0910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2  3  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2016-02-24  0911</a:t>
            </a:r>
          </a:p>
          <a:p>
            <a:pPr marL="342900" indent="-342900"/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(WD=4, </a:t>
            </a:r>
          </a:p>
          <a:p>
            <a:pPr marL="342900" indent="-342900"/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zh-TW" alt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ID="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lee",Date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as.Date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("2016-02-25"))</a:t>
            </a:r>
          </a:p>
          <a:p>
            <a:pPr marL="342900" indent="-342900"/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rbind</a:t>
            </a:r>
            <a:r>
              <a:rPr lang="en-U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y,x</a:t>
            </a:r>
            <a:r>
              <a:rPr lang="en-U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indent="-342900"/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WD    ID       Date</a:t>
            </a:r>
          </a:p>
          <a:p>
            <a:pPr marL="342900" indent="-342900"/>
            <a:r>
              <a:rPr lang="en-US" altLang="zh-TW" dirty="0">
                <a:latin typeface="Courier New" pitchFamily="49" charset="0"/>
                <a:cs typeface="Courier New" pitchFamily="49" charset="0"/>
              </a:rPr>
              <a:t>1  2 tinin 2016-02-23</a:t>
            </a:r>
          </a:p>
          <a:p>
            <a:pPr marL="342900" indent="-342900"/>
            <a:r>
              <a:rPr lang="en-US" altLang="zh-TW" dirty="0">
                <a:latin typeface="Courier New" pitchFamily="49" charset="0"/>
                <a:cs typeface="Courier New" pitchFamily="49" charset="0"/>
              </a:rPr>
              <a:t>2  3  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2016-02-24</a:t>
            </a:r>
          </a:p>
          <a:p>
            <a:pPr marL="342900" indent="-342900"/>
            <a:r>
              <a:rPr lang="en-US" altLang="zh-TW" dirty="0">
                <a:latin typeface="Courier New" pitchFamily="49" charset="0"/>
                <a:cs typeface="Courier New" pitchFamily="49" charset="0"/>
              </a:rPr>
              <a:t>3  4   lee 2016-02-25</a:t>
            </a:r>
          </a:p>
        </p:txBody>
      </p:sp>
    </p:spTree>
    <p:extLst>
      <p:ext uri="{BB962C8B-B14F-4D97-AF65-F5344CB8AC3E}">
        <p14:creationId xmlns:p14="http://schemas.microsoft.com/office/powerpoint/2010/main" val="403226455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Sort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 -data frame(</a:t>
            </a:r>
            <a:r>
              <a:rPr lang="zh-TW" altLang="en-US" dirty="0"/>
              <a:t>資料欄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75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071664" y="2348880"/>
            <a:ext cx="6048672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w =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rbind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y,x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w</a:t>
            </a:r>
          </a:p>
          <a:p>
            <a:pPr marL="342900" indent="-342900"/>
            <a:r>
              <a:rPr lang="en-US" altLang="zh-TW" dirty="0">
                <a:latin typeface="Courier New" pitchFamily="49" charset="0"/>
                <a:cs typeface="Courier New" pitchFamily="49" charset="0"/>
              </a:rPr>
              <a:t> WD    ID       Date</a:t>
            </a:r>
          </a:p>
          <a:p>
            <a:pPr marL="342900" indent="-342900"/>
            <a:r>
              <a:rPr lang="en-US" altLang="zh-TW" dirty="0">
                <a:latin typeface="Courier New" pitchFamily="49" charset="0"/>
                <a:cs typeface="Courier New" pitchFamily="49" charset="0"/>
              </a:rPr>
              <a:t>1  2 tinin 2016-02-23</a:t>
            </a:r>
          </a:p>
          <a:p>
            <a:pPr marL="342900" indent="-342900"/>
            <a:r>
              <a:rPr lang="en-US" altLang="zh-TW" dirty="0">
                <a:latin typeface="Courier New" pitchFamily="49" charset="0"/>
                <a:cs typeface="Courier New" pitchFamily="49" charset="0"/>
              </a:rPr>
              <a:t>2  3  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2016-02-24</a:t>
            </a:r>
          </a:p>
          <a:p>
            <a:pPr marL="342900" indent="-342900"/>
            <a:r>
              <a:rPr lang="en-US" altLang="zh-TW" dirty="0">
                <a:latin typeface="Courier New" pitchFamily="49" charset="0"/>
                <a:cs typeface="Courier New" pitchFamily="49" charset="0"/>
              </a:rPr>
              <a:t>3  4   lee 2016-02-25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w = w[</a:t>
            </a:r>
            <a:r>
              <a:rPr lang="en-U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order(</a:t>
            </a:r>
            <a:r>
              <a:rPr lang="en-US" altLang="zh-TW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w$WD,decreasing</a:t>
            </a:r>
            <a:r>
              <a:rPr lang="en-U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= TRUE)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,]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w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WD    ID       Date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3  4   lee 2016-02-25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2  3  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2016-02-24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1  2 tinin 2016-02-23</a:t>
            </a:r>
          </a:p>
        </p:txBody>
      </p:sp>
    </p:spTree>
    <p:extLst>
      <p:ext uri="{BB962C8B-B14F-4D97-AF65-F5344CB8AC3E}">
        <p14:creationId xmlns:p14="http://schemas.microsoft.com/office/powerpoint/2010/main" val="334936462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8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Data</a:t>
            </a:r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x=read.csv("</a:t>
            </a:r>
            <a:r>
              <a:rPr lang="en-US" altLang="zh-TW" dirty="0" err="1">
                <a:solidFill>
                  <a:schemeClr val="tx1"/>
                </a:solidFill>
              </a:rPr>
              <a:t>Taiwan.csv",header</a:t>
            </a:r>
            <a:r>
              <a:rPr lang="en-US" altLang="zh-TW" dirty="0">
                <a:solidFill>
                  <a:schemeClr val="tx1"/>
                </a:solidFill>
              </a:rPr>
              <a:t>=T)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Q1 : How many residents in Taiwan?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Q2: Calculate the population density of each county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Q3: Sort the data in descending order by population density </a:t>
            </a:r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Hint:</a:t>
            </a:r>
          </a:p>
          <a:p>
            <a:pPr lvl="2"/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-US" altLang="zh-TW" dirty="0" err="1">
                <a:solidFill>
                  <a:schemeClr val="tx1"/>
                </a:solidFill>
              </a:rPr>
              <a:t>colnames</a:t>
            </a:r>
            <a:r>
              <a:rPr lang="en-US" altLang="zh-TW" dirty="0">
                <a:solidFill>
                  <a:schemeClr val="tx1"/>
                </a:solidFill>
              </a:rPr>
              <a:t>(x)[4] = "density"</a:t>
            </a:r>
          </a:p>
          <a:p>
            <a:pPr lvl="2"/>
            <a:r>
              <a:rPr lang="en-US" altLang="zh-TW" dirty="0">
                <a:solidFill>
                  <a:schemeClr val="tx1"/>
                </a:solidFill>
              </a:rPr>
              <a:t> order(), ?order</a:t>
            </a:r>
          </a:p>
          <a:p>
            <a:pPr lvl="2"/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x[order(…),]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Q4: How many counties have more than 2,000,000 residents</a:t>
            </a:r>
            <a:r>
              <a:rPr lang="zh-TW" altLang="en-US" dirty="0">
                <a:solidFill>
                  <a:schemeClr val="tx1"/>
                </a:solidFill>
              </a:rPr>
              <a:t>？</a:t>
            </a:r>
            <a:r>
              <a:rPr lang="en-US" altLang="zh-TW" dirty="0">
                <a:solidFill>
                  <a:schemeClr val="tx1"/>
                </a:solidFill>
              </a:rPr>
              <a:t>Which county</a:t>
            </a:r>
            <a:r>
              <a:rPr lang="zh-TW" altLang="en-US" dirty="0">
                <a:solidFill>
                  <a:schemeClr val="tx1"/>
                </a:solidFill>
              </a:rPr>
              <a:t>？</a:t>
            </a:r>
            <a:endParaRPr lang="en-US" altLang="zh-TW" dirty="0">
              <a:solidFill>
                <a:schemeClr val="tx1"/>
              </a:solidFill>
            </a:endParaRPr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Hint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: which(), length()</a:t>
            </a:r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Hint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x[which(…),]</a:t>
            </a:r>
          </a:p>
          <a:p>
            <a:pPr lvl="1"/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Exercise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89793D7-D998-4B7C-8147-950851F2D46F}" type="slidenum">
              <a:rPr lang="zh-TW" altLang="en-US" smtClean="0">
                <a:solidFill>
                  <a:schemeClr val="bg1"/>
                </a:solidFill>
              </a:rPr>
              <a:pPr>
                <a:defRPr/>
              </a:pPr>
              <a:t>76</a:t>
            </a:fld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5261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Merge</a:t>
            </a:r>
          </a:p>
          <a:p>
            <a:pPr lvl="1"/>
            <a:r>
              <a:rPr lang="en-US" altLang="zh-TW" dirty="0"/>
              <a:t>Merge two data frames by common columns or row names, or do other versions of database </a:t>
            </a:r>
            <a:r>
              <a:rPr lang="en-US" altLang="zh-TW" i="1" dirty="0"/>
              <a:t>join</a:t>
            </a:r>
            <a:r>
              <a:rPr lang="en-US" altLang="zh-TW" dirty="0"/>
              <a:t> operations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 -data frame(</a:t>
            </a:r>
            <a:r>
              <a:rPr lang="zh-TW" altLang="en-US" dirty="0"/>
              <a:t>資料欄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77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703512" y="2924944"/>
            <a:ext cx="8784976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a=data.frame(WD=c(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ID=c("tinin", "</a:t>
            </a:r>
            <a:r>
              <a:rPr lang="en-US" altLang="zh-TW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bp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","lee"), </a:t>
            </a:r>
            <a:endParaRPr lang="en-US" altLang="zh-TW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Date=as.Date(c("201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-0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","201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-0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","201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-0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")),</a:t>
            </a:r>
            <a:endParaRPr lang="en-US" altLang="zh-TW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PHONE=c("0910","0955","0933"))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b=data.frame(PHONE=c("0910","0955","0987","0966"),</a:t>
            </a:r>
            <a:endParaRPr lang="en-US" altLang="zh-TW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NAME=c(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"CHT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"FET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"TM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","PHS"))</a:t>
            </a:r>
            <a:endParaRPr lang="en-US" altLang="zh-TW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</a:t>
            </a:r>
          </a:p>
          <a:p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WD    ID       Date PHONE</a:t>
            </a:r>
          </a:p>
          <a:p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2 tinin 2016-02-23  0910</a:t>
            </a:r>
          </a:p>
          <a:p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2  3   </a:t>
            </a:r>
            <a:r>
              <a:rPr lang="en-US" altLang="zh-TW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bp</a:t>
            </a:r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2016-02-24  0955</a:t>
            </a:r>
          </a:p>
          <a:p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4   lee 2016-02-25  0933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b</a:t>
            </a:r>
          </a:p>
          <a:p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PHONE     NAME</a:t>
            </a:r>
          </a:p>
          <a:p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0910     CHT</a:t>
            </a:r>
            <a:endParaRPr lang="zh-TW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0955     FET</a:t>
            </a:r>
            <a:endParaRPr lang="zh-TW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0987     TM</a:t>
            </a:r>
            <a:endParaRPr lang="zh-TW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0966     PHS</a:t>
            </a:r>
            <a:endParaRPr lang="zh-TW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16877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 -data frame(</a:t>
            </a:r>
            <a:r>
              <a:rPr lang="zh-TW" altLang="en-US" dirty="0"/>
              <a:t>資料欄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78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207568" y="1878022"/>
            <a:ext cx="7776864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merge(x=a,y=b, by="PHONE",all=TRUE)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#outer join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 WD    ID       Date     NAME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0910  2 tinin 2016-02-23   CHT</a:t>
            </a:r>
            <a:endParaRPr lang="zh-TW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0933  4   lee 2016-02-25   &lt;NA&gt;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3  0955  3   </a:t>
            </a:r>
            <a:r>
              <a:rPr lang="en-US" altLang="zh-TW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bp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2016-02-24   FET</a:t>
            </a:r>
            <a:endParaRPr lang="zh-TW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0966 NA  &lt;NA&gt;       &lt;NA&gt;   PHS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0987 NA  &lt;NA&gt;       &lt;NA&gt;   TM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merge(x=a,y=b, by=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,all.x=TRUE)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#left join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 WD    ID       Date     NAME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0910  2 tinin 2016-02-23   CHT</a:t>
            </a:r>
            <a:endParaRPr lang="zh-TW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0933  4   lee 2016-02-25   &lt;NA&gt;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3  0955  3   </a:t>
            </a:r>
            <a:r>
              <a:rPr lang="en-US" altLang="zh-TW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bp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2016-02-24   FET</a:t>
            </a:r>
            <a:endParaRPr lang="zh-TW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86482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 -data frame(</a:t>
            </a:r>
            <a:r>
              <a:rPr lang="zh-TW" altLang="en-US" dirty="0"/>
              <a:t>資料欄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79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243572" y="1878022"/>
            <a:ext cx="7704856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merge(x=a,y=b, by=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,all.y=TRUE)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#right join</a:t>
            </a:r>
          </a:p>
          <a:p>
            <a:r>
              <a:rPr lang="pl-PL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PHONE WD    ID       Date NAME</a:t>
            </a:r>
          </a:p>
          <a:p>
            <a:r>
              <a:rPr lang="pl-PL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1  0910  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pl-PL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tinin 201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pl-PL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-0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pl-PL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  <a:r>
              <a:rPr lang="pl-PL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CHT</a:t>
            </a:r>
          </a:p>
          <a:p>
            <a:r>
              <a:rPr lang="pl-PL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2  0955  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pl-PL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bp</a:t>
            </a:r>
            <a:r>
              <a:rPr lang="pl-PL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pl-PL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-0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pl-PL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lang="pl-PL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FET</a:t>
            </a:r>
          </a:p>
          <a:p>
            <a:r>
              <a:rPr lang="pl-PL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0966 NA  &lt;NA&gt;       &lt;NA&gt;  PHS</a:t>
            </a:r>
          </a:p>
          <a:p>
            <a:r>
              <a:rPr lang="pl-PL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0987 NA  &lt;NA&gt;       &lt;NA&gt;   TM</a:t>
            </a:r>
            <a:endParaRPr lang="zh-TW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merge(x=a,y=b, by=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,all=FALSE)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#inner join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PHONE WD    ID       Date NAME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0910  2 tinin 2016-02-23  CHT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2  0955  3   </a:t>
            </a:r>
            <a:r>
              <a:rPr lang="en-US" altLang="zh-TW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bp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2016-02-24  FET</a:t>
            </a:r>
            <a:endParaRPr lang="zh-TW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026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微軟資料科學學位認證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2050" name="Picture 2" descr="資料科學 (Data Science) 學習路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629" y="2598115"/>
            <a:ext cx="6486525" cy="283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61937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 -data frame(</a:t>
            </a:r>
            <a:r>
              <a:rPr lang="zh-TW" altLang="en-US" dirty="0"/>
              <a:t>資料欄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80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703512" y="2276873"/>
            <a:ext cx="8784976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a=data.frame(WD=c(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ID=c("tinin", "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bp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","lee"),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Date=as.Date(c("201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-0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","201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-0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","201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-0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")),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PHONE=c("0910","0955","0933")) 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b=data.frame(</a:t>
            </a:r>
            <a:r>
              <a:rPr lang="en-US" altLang="zh-TW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=c("0910","0955","0987","0966"),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NAME=c(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"CHT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"FET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"TM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","PHS"))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merge(a,b, </a:t>
            </a:r>
            <a:r>
              <a:rPr lang="zh-TW" alt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en-US" altLang="zh-TW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</a:t>
            </a:r>
            <a:r>
              <a:rPr lang="zh-TW" alt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</a:t>
            </a:r>
            <a:r>
              <a:rPr lang="en-US" altLang="zh-TW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altLang="zh-TW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by.y</a:t>
            </a:r>
            <a:r>
              <a:rPr lang="en-US" altLang="zh-TW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="NUM"</a:t>
            </a:r>
            <a:r>
              <a:rPr lang="zh-TW" alt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all=FALSE)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#inner join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PHONE WD    ID       Date NAME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0910  2 tinin 2016-02-23  CHT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2  0955  3   </a:t>
            </a:r>
            <a:r>
              <a:rPr lang="en-US" altLang="zh-TW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bp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2016-02-24  FET</a:t>
            </a:r>
            <a:endParaRPr lang="zh-TW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20308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Merge two datasets, AQX.csv and AQXsite.csv, by ‘</a:t>
            </a:r>
            <a:r>
              <a:rPr lang="en-US" altLang="zh-TW" dirty="0" err="1"/>
              <a:t>SiteName</a:t>
            </a:r>
            <a:r>
              <a:rPr lang="en-US" altLang="zh-TW" dirty="0"/>
              <a:t>’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81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337" y="2871862"/>
            <a:ext cx="7051327" cy="361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38904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Control Structures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82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833193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if (</a:t>
            </a:r>
            <a:r>
              <a:rPr lang="en-US" altLang="zh-TW" i="1" dirty="0" err="1"/>
              <a:t>cond</a:t>
            </a:r>
            <a:r>
              <a:rPr lang="en-US" altLang="zh-TW" dirty="0"/>
              <a:t>) </a:t>
            </a:r>
            <a:r>
              <a:rPr lang="en-US" altLang="zh-TW" i="1" dirty="0"/>
              <a:t>expr</a:t>
            </a:r>
          </a:p>
          <a:p>
            <a:endParaRPr lang="en-US" altLang="zh-TW" dirty="0"/>
          </a:p>
          <a:p>
            <a:r>
              <a:rPr lang="en-US" altLang="zh-TW" dirty="0"/>
              <a:t>if (</a:t>
            </a:r>
            <a:r>
              <a:rPr lang="en-US" altLang="zh-TW" i="1" dirty="0" err="1"/>
              <a:t>cond</a:t>
            </a:r>
            <a:r>
              <a:rPr lang="en-US" altLang="zh-TW" dirty="0"/>
              <a:t>) </a:t>
            </a:r>
            <a:r>
              <a:rPr lang="en-US" altLang="zh-TW" i="1" dirty="0"/>
              <a:t>expr1</a:t>
            </a:r>
            <a:r>
              <a:rPr lang="en-US" altLang="zh-TW" dirty="0"/>
              <a:t> else </a:t>
            </a:r>
            <a:r>
              <a:rPr lang="en-US" altLang="zh-TW" i="1" dirty="0"/>
              <a:t>expr2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Control Structures - if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83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347755" y="3692576"/>
            <a:ext cx="734481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a=2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if (a %% 2 == 1) print ("odd") else print ("even")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"even"</a:t>
            </a:r>
          </a:p>
        </p:txBody>
      </p:sp>
      <p:sp>
        <p:nvSpPr>
          <p:cNvPr id="6" name="矩形 5"/>
          <p:cNvSpPr/>
          <p:nvPr/>
        </p:nvSpPr>
        <p:spPr>
          <a:xfrm>
            <a:off x="3125670" y="3980231"/>
            <a:ext cx="1800200" cy="33947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57208" y="3982571"/>
            <a:ext cx="1800200" cy="33947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535323" y="3980231"/>
            <a:ext cx="1944216" cy="3384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1919536" y="2804337"/>
            <a:ext cx="2025533" cy="1272736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2855640" y="2804337"/>
            <a:ext cx="2736304" cy="1175895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endCxn id="8" idx="0"/>
          </p:cNvCxnSpPr>
          <p:nvPr/>
        </p:nvCxnSpPr>
        <p:spPr>
          <a:xfrm>
            <a:off x="4295800" y="2804337"/>
            <a:ext cx="4211631" cy="1175894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R programming if statement flow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600" y="588105"/>
            <a:ext cx="21621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R programming if else statement flowch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70" y="581069"/>
            <a:ext cx="265747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84900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Control Structures - if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84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783632" y="1988841"/>
            <a:ext cx="6624736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score = 60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(score &gt;= 80){ 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print("A")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if (score &gt;= 70 &amp;&amp; score &lt; 80){ 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print("B")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if (score &gt;= 60 &amp;&amp; score &lt; 70){ 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print("C")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else{ 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print("D")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"C"</a:t>
            </a:r>
            <a:endParaRPr lang="zh-TW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79197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Control Structures - if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85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936776" y="2060849"/>
            <a:ext cx="631844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 = 1:10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y = ifelse(x&gt;5,"T","F")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y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[1] "F" "F" "F" "F" "F" "T" "T" "T" "T" "T"</a:t>
            </a:r>
          </a:p>
        </p:txBody>
      </p:sp>
    </p:spTree>
    <p:extLst>
      <p:ext uri="{BB962C8B-B14F-4D97-AF65-F5344CB8AC3E}">
        <p14:creationId xmlns:p14="http://schemas.microsoft.com/office/powerpoint/2010/main" val="312634399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for (</a:t>
            </a:r>
            <a:r>
              <a:rPr lang="en-US" altLang="zh-TW" i="1" dirty="0" err="1"/>
              <a:t>var</a:t>
            </a:r>
            <a:r>
              <a:rPr lang="en-US" altLang="zh-TW" dirty="0"/>
              <a:t> in </a:t>
            </a:r>
            <a:r>
              <a:rPr lang="en-US" altLang="zh-TW" i="1" dirty="0" err="1"/>
              <a:t>seq</a:t>
            </a:r>
            <a:r>
              <a:rPr lang="en-US" altLang="zh-TW" dirty="0"/>
              <a:t>) </a:t>
            </a:r>
            <a:r>
              <a:rPr lang="en-US" altLang="zh-TW" i="1" dirty="0"/>
              <a:t>expr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 err="1"/>
              <a:t>var</a:t>
            </a:r>
            <a:r>
              <a:rPr lang="en-US" altLang="zh-TW" dirty="0"/>
              <a:t> : variable</a:t>
            </a:r>
          </a:p>
          <a:p>
            <a:pPr lvl="1"/>
            <a:r>
              <a:rPr lang="en-US" altLang="zh-TW" dirty="0" err="1"/>
              <a:t>seq</a:t>
            </a:r>
            <a:r>
              <a:rPr lang="en-US" altLang="zh-TW" dirty="0"/>
              <a:t> : vector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Control Structures - for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86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287688" y="3573017"/>
            <a:ext cx="523832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nn-NO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sum=0</a:t>
            </a:r>
          </a:p>
          <a:p>
            <a:r>
              <a:rPr lang="nn-NO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for (i in 1:20){sum = sum + i}</a:t>
            </a:r>
          </a:p>
          <a:p>
            <a:r>
              <a:rPr lang="nn-NO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sum</a:t>
            </a:r>
          </a:p>
          <a:p>
            <a:r>
              <a:rPr lang="nn-NO" altLang="zh-TW" dirty="0">
                <a:latin typeface="Courier New" pitchFamily="49" charset="0"/>
                <a:cs typeface="Courier New" pitchFamily="49" charset="0"/>
              </a:rPr>
              <a:t>[1] 210</a:t>
            </a:r>
          </a:p>
        </p:txBody>
      </p:sp>
      <p:sp>
        <p:nvSpPr>
          <p:cNvPr id="6" name="矩形 5"/>
          <p:cNvSpPr/>
          <p:nvPr/>
        </p:nvSpPr>
        <p:spPr>
          <a:xfrm>
            <a:off x="4323471" y="3861048"/>
            <a:ext cx="188354" cy="36004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7" name="直線單箭頭接點 6"/>
          <p:cNvCxnSpPr>
            <a:endCxn id="6" idx="0"/>
          </p:cNvCxnSpPr>
          <p:nvPr/>
        </p:nvCxnSpPr>
        <p:spPr>
          <a:xfrm>
            <a:off x="1919536" y="1988840"/>
            <a:ext cx="2498112" cy="1872208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015880" y="3861048"/>
            <a:ext cx="576064" cy="36004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2855640" y="1988840"/>
            <a:ext cx="2376264" cy="1969944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735960" y="3861048"/>
            <a:ext cx="2016224" cy="36004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3" name="直線單箭頭接點 12"/>
          <p:cNvCxnSpPr>
            <a:endCxn id="12" idx="0"/>
          </p:cNvCxnSpPr>
          <p:nvPr/>
        </p:nvCxnSpPr>
        <p:spPr>
          <a:xfrm>
            <a:off x="3575720" y="1988840"/>
            <a:ext cx="3168352" cy="1872208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圖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3289" y="1188287"/>
            <a:ext cx="3216027" cy="476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79921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for (</a:t>
            </a:r>
            <a:r>
              <a:rPr lang="en-US" altLang="zh-TW" i="1" dirty="0" err="1">
                <a:solidFill>
                  <a:srgbClr val="00B050"/>
                </a:solidFill>
              </a:rPr>
              <a:t>var</a:t>
            </a:r>
            <a:r>
              <a:rPr lang="en-US" altLang="zh-TW" dirty="0"/>
              <a:t> in </a:t>
            </a:r>
            <a:r>
              <a:rPr lang="en-US" altLang="zh-TW" i="1" dirty="0" err="1">
                <a:solidFill>
                  <a:srgbClr val="0000FF"/>
                </a:solidFill>
              </a:rPr>
              <a:t>seq</a:t>
            </a:r>
            <a:r>
              <a:rPr lang="en-US" altLang="zh-TW" dirty="0"/>
              <a:t>) </a:t>
            </a:r>
            <a:r>
              <a:rPr lang="en-US" altLang="zh-TW" i="1" dirty="0">
                <a:solidFill>
                  <a:srgbClr val="7030A0"/>
                </a:solidFill>
              </a:rPr>
              <a:t>expr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 err="1"/>
              <a:t>var</a:t>
            </a:r>
            <a:r>
              <a:rPr lang="en-US" altLang="zh-TW" dirty="0"/>
              <a:t> : variable</a:t>
            </a:r>
          </a:p>
          <a:p>
            <a:pPr lvl="1"/>
            <a:r>
              <a:rPr lang="en-US" altLang="zh-TW" dirty="0" err="1"/>
              <a:t>seq</a:t>
            </a:r>
            <a:r>
              <a:rPr lang="en-US" altLang="zh-TW" dirty="0"/>
              <a:t> : vector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Control Structures - for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87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519937" y="260648"/>
            <a:ext cx="4990421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print(paste("The year is", 2010))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"The year is 2010"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print(paste("The year is", 2011))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"The year is 2011"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print(paste("The year is", 2012))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"The year is 2012"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print(paste("The year is", 2013))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"The year is 2013"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print(paste("The year is", 2014))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"The year is 2014"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print(paste("The year is", 2015))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"The year is 2015"</a:t>
            </a:r>
          </a:p>
        </p:txBody>
      </p:sp>
      <p:sp>
        <p:nvSpPr>
          <p:cNvPr id="8" name="矩形 7"/>
          <p:cNvSpPr/>
          <p:nvPr/>
        </p:nvSpPr>
        <p:spPr>
          <a:xfrm>
            <a:off x="5519937" y="3898028"/>
            <a:ext cx="4990421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for (i in 2010:2015){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print(paste("The year is", i))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}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"The year is 2010"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"The year is 2011"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"The year is 2012"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"The year is 2013"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"The year is 2014"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"The year is 2015"</a:t>
            </a:r>
          </a:p>
        </p:txBody>
      </p:sp>
      <p:sp>
        <p:nvSpPr>
          <p:cNvPr id="9" name="矩形 8"/>
          <p:cNvSpPr/>
          <p:nvPr/>
        </p:nvSpPr>
        <p:spPr>
          <a:xfrm>
            <a:off x="6522806" y="3834128"/>
            <a:ext cx="188354" cy="36004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0" name="直線單箭頭接點 9"/>
          <p:cNvCxnSpPr>
            <a:endCxn id="9" idx="0"/>
          </p:cNvCxnSpPr>
          <p:nvPr/>
        </p:nvCxnSpPr>
        <p:spPr>
          <a:xfrm>
            <a:off x="1919536" y="1988840"/>
            <a:ext cx="4697447" cy="1845288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246673" y="3958784"/>
            <a:ext cx="1225591" cy="24381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2" name="直線單箭頭接點 11"/>
          <p:cNvCxnSpPr/>
          <p:nvPr/>
        </p:nvCxnSpPr>
        <p:spPr>
          <a:xfrm>
            <a:off x="2855640" y="1988840"/>
            <a:ext cx="4457244" cy="2091850"/>
          </a:xfrm>
          <a:prstGeom prst="straightConnector1">
            <a:avLst/>
          </a:pr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978724" y="4268869"/>
            <a:ext cx="4315544" cy="2372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3575720" y="1988840"/>
            <a:ext cx="3608040" cy="2304256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78071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for (</a:t>
            </a:r>
            <a:r>
              <a:rPr lang="en-US" altLang="zh-TW" i="1" dirty="0" err="1"/>
              <a:t>var</a:t>
            </a:r>
            <a:r>
              <a:rPr lang="en-US" altLang="zh-TW" dirty="0"/>
              <a:t> in </a:t>
            </a:r>
            <a:r>
              <a:rPr lang="en-US" altLang="zh-TW" i="1" dirty="0" err="1"/>
              <a:t>seq</a:t>
            </a:r>
            <a:r>
              <a:rPr lang="en-US" altLang="zh-TW" dirty="0"/>
              <a:t>) </a:t>
            </a:r>
            <a:r>
              <a:rPr lang="en-US" altLang="zh-TW" i="1" dirty="0"/>
              <a:t>expr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 err="1"/>
              <a:t>var</a:t>
            </a:r>
            <a:r>
              <a:rPr lang="en-US" altLang="zh-TW" dirty="0"/>
              <a:t> : variable</a:t>
            </a:r>
          </a:p>
          <a:p>
            <a:pPr lvl="1"/>
            <a:r>
              <a:rPr lang="en-US" altLang="zh-TW" dirty="0" err="1"/>
              <a:t>seq</a:t>
            </a:r>
            <a:r>
              <a:rPr lang="en-US" altLang="zh-TW" dirty="0"/>
              <a:t> : vector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Control Structures - for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88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287688" y="3015576"/>
            <a:ext cx="523832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nn-NO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sum=0</a:t>
            </a:r>
          </a:p>
          <a:p>
            <a:r>
              <a:rPr lang="nn-NO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for (i in 1:20){sum = sum + i}</a:t>
            </a:r>
          </a:p>
          <a:p>
            <a:r>
              <a:rPr lang="nn-NO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sum</a:t>
            </a:r>
          </a:p>
          <a:p>
            <a:r>
              <a:rPr lang="nn-NO" altLang="zh-TW" dirty="0">
                <a:latin typeface="Courier New" pitchFamily="49" charset="0"/>
                <a:cs typeface="Courier New" pitchFamily="49" charset="0"/>
              </a:rPr>
              <a:t>[1] 210</a:t>
            </a:r>
          </a:p>
        </p:txBody>
      </p:sp>
      <p:sp>
        <p:nvSpPr>
          <p:cNvPr id="14" name="矩形 13"/>
          <p:cNvSpPr/>
          <p:nvPr/>
        </p:nvSpPr>
        <p:spPr>
          <a:xfrm>
            <a:off x="3287688" y="4413151"/>
            <a:ext cx="523832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 = seq(2,20,by=2)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sum = 0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for (i in x)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{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sum = sum +i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}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sum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110</a:t>
            </a:r>
          </a:p>
        </p:txBody>
      </p:sp>
    </p:spTree>
    <p:extLst>
      <p:ext uri="{BB962C8B-B14F-4D97-AF65-F5344CB8AC3E}">
        <p14:creationId xmlns:p14="http://schemas.microsoft.com/office/powerpoint/2010/main" val="5942608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Example : Multiplication table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Control Structures - for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89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810000" y="2276872"/>
            <a:ext cx="457200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a=rep(c(0),times=81)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dim(a)=c(9,9)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for (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in 1:9) { 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for(j in 1:9){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a[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]=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*j}}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95431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Install R &amp; </a:t>
            </a:r>
            <a:r>
              <a:rPr lang="en-US" altLang="zh-TW" dirty="0" err="1"/>
              <a:t>Rstudio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056631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Pascal Triangle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90</a:t>
            </a:fld>
            <a:endParaRPr lang="zh-TW" altLang="en-US"/>
          </a:p>
        </p:txBody>
      </p:sp>
      <p:pic>
        <p:nvPicPr>
          <p:cNvPr id="5" name="Picture 3" descr="\tbinom{n}{r}=\tbinom{n-1}{r}+\tbinom{n-1}{r-1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2276873"/>
            <a:ext cx="3175528" cy="50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466" y="3140969"/>
            <a:ext cx="2855780" cy="109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04204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Control Structures - for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91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207568" y="2420889"/>
            <a:ext cx="7776864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out = rep(0,4)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for (i in 1:4)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{ 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out[i] = mean(iris[,i])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}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names(out) = colnames(iris[,1:4])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out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Sepal.Length  Sepal.Width Petal.Length  Petal.Width 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5.843333     3.057333     3.758000     1.199333 </a:t>
            </a:r>
          </a:p>
        </p:txBody>
      </p:sp>
    </p:spTree>
    <p:extLst>
      <p:ext uri="{BB962C8B-B14F-4D97-AF65-F5344CB8AC3E}">
        <p14:creationId xmlns:p14="http://schemas.microsoft.com/office/powerpoint/2010/main" val="256599291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Control Structures - for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92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999656" y="1600200"/>
            <a:ext cx="6192688" cy="2339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unique(iris[,5])</a:t>
            </a: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0</a:t>
            </a: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(i in x)</a:t>
            </a: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y[i] = mean(iris[iris[,5]==i,1])</a:t>
            </a: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altLang="zh-TW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zh-TW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setosa</a:t>
            </a:r>
            <a:r>
              <a:rPr lang="en-US" altLang="zh-TW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versicolor</a:t>
            </a:r>
            <a:r>
              <a:rPr lang="en-US" altLang="zh-TW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virginica</a:t>
            </a:r>
            <a:r>
              <a:rPr lang="en-US" altLang="zh-TW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altLang="zh-TW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0.000      5.006      5.936      6.588</a:t>
            </a:r>
            <a:endParaRPr lang="zh-TW" alt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99656" y="4105375"/>
            <a:ext cx="6192688" cy="2616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unique(iris[,5])</a:t>
            </a: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0</a:t>
            </a: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(i in 1:length(x))</a:t>
            </a: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y[i] = mean(iris[iris[,5]==x[i],1])</a:t>
            </a: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names(y)=x</a:t>
            </a: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altLang="zh-TW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setosa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versicolor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virginica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5.006    5.936      6.588</a:t>
            </a:r>
            <a:endParaRPr lang="zh-TW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18532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Calculate the average of </a:t>
            </a:r>
            <a:r>
              <a:rPr lang="en-US" altLang="zh-TW" dirty="0" err="1"/>
              <a:t>Sepal.Length</a:t>
            </a:r>
            <a:r>
              <a:rPr lang="en-US" altLang="zh-TW" dirty="0"/>
              <a:t>, </a:t>
            </a:r>
            <a:r>
              <a:rPr lang="en-US" altLang="zh-TW" dirty="0" err="1"/>
              <a:t>Sepal.Width</a:t>
            </a:r>
            <a:r>
              <a:rPr lang="en-US" altLang="zh-TW" dirty="0"/>
              <a:t>, </a:t>
            </a:r>
            <a:r>
              <a:rPr lang="en-US" altLang="zh-TW" dirty="0" err="1"/>
              <a:t>Petal.Length</a:t>
            </a:r>
            <a:r>
              <a:rPr lang="en-US" altLang="zh-TW" dirty="0"/>
              <a:t> and </a:t>
            </a:r>
            <a:r>
              <a:rPr lang="en-US" altLang="zh-TW" dirty="0" err="1"/>
              <a:t>Petal.Width</a:t>
            </a:r>
            <a:r>
              <a:rPr lang="en-US" altLang="zh-TW" dirty="0"/>
              <a:t> of each species in IRIS dataset.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93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57" y="3284985"/>
            <a:ext cx="6538217" cy="78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27450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Calculate the average concentration of NO2, PM10, PM2.5, O3 and SO2 of each station.</a:t>
            </a:r>
          </a:p>
          <a:p>
            <a:endParaRPr lang="en-US" altLang="zh-TW" dirty="0"/>
          </a:p>
          <a:p>
            <a:r>
              <a:rPr lang="en-US" altLang="zh-TW" dirty="0"/>
              <a:t>Data:</a:t>
            </a:r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x=read.csv("</a:t>
            </a:r>
            <a:r>
              <a:rPr lang="en-US" altLang="zh-TW" dirty="0" err="1">
                <a:solidFill>
                  <a:schemeClr val="tx1"/>
                </a:solidFill>
              </a:rPr>
              <a:t>AirPollution.csv",header</a:t>
            </a:r>
            <a:r>
              <a:rPr lang="en-US" altLang="zh-TW" dirty="0">
                <a:solidFill>
                  <a:schemeClr val="tx1"/>
                </a:solidFill>
              </a:rPr>
              <a:t>=T)</a:t>
            </a:r>
          </a:p>
          <a:p>
            <a:pPr lvl="1"/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94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4365104"/>
            <a:ext cx="62103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63095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repeat </a:t>
            </a:r>
            <a:r>
              <a:rPr lang="en-US" altLang="zh-TW" dirty="0" err="1"/>
              <a:t>expr_repeat</a:t>
            </a:r>
            <a:endParaRPr lang="en-US" altLang="zh-TW" dirty="0"/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break</a:t>
            </a:r>
            <a:r>
              <a:rPr lang="en-US" altLang="zh-TW" dirty="0"/>
              <a:t> statement is the only way to come out of the repeat loop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Control Structures - repeat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95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810000" y="3068961"/>
            <a:ext cx="4572000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nn-NO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sum=0</a:t>
            </a:r>
          </a:p>
          <a:p>
            <a:r>
              <a:rPr lang="nn-NO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i=1</a:t>
            </a:r>
          </a:p>
          <a:p>
            <a:r>
              <a:rPr lang="nn-NO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repeat{</a:t>
            </a:r>
          </a:p>
          <a:p>
            <a:r>
              <a:rPr lang="nn-NO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sum=sum+i</a:t>
            </a:r>
          </a:p>
          <a:p>
            <a:r>
              <a:rPr lang="nn-NO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i=i+1</a:t>
            </a:r>
          </a:p>
          <a:p>
            <a:r>
              <a:rPr lang="nn-NO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if(i&gt;20)break</a:t>
            </a:r>
          </a:p>
          <a:p>
            <a:r>
              <a:rPr lang="nn-NO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}</a:t>
            </a:r>
          </a:p>
          <a:p>
            <a:r>
              <a:rPr lang="nn-NO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sum</a:t>
            </a:r>
          </a:p>
          <a:p>
            <a:r>
              <a:rPr lang="nn-NO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210</a:t>
            </a:r>
            <a:endParaRPr lang="en-US" altLang="zh-TW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02224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while (</a:t>
            </a:r>
            <a:r>
              <a:rPr lang="en-US" altLang="zh-TW" i="1" dirty="0" err="1"/>
              <a:t>cond</a:t>
            </a:r>
            <a:r>
              <a:rPr lang="en-US" altLang="zh-TW" dirty="0"/>
              <a:t>) </a:t>
            </a:r>
            <a:r>
              <a:rPr lang="en-US" altLang="zh-TW" i="1" dirty="0"/>
              <a:t>expr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Control Structures - while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96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810000" y="3068960"/>
            <a:ext cx="457200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nn-NO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sum=0</a:t>
            </a:r>
          </a:p>
          <a:p>
            <a:r>
              <a:rPr lang="nn-NO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i=1</a:t>
            </a:r>
          </a:p>
          <a:p>
            <a:r>
              <a:rPr lang="nn-NO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while(i&lt;=20){</a:t>
            </a:r>
          </a:p>
          <a:p>
            <a:r>
              <a:rPr lang="nn-NO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sum=sum+i</a:t>
            </a:r>
          </a:p>
          <a:p>
            <a:r>
              <a:rPr lang="nn-NO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i=i+1</a:t>
            </a:r>
          </a:p>
          <a:p>
            <a:r>
              <a:rPr lang="nn-NO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}</a:t>
            </a:r>
          </a:p>
          <a:p>
            <a:r>
              <a:rPr lang="nn-NO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sum</a:t>
            </a:r>
          </a:p>
          <a:p>
            <a:r>
              <a:rPr lang="nn-NO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210</a:t>
            </a:r>
            <a:endParaRPr lang="en-US" altLang="zh-TW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66176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next</a:t>
            </a:r>
          </a:p>
          <a:p>
            <a:pPr lvl="1"/>
            <a:r>
              <a:rPr lang="en-US" altLang="zh-TW" dirty="0"/>
              <a:t>halts the processing of the current iteration and advances the looping index</a:t>
            </a:r>
          </a:p>
          <a:p>
            <a:pPr lvl="1"/>
            <a:r>
              <a:rPr lang="en-US" altLang="zh-TW" dirty="0"/>
              <a:t>Like </a:t>
            </a:r>
            <a:r>
              <a:rPr lang="en-US" altLang="zh-TW" dirty="0">
                <a:solidFill>
                  <a:srgbClr val="FF0000"/>
                </a:solidFill>
              </a:rPr>
              <a:t>continue</a:t>
            </a:r>
            <a:r>
              <a:rPr lang="en-US" altLang="zh-TW" dirty="0"/>
              <a:t> in C++</a:t>
            </a:r>
          </a:p>
          <a:p>
            <a:r>
              <a:rPr lang="en-US" altLang="zh-TW" dirty="0"/>
              <a:t>break</a:t>
            </a:r>
          </a:p>
          <a:p>
            <a:pPr lvl="1"/>
            <a:r>
              <a:rPr lang="en-US" altLang="zh-TW" dirty="0"/>
              <a:t>breaks out of a loop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Control Structures – next &amp; break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97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531604" y="4404548"/>
            <a:ext cx="7128792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for (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in 1:5) { if (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==3) </a:t>
            </a:r>
            <a:r>
              <a:rPr lang="en-U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altLang="zh-TW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 print(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)}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1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2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4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5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for (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in 1:5) { if (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==3) </a:t>
            </a:r>
            <a:r>
              <a:rPr lang="en-U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altLang="zh-TW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 print(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)}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1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2</a:t>
            </a:r>
          </a:p>
        </p:txBody>
      </p:sp>
    </p:spTree>
    <p:extLst>
      <p:ext uri="{BB962C8B-B14F-4D97-AF65-F5344CB8AC3E}">
        <p14:creationId xmlns:p14="http://schemas.microsoft.com/office/powerpoint/2010/main" val="426434615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Function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98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092728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myfunction</a:t>
            </a:r>
            <a:r>
              <a:rPr lang="en-US" altLang="zh-TW" dirty="0"/>
              <a:t> &lt;- function(</a:t>
            </a:r>
            <a:r>
              <a:rPr lang="en-US" altLang="zh-TW" i="1" dirty="0"/>
              <a:t>arg1, arg2, ... </a:t>
            </a:r>
            <a:r>
              <a:rPr lang="en-US" altLang="zh-TW" dirty="0"/>
              <a:t>){</a:t>
            </a:r>
            <a:br>
              <a:rPr lang="en-US" altLang="zh-TW" dirty="0"/>
            </a:br>
            <a:r>
              <a:rPr lang="en-US" altLang="zh-TW" i="1" dirty="0"/>
              <a:t>statements</a:t>
            </a:r>
            <a:br>
              <a:rPr lang="en-US" altLang="zh-TW" dirty="0"/>
            </a:br>
            <a:r>
              <a:rPr lang="en-US" altLang="zh-TW" dirty="0"/>
              <a:t>return(</a:t>
            </a:r>
            <a:r>
              <a:rPr lang="en-US" altLang="zh-TW" i="1" dirty="0"/>
              <a:t>object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99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423592" y="3536301"/>
            <a:ext cx="7344816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sum_test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&lt;-function(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z=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x+y</a:t>
            </a:r>
            <a:endParaRPr lang="en-US" altLang="zh-TW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return(z)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sum_test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(2,3)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5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z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Error: object ‘z' not found</a:t>
            </a:r>
          </a:p>
        </p:txBody>
      </p:sp>
    </p:spTree>
    <p:extLst>
      <p:ext uri="{BB962C8B-B14F-4D97-AF65-F5344CB8AC3E}">
        <p14:creationId xmlns:p14="http://schemas.microsoft.com/office/powerpoint/2010/main" val="387927346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vim</Template>
  <TotalTime>39088</TotalTime>
  <Words>10229</Words>
  <Application>Microsoft Macintosh PowerPoint</Application>
  <PresentationFormat>寬螢幕</PresentationFormat>
  <Paragraphs>1620</Paragraphs>
  <Slides>143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143</vt:i4>
      </vt:variant>
    </vt:vector>
  </HeadingPairs>
  <TitlesOfParts>
    <vt:vector size="151" baseType="lpstr">
      <vt:lpstr>新細明體</vt:lpstr>
      <vt:lpstr>Calibri</vt:lpstr>
      <vt:lpstr>Corbel</vt:lpstr>
      <vt:lpstr>Courier New</vt:lpstr>
      <vt:lpstr>Times New Roman</vt:lpstr>
      <vt:lpstr>Wingdings</vt:lpstr>
      <vt:lpstr>Custom Theme</vt:lpstr>
      <vt:lpstr>Equation</vt:lpstr>
      <vt:lpstr>R programming</vt:lpstr>
      <vt:lpstr>Outline</vt:lpstr>
      <vt:lpstr>Reference</vt:lpstr>
      <vt:lpstr>Introduction to R</vt:lpstr>
      <vt:lpstr>What is R?</vt:lpstr>
      <vt:lpstr>Introduction to R</vt:lpstr>
      <vt:lpstr>Introduction to R</vt:lpstr>
      <vt:lpstr>微軟資料科學學位認證</vt:lpstr>
      <vt:lpstr>Install R &amp; Rstudio</vt:lpstr>
      <vt:lpstr>Install R &amp; Rstudio</vt:lpstr>
      <vt:lpstr>Rstudio (https://posit.co/)</vt:lpstr>
      <vt:lpstr>Installation</vt:lpstr>
      <vt:lpstr>Connect to server</vt:lpstr>
      <vt:lpstr>Connect to server</vt:lpstr>
      <vt:lpstr>Connect to server</vt:lpstr>
      <vt:lpstr>passwd</vt:lpstr>
      <vt:lpstr>Get ready to RStudio</vt:lpstr>
      <vt:lpstr>Get ready to RStudio</vt:lpstr>
      <vt:lpstr>Get ready to RStudio</vt:lpstr>
      <vt:lpstr>Get ready to RStudio</vt:lpstr>
      <vt:lpstr>Suggestion step to install packages</vt:lpstr>
      <vt:lpstr>Get ready to RStudio</vt:lpstr>
      <vt:lpstr>Get ready to RStudio</vt:lpstr>
      <vt:lpstr>Get ready to RStudio</vt:lpstr>
      <vt:lpstr>Get ready to RStudio</vt:lpstr>
      <vt:lpstr>Get ready to RStudio</vt:lpstr>
      <vt:lpstr>Get ready to RStudio</vt:lpstr>
      <vt:lpstr>Get ready to RStudio</vt:lpstr>
      <vt:lpstr>Get ready to RStudio</vt:lpstr>
      <vt:lpstr>Exercise</vt:lpstr>
      <vt:lpstr>Basic R Programming</vt:lpstr>
      <vt:lpstr>Basic R Programming</vt:lpstr>
      <vt:lpstr>Basic R Programming- assignment</vt:lpstr>
      <vt:lpstr>Basic R Programming- Naming</vt:lpstr>
      <vt:lpstr>Basic R Programming- Object</vt:lpstr>
      <vt:lpstr>Some example</vt:lpstr>
      <vt:lpstr>Basic R Programming- operator</vt:lpstr>
      <vt:lpstr>Basic R Programming- operator</vt:lpstr>
      <vt:lpstr>Basic R Programming- keywords</vt:lpstr>
      <vt:lpstr>Basic R Programming- Basic statistics function</vt:lpstr>
      <vt:lpstr>Basic R Programming- Basic statistics function</vt:lpstr>
      <vt:lpstr>Exercise</vt:lpstr>
      <vt:lpstr>Basic R Programming- data type</vt:lpstr>
      <vt:lpstr>Basic R Programming- data type</vt:lpstr>
      <vt:lpstr>Basic R Programming- data type</vt:lpstr>
      <vt:lpstr>Basic R Programming- data type</vt:lpstr>
      <vt:lpstr>Basic R Programming- data type</vt:lpstr>
      <vt:lpstr>Basic R Programming- data type</vt:lpstr>
      <vt:lpstr>Basic R Programming- vector(向量)</vt:lpstr>
      <vt:lpstr>Basic R Programming- vector(向量)</vt:lpstr>
      <vt:lpstr>Basic R Programming- vector(向量)</vt:lpstr>
      <vt:lpstr>Exercise</vt:lpstr>
      <vt:lpstr>Basic R Programming- vector(向量)</vt:lpstr>
      <vt:lpstr>Basic R Programming- vector(向量)</vt:lpstr>
      <vt:lpstr>Basic R Programming- vector(向量)</vt:lpstr>
      <vt:lpstr>Basic R Programming- vector(向量)</vt:lpstr>
      <vt:lpstr>Basic R Programming- Basic statistics function</vt:lpstr>
      <vt:lpstr>Basic R Programming - matrix(矩陣)</vt:lpstr>
      <vt:lpstr>Basic R Programming - matrix(矩陣)</vt:lpstr>
      <vt:lpstr>Basic R Programming - matrix(矩陣)</vt:lpstr>
      <vt:lpstr>Basic R Programming - matrix(矩陣)</vt:lpstr>
      <vt:lpstr>Basic R Programming - matrix(矩陣)</vt:lpstr>
      <vt:lpstr>Basic R Programming - matrix(矩陣)</vt:lpstr>
      <vt:lpstr>Exercise</vt:lpstr>
      <vt:lpstr>Basic R Programming - matrix(矩陣)</vt:lpstr>
      <vt:lpstr>Exercise</vt:lpstr>
      <vt:lpstr>Exercise</vt:lpstr>
      <vt:lpstr>Basic R Programming - factor(因子)</vt:lpstr>
      <vt:lpstr>Basic R Programming - factor(因子)</vt:lpstr>
      <vt:lpstr>Basic R Programming - list(列表)</vt:lpstr>
      <vt:lpstr>Basic R Programming - list(列表)</vt:lpstr>
      <vt:lpstr>Basic R Programming - list(列表)</vt:lpstr>
      <vt:lpstr>Basic R Programming -data frame(資料欄)</vt:lpstr>
      <vt:lpstr>Basic R Programming -data frame(資料欄)</vt:lpstr>
      <vt:lpstr>Basic R Programming -data frame(資料欄)</vt:lpstr>
      <vt:lpstr>Exercise</vt:lpstr>
      <vt:lpstr>Basic R Programming -data frame(資料欄)</vt:lpstr>
      <vt:lpstr>Basic R Programming -data frame(資料欄)</vt:lpstr>
      <vt:lpstr>Basic R Programming -data frame(資料欄)</vt:lpstr>
      <vt:lpstr>Basic R Programming -data frame(資料欄)</vt:lpstr>
      <vt:lpstr>Exercise</vt:lpstr>
      <vt:lpstr>Control Structures</vt:lpstr>
      <vt:lpstr>Control Structures - if </vt:lpstr>
      <vt:lpstr>Control Structures - if </vt:lpstr>
      <vt:lpstr>Control Structures - if </vt:lpstr>
      <vt:lpstr>Control Structures - for</vt:lpstr>
      <vt:lpstr>Control Structures - for</vt:lpstr>
      <vt:lpstr>Control Structures - for</vt:lpstr>
      <vt:lpstr>Control Structures - for</vt:lpstr>
      <vt:lpstr>Exercise</vt:lpstr>
      <vt:lpstr>Control Structures - for</vt:lpstr>
      <vt:lpstr>Control Structures - for</vt:lpstr>
      <vt:lpstr>Exercise</vt:lpstr>
      <vt:lpstr>Exercise</vt:lpstr>
      <vt:lpstr>Control Structures - repeat</vt:lpstr>
      <vt:lpstr>Control Structures - while</vt:lpstr>
      <vt:lpstr>Control Structures – next &amp; break</vt:lpstr>
      <vt:lpstr>Function</vt:lpstr>
      <vt:lpstr>Function</vt:lpstr>
      <vt:lpstr>Function &amp; apply</vt:lpstr>
      <vt:lpstr>recursive</vt:lpstr>
      <vt:lpstr>recursive</vt:lpstr>
      <vt:lpstr>File</vt:lpstr>
      <vt:lpstr>File  - read table / read csv</vt:lpstr>
      <vt:lpstr>File – CSV (from web)</vt:lpstr>
      <vt:lpstr>File - scan (read file)</vt:lpstr>
      <vt:lpstr>File –XLSX</vt:lpstr>
      <vt:lpstr>File - XML</vt:lpstr>
      <vt:lpstr>File - JSON</vt:lpstr>
      <vt:lpstr>File - cat &amp; write</vt:lpstr>
      <vt:lpstr>File - write table</vt:lpstr>
      <vt:lpstr>File - sink (write file)</vt:lpstr>
      <vt:lpstr>Convert file type</vt:lpstr>
      <vt:lpstr>Exercise</vt:lpstr>
      <vt:lpstr>dplyr</vt:lpstr>
      <vt:lpstr>dplyr</vt:lpstr>
      <vt:lpstr>dplyr</vt:lpstr>
      <vt:lpstr>dplyr</vt:lpstr>
      <vt:lpstr>dplyr</vt:lpstr>
      <vt:lpstr>dplyr</vt:lpstr>
      <vt:lpstr>dplyr</vt:lpstr>
      <vt:lpstr>dplyr</vt:lpstr>
      <vt:lpstr>dplyr</vt:lpstr>
      <vt:lpstr>dplyr</vt:lpstr>
      <vt:lpstr>dplyr</vt:lpstr>
      <vt:lpstr>dplyr</vt:lpstr>
      <vt:lpstr>dplyr</vt:lpstr>
      <vt:lpstr>Exercise</vt:lpstr>
      <vt:lpstr>dplyr</vt:lpstr>
      <vt:lpstr>dplyr</vt:lpstr>
      <vt:lpstr>dplyr</vt:lpstr>
      <vt:lpstr>dplyr</vt:lpstr>
      <vt:lpstr>dplyr</vt:lpstr>
      <vt:lpstr>dplyr</vt:lpstr>
      <vt:lpstr>R calling C/C++</vt:lpstr>
      <vt:lpstr>R calling c</vt:lpstr>
      <vt:lpstr>R calling c (linux)</vt:lpstr>
      <vt:lpstr>R calling c function (linux)</vt:lpstr>
      <vt:lpstr>R calling c function (linux)</vt:lpstr>
      <vt:lpstr>R calling c function (linux)</vt:lpstr>
      <vt:lpstr>R calling Python / Perl (linux)</vt:lpstr>
      <vt:lpstr>Calling R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大規模資料處理技術程式設計</dc:title>
  <dc:creator>tinin</dc:creator>
  <cp:lastModifiedBy>彭康軒</cp:lastModifiedBy>
  <cp:revision>806</cp:revision>
  <dcterms:created xsi:type="dcterms:W3CDTF">2012-12-17T14:50:36Z</dcterms:created>
  <dcterms:modified xsi:type="dcterms:W3CDTF">2024-03-07T07:12:58Z</dcterms:modified>
</cp:coreProperties>
</file>