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7" r:id="rId2"/>
    <p:sldId id="952" r:id="rId3"/>
    <p:sldId id="953" r:id="rId4"/>
    <p:sldId id="978" r:id="rId5"/>
    <p:sldId id="979" r:id="rId6"/>
    <p:sldId id="980" r:id="rId7"/>
    <p:sldId id="988" r:id="rId8"/>
    <p:sldId id="954" r:id="rId9"/>
    <p:sldId id="955" r:id="rId10"/>
    <p:sldId id="957" r:id="rId11"/>
    <p:sldId id="958" r:id="rId12"/>
    <p:sldId id="956" r:id="rId13"/>
    <p:sldId id="946" r:id="rId14"/>
    <p:sldId id="947" r:id="rId15"/>
    <p:sldId id="948" r:id="rId16"/>
    <p:sldId id="949" r:id="rId17"/>
    <p:sldId id="950" r:id="rId18"/>
    <p:sldId id="951" r:id="rId19"/>
    <p:sldId id="960" r:id="rId20"/>
    <p:sldId id="961" r:id="rId21"/>
    <p:sldId id="962" r:id="rId22"/>
    <p:sldId id="963" r:id="rId23"/>
    <p:sldId id="964" r:id="rId24"/>
    <p:sldId id="965" r:id="rId25"/>
    <p:sldId id="966" r:id="rId26"/>
    <p:sldId id="967" r:id="rId27"/>
    <p:sldId id="968" r:id="rId28"/>
    <p:sldId id="969" r:id="rId29"/>
    <p:sldId id="970" r:id="rId30"/>
    <p:sldId id="971" r:id="rId31"/>
    <p:sldId id="972" r:id="rId32"/>
    <p:sldId id="973" r:id="rId33"/>
    <p:sldId id="974" r:id="rId34"/>
    <p:sldId id="975" r:id="rId35"/>
    <p:sldId id="976" r:id="rId36"/>
    <p:sldId id="977" r:id="rId37"/>
    <p:sldId id="981" r:id="rId38"/>
    <p:sldId id="983" r:id="rId39"/>
    <p:sldId id="987" r:id="rId40"/>
    <p:sldId id="985" r:id="rId41"/>
    <p:sldId id="986" r:id="rId42"/>
    <p:sldId id="984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5DFFF"/>
    <a:srgbClr val="66CCFF"/>
    <a:srgbClr val="FFCCFF"/>
    <a:srgbClr val="FFC000"/>
    <a:srgbClr val="92D050"/>
    <a:srgbClr val="00B050"/>
    <a:srgbClr val="006600"/>
    <a:srgbClr val="5DD5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4" autoAdjust="0"/>
    <p:restoredTop sz="94660"/>
  </p:normalViewPr>
  <p:slideViewPr>
    <p:cSldViewPr showGuides="1">
      <p:cViewPr varScale="1">
        <p:scale>
          <a:sx n="93" d="100"/>
          <a:sy n="93" d="100"/>
        </p:scale>
        <p:origin x="82" y="96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2000" y="2708910"/>
            <a:ext cx="8640000" cy="1440180"/>
          </a:xfrm>
        </p:spPr>
        <p:txBody>
          <a:bodyPr>
            <a:noAutofit/>
          </a:bodyPr>
          <a:lstStyle>
            <a:lvl1pPr>
              <a:defRPr sz="54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2000" y="5769000"/>
            <a:ext cx="3780000" cy="720000"/>
          </a:xfrm>
        </p:spPr>
        <p:txBody>
          <a:bodyPr/>
          <a:lstStyle>
            <a:lvl1pPr>
              <a:defRPr sz="1800"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16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5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369000"/>
            <a:ext cx="8281059" cy="611999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HashVec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HashVec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set the elements stored here to cells copies of </a:t>
            </a:r>
            <a:r>
              <a:rPr lang="en-US" altLang="zh-TW" dirty="0" err="1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assignGrow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cells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...................................................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HashVec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[]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1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1400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FNVOffsetBasis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2166136261U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FNVPrime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16777619U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operator()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FNVOffsetBasis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first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 &gt;(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count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 count;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^=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first[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FNVPrime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65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359724" cy="36019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108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5472000" y="4329000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108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6011678" y="4689142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33023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文字方塊 62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95253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00693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6011678" y="3789144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1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0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82072"/>
              </p:ext>
            </p:extLst>
          </p:nvPr>
        </p:nvGraphicFramePr>
        <p:xfrm>
          <a:off x="7452000" y="2169000"/>
          <a:ext cx="126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37851873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_Next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Prev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9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359724" cy="36019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18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192000" y="4329000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18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6731678" y="4689142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6731678" y="3789144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1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0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08113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4089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006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0" name="文字方塊 59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29143"/>
              </p:ext>
            </p:extLst>
          </p:nvPr>
        </p:nvGraphicFramePr>
        <p:xfrm>
          <a:off x="7452000" y="2169000"/>
          <a:ext cx="126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37851873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_Next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Prev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32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359724" cy="36019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252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912000" y="4329000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25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7451678" y="4689142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7451678" y="3789144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1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0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78901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89882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006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29143"/>
              </p:ext>
            </p:extLst>
          </p:nvPr>
        </p:nvGraphicFramePr>
        <p:xfrm>
          <a:off x="7452000" y="2169000"/>
          <a:ext cx="126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37851873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_Next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Prev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24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359838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114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792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24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792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24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1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0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2043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文字方塊 59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02382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006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4" name="文字方塊 73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29143"/>
              </p:ext>
            </p:extLst>
          </p:nvPr>
        </p:nvGraphicFramePr>
        <p:xfrm>
          <a:off x="7452000" y="2169000"/>
          <a:ext cx="126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37851873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_Next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Prev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99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43479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1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0</a:t>
            </a:r>
            <a:endParaRPr lang="en-US" altLang="zh-TW" dirty="0" smtClean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9523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006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4" name="文字方塊 73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72904"/>
              </p:ext>
            </p:extLst>
          </p:nvPr>
        </p:nvGraphicFramePr>
        <p:xfrm>
          <a:off x="7452000" y="2169000"/>
          <a:ext cx="126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37851873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_Next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Prev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55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92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01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1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093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385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5471933" y="324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192025" y="324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6372002" y="324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5652002" y="324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3491978" y="324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1909" y="324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3491977" y="360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3491978" y="360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3492000" y="4509000"/>
            <a:ext cx="54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115" y="324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3492000" y="2709000"/>
            <a:ext cx="54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793" y="360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82537"/>
              </p:ext>
            </p:extLst>
          </p:nvPr>
        </p:nvGraphicFramePr>
        <p:xfrm>
          <a:off x="241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3132000" y="729000"/>
            <a:ext cx="43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 flipV="1">
            <a:off x="3132000" y="4149000"/>
            <a:ext cx="216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793" y="270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3491978" y="270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3132000" y="1449000"/>
            <a:ext cx="36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3132000" y="1089000"/>
            <a:ext cx="432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3132000" y="1809000"/>
            <a:ext cx="3600000" cy="12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 flipV="1">
            <a:off x="3132000" y="4149000"/>
            <a:ext cx="216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00" y="549000"/>
            <a:ext cx="3600000" cy="108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= 0; i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457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4031933" y="324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4212002" y="324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781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493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529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6732002" y="306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6912025" y="324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H="1" flipV="1">
            <a:off x="7091910" y="324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 flipV="1">
            <a:off x="3132000" y="4149000"/>
            <a:ext cx="2880000" cy="12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 flipV="1">
            <a:off x="3132000" y="4149000"/>
            <a:ext cx="2880000" cy="9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1326"/>
              </p:ext>
            </p:extLst>
          </p:nvPr>
        </p:nvGraphicFramePr>
        <p:xfrm>
          <a:off x="252000" y="909000"/>
          <a:ext cx="2160000" cy="504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矩形 85"/>
          <p:cNvSpPr/>
          <p:nvPr/>
        </p:nvSpPr>
        <p:spPr>
          <a:xfrm>
            <a:off x="43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43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Line 43"/>
          <p:cNvSpPr>
            <a:spLocks noChangeShapeType="1"/>
          </p:cNvSpPr>
          <p:nvPr/>
        </p:nvSpPr>
        <p:spPr bwMode="auto">
          <a:xfrm>
            <a:off x="1872000" y="2349000"/>
            <a:ext cx="19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 flipV="1">
            <a:off x="187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0" name="Line 43"/>
          <p:cNvSpPr>
            <a:spLocks noChangeShapeType="1"/>
          </p:cNvSpPr>
          <p:nvPr/>
        </p:nvSpPr>
        <p:spPr bwMode="auto">
          <a:xfrm>
            <a:off x="187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187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97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3606"/>
              </p:ext>
            </p:extLst>
          </p:nvPr>
        </p:nvGraphicFramePr>
        <p:xfrm>
          <a:off x="43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12252"/>
              </p:ext>
            </p:extLst>
          </p:nvPr>
        </p:nvGraphicFramePr>
        <p:xfrm>
          <a:off x="61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96" name="文字方塊 95"/>
          <p:cNvSpPr txBox="1"/>
          <p:nvPr/>
        </p:nvSpPr>
        <p:spPr>
          <a:xfrm>
            <a:off x="79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9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sp>
        <p:nvSpPr>
          <p:cNvPr id="55" name="內容版面配置區 1"/>
          <p:cNvSpPr txBox="1">
            <a:spLocks/>
          </p:cNvSpPr>
          <p:nvPr/>
        </p:nvSpPr>
        <p:spPr>
          <a:xfrm>
            <a:off x="4752000" y="5589000"/>
            <a:ext cx="3780000" cy="540000"/>
          </a:xfrm>
          <a:prstGeom prst="rect">
            <a:avLst/>
          </a:prstGeom>
        </p:spPr>
        <p:txBody>
          <a:bodyPr vert="horz" lIns="91440" tIns="46800" rIns="91440" bIns="4680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myList.size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prstClr val="black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increase </a:t>
            </a:r>
            <a:r>
              <a:rPr lang="en-US" altLang="zh-TW" dirty="0">
                <a:solidFill>
                  <a:srgbClr val="FF0000"/>
                </a:solidFill>
              </a:rPr>
              <a:t>the table size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4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369000"/>
            <a:ext cx="8281059" cy="611999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UsetTraits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fr-FR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fr-FR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explicit</a:t>
            </a:r>
            <a:r>
              <a:rPr lang="fr-FR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UsetTraits( </a:t>
            </a:r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traits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UsetTraits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UsetTraits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  <p:sp>
        <p:nvSpPr>
          <p:cNvPr id="3" name="矩形 2"/>
          <p:cNvSpPr/>
          <p:nvPr/>
        </p:nvSpPr>
        <p:spPr>
          <a:xfrm>
            <a:off x="6912000" y="2349000"/>
            <a:ext cx="144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UsetTraits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12000" y="1269000"/>
            <a:ext cx="144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2B91AF"/>
                </a:solidFill>
                <a:ea typeface="細明體" panose="02020509000000000000" pitchFamily="49" charset="-120"/>
              </a:rPr>
              <a:t>hash</a:t>
            </a:r>
            <a:endParaRPr lang="zh-TW" altLang="en-US" dirty="0"/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 flipV="1">
            <a:off x="7632000" y="1629000"/>
            <a:ext cx="0" cy="7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21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01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1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093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385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5471933" y="270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4752000" y="27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4931885" y="2708977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5652002" y="270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3491978" y="270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1909" y="270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3491977" y="306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3491978" y="306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3492000" y="3969000"/>
            <a:ext cx="54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115" y="270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3492000" y="2169000"/>
            <a:ext cx="540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793" y="306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70350"/>
              </p:ext>
            </p:extLst>
          </p:nvPr>
        </p:nvGraphicFramePr>
        <p:xfrm>
          <a:off x="241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⋮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16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200789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3132000" y="729000"/>
            <a:ext cx="3600000" cy="18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 flipV="1">
            <a:off x="3132000" y="3609000"/>
            <a:ext cx="4320000" cy="7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793" y="216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3491978" y="216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3132000" y="1809000"/>
            <a:ext cx="2160000" cy="7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3132000" y="1089000"/>
            <a:ext cx="3600000" cy="14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3132000" y="2169000"/>
            <a:ext cx="2160000" cy="3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 flipV="1">
            <a:off x="3132000" y="3609000"/>
            <a:ext cx="4320000" cy="3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00" y="549000"/>
            <a:ext cx="3600000" cy="108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= 0; i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457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4031933" y="270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4212002" y="270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7812000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6372000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⋯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529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6732002" y="252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6912025" y="270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H="1" flipV="1">
            <a:off x="7091910" y="270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 flipV="1">
            <a:off x="3132000" y="3609000"/>
            <a:ext cx="2880000" cy="18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 flipV="1">
            <a:off x="3132000" y="3609000"/>
            <a:ext cx="2880000" cy="14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94184"/>
              </p:ext>
            </p:extLst>
          </p:nvPr>
        </p:nvGraphicFramePr>
        <p:xfrm>
          <a:off x="252000" y="909000"/>
          <a:ext cx="2160000" cy="504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43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3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1872000" y="2349000"/>
            <a:ext cx="198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 flipV="1">
            <a:off x="187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>
            <a:off x="187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2" name="Line 43"/>
          <p:cNvSpPr>
            <a:spLocks noChangeShapeType="1"/>
          </p:cNvSpPr>
          <p:nvPr/>
        </p:nvSpPr>
        <p:spPr bwMode="auto">
          <a:xfrm>
            <a:off x="187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7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246"/>
              </p:ext>
            </p:extLst>
          </p:nvPr>
        </p:nvGraphicFramePr>
        <p:xfrm>
          <a:off x="43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96605"/>
              </p:ext>
            </p:extLst>
          </p:nvPr>
        </p:nvGraphicFramePr>
        <p:xfrm>
          <a:off x="61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7" name="文字方塊 76"/>
          <p:cNvSpPr txBox="1"/>
          <p:nvPr/>
        </p:nvSpPr>
        <p:spPr>
          <a:xfrm>
            <a:off x="79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9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sp>
        <p:nvSpPr>
          <p:cNvPr id="62" name="內容版面配置區 1"/>
          <p:cNvSpPr txBox="1">
            <a:spLocks/>
          </p:cNvSpPr>
          <p:nvPr/>
        </p:nvSpPr>
        <p:spPr>
          <a:xfrm>
            <a:off x="4752000" y="5589000"/>
            <a:ext cx="3780000" cy="540000"/>
          </a:xfrm>
          <a:prstGeom prst="rect">
            <a:avLst/>
          </a:prstGeom>
        </p:spPr>
        <p:txBody>
          <a:bodyPr vert="horz" lIns="91440" tIns="46800" rIns="91440" bIns="4680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myList.size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prstClr val="black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increase </a:t>
            </a:r>
            <a:r>
              <a:rPr lang="en-US" altLang="zh-TW" dirty="0">
                <a:solidFill>
                  <a:srgbClr val="FF0000"/>
                </a:solidFill>
              </a:rPr>
              <a:t>the table size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51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0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46264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1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73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45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19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691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24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180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24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46422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6603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3165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36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21340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4669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06274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0812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68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35943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2932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191931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091908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6371908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1908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114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792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24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792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24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22771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92714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595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key_compare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8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Hash(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myVec(),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mask(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myVec.assignGrow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2,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385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883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59254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4408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7806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45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6911931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091816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7811816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24000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632022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2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171700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24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171700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24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252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2340000" cy="360000"/>
          </a:xfrm>
        </p:spPr>
        <p:txBody>
          <a:bodyPr tIns="0" bIns="0"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14050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71537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55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952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8639"/>
            <a:ext cx="8460000" cy="3240361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 data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+ 8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typedef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 + 4 );</a:t>
            </a: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it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44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5292000" y="549000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5652000" y="549000"/>
            <a:ext cx="1260000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>
              <a:defRPr/>
            </a:pP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vecFirst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108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H="1">
            <a:off x="4572000" y="7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21195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68051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8800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5" name="文字方塊 74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910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8639"/>
            <a:ext cx="8460000" cy="3240361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data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+ 8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typedef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+ 4 );</a:t>
            </a: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ListIt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64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6012000" y="2529000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7632116" y="2528724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7092000" y="2169000"/>
            <a:ext cx="1440000" cy="360046"/>
          </a:xfrm>
          <a:prstGeom prst="rect">
            <a:avLst/>
          </a:prstGeom>
          <a:noFill/>
        </p:spPr>
        <p:txBody>
          <a:bodyPr wrap="square" lIns="36000" rIns="108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bucketLast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472000" y="2169000"/>
            <a:ext cx="1440000" cy="360046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bucketFirst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92000" y="549000"/>
            <a:ext cx="342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H="1">
            <a:off x="7632000" y="2709000"/>
            <a:ext cx="180000" cy="14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6192000" y="2709000"/>
            <a:ext cx="720000" cy="14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17973"/>
              </p:ext>
            </p:extLst>
          </p:nvPr>
        </p:nvGraphicFramePr>
        <p:xfrm>
          <a:off x="252000" y="909000"/>
          <a:ext cx="3420000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692000" y="360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692000" y="162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2349000"/>
            <a:ext cx="2339999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68051"/>
              </p:ext>
            </p:extLst>
          </p:nvPr>
        </p:nvGraphicFramePr>
        <p:xfrm>
          <a:off x="1692000" y="180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88004"/>
              </p:ext>
            </p:extLst>
          </p:nvPr>
        </p:nvGraphicFramePr>
        <p:xfrm>
          <a:off x="1872000" y="378900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5" name="文字方塊 74"/>
          <p:cNvSpPr txBox="1"/>
          <p:nvPr/>
        </p:nvSpPr>
        <p:spPr>
          <a:xfrm>
            <a:off x="2052000" y="324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/>
              <a:t>myData</a:t>
            </a:r>
            <a:endParaRPr lang="zh-TW" altLang="en-US" sz="16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052000" y="126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1886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8639"/>
            <a:ext cx="8640000" cy="4320361"/>
          </a:xfrm>
        </p:spPr>
        <p:txBody>
          <a:bodyPr/>
          <a:lstStyle/>
          <a:p>
            <a:pPr lvl="0"/>
            <a:r>
              <a:rPr lang="en-US" altLang="zh-TW" dirty="0" err="1">
                <a:latin typeface="Lucida Console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data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9 );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***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&gt;( &amp;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{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+ 2 )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+ 2 )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10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5292000" y="549000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5652000" y="549000"/>
            <a:ext cx="1260000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>
              <a:defRPr/>
            </a:pP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vecFirst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z="2000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Configuration: Debug</a:t>
            </a:r>
            <a:endParaRPr lang="zh-TW" alt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5184775" y="1089025"/>
            <a:ext cx="3959225" cy="1260475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H="1">
            <a:off x="4572000" y="7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09817"/>
              </p:ext>
            </p:extLst>
          </p:nvPr>
        </p:nvGraphicFramePr>
        <p:xfrm>
          <a:off x="72001" y="549000"/>
          <a:ext cx="3600000" cy="54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692000" y="3249000"/>
            <a:ext cx="1800000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692000" y="126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1989000"/>
            <a:ext cx="2339999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36618"/>
              </p:ext>
            </p:extLst>
          </p:nvPr>
        </p:nvGraphicFramePr>
        <p:xfrm>
          <a:off x="1692000" y="144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18044"/>
              </p:ext>
            </p:extLst>
          </p:nvPr>
        </p:nvGraphicFramePr>
        <p:xfrm>
          <a:off x="1692000" y="3429000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5" name="文字方塊 74"/>
          <p:cNvSpPr txBox="1"/>
          <p:nvPr/>
        </p:nvSpPr>
        <p:spPr>
          <a:xfrm>
            <a:off x="2052000" y="288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</a:t>
            </a:r>
            <a:r>
              <a:rPr lang="en-US" altLang="zh-TW" sz="1600" dirty="0" err="1" smtClean="0"/>
              <a:t>ydata</a:t>
            </a:r>
            <a:endParaRPr lang="zh-TW" altLang="en-US" sz="16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052000" y="90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4663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5292000" y="549000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5652000" y="549000"/>
            <a:ext cx="1260000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>
              <a:defRPr/>
            </a:pP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vecFirst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z="2000" dirty="0" smtClean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Configuration: Release</a:t>
            </a:r>
            <a:endParaRPr lang="zh-TW" alt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5184775" y="1089025"/>
            <a:ext cx="3959225" cy="1260475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H="1">
            <a:off x="4572000" y="7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09817"/>
              </p:ext>
            </p:extLst>
          </p:nvPr>
        </p:nvGraphicFramePr>
        <p:xfrm>
          <a:off x="72001" y="549000"/>
          <a:ext cx="3600000" cy="54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692000" y="3249000"/>
            <a:ext cx="1800000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692000" y="126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1989000"/>
            <a:ext cx="2339999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61617"/>
              </p:ext>
            </p:extLst>
          </p:nvPr>
        </p:nvGraphicFramePr>
        <p:xfrm>
          <a:off x="1692000" y="1809000"/>
          <a:ext cx="16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25785"/>
              </p:ext>
            </p:extLst>
          </p:nvPr>
        </p:nvGraphicFramePr>
        <p:xfrm>
          <a:off x="1692000" y="378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5" name="文字方塊 74"/>
          <p:cNvSpPr txBox="1"/>
          <p:nvPr/>
        </p:nvSpPr>
        <p:spPr>
          <a:xfrm>
            <a:off x="2052000" y="288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</a:t>
            </a:r>
            <a:r>
              <a:rPr lang="en-US" altLang="zh-TW" sz="1600" dirty="0" err="1" smtClean="0"/>
              <a:t>ydata</a:t>
            </a:r>
            <a:endParaRPr lang="zh-TW" altLang="en-US" sz="16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052000" y="90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505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04036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constexpr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FNVOffsetBasis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2166136261U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constexpr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FNVPrime = 16777619U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hash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operator()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FNVOffsetBasis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first = 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 &gt;(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count;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^=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first[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FNVPrime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1471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8639"/>
            <a:ext cx="8640000" cy="4320361"/>
          </a:xfrm>
        </p:spPr>
        <p:txBody>
          <a:bodyPr/>
          <a:lstStyle/>
          <a:p>
            <a:pPr lvl="0"/>
            <a:r>
              <a:rPr lang="en-US" altLang="zh-TW" dirty="0" err="1">
                <a:latin typeface="Lucida Console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 data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9 );</a:t>
            </a:r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FF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***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&gt;( &amp;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[ 2 *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bucketNo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bucketFirst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bucketLast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{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+ 2 )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*(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bucketLast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+ 2 )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74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1440361"/>
          </a:xfrm>
        </p:spPr>
        <p:txBody>
          <a:bodyPr/>
          <a:lstStyle/>
          <a:p>
            <a:pPr>
              <a:tabLst>
                <a:tab pos="2340000" algn="ctr"/>
                <a:tab pos="3780000" algn="ctr"/>
                <a:tab pos="5220000" algn="ctr"/>
              </a:tabLst>
            </a:pPr>
            <a:r>
              <a:rPr lang="en-US" altLang="zh-TW" dirty="0" smtClean="0"/>
              <a:t>	_</a:t>
            </a:r>
            <a:r>
              <a:rPr lang="en-US" altLang="zh-TW" dirty="0" err="1" smtClean="0"/>
              <a:t>Traitsobj</a:t>
            </a:r>
            <a:r>
              <a:rPr lang="en-US" altLang="zh-TW" dirty="0"/>
              <a:t>	_</a:t>
            </a:r>
            <a:r>
              <a:rPr lang="en-US" altLang="zh-TW" dirty="0" smtClean="0"/>
              <a:t>List</a:t>
            </a:r>
            <a:r>
              <a:rPr lang="en-US" altLang="zh-TW" dirty="0"/>
              <a:t>	_</a:t>
            </a:r>
            <a:r>
              <a:rPr lang="en-US" altLang="zh-TW" dirty="0" err="1"/>
              <a:t>Vec</a:t>
            </a:r>
            <a:endParaRPr lang="en-US" altLang="zh-TW" dirty="0" smtClean="0"/>
          </a:p>
          <a:p>
            <a:pPr>
              <a:tabLst>
                <a:tab pos="2340000" algn="ctr"/>
                <a:tab pos="3780000" algn="ctr"/>
                <a:tab pos="5220000" algn="ctr"/>
              </a:tabLst>
            </a:pPr>
            <a:r>
              <a:rPr lang="en-US" altLang="zh-TW" dirty="0" smtClean="0"/>
              <a:t>Debug </a:t>
            </a:r>
            <a:r>
              <a:rPr lang="en-US" altLang="zh-TW" dirty="0" err="1" smtClean="0"/>
              <a:t>x86</a:t>
            </a:r>
            <a:r>
              <a:rPr lang="en-US" altLang="zh-TW" dirty="0"/>
              <a:t>	4 bytes	12 bytes	16 bytes</a:t>
            </a:r>
            <a:endParaRPr lang="en-US" altLang="zh-TW" dirty="0" smtClean="0"/>
          </a:p>
          <a:p>
            <a:pPr lvl="0">
              <a:tabLst>
                <a:tab pos="2340000" algn="ctr"/>
                <a:tab pos="3780000" algn="ctr"/>
                <a:tab pos="5220000" algn="ctr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Debug </a:t>
            </a:r>
            <a:r>
              <a:rPr lang="en-US" altLang="zh-TW" dirty="0" err="1" smtClean="0">
                <a:solidFill>
                  <a:prstClr val="black"/>
                </a:solidFill>
              </a:rPr>
              <a:t>x64</a:t>
            </a:r>
            <a:r>
              <a:rPr lang="en-US" altLang="zh-TW" dirty="0">
                <a:solidFill>
                  <a:prstClr val="black"/>
                </a:solidFill>
              </a:rPr>
              <a:t>	4 bytes	24 bytes	32 bytes</a:t>
            </a:r>
          </a:p>
          <a:p>
            <a:pPr>
              <a:tabLst>
                <a:tab pos="2340000" algn="ctr"/>
                <a:tab pos="3780000" algn="ctr"/>
                <a:tab pos="5220000" algn="ctr"/>
              </a:tabLst>
            </a:pPr>
            <a:r>
              <a:rPr lang="en-US" altLang="zh-TW" dirty="0" smtClean="0"/>
              <a:t>Release </a:t>
            </a:r>
            <a:r>
              <a:rPr lang="en-US" altLang="zh-TW" dirty="0" err="1" smtClean="0"/>
              <a:t>x86</a:t>
            </a:r>
            <a:r>
              <a:rPr lang="en-US" altLang="zh-TW" dirty="0"/>
              <a:t>	4 bytes</a:t>
            </a:r>
            <a:r>
              <a:rPr lang="en-US" altLang="zh-TW"/>
              <a:t>	</a:t>
            </a:r>
            <a:r>
              <a:rPr lang="en-US" altLang="zh-TW" smtClean="0"/>
              <a:t> 8 </a:t>
            </a:r>
            <a:r>
              <a:rPr lang="en-US" altLang="zh-TW" dirty="0"/>
              <a:t>bytes	12 bytes</a:t>
            </a:r>
            <a:endParaRPr lang="en-US" altLang="zh-TW" dirty="0" smtClean="0"/>
          </a:p>
          <a:p>
            <a:pPr>
              <a:tabLst>
                <a:tab pos="2340000" algn="ctr"/>
                <a:tab pos="3780000" algn="ctr"/>
                <a:tab pos="5220000" algn="ctr"/>
              </a:tabLst>
            </a:pPr>
            <a:r>
              <a:rPr lang="en-US" altLang="zh-TW" dirty="0">
                <a:solidFill>
                  <a:prstClr val="black"/>
                </a:solidFill>
              </a:rPr>
              <a:t>Release </a:t>
            </a:r>
            <a:r>
              <a:rPr lang="en-US" altLang="zh-TW" dirty="0" err="1" smtClean="0">
                <a:solidFill>
                  <a:prstClr val="black"/>
                </a:solidFill>
              </a:rPr>
              <a:t>x64</a:t>
            </a:r>
            <a:r>
              <a:rPr lang="en-US" altLang="zh-TW" dirty="0">
                <a:solidFill>
                  <a:prstClr val="black"/>
                </a:solidFill>
              </a:rPr>
              <a:t>	4 bytes	16 bytes	24 bytes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4893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5472000" y="2169000"/>
            <a:ext cx="1440000" cy="360046"/>
          </a:xfrm>
          <a:prstGeom prst="rect">
            <a:avLst/>
          </a:prstGeom>
          <a:noFill/>
        </p:spPr>
        <p:txBody>
          <a:bodyPr wrap="square" lIns="36000" rIns="36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bucketFirst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92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73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172184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9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619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6912023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7632115" y="4329023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7812000" y="4329000"/>
            <a:ext cx="540138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flipH="1" flipV="1">
            <a:off x="7092000" y="4329000"/>
            <a:ext cx="540046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H="1" flipV="1">
            <a:off x="637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4931976" y="4329162"/>
            <a:ext cx="3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8532000" y="4329000"/>
            <a:ext cx="359930" cy="36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>
            <a:off x="4931975" y="4689069"/>
            <a:ext cx="539977" cy="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4931976" y="4689161"/>
            <a:ext cx="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4931999" y="55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8352206" y="4329017"/>
            <a:ext cx="539678" cy="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H="1" flipV="1">
            <a:off x="4932000" y="3789000"/>
            <a:ext cx="39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8891884" y="4689159"/>
            <a:ext cx="1" cy="90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672000" y="549000"/>
          <a:ext cx="9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793038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0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85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0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4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85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696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9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788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80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392000" y="729000"/>
            <a:ext cx="3960000" cy="34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4392000" y="2169000"/>
            <a:ext cx="1800000" cy="19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8891884" y="3789161"/>
            <a:ext cx="322" cy="5398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 flipH="1">
            <a:off x="4931976" y="3789161"/>
            <a:ext cx="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4392000" y="1449000"/>
            <a:ext cx="2520000" cy="270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4392000" y="1089000"/>
            <a:ext cx="3960000" cy="306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4392000" y="1809000"/>
            <a:ext cx="3240000" cy="234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4392000" y="2529000"/>
            <a:ext cx="1800000" cy="162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932000" y="549000"/>
            <a:ext cx="3960000" cy="1260000"/>
          </a:xfrm>
        </p:spPr>
        <p:txBody>
          <a:bodyPr tIns="0" bIns="0"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std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unordered_set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data;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7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6012000" y="4149000"/>
          <a:ext cx="3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71931" y="4329024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5652000" y="4329000"/>
            <a:ext cx="539954" cy="36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09817"/>
              </p:ext>
            </p:extLst>
          </p:nvPr>
        </p:nvGraphicFramePr>
        <p:xfrm>
          <a:off x="72001" y="549000"/>
          <a:ext cx="3600000" cy="54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Traitsobj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_List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Vec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ask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Maxidx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692000" y="3249000"/>
            <a:ext cx="1800000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692000" y="1269000"/>
            <a:ext cx="1800000" cy="14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3132000" y="1989000"/>
            <a:ext cx="2339999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3132000" y="729000"/>
            <a:ext cx="1080000" cy="32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3132000" y="4329000"/>
            <a:ext cx="108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3132000" y="4689000"/>
            <a:ext cx="108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232000" y="594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36618"/>
              </p:ext>
            </p:extLst>
          </p:nvPr>
        </p:nvGraphicFramePr>
        <p:xfrm>
          <a:off x="1692000" y="1449000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442611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4080226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0841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6436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30558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74240"/>
              </p:ext>
            </p:extLst>
          </p:nvPr>
        </p:nvGraphicFramePr>
        <p:xfrm>
          <a:off x="1692000" y="3429000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75" name="文字方塊 74"/>
          <p:cNvSpPr txBox="1"/>
          <p:nvPr/>
        </p:nvSpPr>
        <p:spPr>
          <a:xfrm>
            <a:off x="2052000" y="288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</a:t>
            </a:r>
            <a:r>
              <a:rPr lang="en-US" altLang="zh-TW" sz="1600" dirty="0" err="1" smtClean="0"/>
              <a:t>ydata</a:t>
            </a:r>
            <a:endParaRPr lang="zh-TW" altLang="en-US" sz="16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052000" y="90900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/>
              <a:t>_</a:t>
            </a:r>
            <a:r>
              <a:rPr lang="en-US" altLang="zh-TW" sz="1600" dirty="0" err="1"/>
              <a:t>Mypair</a:t>
            </a:r>
            <a:endParaRPr lang="zh-TW" altLang="en-US" sz="1600" dirty="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6012000" y="2529000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7632116" y="2528724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7092000" y="2169000"/>
            <a:ext cx="1440000" cy="360046"/>
          </a:xfrm>
          <a:prstGeom prst="rect">
            <a:avLst/>
          </a:prstGeom>
          <a:noFill/>
        </p:spPr>
        <p:txBody>
          <a:bodyPr wrap="square" lIns="36000" rIns="108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bucketLast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2" name="Line 43"/>
          <p:cNvSpPr>
            <a:spLocks noChangeShapeType="1"/>
          </p:cNvSpPr>
          <p:nvPr/>
        </p:nvSpPr>
        <p:spPr bwMode="auto">
          <a:xfrm flipH="1">
            <a:off x="7632000" y="2709000"/>
            <a:ext cx="180000" cy="14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3" name="Line 43"/>
          <p:cNvSpPr>
            <a:spLocks noChangeShapeType="1"/>
          </p:cNvSpPr>
          <p:nvPr/>
        </p:nvSpPr>
        <p:spPr bwMode="auto">
          <a:xfrm>
            <a:off x="6192000" y="2709000"/>
            <a:ext cx="720000" cy="14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95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460" y="369000"/>
            <a:ext cx="8641080" cy="71970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Hierarchy</a:t>
            </a:r>
            <a:endParaRPr lang="zh-TW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2000" y="4149000"/>
            <a:ext cx="180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unordered_set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2000" y="2709000"/>
            <a:ext cx="180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2B91AF"/>
                </a:solidFill>
                <a:ea typeface="細明體" panose="02020509000000000000" pitchFamily="49" charset="-120"/>
              </a:rPr>
              <a:t>Hash</a:t>
            </a:r>
            <a:endParaRPr lang="zh-TW" altLang="en-US" dirty="0"/>
          </a:p>
        </p:txBody>
      </p:sp>
      <p:sp>
        <p:nvSpPr>
          <p:cNvPr id="6" name="Line 43"/>
          <p:cNvSpPr>
            <a:spLocks noChangeShapeType="1"/>
          </p:cNvSpPr>
          <p:nvPr/>
        </p:nvSpPr>
        <p:spPr bwMode="auto">
          <a:xfrm flipV="1">
            <a:off x="2952000" y="3069000"/>
            <a:ext cx="0" cy="10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00" y="4149000"/>
            <a:ext cx="180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UsetTraits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92000" y="2709000"/>
            <a:ext cx="180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2B91AF"/>
                </a:solidFill>
                <a:ea typeface="細明體" panose="02020509000000000000" pitchFamily="49" charset="-120"/>
              </a:rPr>
              <a:t>hash</a:t>
            </a:r>
            <a:endParaRPr lang="zh-TW" altLang="en-US" dirty="0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6192000" y="3069000"/>
            <a:ext cx="0" cy="108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96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key_compare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8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Hash(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myVec(),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mask(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myVec.assignGrow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MinBuckets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2,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83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234036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bucket(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&amp; mask;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bucket(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%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32973"/>
              </p:ext>
            </p:extLst>
          </p:nvPr>
        </p:nvGraphicFramePr>
        <p:xfrm>
          <a:off x="277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52386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117010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974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84778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2500946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52000" y="3969000"/>
            <a:ext cx="1080000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r">
              <a:defRPr/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52000" y="4509000"/>
            <a:ext cx="1080000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r">
              <a:defRPr/>
            </a:pP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maxidx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12000" y="4509000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r">
              <a:defRPr/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mask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64123"/>
              </p:ext>
            </p:extLst>
          </p:nvPr>
        </p:nvGraphicFramePr>
        <p:xfrm>
          <a:off x="727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52386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117010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974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84778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2500946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23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673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18445"/>
              </p:ext>
            </p:extLst>
          </p:nvPr>
        </p:nvGraphicFramePr>
        <p:xfrm>
          <a:off x="2772000" y="39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52386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117010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974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84778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25009464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652000" y="3969000"/>
            <a:ext cx="1080000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r">
              <a:defRPr/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3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51961"/>
              </p:ext>
            </p:extLst>
          </p:nvPr>
        </p:nvGraphicFramePr>
        <p:xfrm>
          <a:off x="7272000" y="39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52386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117010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974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84778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25009464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32000" y="5229000"/>
            <a:ext cx="1800000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r">
              <a:defRPr/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&amp; mask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32000" y="52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/>
              <a:t>3</a:t>
            </a:r>
            <a:endParaRPr lang="zh-TW" altLang="en-US" sz="16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05633"/>
              </p:ext>
            </p:extLst>
          </p:nvPr>
        </p:nvGraphicFramePr>
        <p:xfrm>
          <a:off x="27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52386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117010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974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84778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25009464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4572000" y="5229000"/>
            <a:ext cx="2160000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lvl="0" algn="r">
              <a:defRPr/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%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maxidx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32000" y="52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01549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52386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117010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974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84778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2500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bucket_count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bucket(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&amp; mask;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bucket(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traitsObj.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()(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&amp; mask;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bucket(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%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bucket(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traitsObj.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()(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%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889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2000" y="548639"/>
            <a:ext cx="9000000" cy="576072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bucket_size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find(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putIn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traitsObj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traits to customize behavior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myList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list of elements, must initialize before myVec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HashVec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myVec;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"vector" of list iterators for buckets: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each bucket is 2 iterators denoting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the closed range of elements in the bucket,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or both iterators set to end() if the bucket is empty.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mask;  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the key mask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maxidx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current maximum key value, must be a power of 2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FF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72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19016</TotalTime>
  <Words>2919</Words>
  <Application>Microsoft Office PowerPoint</Application>
  <PresentationFormat>如螢幕大小 (4:3)</PresentationFormat>
  <Paragraphs>1148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2" baseType="lpstr">
      <vt:lpstr>細明體</vt:lpstr>
      <vt:lpstr>新細明體</vt:lpstr>
      <vt:lpstr>標楷體</vt:lpstr>
      <vt:lpstr>Arial</vt:lpstr>
      <vt:lpstr>Calibri</vt:lpstr>
      <vt:lpstr>Cambria Math</vt:lpstr>
      <vt:lpstr>Courier New</vt:lpstr>
      <vt:lpstr>Lucida Console</vt:lpstr>
      <vt:lpstr>Times New Roman</vt:lpstr>
      <vt:lpstr>Office 佈景主題</vt:lpstr>
      <vt:lpstr>Assignment 1</vt:lpstr>
      <vt:lpstr>PowerPoint 簡報</vt:lpstr>
      <vt:lpstr>PowerPoint 簡報</vt:lpstr>
      <vt:lpstr>PowerPoint 簡報</vt:lpstr>
      <vt:lpstr>Inheritance Hierarchy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std::unordered_set&lt; int &gt; Configuration: Debug</vt:lpstr>
      <vt:lpstr>std::unordered_set&lt; int &gt; Configuration: Release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817</cp:revision>
  <dcterms:created xsi:type="dcterms:W3CDTF">2013-03-13T12:22:18Z</dcterms:created>
  <dcterms:modified xsi:type="dcterms:W3CDTF">2022-09-13T07:02:48Z</dcterms:modified>
</cp:coreProperties>
</file>