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3"/>
  </p:notesMasterIdLst>
  <p:sldIdLst>
    <p:sldId id="256" r:id="rId2"/>
    <p:sldId id="457" r:id="rId3"/>
    <p:sldId id="425" r:id="rId4"/>
    <p:sldId id="426" r:id="rId5"/>
    <p:sldId id="522" r:id="rId6"/>
    <p:sldId id="316" r:id="rId7"/>
    <p:sldId id="374" r:id="rId8"/>
    <p:sldId id="320" r:id="rId9"/>
    <p:sldId id="523" r:id="rId10"/>
    <p:sldId id="524" r:id="rId11"/>
    <p:sldId id="378" r:id="rId12"/>
    <p:sldId id="505" r:id="rId13"/>
    <p:sldId id="379" r:id="rId14"/>
    <p:sldId id="555" r:id="rId15"/>
    <p:sldId id="556" r:id="rId16"/>
    <p:sldId id="560" r:id="rId17"/>
    <p:sldId id="561" r:id="rId18"/>
    <p:sldId id="559" r:id="rId19"/>
    <p:sldId id="562" r:id="rId20"/>
    <p:sldId id="554" r:id="rId21"/>
    <p:sldId id="565" r:id="rId22"/>
    <p:sldId id="566" r:id="rId23"/>
    <p:sldId id="567" r:id="rId24"/>
    <p:sldId id="564" r:id="rId25"/>
    <p:sldId id="525" r:id="rId26"/>
    <p:sldId id="526" r:id="rId27"/>
    <p:sldId id="517" r:id="rId28"/>
    <p:sldId id="518" r:id="rId29"/>
    <p:sldId id="527" r:id="rId30"/>
    <p:sldId id="563" r:id="rId31"/>
    <p:sldId id="321" r:id="rId32"/>
    <p:sldId id="449" r:id="rId33"/>
    <p:sldId id="380" r:id="rId34"/>
    <p:sldId id="322" r:id="rId35"/>
    <p:sldId id="519" r:id="rId36"/>
    <p:sldId id="521" r:id="rId37"/>
    <p:sldId id="489" r:id="rId38"/>
    <p:sldId id="492" r:id="rId39"/>
    <p:sldId id="493" r:id="rId40"/>
    <p:sldId id="323" r:id="rId41"/>
    <p:sldId id="386" r:id="rId42"/>
    <p:sldId id="387" r:id="rId43"/>
    <p:sldId id="388" r:id="rId44"/>
    <p:sldId id="326" r:id="rId45"/>
    <p:sldId id="389" r:id="rId46"/>
    <p:sldId id="325" r:id="rId47"/>
    <p:sldId id="391" r:id="rId48"/>
    <p:sldId id="390" r:id="rId49"/>
    <p:sldId id="392" r:id="rId50"/>
    <p:sldId id="393" r:id="rId51"/>
    <p:sldId id="394" r:id="rId52"/>
    <p:sldId id="327" r:id="rId53"/>
    <p:sldId id="395" r:id="rId54"/>
    <p:sldId id="396" r:id="rId55"/>
    <p:sldId id="397" r:id="rId56"/>
    <p:sldId id="375" r:id="rId57"/>
    <p:sldId id="459" r:id="rId58"/>
    <p:sldId id="460" r:id="rId59"/>
    <p:sldId id="462" r:id="rId60"/>
    <p:sldId id="529" r:id="rId61"/>
    <p:sldId id="530" r:id="rId62"/>
    <p:sldId id="531" r:id="rId63"/>
    <p:sldId id="532" r:id="rId64"/>
    <p:sldId id="463" r:id="rId65"/>
    <p:sldId id="528" r:id="rId66"/>
    <p:sldId id="515" r:id="rId67"/>
    <p:sldId id="488" r:id="rId68"/>
    <p:sldId id="465" r:id="rId69"/>
    <p:sldId id="487" r:id="rId70"/>
    <p:sldId id="494" r:id="rId71"/>
    <p:sldId id="533" r:id="rId72"/>
    <p:sldId id="543" r:id="rId73"/>
    <p:sldId id="536" r:id="rId74"/>
    <p:sldId id="539" r:id="rId75"/>
    <p:sldId id="535" r:id="rId76"/>
    <p:sldId id="542" r:id="rId77"/>
    <p:sldId id="534" r:id="rId78"/>
    <p:sldId id="467" r:id="rId79"/>
    <p:sldId id="469" r:id="rId80"/>
    <p:sldId id="470" r:id="rId81"/>
    <p:sldId id="471" r:id="rId82"/>
    <p:sldId id="472" r:id="rId83"/>
    <p:sldId id="466" r:id="rId84"/>
    <p:sldId id="553" r:id="rId85"/>
    <p:sldId id="468" r:id="rId86"/>
    <p:sldId id="484" r:id="rId87"/>
    <p:sldId id="545" r:id="rId88"/>
    <p:sldId id="546" r:id="rId89"/>
    <p:sldId id="549" r:id="rId90"/>
    <p:sldId id="550" r:id="rId91"/>
    <p:sldId id="552" r:id="rId92"/>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795">
          <p15:clr>
            <a:srgbClr val="A4A3A4"/>
          </p15:clr>
        </p15:guide>
        <p15:guide id="2" pos="16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99FF"/>
    <a:srgbClr val="960000"/>
    <a:srgbClr val="F8F8F8"/>
    <a:srgbClr val="6600FF"/>
    <a:srgbClr val="99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51" autoAdjust="0"/>
    <p:restoredTop sz="98558" autoAdjust="0"/>
  </p:normalViewPr>
  <p:slideViewPr>
    <p:cSldViewPr>
      <p:cViewPr varScale="1">
        <p:scale>
          <a:sx n="95" d="100"/>
          <a:sy n="95" d="100"/>
        </p:scale>
        <p:origin x="72" y="62"/>
      </p:cViewPr>
      <p:guideLst>
        <p:guide orient="horz" pos="2795"/>
        <p:guide pos="1610"/>
      </p:guideLst>
    </p:cSldViewPr>
  </p:slideViewPr>
  <p:notesTextViewPr>
    <p:cViewPr>
      <p:scale>
        <a:sx n="100" d="100"/>
        <a:sy n="100" d="100"/>
      </p:scale>
      <p:origin x="0" y="0"/>
    </p:cViewPr>
  </p:notesTextViewPr>
  <p:sorterViewPr>
    <p:cViewPr>
      <p:scale>
        <a:sx n="66" d="100"/>
        <a:sy n="66" d="100"/>
      </p:scale>
      <p:origin x="0" y="792"/>
    </p:cViewPr>
  </p:sorterViewPr>
  <p:gridSpacing cx="144001" cy="144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3297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新細明體" pitchFamily="18" charset="-120"/>
              </a:defRPr>
            </a:lvl1pPr>
          </a:lstStyle>
          <a:p>
            <a:pPr>
              <a:defRPr/>
            </a:pPr>
            <a:endParaRPr lang="en-US" altLang="zh-TW"/>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97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3297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3297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新細明體" pitchFamily="18" charset="-120"/>
              </a:defRPr>
            </a:lvl1pPr>
          </a:lstStyle>
          <a:p>
            <a:pPr>
              <a:defRPr/>
            </a:pPr>
            <a:fld id="{9FB4328B-1A96-43A5-9185-2783A89ED2F5}" type="slidenum">
              <a:rPr lang="en-US" altLang="zh-TW"/>
              <a:pPr>
                <a:defRPr/>
              </a:pPr>
              <a:t>‹#›</a:t>
            </a:fld>
            <a:endParaRPr lang="en-US" altLang="zh-TW"/>
          </a:p>
        </p:txBody>
      </p:sp>
    </p:spTree>
    <p:extLst>
      <p:ext uri="{BB962C8B-B14F-4D97-AF65-F5344CB8AC3E}">
        <p14:creationId xmlns:p14="http://schemas.microsoft.com/office/powerpoint/2010/main" val="38840614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914584E2-497E-40A3-8704-6D55C13B1AA5}" type="slidenum">
              <a:rPr lang="en-US" altLang="zh-TW" smtClean="0"/>
              <a:pPr eaLnBrk="1" hangingPunct="1">
                <a:spcBef>
                  <a:spcPct val="0"/>
                </a:spcBef>
              </a:pPr>
              <a:t>1</a:t>
            </a:fld>
            <a:endParaRPr lang="en-US" altLang="zh-TW"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zh-TW" altLang="zh-TW" smtClean="0">
              <a:ea typeface="新細明體"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51460" y="2132838"/>
            <a:ext cx="8641080" cy="1440180"/>
          </a:xfrm>
        </p:spPr>
        <p:txBody>
          <a:bodyPr/>
          <a:lstStyle/>
          <a:p>
            <a:r>
              <a:rPr lang="zh-TW" altLang="en-US" smtClean="0"/>
              <a:t>按一下以編輯母片標題樣式</a:t>
            </a:r>
            <a:endParaRPr lang="zh-TW" altLang="en-US"/>
          </a:p>
        </p:txBody>
      </p:sp>
      <p:sp>
        <p:nvSpPr>
          <p:cNvPr id="3" name="投影片編號版面配置區 5"/>
          <p:cNvSpPr>
            <a:spLocks noGrp="1"/>
          </p:cNvSpPr>
          <p:nvPr>
            <p:ph type="sldNum" sz="quarter" idx="10"/>
          </p:nvPr>
        </p:nvSpPr>
        <p:spPr/>
        <p:txBody>
          <a:bodyPr/>
          <a:lstStyle>
            <a:lvl1pPr>
              <a:defRPr/>
            </a:lvl1pPr>
          </a:lstStyle>
          <a:p>
            <a:pPr>
              <a:defRPr/>
            </a:pPr>
            <a:fld id="{71006F96-E093-4021-B5C7-BA8E17D26754}" type="slidenum">
              <a:rPr lang="en-US" altLang="zh-TW"/>
              <a:pPr>
                <a:defRPr/>
              </a:pPr>
              <a:t>‹#›</a:t>
            </a:fld>
            <a:endParaRPr lang="en-US" altLang="zh-TW" dirty="0"/>
          </a:p>
        </p:txBody>
      </p:sp>
    </p:spTree>
    <p:extLst>
      <p:ext uri="{BB962C8B-B14F-4D97-AF65-F5344CB8AC3E}">
        <p14:creationId xmlns:p14="http://schemas.microsoft.com/office/powerpoint/2010/main" val="243986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288" y="404622"/>
            <a:ext cx="8353425" cy="6048756"/>
          </a:xfrm>
        </p:spPr>
        <p:txBody>
          <a:bodyPr/>
          <a:lstStyle>
            <a:lvl1pPr marL="0" indent="0">
              <a:buFontTx/>
              <a:buNone/>
              <a:defRPr sz="20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A1F11A48-B8EA-45FE-96F2-3F7078F3D4E8}" type="slidenum">
              <a:rPr lang="en-US" altLang="zh-TW"/>
              <a:pPr>
                <a:defRPr/>
              </a:pPr>
              <a:t>‹#›</a:t>
            </a:fld>
            <a:endParaRPr lang="en-US" altLang="zh-TW" dirty="0"/>
          </a:p>
        </p:txBody>
      </p:sp>
    </p:spTree>
    <p:extLst>
      <p:ext uri="{BB962C8B-B14F-4D97-AF65-F5344CB8AC3E}">
        <p14:creationId xmlns:p14="http://schemas.microsoft.com/office/powerpoint/2010/main" val="35694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288" y="404622"/>
            <a:ext cx="8353425" cy="6048756"/>
          </a:xfrm>
        </p:spPr>
        <p:txBody>
          <a:bodyPr/>
          <a:lstStyle>
            <a:lvl1pPr marL="0" indent="0">
              <a:spcBef>
                <a:spcPts val="0"/>
              </a:spcBef>
              <a:buFontTx/>
              <a:buNone/>
              <a:defRPr sz="1600">
                <a:latin typeface="Lucida Console" panose="020B0609040504020204" pitchFamily="49" charset="0"/>
              </a:defRPr>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A1F11A48-B8EA-45FE-96F2-3F7078F3D4E8}" type="slidenum">
              <a:rPr lang="en-US" altLang="zh-TW"/>
              <a:pPr>
                <a:defRPr/>
              </a:pPr>
              <a:t>‹#›</a:t>
            </a:fld>
            <a:endParaRPr lang="en-US" altLang="zh-TW" dirty="0"/>
          </a:p>
        </p:txBody>
      </p:sp>
    </p:spTree>
    <p:extLst>
      <p:ext uri="{BB962C8B-B14F-4D97-AF65-F5344CB8AC3E}">
        <p14:creationId xmlns:p14="http://schemas.microsoft.com/office/powerpoint/2010/main" val="1489709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000"/>
            </a:lvl1pPr>
          </a:lstStyle>
          <a:p>
            <a:r>
              <a:rPr lang="zh-TW" altLang="en-US" dirty="0" smtClean="0"/>
              <a:t>按一下以編輯母片標題樣式</a:t>
            </a:r>
            <a:endParaRPr lang="zh-TW" altLang="en-US" dirty="0"/>
          </a:p>
        </p:txBody>
      </p:sp>
      <p:sp>
        <p:nvSpPr>
          <p:cNvPr id="3" name="內容版面配置區 2"/>
          <p:cNvSpPr>
            <a:spLocks noGrp="1"/>
          </p:cNvSpPr>
          <p:nvPr>
            <p:ph sz="half" idx="1" hasCustomPrompt="1"/>
          </p:nvPr>
        </p:nvSpPr>
        <p:spPr>
          <a:xfrm>
            <a:off x="251969" y="1412987"/>
            <a:ext cx="4320031" cy="3456024"/>
          </a:xfrm>
        </p:spPr>
        <p:txBody>
          <a:bodyPr lIns="36000" rIns="36000"/>
          <a:lstStyle>
            <a:lvl1pPr marL="0" indent="0">
              <a:buFontTx/>
              <a:buNone/>
              <a:defRPr sz="20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p:txBody>
      </p:sp>
      <p:sp>
        <p:nvSpPr>
          <p:cNvPr id="4" name="內容版面配置區 3"/>
          <p:cNvSpPr>
            <a:spLocks noGrp="1"/>
          </p:cNvSpPr>
          <p:nvPr>
            <p:ph sz="half" idx="2" hasCustomPrompt="1"/>
          </p:nvPr>
        </p:nvSpPr>
        <p:spPr>
          <a:xfrm>
            <a:off x="4572000" y="1412987"/>
            <a:ext cx="4320030" cy="3456024"/>
          </a:xfrm>
        </p:spPr>
        <p:txBody>
          <a:bodyPr lIns="36000" rIns="36000"/>
          <a:lstStyle>
            <a:lvl1pPr marL="0" indent="0">
              <a:buFontTx/>
              <a:buNone/>
              <a:defRPr sz="20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p:txBody>
      </p:sp>
      <p:sp>
        <p:nvSpPr>
          <p:cNvPr id="5" name="投影片編號版面配置區 5"/>
          <p:cNvSpPr>
            <a:spLocks noGrp="1"/>
          </p:cNvSpPr>
          <p:nvPr>
            <p:ph type="sldNum" sz="quarter" idx="10"/>
          </p:nvPr>
        </p:nvSpPr>
        <p:spPr/>
        <p:txBody>
          <a:bodyPr/>
          <a:lstStyle>
            <a:lvl1pPr>
              <a:defRPr/>
            </a:lvl1pPr>
          </a:lstStyle>
          <a:p>
            <a:pPr>
              <a:defRPr/>
            </a:pPr>
            <a:fld id="{B006CC15-DD29-42DD-B7E3-923BD274017F}" type="slidenum">
              <a:rPr lang="en-US" altLang="zh-TW"/>
              <a:pPr>
                <a:defRPr/>
              </a:pPr>
              <a:t>‹#›</a:t>
            </a:fld>
            <a:endParaRPr lang="en-US" altLang="zh-TW" dirty="0"/>
          </a:p>
        </p:txBody>
      </p:sp>
    </p:spTree>
    <p:extLst>
      <p:ext uri="{BB962C8B-B14F-4D97-AF65-F5344CB8AC3E}">
        <p14:creationId xmlns:p14="http://schemas.microsoft.com/office/powerpoint/2010/main" val="3025305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投影片編號版面配置區 5"/>
          <p:cNvSpPr>
            <a:spLocks noGrp="1"/>
          </p:cNvSpPr>
          <p:nvPr>
            <p:ph type="sldNum" sz="quarter" idx="10"/>
          </p:nvPr>
        </p:nvSpPr>
        <p:spPr/>
        <p:txBody>
          <a:bodyPr/>
          <a:lstStyle>
            <a:lvl1pPr>
              <a:defRPr/>
            </a:lvl1pPr>
          </a:lstStyle>
          <a:p>
            <a:pPr>
              <a:defRPr/>
            </a:pPr>
            <a:fld id="{9F241C77-2109-428F-8E1D-9A2D94E258CE}" type="slidenum">
              <a:rPr lang="en-US" altLang="zh-TW"/>
              <a:pPr>
                <a:defRPr/>
              </a:pPr>
              <a:t>‹#›</a:t>
            </a:fld>
            <a:endParaRPr lang="en-US" altLang="zh-TW" dirty="0"/>
          </a:p>
        </p:txBody>
      </p:sp>
    </p:spTree>
    <p:extLst>
      <p:ext uri="{BB962C8B-B14F-4D97-AF65-F5344CB8AC3E}">
        <p14:creationId xmlns:p14="http://schemas.microsoft.com/office/powerpoint/2010/main" val="3762756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5292005" y="548980"/>
            <a:ext cx="3600025" cy="863600"/>
          </a:xfrm>
        </p:spPr>
        <p:txBody>
          <a:bodyPr/>
          <a:lstStyle>
            <a:lvl1pPr>
              <a:defRPr sz="3600"/>
            </a:lvl1pPr>
          </a:lstStyle>
          <a:p>
            <a:r>
              <a:rPr lang="zh-TW" altLang="en-US" dirty="0" smtClean="0"/>
              <a:t>按一下以編輯母片標題樣式</a:t>
            </a:r>
            <a:endParaRPr lang="zh-TW" altLang="en-US" dirty="0"/>
          </a:p>
        </p:txBody>
      </p:sp>
      <p:sp>
        <p:nvSpPr>
          <p:cNvPr id="3" name="投影片編號版面配置區 5"/>
          <p:cNvSpPr>
            <a:spLocks noGrp="1"/>
          </p:cNvSpPr>
          <p:nvPr>
            <p:ph type="sldNum" sz="quarter" idx="10"/>
          </p:nvPr>
        </p:nvSpPr>
        <p:spPr/>
        <p:txBody>
          <a:bodyPr/>
          <a:lstStyle>
            <a:lvl1pPr>
              <a:defRPr/>
            </a:lvl1pPr>
          </a:lstStyle>
          <a:p>
            <a:pPr>
              <a:defRPr/>
            </a:pPr>
            <a:fld id="{9F241C77-2109-428F-8E1D-9A2D94E258CE}" type="slidenum">
              <a:rPr lang="en-US" altLang="zh-TW"/>
              <a:pPr>
                <a:defRPr/>
              </a:pPr>
              <a:t>‹#›</a:t>
            </a:fld>
            <a:endParaRPr lang="en-US" altLang="zh-TW" dirty="0"/>
          </a:p>
        </p:txBody>
      </p:sp>
    </p:spTree>
    <p:extLst>
      <p:ext uri="{BB962C8B-B14F-4D97-AF65-F5344CB8AC3E}">
        <p14:creationId xmlns:p14="http://schemas.microsoft.com/office/powerpoint/2010/main" val="101933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2_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395971" y="548980"/>
            <a:ext cx="5184036" cy="1152008"/>
          </a:xfrm>
        </p:spPr>
        <p:txBody>
          <a:bodyPr/>
          <a:lstStyle>
            <a:lvl1pPr>
              <a:defRPr sz="3600"/>
            </a:lvl1pPr>
          </a:lstStyle>
          <a:p>
            <a:r>
              <a:rPr lang="zh-TW" altLang="en-US" dirty="0" smtClean="0"/>
              <a:t>按一下以編輯母片標題樣式</a:t>
            </a:r>
            <a:endParaRPr lang="zh-TW" altLang="en-US" dirty="0"/>
          </a:p>
        </p:txBody>
      </p:sp>
      <p:sp>
        <p:nvSpPr>
          <p:cNvPr id="3" name="投影片編號版面配置區 5"/>
          <p:cNvSpPr>
            <a:spLocks noGrp="1"/>
          </p:cNvSpPr>
          <p:nvPr>
            <p:ph type="sldNum" sz="quarter" idx="10"/>
          </p:nvPr>
        </p:nvSpPr>
        <p:spPr/>
        <p:txBody>
          <a:bodyPr/>
          <a:lstStyle>
            <a:lvl1pPr>
              <a:defRPr/>
            </a:lvl1pPr>
          </a:lstStyle>
          <a:p>
            <a:pPr>
              <a:defRPr/>
            </a:pPr>
            <a:fld id="{9F241C77-2109-428F-8E1D-9A2D94E258CE}" type="slidenum">
              <a:rPr lang="en-US" altLang="zh-TW"/>
              <a:pPr>
                <a:defRPr/>
              </a:pPr>
              <a:t>‹#›</a:t>
            </a:fld>
            <a:endParaRPr lang="en-US" altLang="zh-TW" dirty="0"/>
          </a:p>
        </p:txBody>
      </p:sp>
    </p:spTree>
    <p:extLst>
      <p:ext uri="{BB962C8B-B14F-4D97-AF65-F5344CB8AC3E}">
        <p14:creationId xmlns:p14="http://schemas.microsoft.com/office/powerpoint/2010/main" val="2758705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5"/>
          <p:cNvSpPr>
            <a:spLocks noGrp="1"/>
          </p:cNvSpPr>
          <p:nvPr>
            <p:ph type="sldNum" sz="quarter" idx="10"/>
          </p:nvPr>
        </p:nvSpPr>
        <p:spPr/>
        <p:txBody>
          <a:bodyPr/>
          <a:lstStyle>
            <a:lvl1pPr>
              <a:defRPr/>
            </a:lvl1pPr>
          </a:lstStyle>
          <a:p>
            <a:pPr>
              <a:defRPr/>
            </a:pPr>
            <a:fld id="{A4C51B29-9FBD-4183-948E-AB6BEED60A11}" type="slidenum">
              <a:rPr lang="en-US" altLang="zh-TW"/>
              <a:pPr>
                <a:defRPr/>
              </a:pPr>
              <a:t>‹#›</a:t>
            </a:fld>
            <a:endParaRPr lang="en-US" altLang="zh-TW" dirty="0"/>
          </a:p>
        </p:txBody>
      </p:sp>
    </p:spTree>
    <p:extLst>
      <p:ext uri="{BB962C8B-B14F-4D97-AF65-F5344CB8AC3E}">
        <p14:creationId xmlns:p14="http://schemas.microsoft.com/office/powerpoint/2010/main" val="211839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hasCustomPrompt="1"/>
          </p:nvPr>
        </p:nvSpPr>
        <p:spPr/>
        <p:txBody>
          <a:body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2505EF56-14B0-475B-9EBB-767F36094CB3}" type="slidenum">
              <a:rPr lang="en-US" altLang="zh-TW"/>
              <a:pPr>
                <a:defRPr/>
              </a:pPr>
              <a:t>‹#›</a:t>
            </a:fld>
            <a:endParaRPr lang="en-US" altLang="zh-TW" dirty="0"/>
          </a:p>
        </p:txBody>
      </p:sp>
    </p:spTree>
    <p:extLst>
      <p:ext uri="{BB962C8B-B14F-4D97-AF65-F5344CB8AC3E}">
        <p14:creationId xmlns:p14="http://schemas.microsoft.com/office/powerpoint/2010/main" val="306236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000"/>
            </a:lvl1pPr>
          </a:lstStyle>
          <a:p>
            <a:r>
              <a:rPr lang="zh-TW" altLang="en-US" dirty="0" smtClean="0"/>
              <a:t>按一下以編輯母片標題樣式</a:t>
            </a:r>
            <a:endParaRPr lang="zh-TW" altLang="en-US" dirty="0"/>
          </a:p>
        </p:txBody>
      </p:sp>
      <p:sp>
        <p:nvSpPr>
          <p:cNvPr id="3" name="內容版面配置區 2"/>
          <p:cNvSpPr>
            <a:spLocks noGrp="1"/>
          </p:cNvSpPr>
          <p:nvPr>
            <p:ph idx="1" hasCustomPrompt="1"/>
          </p:nvPr>
        </p:nvSpPr>
        <p:spPr>
          <a:xfrm>
            <a:off x="251970" y="1268413"/>
            <a:ext cx="8640060" cy="5184775"/>
          </a:xfrm>
        </p:spPr>
        <p:txBody>
          <a:body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2505EF56-14B0-475B-9EBB-767F36094CB3}" type="slidenum">
              <a:rPr lang="en-US" altLang="zh-TW"/>
              <a:pPr>
                <a:defRPr/>
              </a:pPr>
              <a:t>‹#›</a:t>
            </a:fld>
            <a:endParaRPr lang="en-US" altLang="zh-TW" dirty="0"/>
          </a:p>
        </p:txBody>
      </p:sp>
    </p:spTree>
    <p:extLst>
      <p:ext uri="{BB962C8B-B14F-4D97-AF65-F5344CB8AC3E}">
        <p14:creationId xmlns:p14="http://schemas.microsoft.com/office/powerpoint/2010/main" val="31805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marL="0" indent="0">
              <a:buFontTx/>
              <a:buNone/>
              <a:defRPr sz="20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113828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7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00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marL="0" indent="0">
              <a:buFontTx/>
              <a:buNone/>
              <a:defRPr sz="22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367973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9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00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395288" y="1988990"/>
            <a:ext cx="5472721" cy="3600025"/>
          </a:xfrm>
        </p:spPr>
        <p:txBody>
          <a:bodyPr/>
          <a:lstStyle>
            <a:lvl1pPr marL="0" indent="0">
              <a:buFontTx/>
              <a:buNone/>
              <a:defRPr sz="22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335615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8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00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683973" y="1268414"/>
            <a:ext cx="7776054" cy="1728584"/>
          </a:xfrm>
        </p:spPr>
        <p:txBody>
          <a:bodyPr/>
          <a:lstStyle>
            <a:lvl1pPr marL="0" indent="0">
              <a:buFontTx/>
              <a:buNone/>
              <a:defRPr sz="22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225709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827974" y="6021018"/>
            <a:ext cx="7344051" cy="432170"/>
          </a:xfrm>
        </p:spPr>
        <p:txBody>
          <a:bodyPr/>
          <a:lstStyle>
            <a:lvl1pPr marL="0" indent="0">
              <a:buFontTx/>
              <a:buNone/>
              <a:defRPr sz="20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233094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5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1259977" y="5589015"/>
            <a:ext cx="3456024" cy="432003"/>
          </a:xfrm>
        </p:spPr>
        <p:txBody>
          <a:bodyPr/>
          <a:lstStyle>
            <a:lvl1pPr marL="0" indent="0">
              <a:buFontTx/>
              <a:buNone/>
              <a:defRPr sz="20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279022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395288" y="260350"/>
            <a:ext cx="83534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文字版面配置區 2"/>
          <p:cNvSpPr>
            <a:spLocks noGrp="1"/>
          </p:cNvSpPr>
          <p:nvPr>
            <p:ph type="body" idx="1"/>
          </p:nvPr>
        </p:nvSpPr>
        <p:spPr bwMode="auto">
          <a:xfrm>
            <a:off x="395288" y="1268413"/>
            <a:ext cx="83534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smtClean="0"/>
              <a:t>按一下以編輯母片文字樣式</a:t>
            </a:r>
          </a:p>
        </p:txBody>
      </p:sp>
      <p:sp>
        <p:nvSpPr>
          <p:cNvPr id="6" name="投影片編號版面配置區 5"/>
          <p:cNvSpPr>
            <a:spLocks noGrp="1"/>
          </p:cNvSpPr>
          <p:nvPr>
            <p:ph type="sldNum" sz="quarter" idx="4"/>
          </p:nvPr>
        </p:nvSpPr>
        <p:spPr>
          <a:xfrm>
            <a:off x="8459788" y="6453188"/>
            <a:ext cx="433387" cy="288925"/>
          </a:xfrm>
          <a:prstGeom prst="rect">
            <a:avLst/>
          </a:prstGeom>
        </p:spPr>
        <p:txBody>
          <a:bodyPr vert="horz" lIns="72000" tIns="45720" rIns="72000" bIns="45720" rtlCol="0" anchor="ctr"/>
          <a:lstStyle>
            <a:lvl1pPr algn="ctr">
              <a:defRPr sz="1600">
                <a:solidFill>
                  <a:schemeClr val="tx1">
                    <a:tint val="75000"/>
                  </a:schemeClr>
                </a:solidFill>
                <a:ea typeface="新細明體" pitchFamily="18" charset="-120"/>
              </a:defRPr>
            </a:lvl1pPr>
          </a:lstStyle>
          <a:p>
            <a:pPr>
              <a:defRPr/>
            </a:pPr>
            <a:fld id="{5ACA1673-2B65-41C9-94F9-CD2423F3B532}" type="slidenum">
              <a:rPr lang="en-US" altLang="zh-TW"/>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78" r:id="rId3"/>
    <p:sldLayoutId id="2147483664" r:id="rId4"/>
    <p:sldLayoutId id="2147483676" r:id="rId5"/>
    <p:sldLayoutId id="2147483679" r:id="rId6"/>
    <p:sldLayoutId id="2147483677" r:id="rId7"/>
    <p:sldLayoutId id="2147483675" r:id="rId8"/>
    <p:sldLayoutId id="2147483674" r:id="rId9"/>
    <p:sldLayoutId id="2147483666" r:id="rId10"/>
    <p:sldLayoutId id="2147483671" r:id="rId11"/>
    <p:sldLayoutId id="2147483667" r:id="rId12"/>
    <p:sldLayoutId id="2147483669" r:id="rId13"/>
    <p:sldLayoutId id="2147483672" r:id="rId14"/>
    <p:sldLayoutId id="2147483673" r:id="rId15"/>
    <p:sldLayoutId id="2147483670" r:id="rId16"/>
  </p:sldLayoutIdLst>
  <p:txStyles>
    <p:titleStyle>
      <a:lvl1pPr algn="ctr" rtl="0" eaLnBrk="0" fontAlgn="base" hangingPunct="0">
        <a:spcBef>
          <a:spcPct val="0"/>
        </a:spcBef>
        <a:spcAft>
          <a:spcPct val="0"/>
        </a:spcAft>
        <a:defRPr sz="4400" kern="1200">
          <a:solidFill>
            <a:srgbClr val="0000FF"/>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rgbClr val="002060"/>
          </a:solidFill>
          <a:latin typeface="Times New Roman" pitchFamily="18" charset="0"/>
          <a:ea typeface="標楷體" pitchFamily="65" charset="-120"/>
          <a:cs typeface="Times New Roman" pitchFamily="18" charset="0"/>
        </a:defRPr>
      </a:lvl2pPr>
      <a:lvl3pPr algn="ctr" rtl="0" eaLnBrk="0" fontAlgn="base" hangingPunct="0">
        <a:spcBef>
          <a:spcPct val="0"/>
        </a:spcBef>
        <a:spcAft>
          <a:spcPct val="0"/>
        </a:spcAft>
        <a:defRPr sz="4400">
          <a:solidFill>
            <a:srgbClr val="002060"/>
          </a:solidFill>
          <a:latin typeface="Times New Roman" pitchFamily="18" charset="0"/>
          <a:ea typeface="標楷體" pitchFamily="65" charset="-120"/>
          <a:cs typeface="Times New Roman" pitchFamily="18" charset="0"/>
        </a:defRPr>
      </a:lvl3pPr>
      <a:lvl4pPr algn="ctr" rtl="0" eaLnBrk="0" fontAlgn="base" hangingPunct="0">
        <a:spcBef>
          <a:spcPct val="0"/>
        </a:spcBef>
        <a:spcAft>
          <a:spcPct val="0"/>
        </a:spcAft>
        <a:defRPr sz="4400">
          <a:solidFill>
            <a:srgbClr val="002060"/>
          </a:solidFill>
          <a:latin typeface="Times New Roman" pitchFamily="18" charset="0"/>
          <a:ea typeface="標楷體" pitchFamily="65" charset="-120"/>
          <a:cs typeface="Times New Roman" pitchFamily="18" charset="0"/>
        </a:defRPr>
      </a:lvl4pPr>
      <a:lvl5pPr algn="ctr" rtl="0" eaLnBrk="0" fontAlgn="base" hangingPunct="0">
        <a:spcBef>
          <a:spcPct val="0"/>
        </a:spcBef>
        <a:spcAft>
          <a:spcPct val="0"/>
        </a:spcAft>
        <a:defRPr sz="4400">
          <a:solidFill>
            <a:srgbClr val="002060"/>
          </a:solidFill>
          <a:latin typeface="Times New Roman" pitchFamily="18" charset="0"/>
          <a:ea typeface="標楷體" pitchFamily="65" charset="-120"/>
          <a:cs typeface="Times New Roman" pitchFamily="18" charset="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270000" indent="-270000" algn="l" rtl="0" eaLnBrk="0" fontAlgn="base" hangingPunct="0">
        <a:spcBef>
          <a:spcPct val="20000"/>
        </a:spcBef>
        <a:spcAft>
          <a:spcPct val="0"/>
        </a:spcAft>
        <a:buFont typeface="Arial" charset="0"/>
        <a:buChar char="•"/>
        <a:defRPr sz="2200" kern="1200">
          <a:solidFill>
            <a:schemeClr val="tx1"/>
          </a:solidFill>
          <a:latin typeface="Times New Roman" panose="02020603050405020304" pitchFamily="18" charset="0"/>
          <a:ea typeface="+mn-ea"/>
          <a:cs typeface="Times New Roman" panose="02020603050405020304" pitchFamily="18" charset="0"/>
        </a:defRPr>
      </a:lvl1pPr>
      <a:lvl2pPr marL="623888" indent="-269875" algn="l" rtl="0" eaLnBrk="0" fontAlgn="base" hangingPunct="0">
        <a:spcBef>
          <a:spcPct val="20000"/>
        </a:spcBef>
        <a:spcAft>
          <a:spcPct val="0"/>
        </a:spcAft>
        <a:buFont typeface="Arial" charset="0"/>
        <a:buChar char="–"/>
        <a:tabLst/>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0825" y="2133600"/>
            <a:ext cx="8642350" cy="1439863"/>
          </a:xfrm>
        </p:spPr>
        <p:txBody>
          <a:bodyPr/>
          <a:lstStyle/>
          <a:p>
            <a:pPr eaLnBrk="1" hangingPunct="1"/>
            <a:r>
              <a:rPr lang="en-US" altLang="zh-TW" sz="4000" dirty="0" smtClean="0"/>
              <a:t>Chapter 10 Efficient Binary Search Trees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67587" name="內容版面配置區 2"/>
          <p:cNvSpPr>
            <a:spLocks noGrp="1"/>
          </p:cNvSpPr>
          <p:nvPr>
            <p:ph idx="1"/>
          </p:nvPr>
        </p:nvSpPr>
        <p:spPr/>
        <p:txBody>
          <a:bodyPr/>
          <a:lstStyle/>
          <a:p>
            <a:r>
              <a:rPr lang="en-US" altLang="zh-TW" b="1" smtClean="0">
                <a:solidFill>
                  <a:srgbClr val="000000"/>
                </a:solidFill>
              </a:rPr>
              <a:t>Figure 10.15: </a:t>
            </a:r>
            <a:r>
              <a:rPr lang="en-US" altLang="zh-TW" smtClean="0">
                <a:solidFill>
                  <a:srgbClr val="000000"/>
                </a:solidFill>
              </a:rPr>
              <a:t>A red-black tree</a:t>
            </a:r>
            <a:endParaRPr lang="zh-TW" altLang="en-US" smtClean="0"/>
          </a:p>
        </p:txBody>
      </p:sp>
      <p:cxnSp>
        <p:nvCxnSpPr>
          <p:cNvPr id="5" name="直線接點 4"/>
          <p:cNvCxnSpPr/>
          <p:nvPr/>
        </p:nvCxnSpPr>
        <p:spPr>
          <a:xfrm>
            <a:off x="5075238" y="2060575"/>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3203575" y="2060575"/>
            <a:ext cx="18716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859338"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9" name="直線接點 8"/>
          <p:cNvCxnSpPr>
            <a:endCxn id="27" idx="0"/>
          </p:cNvCxnSpPr>
          <p:nvPr/>
        </p:nvCxnSpPr>
        <p:spPr>
          <a:xfrm>
            <a:off x="6948488" y="2781300"/>
            <a:ext cx="1008062"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5795963" y="2781300"/>
            <a:ext cx="11525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67325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14" name="直線接點 13"/>
          <p:cNvCxnSpPr/>
          <p:nvPr/>
        </p:nvCxnSpPr>
        <p:spPr>
          <a:xfrm>
            <a:off x="3205163" y="2781300"/>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2051050" y="2781300"/>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298767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23" name="矩形 22"/>
          <p:cNvSpPr/>
          <p:nvPr/>
        </p:nvSpPr>
        <p:spPr>
          <a:xfrm>
            <a:off x="442753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4" name="矩形 23"/>
          <p:cNvSpPr/>
          <p:nvPr/>
        </p:nvSpPr>
        <p:spPr>
          <a:xfrm>
            <a:off x="500380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5" name="矩形 24"/>
          <p:cNvSpPr/>
          <p:nvPr/>
        </p:nvSpPr>
        <p:spPr>
          <a:xfrm>
            <a:off x="543560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6" name="矩形 25"/>
          <p:cNvSpPr/>
          <p:nvPr/>
        </p:nvSpPr>
        <p:spPr>
          <a:xfrm>
            <a:off x="6011863"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7" name="矩形 26"/>
          <p:cNvSpPr/>
          <p:nvPr/>
        </p:nvSpPr>
        <p:spPr>
          <a:xfrm>
            <a:off x="78851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9" name="矩形 28"/>
          <p:cNvSpPr/>
          <p:nvPr/>
        </p:nvSpPr>
        <p:spPr>
          <a:xfrm>
            <a:off x="183515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0" name="矩形 29"/>
          <p:cNvSpPr/>
          <p:nvPr/>
        </p:nvSpPr>
        <p:spPr>
          <a:xfrm>
            <a:off x="125888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34" name="直線接點 33"/>
          <p:cNvCxnSpPr/>
          <p:nvPr/>
        </p:nvCxnSpPr>
        <p:spPr>
          <a:xfrm>
            <a:off x="4356100"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619250"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a:endCxn id="26" idx="0"/>
          </p:cNvCxnSpPr>
          <p:nvPr/>
        </p:nvCxnSpPr>
        <p:spPr>
          <a:xfrm>
            <a:off x="5795963"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endCxn id="25" idx="0"/>
          </p:cNvCxnSpPr>
          <p:nvPr/>
        </p:nvCxnSpPr>
        <p:spPr>
          <a:xfrm flipH="1">
            <a:off x="5508625"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478790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406717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450056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133191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橢圓 11"/>
          <p:cNvSpPr/>
          <p:nvPr/>
        </p:nvSpPr>
        <p:spPr>
          <a:xfrm>
            <a:off x="5580063"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5" name="橢圓 14"/>
          <p:cNvSpPr/>
          <p:nvPr/>
        </p:nvSpPr>
        <p:spPr>
          <a:xfrm>
            <a:off x="414020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0" name="橢圓 9"/>
          <p:cNvSpPr/>
          <p:nvPr/>
        </p:nvSpPr>
        <p:spPr>
          <a:xfrm>
            <a:off x="45720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8" name="橢圓 17"/>
          <p:cNvSpPr/>
          <p:nvPr/>
        </p:nvSpPr>
        <p:spPr>
          <a:xfrm>
            <a:off x="140335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a:t>
            </a:r>
            <a:endParaRPr lang="zh-TW" altLang="en-US" sz="2000" dirty="0">
              <a:solidFill>
                <a:schemeClr val="bg1"/>
              </a:solidFill>
            </a:endParaRPr>
          </a:p>
        </p:txBody>
      </p:sp>
      <p:sp>
        <p:nvSpPr>
          <p:cNvPr id="22" name="矩形 21"/>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7" name="矩形 36"/>
          <p:cNvSpPr/>
          <p:nvPr/>
        </p:nvSpPr>
        <p:spPr>
          <a:xfrm>
            <a:off x="2123319" y="4869324"/>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9" name="矩形 38"/>
          <p:cNvSpPr/>
          <p:nvPr/>
        </p:nvSpPr>
        <p:spPr>
          <a:xfrm>
            <a:off x="2699581" y="4869324"/>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41" name="直線接點 40"/>
          <p:cNvCxnSpPr/>
          <p:nvPr/>
        </p:nvCxnSpPr>
        <p:spPr>
          <a:xfrm>
            <a:off x="2051881" y="3500899"/>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a:endCxn id="39" idx="0"/>
          </p:cNvCxnSpPr>
          <p:nvPr/>
        </p:nvCxnSpPr>
        <p:spPr>
          <a:xfrm>
            <a:off x="2483681" y="422162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a:endCxn id="37" idx="0"/>
          </p:cNvCxnSpPr>
          <p:nvPr/>
        </p:nvCxnSpPr>
        <p:spPr>
          <a:xfrm flipH="1">
            <a:off x="2196344" y="422162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1835981" y="3284999"/>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smtClean="0">
                <a:solidFill>
                  <a:schemeClr val="bg1"/>
                </a:solidFill>
              </a:rPr>
              <a:t>10</a:t>
            </a:r>
            <a:endParaRPr lang="zh-TW" altLang="en-US" sz="2000" dirty="0">
              <a:solidFill>
                <a:schemeClr val="bg1"/>
              </a:solidFill>
            </a:endParaRPr>
          </a:p>
        </p:txBody>
      </p:sp>
      <p:sp>
        <p:nvSpPr>
          <p:cNvPr id="48" name="橢圓 47"/>
          <p:cNvSpPr/>
          <p:nvPr/>
        </p:nvSpPr>
        <p:spPr>
          <a:xfrm>
            <a:off x="2267781" y="4005724"/>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smtClean="0">
                <a:solidFill>
                  <a:schemeClr val="bg1"/>
                </a:solidFill>
              </a:rPr>
              <a:t>30</a:t>
            </a:r>
            <a:endParaRPr lang="zh-TW" altLang="en-US" sz="2000" dirty="0">
              <a:solidFill>
                <a:schemeClr val="bg1"/>
              </a:solidFill>
            </a:endParaRPr>
          </a:p>
        </p:txBody>
      </p:sp>
    </p:spTree>
    <p:extLst>
      <p:ext uri="{BB962C8B-B14F-4D97-AF65-F5344CB8AC3E}">
        <p14:creationId xmlns:p14="http://schemas.microsoft.com/office/powerpoint/2010/main" val="216384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z="4000" smtClean="0"/>
              <a:t>10.3.4  Inserting into a Red-Black Tree</a:t>
            </a:r>
            <a:endParaRPr lang="zh-TW" altLang="en-US" sz="4000" smtClean="0"/>
          </a:p>
        </p:txBody>
      </p:sp>
      <p:sp>
        <p:nvSpPr>
          <p:cNvPr id="75779" name="內容版面配置區 2"/>
          <p:cNvSpPr>
            <a:spLocks noGrp="1"/>
          </p:cNvSpPr>
          <p:nvPr>
            <p:ph idx="1"/>
          </p:nvPr>
        </p:nvSpPr>
        <p:spPr>
          <a:xfrm>
            <a:off x="395288" y="1268413"/>
            <a:ext cx="8353425" cy="5040607"/>
          </a:xfrm>
        </p:spPr>
        <p:txBody>
          <a:bodyPr rIns="36000"/>
          <a:lstStyle/>
          <a:p>
            <a:r>
              <a:rPr lang="en-US" altLang="zh-TW" sz="2200" dirty="0" smtClean="0"/>
              <a:t>If making the new node red causes a violation of property RB2, we will say that the tree become imbalanced.</a:t>
            </a:r>
          </a:p>
          <a:p>
            <a:r>
              <a:rPr lang="en-US" altLang="zh-TW" sz="2200" dirty="0" smtClean="0"/>
              <a:t>The nature of the imbalance is classified by examining the new node </a:t>
            </a:r>
            <a:r>
              <a:rPr lang="en-US" altLang="zh-TW" sz="2200" i="1" dirty="0" smtClean="0"/>
              <a:t>u</a:t>
            </a:r>
            <a:r>
              <a:rPr lang="en-US" altLang="zh-TW" sz="2200" dirty="0" smtClean="0"/>
              <a:t>, its parent </a:t>
            </a:r>
            <a:r>
              <a:rPr lang="en-US" altLang="zh-TW" sz="2200" i="1" dirty="0" err="1" smtClean="0"/>
              <a:t>pu</a:t>
            </a:r>
            <a:r>
              <a:rPr lang="en-US" altLang="zh-TW" sz="2200" dirty="0" smtClean="0"/>
              <a:t>, and the grandparent </a:t>
            </a:r>
            <a:r>
              <a:rPr lang="en-US" altLang="zh-TW" sz="2200" i="1" dirty="0" err="1" smtClean="0"/>
              <a:t>gu</a:t>
            </a:r>
            <a:r>
              <a:rPr lang="en-US" altLang="zh-TW" sz="2200" dirty="0" smtClean="0"/>
              <a:t> of </a:t>
            </a:r>
            <a:r>
              <a:rPr lang="en-US" altLang="zh-TW" sz="2200" i="1" dirty="0" smtClean="0"/>
              <a:t>u</a:t>
            </a:r>
            <a:r>
              <a:rPr lang="en-US" altLang="zh-TW" sz="2200" dirty="0" smtClean="0"/>
              <a:t>.</a:t>
            </a:r>
          </a:p>
          <a:p>
            <a:r>
              <a:rPr lang="en-US" altLang="zh-TW" sz="2200" dirty="0" smtClean="0"/>
              <a:t>When </a:t>
            </a:r>
            <a:r>
              <a:rPr lang="en-US" altLang="zh-TW" sz="2200" i="1" dirty="0" err="1" smtClean="0"/>
              <a:t>pu</a:t>
            </a:r>
            <a:r>
              <a:rPr lang="en-US" altLang="zh-TW" sz="2200" dirty="0" smtClean="0"/>
              <a:t> is the left child of </a:t>
            </a:r>
            <a:r>
              <a:rPr lang="en-US" altLang="zh-TW" sz="2200" i="1" dirty="0" err="1" smtClean="0"/>
              <a:t>gu</a:t>
            </a:r>
            <a:r>
              <a:rPr lang="en-US" altLang="zh-TW" sz="2200" dirty="0" smtClean="0"/>
              <a:t>, </a:t>
            </a:r>
            <a:r>
              <a:rPr lang="en-US" altLang="zh-TW" sz="2200" i="1" dirty="0" smtClean="0"/>
              <a:t>u</a:t>
            </a:r>
            <a:r>
              <a:rPr lang="en-US" altLang="zh-TW" sz="2200" dirty="0" smtClean="0"/>
              <a:t> </a:t>
            </a:r>
            <a:r>
              <a:rPr lang="en-US" altLang="zh-TW" sz="2200" dirty="0"/>
              <a:t>is the left child of </a:t>
            </a:r>
            <a:r>
              <a:rPr lang="en-US" altLang="zh-TW" sz="2200" i="1" dirty="0" err="1" smtClean="0"/>
              <a:t>pu</a:t>
            </a:r>
            <a:r>
              <a:rPr lang="en-US" altLang="zh-TW" sz="2200" dirty="0" smtClean="0"/>
              <a:t> and the other child of </a:t>
            </a:r>
            <a:r>
              <a:rPr lang="en-US" altLang="zh-TW" sz="2200" i="1" dirty="0" err="1"/>
              <a:t>gu</a:t>
            </a:r>
            <a:r>
              <a:rPr lang="en-US" altLang="zh-TW" sz="2200" dirty="0" smtClean="0"/>
              <a:t> is black; the imbalance is of type </a:t>
            </a:r>
            <a:r>
              <a:rPr lang="en-US" altLang="zh-TW" sz="2200" dirty="0" err="1" smtClean="0"/>
              <a:t>LLb</a:t>
            </a:r>
            <a:r>
              <a:rPr lang="en-US" altLang="zh-TW" sz="2200" dirty="0" smtClean="0"/>
              <a:t>.</a:t>
            </a:r>
          </a:p>
          <a:p>
            <a:r>
              <a:rPr lang="en-US" altLang="zh-TW" sz="2200" dirty="0" smtClean="0"/>
              <a:t>The other </a:t>
            </a:r>
            <a:r>
              <a:rPr lang="en-US" altLang="zh-TW" sz="2200" dirty="0"/>
              <a:t>imbalance </a:t>
            </a:r>
            <a:r>
              <a:rPr lang="en-US" altLang="zh-TW" sz="2200" dirty="0" smtClean="0"/>
              <a:t>types are </a:t>
            </a:r>
            <a:r>
              <a:rPr lang="en-US" altLang="zh-TW" sz="2200" dirty="0" err="1" smtClean="0"/>
              <a:t>LLr</a:t>
            </a:r>
            <a:r>
              <a:rPr lang="en-US" altLang="zh-TW" sz="2200" dirty="0" smtClean="0"/>
              <a:t> (</a:t>
            </a:r>
            <a:r>
              <a:rPr lang="en-US" altLang="zh-TW" sz="2200" i="1" dirty="0" err="1"/>
              <a:t>pu</a:t>
            </a:r>
            <a:r>
              <a:rPr lang="en-US" altLang="zh-TW" sz="2200" dirty="0"/>
              <a:t> is the left child of </a:t>
            </a:r>
            <a:r>
              <a:rPr lang="en-US" altLang="zh-TW" sz="2200" i="1" dirty="0" err="1"/>
              <a:t>gu</a:t>
            </a:r>
            <a:r>
              <a:rPr lang="en-US" altLang="zh-TW" sz="2200" dirty="0"/>
              <a:t>, </a:t>
            </a:r>
            <a:r>
              <a:rPr lang="en-US" altLang="zh-TW" sz="2200" i="1" dirty="0"/>
              <a:t>u</a:t>
            </a:r>
            <a:r>
              <a:rPr lang="en-US" altLang="zh-TW" sz="2200" dirty="0"/>
              <a:t> is the left child of </a:t>
            </a:r>
            <a:r>
              <a:rPr lang="en-US" altLang="zh-TW" sz="2200" i="1" dirty="0" err="1"/>
              <a:t>pu</a:t>
            </a:r>
            <a:r>
              <a:rPr lang="en-US" altLang="zh-TW" sz="2200" dirty="0"/>
              <a:t> and the other child of </a:t>
            </a:r>
            <a:r>
              <a:rPr lang="en-US" altLang="zh-TW" sz="2200" i="1" dirty="0" err="1"/>
              <a:t>gu</a:t>
            </a:r>
            <a:r>
              <a:rPr lang="en-US" altLang="zh-TW" sz="2200" dirty="0"/>
              <a:t> is </a:t>
            </a:r>
            <a:r>
              <a:rPr lang="en-US" altLang="zh-TW" sz="2200" dirty="0" smtClean="0"/>
              <a:t>red),</a:t>
            </a:r>
          </a:p>
          <a:p>
            <a:r>
              <a:rPr lang="en-US" altLang="zh-TW" sz="2200" dirty="0" err="1" smtClean="0"/>
              <a:t>LRb</a:t>
            </a:r>
            <a:r>
              <a:rPr lang="en-US" altLang="zh-TW" sz="2200" dirty="0" smtClean="0"/>
              <a:t> </a:t>
            </a:r>
            <a:r>
              <a:rPr lang="en-US" altLang="zh-TW" sz="2200" dirty="0"/>
              <a:t>(</a:t>
            </a:r>
            <a:r>
              <a:rPr lang="en-US" altLang="zh-TW" sz="2200" i="1" dirty="0" err="1"/>
              <a:t>pu</a:t>
            </a:r>
            <a:r>
              <a:rPr lang="en-US" altLang="zh-TW" sz="2200" dirty="0"/>
              <a:t> is the left child of </a:t>
            </a:r>
            <a:r>
              <a:rPr lang="en-US" altLang="zh-TW" sz="2200" i="1" dirty="0" err="1"/>
              <a:t>gu</a:t>
            </a:r>
            <a:r>
              <a:rPr lang="en-US" altLang="zh-TW" sz="2200" dirty="0"/>
              <a:t>, </a:t>
            </a:r>
            <a:r>
              <a:rPr lang="en-US" altLang="zh-TW" sz="2200" i="1" dirty="0"/>
              <a:t>u</a:t>
            </a:r>
            <a:r>
              <a:rPr lang="en-US" altLang="zh-TW" sz="2200" dirty="0"/>
              <a:t> is the </a:t>
            </a:r>
            <a:r>
              <a:rPr lang="en-US" altLang="zh-TW" sz="2200" dirty="0" smtClean="0"/>
              <a:t>right </a:t>
            </a:r>
            <a:r>
              <a:rPr lang="en-US" altLang="zh-TW" sz="2200" dirty="0"/>
              <a:t>child of </a:t>
            </a:r>
            <a:r>
              <a:rPr lang="en-US" altLang="zh-TW" sz="2200" i="1" dirty="0" err="1"/>
              <a:t>pu</a:t>
            </a:r>
            <a:r>
              <a:rPr lang="en-US" altLang="zh-TW" sz="2200" dirty="0"/>
              <a:t> and the other child of </a:t>
            </a:r>
            <a:r>
              <a:rPr lang="en-US" altLang="zh-TW" sz="2200" i="1" dirty="0" err="1"/>
              <a:t>gu</a:t>
            </a:r>
            <a:r>
              <a:rPr lang="en-US" altLang="zh-TW" sz="2200" dirty="0"/>
              <a:t> is </a:t>
            </a:r>
            <a:r>
              <a:rPr lang="en-US" altLang="zh-TW" sz="2200" dirty="0" smtClean="0"/>
              <a:t>black),</a:t>
            </a:r>
          </a:p>
          <a:p>
            <a:r>
              <a:rPr lang="en-US" altLang="zh-TW" sz="2200" dirty="0" err="1" smtClean="0"/>
              <a:t>LRr</a:t>
            </a:r>
            <a:r>
              <a:rPr lang="en-US" altLang="zh-TW" sz="2200" dirty="0" smtClean="0"/>
              <a:t>, </a:t>
            </a:r>
            <a:r>
              <a:rPr lang="en-US" altLang="zh-TW" sz="2200" dirty="0" err="1" smtClean="0"/>
              <a:t>RRb</a:t>
            </a:r>
            <a:r>
              <a:rPr lang="en-US" altLang="zh-TW" sz="2200" dirty="0" smtClean="0"/>
              <a:t>, </a:t>
            </a:r>
            <a:r>
              <a:rPr lang="en-US" altLang="zh-TW" sz="2200" dirty="0" err="1" smtClean="0"/>
              <a:t>RRr</a:t>
            </a:r>
            <a:r>
              <a:rPr lang="en-US" altLang="zh-TW" sz="2200" dirty="0" smtClean="0"/>
              <a:t>, </a:t>
            </a:r>
            <a:r>
              <a:rPr lang="en-US" altLang="zh-TW" sz="2200" dirty="0" err="1" smtClean="0"/>
              <a:t>RLb</a:t>
            </a:r>
            <a:r>
              <a:rPr lang="en-US" altLang="zh-TW" sz="2200" dirty="0" smtClean="0"/>
              <a:t>, and </a:t>
            </a:r>
            <a:r>
              <a:rPr lang="en-US" altLang="zh-TW" sz="2200" dirty="0" err="1" smtClean="0"/>
              <a:t>RLr</a:t>
            </a:r>
            <a:r>
              <a:rPr lang="en-US" altLang="zh-TW" sz="2200" dirty="0" smtClean="0"/>
              <a:t>.</a:t>
            </a:r>
          </a:p>
          <a:p>
            <a:endParaRPr lang="en-US" altLang="zh-TW" dirty="0"/>
          </a:p>
          <a:p>
            <a:r>
              <a:rPr lang="en-US" altLang="zh-TW" sz="2200" dirty="0" smtClean="0"/>
              <a:t>It is possible that </a:t>
            </a:r>
            <a:r>
              <a:rPr lang="en-US" altLang="zh-TW" sz="2200" i="1" dirty="0" smtClean="0"/>
              <a:t>u</a:t>
            </a:r>
            <a:r>
              <a:rPr lang="en-US" altLang="zh-TW" sz="2200" dirty="0" smtClean="0"/>
              <a:t> has not </a:t>
            </a:r>
            <a:r>
              <a:rPr lang="en-US" altLang="zh-TW" dirty="0" smtClean="0"/>
              <a:t>grandparent</a:t>
            </a:r>
            <a:r>
              <a:rPr lang="en-US" altLang="zh-TW" dirty="0">
                <a:solidFill>
                  <a:prstClr val="black"/>
                </a:solidFill>
              </a:rPr>
              <a:t> </a:t>
            </a:r>
            <a:r>
              <a:rPr lang="en-US" altLang="zh-TW" i="1" dirty="0" err="1" smtClean="0">
                <a:solidFill>
                  <a:prstClr val="black"/>
                </a:solidFill>
              </a:rPr>
              <a:t>gu</a:t>
            </a:r>
            <a:r>
              <a:rPr lang="en-US" altLang="zh-TW" dirty="0" smtClean="0"/>
              <a:t>?</a:t>
            </a:r>
            <a:endParaRPr lang="zh-TW" altLang="en-US" sz="2200" dirty="0" smtClean="0"/>
          </a:p>
        </p:txBody>
      </p:sp>
    </p:spTree>
    <p:extLst>
      <p:ext uri="{BB962C8B-B14F-4D97-AF65-F5344CB8AC3E}">
        <p14:creationId xmlns:p14="http://schemas.microsoft.com/office/powerpoint/2010/main" val="326032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4" name="直線接點 93"/>
          <p:cNvCxnSpPr/>
          <p:nvPr/>
        </p:nvCxnSpPr>
        <p:spPr>
          <a:xfrm flipH="1">
            <a:off x="826479" y="1557707"/>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H="1">
            <a:off x="1259867" y="981445"/>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5579897" y="981444"/>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827051" y="1557707"/>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684176" y="1413245"/>
            <a:ext cx="431800" cy="287337"/>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395251" y="1989507"/>
            <a:ext cx="288925" cy="287338"/>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684176" y="1989507"/>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1692239" y="981445"/>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1115976" y="836982"/>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1547776" y="83698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6" name="橢圓 15"/>
          <p:cNvSpPr/>
          <p:nvPr/>
        </p:nvSpPr>
        <p:spPr>
          <a:xfrm>
            <a:off x="1115976" y="1413245"/>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8" name="直線接點 57"/>
          <p:cNvCxnSpPr/>
          <p:nvPr/>
        </p:nvCxnSpPr>
        <p:spPr>
          <a:xfrm>
            <a:off x="5580469" y="1557707"/>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文字方塊 64"/>
          <p:cNvSpPr txBox="1"/>
          <p:nvPr/>
        </p:nvSpPr>
        <p:spPr>
          <a:xfrm>
            <a:off x="5004206" y="1413244"/>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66" name="文字方塊 65"/>
          <p:cNvSpPr txBox="1"/>
          <p:nvPr/>
        </p:nvSpPr>
        <p:spPr>
          <a:xfrm>
            <a:off x="5580007" y="1988990"/>
            <a:ext cx="287338" cy="287337"/>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67" name="橢圓 66"/>
          <p:cNvSpPr/>
          <p:nvPr/>
        </p:nvSpPr>
        <p:spPr>
          <a:xfrm>
            <a:off x="5867806" y="1989507"/>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68" name="直線接點 67"/>
          <p:cNvCxnSpPr/>
          <p:nvPr/>
        </p:nvCxnSpPr>
        <p:spPr>
          <a:xfrm>
            <a:off x="6012269" y="981444"/>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文字方塊 70"/>
          <p:cNvSpPr txBox="1"/>
          <p:nvPr/>
        </p:nvSpPr>
        <p:spPr>
          <a:xfrm>
            <a:off x="5436006" y="836982"/>
            <a:ext cx="431800" cy="288925"/>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72" name="橢圓 71"/>
          <p:cNvSpPr/>
          <p:nvPr/>
        </p:nvSpPr>
        <p:spPr>
          <a:xfrm>
            <a:off x="5867806" y="83698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橢圓 72"/>
          <p:cNvSpPr/>
          <p:nvPr/>
        </p:nvSpPr>
        <p:spPr>
          <a:xfrm>
            <a:off x="5436006" y="1413244"/>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4" name="直線接點 73"/>
          <p:cNvCxnSpPr/>
          <p:nvPr/>
        </p:nvCxnSpPr>
        <p:spPr>
          <a:xfrm>
            <a:off x="7596482" y="1557707"/>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文字方塊 80"/>
          <p:cNvSpPr txBox="1"/>
          <p:nvPr/>
        </p:nvSpPr>
        <p:spPr>
          <a:xfrm>
            <a:off x="7020220" y="1413244"/>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2" name="文字方塊 81"/>
          <p:cNvSpPr txBox="1"/>
          <p:nvPr/>
        </p:nvSpPr>
        <p:spPr>
          <a:xfrm>
            <a:off x="7596021" y="1988990"/>
            <a:ext cx="287337" cy="287337"/>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3" name="橢圓 82"/>
          <p:cNvSpPr/>
          <p:nvPr/>
        </p:nvSpPr>
        <p:spPr>
          <a:xfrm>
            <a:off x="7883820" y="1989507"/>
            <a:ext cx="288000"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84" name="直線接點 83"/>
          <p:cNvCxnSpPr/>
          <p:nvPr/>
        </p:nvCxnSpPr>
        <p:spPr>
          <a:xfrm>
            <a:off x="8028282" y="981444"/>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flipH="1">
            <a:off x="7596482" y="981444"/>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文字方塊 86"/>
          <p:cNvSpPr txBox="1"/>
          <p:nvPr/>
        </p:nvSpPr>
        <p:spPr>
          <a:xfrm>
            <a:off x="7452020" y="836982"/>
            <a:ext cx="431800" cy="288925"/>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88" name="橢圓 87"/>
          <p:cNvSpPr/>
          <p:nvPr/>
        </p:nvSpPr>
        <p:spPr>
          <a:xfrm>
            <a:off x="7883820" y="836982"/>
            <a:ext cx="288000"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橢圓 88"/>
          <p:cNvSpPr/>
          <p:nvPr/>
        </p:nvSpPr>
        <p:spPr>
          <a:xfrm>
            <a:off x="7452020" y="1413244"/>
            <a:ext cx="288000"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115976" y="2564994"/>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LLb</a:t>
            </a:r>
            <a:endParaRPr lang="zh-TW" altLang="en-US" sz="2000" dirty="0">
              <a:latin typeface="+mn-lt"/>
              <a:ea typeface="新細明體" pitchFamily="18" charset="-120"/>
            </a:endParaRPr>
          </a:p>
        </p:txBody>
      </p:sp>
      <p:sp>
        <p:nvSpPr>
          <p:cNvPr id="98" name="橢圓 97"/>
          <p:cNvSpPr/>
          <p:nvPr/>
        </p:nvSpPr>
        <p:spPr>
          <a:xfrm>
            <a:off x="1980093" y="1413614"/>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99" name="橢圓 98"/>
          <p:cNvSpPr/>
          <p:nvPr/>
        </p:nvSpPr>
        <p:spPr>
          <a:xfrm>
            <a:off x="6300123" y="1413447"/>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0" name="橢圓 99"/>
          <p:cNvSpPr/>
          <p:nvPr/>
        </p:nvSpPr>
        <p:spPr>
          <a:xfrm>
            <a:off x="8316173" y="1413447"/>
            <a:ext cx="288000"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01" name="直線接點 100"/>
          <p:cNvCxnSpPr/>
          <p:nvPr/>
        </p:nvCxnSpPr>
        <p:spPr>
          <a:xfrm flipH="1">
            <a:off x="2986494" y="1557707"/>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3419882" y="981445"/>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flipH="1">
            <a:off x="2987066" y="1557707"/>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文字方塊 103"/>
          <p:cNvSpPr txBox="1"/>
          <p:nvPr/>
        </p:nvSpPr>
        <p:spPr>
          <a:xfrm>
            <a:off x="2844191" y="1413245"/>
            <a:ext cx="431800" cy="287337"/>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05" name="文字方塊 104"/>
          <p:cNvSpPr txBox="1"/>
          <p:nvPr/>
        </p:nvSpPr>
        <p:spPr>
          <a:xfrm>
            <a:off x="2555266" y="1989507"/>
            <a:ext cx="288925" cy="287338"/>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06" name="橢圓 105"/>
          <p:cNvSpPr/>
          <p:nvPr/>
        </p:nvSpPr>
        <p:spPr>
          <a:xfrm>
            <a:off x="2844191" y="1989507"/>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07" name="直線接點 106"/>
          <p:cNvCxnSpPr/>
          <p:nvPr/>
        </p:nvCxnSpPr>
        <p:spPr>
          <a:xfrm>
            <a:off x="3852254" y="981445"/>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3275991" y="836982"/>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09" name="橢圓 108"/>
          <p:cNvSpPr/>
          <p:nvPr/>
        </p:nvSpPr>
        <p:spPr>
          <a:xfrm>
            <a:off x="3707791" y="83698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0" name="橢圓 109"/>
          <p:cNvSpPr/>
          <p:nvPr/>
        </p:nvSpPr>
        <p:spPr>
          <a:xfrm>
            <a:off x="3275991" y="1413245"/>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1" name="橢圓 110"/>
          <p:cNvSpPr/>
          <p:nvPr/>
        </p:nvSpPr>
        <p:spPr>
          <a:xfrm>
            <a:off x="4140108" y="1413614"/>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12" name="文字方塊 111"/>
          <p:cNvSpPr txBox="1"/>
          <p:nvPr/>
        </p:nvSpPr>
        <p:spPr>
          <a:xfrm>
            <a:off x="3419992" y="2564994"/>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LLr</a:t>
            </a:r>
            <a:endParaRPr lang="zh-TW" altLang="en-US" sz="2000" dirty="0">
              <a:latin typeface="+mn-lt"/>
              <a:ea typeface="新細明體" pitchFamily="18" charset="-120"/>
            </a:endParaRPr>
          </a:p>
        </p:txBody>
      </p:sp>
      <p:sp>
        <p:nvSpPr>
          <p:cNvPr id="113" name="文字方塊 112"/>
          <p:cNvSpPr txBox="1"/>
          <p:nvPr/>
        </p:nvSpPr>
        <p:spPr>
          <a:xfrm>
            <a:off x="5724211" y="2564994"/>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LRb</a:t>
            </a:r>
            <a:endParaRPr lang="zh-TW" altLang="en-US" sz="2000" dirty="0">
              <a:latin typeface="+mn-lt"/>
              <a:ea typeface="新細明體" pitchFamily="18" charset="-120"/>
            </a:endParaRPr>
          </a:p>
        </p:txBody>
      </p:sp>
      <p:sp>
        <p:nvSpPr>
          <p:cNvPr id="114" name="文字方塊 113"/>
          <p:cNvSpPr txBox="1"/>
          <p:nvPr/>
        </p:nvSpPr>
        <p:spPr>
          <a:xfrm>
            <a:off x="7884226" y="2564994"/>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LRr</a:t>
            </a:r>
            <a:endParaRPr lang="zh-TW" altLang="en-US" sz="2000" dirty="0">
              <a:latin typeface="+mn-lt"/>
              <a:ea typeface="新細明體" pitchFamily="18" charset="-120"/>
            </a:endParaRPr>
          </a:p>
        </p:txBody>
      </p:sp>
      <p:cxnSp>
        <p:nvCxnSpPr>
          <p:cNvPr id="115" name="直線接點 114"/>
          <p:cNvCxnSpPr/>
          <p:nvPr/>
        </p:nvCxnSpPr>
        <p:spPr>
          <a:xfrm flipH="1">
            <a:off x="684066" y="4005465"/>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549567" y="4581728"/>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7" name="文字方塊 116"/>
          <p:cNvSpPr txBox="1"/>
          <p:nvPr/>
        </p:nvSpPr>
        <p:spPr>
          <a:xfrm>
            <a:off x="1692903" y="4437524"/>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18" name="文字方塊 117"/>
          <p:cNvSpPr txBox="1"/>
          <p:nvPr/>
        </p:nvSpPr>
        <p:spPr>
          <a:xfrm>
            <a:off x="2125829" y="5013528"/>
            <a:ext cx="287338" cy="287337"/>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19" name="橢圓 118"/>
          <p:cNvSpPr/>
          <p:nvPr/>
        </p:nvSpPr>
        <p:spPr>
          <a:xfrm>
            <a:off x="1836904" y="5013528"/>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20" name="直線接點 119"/>
          <p:cNvCxnSpPr/>
          <p:nvPr/>
        </p:nvCxnSpPr>
        <p:spPr>
          <a:xfrm>
            <a:off x="1116438" y="4005465"/>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1" name="文字方塊 120"/>
          <p:cNvSpPr txBox="1"/>
          <p:nvPr/>
        </p:nvSpPr>
        <p:spPr>
          <a:xfrm>
            <a:off x="1259977" y="3861003"/>
            <a:ext cx="431800" cy="288925"/>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2" name="橢圓 121"/>
          <p:cNvSpPr/>
          <p:nvPr/>
        </p:nvSpPr>
        <p:spPr>
          <a:xfrm>
            <a:off x="971975" y="386100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3" name="橢圓 122"/>
          <p:cNvSpPr/>
          <p:nvPr/>
        </p:nvSpPr>
        <p:spPr>
          <a:xfrm>
            <a:off x="540175" y="4437265"/>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4" name="直線接點 123"/>
          <p:cNvCxnSpPr/>
          <p:nvPr/>
        </p:nvCxnSpPr>
        <p:spPr>
          <a:xfrm>
            <a:off x="3852862" y="4581211"/>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文字方塊 124"/>
          <p:cNvSpPr txBox="1"/>
          <p:nvPr/>
        </p:nvSpPr>
        <p:spPr>
          <a:xfrm>
            <a:off x="3996199" y="4437007"/>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6" name="文字方塊 125"/>
          <p:cNvSpPr txBox="1"/>
          <p:nvPr/>
        </p:nvSpPr>
        <p:spPr>
          <a:xfrm>
            <a:off x="4427999" y="5013011"/>
            <a:ext cx="287337" cy="287337"/>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7" name="橢圓 126"/>
          <p:cNvSpPr/>
          <p:nvPr/>
        </p:nvSpPr>
        <p:spPr>
          <a:xfrm>
            <a:off x="4139997" y="5013011"/>
            <a:ext cx="288000"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28" name="直線接點 127"/>
          <p:cNvCxnSpPr/>
          <p:nvPr/>
        </p:nvCxnSpPr>
        <p:spPr>
          <a:xfrm>
            <a:off x="3420656" y="4005465"/>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a:xfrm flipH="1">
            <a:off x="2988856" y="4005465"/>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0" name="文字方塊 129"/>
          <p:cNvSpPr txBox="1"/>
          <p:nvPr/>
        </p:nvSpPr>
        <p:spPr>
          <a:xfrm>
            <a:off x="3563993" y="3861003"/>
            <a:ext cx="431800" cy="288925"/>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31" name="橢圓 130"/>
          <p:cNvSpPr/>
          <p:nvPr/>
        </p:nvSpPr>
        <p:spPr>
          <a:xfrm>
            <a:off x="3276194" y="3861003"/>
            <a:ext cx="288000"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2" name="橢圓 131"/>
          <p:cNvSpPr/>
          <p:nvPr/>
        </p:nvSpPr>
        <p:spPr>
          <a:xfrm>
            <a:off x="2844394" y="4437265"/>
            <a:ext cx="288000"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3" name="橢圓 132"/>
          <p:cNvSpPr/>
          <p:nvPr/>
        </p:nvSpPr>
        <p:spPr>
          <a:xfrm>
            <a:off x="1404292" y="4437468"/>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34" name="橢圓 133"/>
          <p:cNvSpPr/>
          <p:nvPr/>
        </p:nvSpPr>
        <p:spPr>
          <a:xfrm>
            <a:off x="3708547" y="4437468"/>
            <a:ext cx="288000"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35" name="文字方塊 134"/>
          <p:cNvSpPr txBox="1"/>
          <p:nvPr/>
        </p:nvSpPr>
        <p:spPr>
          <a:xfrm>
            <a:off x="828897" y="5589532"/>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RRb</a:t>
            </a:r>
            <a:endParaRPr lang="zh-TW" altLang="en-US" sz="2000" dirty="0">
              <a:latin typeface="+mn-lt"/>
              <a:ea typeface="新細明體" pitchFamily="18" charset="-120"/>
            </a:endParaRPr>
          </a:p>
        </p:txBody>
      </p:sp>
      <p:sp>
        <p:nvSpPr>
          <p:cNvPr id="136" name="文字方塊 135"/>
          <p:cNvSpPr txBox="1"/>
          <p:nvPr/>
        </p:nvSpPr>
        <p:spPr>
          <a:xfrm>
            <a:off x="3275991" y="5589015"/>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RRr</a:t>
            </a:r>
            <a:endParaRPr lang="zh-TW" altLang="en-US" sz="2000" dirty="0">
              <a:latin typeface="+mn-lt"/>
              <a:ea typeface="新細明體" pitchFamily="18" charset="-120"/>
            </a:endParaRPr>
          </a:p>
        </p:txBody>
      </p:sp>
      <p:cxnSp>
        <p:nvCxnSpPr>
          <p:cNvPr id="137" name="直線接點 136"/>
          <p:cNvCxnSpPr/>
          <p:nvPr/>
        </p:nvCxnSpPr>
        <p:spPr>
          <a:xfrm flipH="1">
            <a:off x="5722310" y="4581211"/>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H="1">
            <a:off x="5292098" y="4005466"/>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flipH="1">
            <a:off x="5722882" y="4581211"/>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0" name="文字方塊 139"/>
          <p:cNvSpPr txBox="1"/>
          <p:nvPr/>
        </p:nvSpPr>
        <p:spPr>
          <a:xfrm>
            <a:off x="6300012" y="4437007"/>
            <a:ext cx="431800" cy="287337"/>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1" name="文字方塊 140"/>
          <p:cNvSpPr txBox="1"/>
          <p:nvPr/>
        </p:nvSpPr>
        <p:spPr>
          <a:xfrm>
            <a:off x="5868009" y="5013011"/>
            <a:ext cx="288925" cy="287338"/>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42" name="橢圓 141"/>
          <p:cNvSpPr/>
          <p:nvPr/>
        </p:nvSpPr>
        <p:spPr>
          <a:xfrm>
            <a:off x="5580007" y="5013011"/>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43" name="直線接點 142"/>
          <p:cNvCxnSpPr/>
          <p:nvPr/>
        </p:nvCxnSpPr>
        <p:spPr>
          <a:xfrm>
            <a:off x="5724470" y="4005466"/>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4" name="文字方塊 143"/>
          <p:cNvSpPr txBox="1"/>
          <p:nvPr/>
        </p:nvSpPr>
        <p:spPr>
          <a:xfrm>
            <a:off x="5868009" y="3861003"/>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45" name="橢圓 144"/>
          <p:cNvSpPr/>
          <p:nvPr/>
        </p:nvSpPr>
        <p:spPr>
          <a:xfrm>
            <a:off x="5580007" y="386100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6" name="橢圓 145"/>
          <p:cNvSpPr/>
          <p:nvPr/>
        </p:nvSpPr>
        <p:spPr>
          <a:xfrm>
            <a:off x="5148207" y="443726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7" name="文字方塊 146"/>
          <p:cNvSpPr txBox="1"/>
          <p:nvPr/>
        </p:nvSpPr>
        <p:spPr>
          <a:xfrm>
            <a:off x="5436006" y="5589015"/>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RLb</a:t>
            </a:r>
            <a:endParaRPr lang="zh-TW" altLang="en-US" sz="2000" dirty="0">
              <a:latin typeface="+mn-lt"/>
              <a:ea typeface="新細明體" pitchFamily="18" charset="-120"/>
            </a:endParaRPr>
          </a:p>
        </p:txBody>
      </p:sp>
      <p:sp>
        <p:nvSpPr>
          <p:cNvPr id="148" name="橢圓 147"/>
          <p:cNvSpPr/>
          <p:nvPr/>
        </p:nvSpPr>
        <p:spPr>
          <a:xfrm>
            <a:off x="6012324" y="4437635"/>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49" name="直線接點 148"/>
          <p:cNvCxnSpPr/>
          <p:nvPr/>
        </p:nvCxnSpPr>
        <p:spPr>
          <a:xfrm flipH="1">
            <a:off x="7738324" y="4581211"/>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接點 149"/>
          <p:cNvCxnSpPr/>
          <p:nvPr/>
        </p:nvCxnSpPr>
        <p:spPr>
          <a:xfrm flipH="1">
            <a:off x="7308112" y="4005466"/>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直線接點 150"/>
          <p:cNvCxnSpPr/>
          <p:nvPr/>
        </p:nvCxnSpPr>
        <p:spPr>
          <a:xfrm flipH="1">
            <a:off x="7738896" y="4581211"/>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文字方塊 151"/>
          <p:cNvSpPr txBox="1"/>
          <p:nvPr/>
        </p:nvSpPr>
        <p:spPr>
          <a:xfrm>
            <a:off x="8316026" y="4437007"/>
            <a:ext cx="431800" cy="287337"/>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53" name="文字方塊 152"/>
          <p:cNvSpPr txBox="1"/>
          <p:nvPr/>
        </p:nvSpPr>
        <p:spPr>
          <a:xfrm>
            <a:off x="7884023" y="5013011"/>
            <a:ext cx="288925" cy="287338"/>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54" name="橢圓 153"/>
          <p:cNvSpPr/>
          <p:nvPr/>
        </p:nvSpPr>
        <p:spPr>
          <a:xfrm>
            <a:off x="7596021" y="5013011"/>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55" name="直線接點 154"/>
          <p:cNvCxnSpPr/>
          <p:nvPr/>
        </p:nvCxnSpPr>
        <p:spPr>
          <a:xfrm>
            <a:off x="7740484" y="4005466"/>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文字方塊 155"/>
          <p:cNvSpPr txBox="1"/>
          <p:nvPr/>
        </p:nvSpPr>
        <p:spPr>
          <a:xfrm>
            <a:off x="7884023" y="3861003"/>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57" name="橢圓 156"/>
          <p:cNvSpPr/>
          <p:nvPr/>
        </p:nvSpPr>
        <p:spPr>
          <a:xfrm>
            <a:off x="7596021" y="386100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58" name="橢圓 157"/>
          <p:cNvSpPr/>
          <p:nvPr/>
        </p:nvSpPr>
        <p:spPr>
          <a:xfrm>
            <a:off x="7164221" y="4437266"/>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59" name="橢圓 158"/>
          <p:cNvSpPr/>
          <p:nvPr/>
        </p:nvSpPr>
        <p:spPr>
          <a:xfrm>
            <a:off x="8028338" y="4437635"/>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60" name="文字方塊 159"/>
          <p:cNvSpPr txBox="1"/>
          <p:nvPr/>
        </p:nvSpPr>
        <p:spPr>
          <a:xfrm>
            <a:off x="7452020" y="5589015"/>
            <a:ext cx="576000" cy="431800"/>
          </a:xfrm>
          <a:prstGeom prst="rect">
            <a:avLst/>
          </a:prstGeom>
          <a:noFill/>
        </p:spPr>
        <p:txBody>
          <a:bodyPr lIns="36000" rIns="36000" anchor="ctr"/>
          <a:lstStyle/>
          <a:p>
            <a:pPr algn="ctr">
              <a:defRPr/>
            </a:pPr>
            <a:r>
              <a:rPr lang="en-US" altLang="zh-TW" sz="2000" dirty="0" err="1" smtClean="0">
                <a:latin typeface="+mn-lt"/>
                <a:ea typeface="新細明體" pitchFamily="18" charset="-120"/>
              </a:rPr>
              <a:t>RLr</a:t>
            </a:r>
            <a:endParaRPr lang="zh-TW" altLang="en-US" sz="2000" dirty="0">
              <a:latin typeface="+mn-lt"/>
              <a:ea typeface="新細明體" pitchFamily="18" charset="-120"/>
            </a:endParaRPr>
          </a:p>
        </p:txBody>
      </p:sp>
    </p:spTree>
    <p:extLst>
      <p:ext uri="{BB962C8B-B14F-4D97-AF65-F5344CB8AC3E}">
        <p14:creationId xmlns:p14="http://schemas.microsoft.com/office/powerpoint/2010/main" val="375885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z="4000" dirty="0" smtClean="0"/>
              <a:t>10.3.4  Inserting into a Red-Black Tree</a:t>
            </a:r>
            <a:endParaRPr lang="zh-TW" altLang="en-US" sz="4000" dirty="0" smtClean="0"/>
          </a:p>
        </p:txBody>
      </p:sp>
      <p:sp>
        <p:nvSpPr>
          <p:cNvPr id="75779" name="內容版面配置區 2"/>
          <p:cNvSpPr>
            <a:spLocks noGrp="1"/>
          </p:cNvSpPr>
          <p:nvPr>
            <p:ph idx="1"/>
          </p:nvPr>
        </p:nvSpPr>
        <p:spPr>
          <a:xfrm>
            <a:off x="395288" y="1268413"/>
            <a:ext cx="8353425" cy="3312595"/>
          </a:xfrm>
        </p:spPr>
        <p:txBody>
          <a:bodyPr/>
          <a:lstStyle/>
          <a:p>
            <a:r>
              <a:rPr lang="en-US" altLang="zh-TW" sz="2200" dirty="0" smtClean="0"/>
              <a:t>Imbalances of the type </a:t>
            </a:r>
            <a:r>
              <a:rPr lang="en-US" altLang="zh-TW" sz="2200" dirty="0" err="1" smtClean="0"/>
              <a:t>XYr</a:t>
            </a:r>
            <a:r>
              <a:rPr lang="en-US" altLang="zh-TW" sz="2200" dirty="0"/>
              <a:t> </a:t>
            </a:r>
            <a:r>
              <a:rPr lang="en-US" altLang="zh-TW" sz="2200" dirty="0" smtClean="0"/>
              <a:t>are handled by changing colors, while</a:t>
            </a:r>
            <a:r>
              <a:rPr lang="zh-TW" altLang="en-US" sz="2200" dirty="0" smtClean="0"/>
              <a:t> </a:t>
            </a:r>
            <a:r>
              <a:rPr lang="en-US" altLang="zh-TW" sz="2200" dirty="0" smtClean="0"/>
              <a:t>those of type </a:t>
            </a:r>
            <a:r>
              <a:rPr lang="en-US" altLang="zh-TW" sz="2200" dirty="0" err="1" smtClean="0"/>
              <a:t>XYb</a:t>
            </a:r>
            <a:r>
              <a:rPr lang="en-US" altLang="zh-TW" sz="2200" dirty="0" smtClean="0"/>
              <a:t> require a rotation.</a:t>
            </a:r>
          </a:p>
          <a:p>
            <a:r>
              <a:rPr lang="en-US" altLang="zh-TW" sz="2200" dirty="0" smtClean="0"/>
              <a:t>Both </a:t>
            </a:r>
            <a:r>
              <a:rPr lang="en-US" altLang="zh-TW" sz="2200" dirty="0" err="1" smtClean="0"/>
              <a:t>LLr</a:t>
            </a:r>
            <a:r>
              <a:rPr lang="en-US" altLang="zh-TW" sz="2200" dirty="0" smtClean="0"/>
              <a:t> and </a:t>
            </a:r>
            <a:r>
              <a:rPr lang="en-US" altLang="zh-TW" sz="2200" dirty="0" err="1" smtClean="0"/>
              <a:t>LRr</a:t>
            </a:r>
            <a:r>
              <a:rPr lang="en-US" altLang="zh-TW" sz="2200" dirty="0" smtClean="0"/>
              <a:t> color changes require us to change the color of </a:t>
            </a:r>
            <a:r>
              <a:rPr lang="en-US" altLang="zh-TW" sz="2200" i="1" dirty="0" err="1" smtClean="0"/>
              <a:t>pu</a:t>
            </a:r>
            <a:r>
              <a:rPr lang="en-US" altLang="zh-TW" sz="2200" dirty="0" smtClean="0"/>
              <a:t> and of the right child of </a:t>
            </a:r>
            <a:r>
              <a:rPr lang="en-US" altLang="zh-TW" sz="2200" i="1" dirty="0" err="1" smtClean="0"/>
              <a:t>gu</a:t>
            </a:r>
            <a:r>
              <a:rPr lang="en-US" altLang="zh-TW" sz="2200" dirty="0" smtClean="0"/>
              <a:t> from red to black.</a:t>
            </a:r>
          </a:p>
          <a:p>
            <a:r>
              <a:rPr lang="en-US" altLang="zh-TW" sz="2200" dirty="0" smtClean="0"/>
              <a:t>Additionally, we change the color of </a:t>
            </a:r>
            <a:r>
              <a:rPr lang="en-US" altLang="zh-TW" sz="2200" i="1" dirty="0" err="1" smtClean="0"/>
              <a:t>gu</a:t>
            </a:r>
            <a:r>
              <a:rPr lang="en-US" altLang="zh-TW" sz="2200" dirty="0" smtClean="0"/>
              <a:t> from black to red provided </a:t>
            </a:r>
            <a:r>
              <a:rPr lang="en-US" altLang="zh-TW" sz="2200" i="1" dirty="0" err="1" smtClean="0"/>
              <a:t>gu</a:t>
            </a:r>
            <a:r>
              <a:rPr lang="en-US" altLang="zh-TW" sz="2200" dirty="0" smtClean="0"/>
              <a:t> is not the root.</a:t>
            </a:r>
          </a:p>
          <a:p>
            <a:r>
              <a:rPr lang="en-US" altLang="zh-TW" sz="2200" dirty="0" smtClean="0"/>
              <a:t>If changing the color of </a:t>
            </a:r>
            <a:r>
              <a:rPr lang="en-US" altLang="zh-TW" sz="2200" i="1" dirty="0" err="1" smtClean="0"/>
              <a:t>gu</a:t>
            </a:r>
            <a:r>
              <a:rPr lang="en-US" altLang="zh-TW" sz="2200" dirty="0" smtClean="0"/>
              <a:t> to red causes an imbalance, </a:t>
            </a:r>
            <a:r>
              <a:rPr lang="en-US" altLang="zh-TW" sz="2200" i="1" dirty="0" err="1" smtClean="0"/>
              <a:t>gu</a:t>
            </a:r>
            <a:r>
              <a:rPr lang="en-US" altLang="zh-TW" sz="2200" dirty="0" smtClean="0"/>
              <a:t> becomes the new </a:t>
            </a:r>
            <a:r>
              <a:rPr lang="en-US" altLang="zh-TW" sz="2200" i="1" dirty="0" smtClean="0"/>
              <a:t>u</a:t>
            </a:r>
            <a:r>
              <a:rPr lang="en-US" altLang="zh-TW" sz="2200" dirty="0" smtClean="0"/>
              <a:t> node, its parent becomes the new </a:t>
            </a:r>
            <a:r>
              <a:rPr lang="en-US" altLang="zh-TW" sz="2200" i="1" dirty="0" err="1" smtClean="0"/>
              <a:t>pu</a:t>
            </a:r>
            <a:r>
              <a:rPr lang="en-US" altLang="zh-TW" sz="2200" dirty="0" smtClean="0"/>
              <a:t>, its grandparent becomes the new </a:t>
            </a:r>
            <a:r>
              <a:rPr lang="en-US" altLang="zh-TW" sz="2200" i="1" dirty="0" err="1" smtClean="0"/>
              <a:t>gu</a:t>
            </a:r>
            <a:r>
              <a:rPr lang="en-US" altLang="zh-TW" sz="2200" dirty="0" smtClean="0"/>
              <a:t>, and we continue to </a:t>
            </a:r>
            <a:r>
              <a:rPr lang="en-US" altLang="zh-TW" sz="2200" dirty="0" smtClean="0">
                <a:solidFill>
                  <a:srgbClr val="FF0000"/>
                </a:solidFill>
              </a:rPr>
              <a:t>rebalance</a:t>
            </a:r>
            <a:r>
              <a:rPr lang="en-US" altLang="zh-TW" sz="2200" dirty="0" smtClean="0"/>
              <a:t>. </a:t>
            </a:r>
            <a:endParaRPr lang="zh-TW" altLang="en-US" sz="2200" dirty="0" smtClean="0"/>
          </a:p>
        </p:txBody>
      </p:sp>
    </p:spTree>
    <p:extLst>
      <p:ext uri="{BB962C8B-B14F-4D97-AF65-F5344CB8AC3E}">
        <p14:creationId xmlns:p14="http://schemas.microsoft.com/office/powerpoint/2010/main" val="65275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流程圖: 替代程序 111"/>
          <p:cNvSpPr/>
          <p:nvPr/>
        </p:nvSpPr>
        <p:spPr>
          <a:xfrm>
            <a:off x="2843988" y="3284999"/>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95" name="直線接點 94"/>
          <p:cNvCxnSpPr/>
          <p:nvPr/>
        </p:nvCxnSpPr>
        <p:spPr>
          <a:xfrm flipH="1">
            <a:off x="1547980" y="2852996"/>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971975" y="3429000"/>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14" name="文字方塊 13"/>
          <p:cNvSpPr txBox="1"/>
          <p:nvPr/>
        </p:nvSpPr>
        <p:spPr>
          <a:xfrm>
            <a:off x="539455" y="4149522"/>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18" name="直線接點 17"/>
          <p:cNvCxnSpPr/>
          <p:nvPr/>
        </p:nvCxnSpPr>
        <p:spPr>
          <a:xfrm>
            <a:off x="2411985" y="2852996"/>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1835981" y="2708995"/>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22" name="橢圓 21"/>
          <p:cNvSpPr/>
          <p:nvPr/>
        </p:nvSpPr>
        <p:spPr>
          <a:xfrm>
            <a:off x="2267984" y="2708995"/>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90" name="文字方塊 89"/>
          <p:cNvSpPr txBox="1"/>
          <p:nvPr/>
        </p:nvSpPr>
        <p:spPr>
          <a:xfrm>
            <a:off x="1115976" y="5877017"/>
            <a:ext cx="2304016"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(a) </a:t>
            </a:r>
            <a:r>
              <a:rPr kumimoji="1" lang="en-US" altLang="zh-TW" sz="2000" b="0" i="0" u="none" strike="noStrike" kern="1200" cap="none" spc="0" normalizeH="0" baseline="0" noProof="0" dirty="0" err="1">
                <a:ln>
                  <a:noFill/>
                </a:ln>
                <a:solidFill>
                  <a:prstClr val="black"/>
                </a:solidFill>
                <a:effectLst/>
                <a:uLnTx/>
                <a:uFillTx/>
                <a:latin typeface="Times New Roman"/>
                <a:ea typeface="新細明體" pitchFamily="18" charset="-120"/>
                <a:cs typeface="+mn-cs"/>
              </a:rPr>
              <a:t>LLr</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 imbalance</a:t>
            </a:r>
            <a:endParaRPr kumimoji="1" lang="zh-TW" altLang="en-US" sz="2000" b="0" i="0"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33" name="文字方塊 32"/>
          <p:cNvSpPr txBox="1"/>
          <p:nvPr/>
        </p:nvSpPr>
        <p:spPr>
          <a:xfrm>
            <a:off x="395971"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11" name="文字方塊 110"/>
          <p:cNvSpPr txBox="1"/>
          <p:nvPr/>
        </p:nvSpPr>
        <p:spPr>
          <a:xfrm>
            <a:off x="971975"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15" name="文字方塊 114"/>
          <p:cNvSpPr txBox="1"/>
          <p:nvPr/>
        </p:nvSpPr>
        <p:spPr>
          <a:xfrm>
            <a:off x="1835981" y="4437007"/>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16" name="文字方塊 115"/>
          <p:cNvSpPr txBox="1"/>
          <p:nvPr/>
        </p:nvSpPr>
        <p:spPr>
          <a:xfrm>
            <a:off x="3563587" y="3716485"/>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70" name="文字方塊 69"/>
          <p:cNvSpPr txBox="1"/>
          <p:nvPr/>
        </p:nvSpPr>
        <p:spPr>
          <a:xfrm>
            <a:off x="5292005" y="5877017"/>
            <a:ext cx="316865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(b) After </a:t>
            </a:r>
            <a:r>
              <a:rPr kumimoji="1" lang="en-US" altLang="zh-TW" sz="2000" b="0" i="0" u="none" strike="noStrike" kern="1200" cap="none" spc="0" normalizeH="0" baseline="0" noProof="0" dirty="0" err="1">
                <a:ln>
                  <a:noFill/>
                </a:ln>
                <a:solidFill>
                  <a:prstClr val="black"/>
                </a:solidFill>
                <a:effectLst/>
                <a:uLnTx/>
                <a:uFillTx/>
                <a:latin typeface="Times New Roman"/>
                <a:ea typeface="新細明體" pitchFamily="18" charset="-120"/>
                <a:cs typeface="+mn-cs"/>
              </a:rPr>
              <a:t>LLr</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 color change</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sp>
        <p:nvSpPr>
          <p:cNvPr id="3" name="標題 2"/>
          <p:cNvSpPr>
            <a:spLocks noGrp="1"/>
          </p:cNvSpPr>
          <p:nvPr>
            <p:ph type="title"/>
          </p:nvPr>
        </p:nvSpPr>
        <p:spPr/>
        <p:txBody>
          <a:bodyPr/>
          <a:lstStyle/>
          <a:p>
            <a:r>
              <a:rPr lang="en-US" altLang="zh-TW" i="1" dirty="0" err="1" smtClean="0"/>
              <a:t>gu</a:t>
            </a:r>
            <a:r>
              <a:rPr lang="en-US" altLang="zh-TW" dirty="0" smtClean="0"/>
              <a:t> is the root</a:t>
            </a:r>
            <a:endParaRPr lang="zh-TW" altLang="en-US" dirty="0"/>
          </a:p>
        </p:txBody>
      </p:sp>
      <p:cxnSp>
        <p:nvCxnSpPr>
          <p:cNvPr id="71" name="直線接點 70"/>
          <p:cNvCxnSpPr>
            <a:endCxn id="74" idx="0"/>
          </p:cNvCxnSpPr>
          <p:nvPr/>
        </p:nvCxnSpPr>
        <p:spPr>
          <a:xfrm>
            <a:off x="971975" y="4293006"/>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a:endCxn id="75" idx="0"/>
          </p:cNvCxnSpPr>
          <p:nvPr/>
        </p:nvCxnSpPr>
        <p:spPr>
          <a:xfrm flipH="1">
            <a:off x="683061" y="4293467"/>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187875" y="4942293"/>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5" name="矩形 74"/>
          <p:cNvSpPr/>
          <p:nvPr/>
        </p:nvSpPr>
        <p:spPr>
          <a:xfrm>
            <a:off x="610830"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6" name="直線接點 75"/>
          <p:cNvCxnSpPr>
            <a:endCxn id="79" idx="0"/>
          </p:cNvCxnSpPr>
          <p:nvPr/>
        </p:nvCxnSpPr>
        <p:spPr>
          <a:xfrm>
            <a:off x="3275991" y="3573001"/>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a:endCxn id="80" idx="0"/>
          </p:cNvCxnSpPr>
          <p:nvPr/>
        </p:nvCxnSpPr>
        <p:spPr>
          <a:xfrm flipH="1">
            <a:off x="2987077" y="3573462"/>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3131990" y="342900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9" name="矩形 78"/>
          <p:cNvSpPr/>
          <p:nvPr/>
        </p:nvSpPr>
        <p:spPr>
          <a:xfrm>
            <a:off x="3491891" y="42222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0" name="矩形 79"/>
          <p:cNvSpPr/>
          <p:nvPr/>
        </p:nvSpPr>
        <p:spPr>
          <a:xfrm>
            <a:off x="2914846"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81" name="直線接點 80"/>
          <p:cNvCxnSpPr/>
          <p:nvPr/>
        </p:nvCxnSpPr>
        <p:spPr>
          <a:xfrm flipH="1">
            <a:off x="971975" y="3573001"/>
            <a:ext cx="576004"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橢圓 82"/>
          <p:cNvSpPr/>
          <p:nvPr/>
        </p:nvSpPr>
        <p:spPr>
          <a:xfrm>
            <a:off x="827974" y="4149005"/>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4" name="直線接點 83"/>
          <p:cNvCxnSpPr>
            <a:endCxn id="86" idx="0"/>
          </p:cNvCxnSpPr>
          <p:nvPr/>
        </p:nvCxnSpPr>
        <p:spPr>
          <a:xfrm>
            <a:off x="1547979" y="3573001"/>
            <a:ext cx="575092"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橢圓 84"/>
          <p:cNvSpPr/>
          <p:nvPr/>
        </p:nvSpPr>
        <p:spPr>
          <a:xfrm>
            <a:off x="1403978" y="342900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6" name="矩形 85"/>
          <p:cNvSpPr/>
          <p:nvPr/>
        </p:nvSpPr>
        <p:spPr>
          <a:xfrm>
            <a:off x="2050840"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7" name="流程圖: 替代程序 86"/>
          <p:cNvSpPr/>
          <p:nvPr/>
        </p:nvSpPr>
        <p:spPr>
          <a:xfrm>
            <a:off x="7308019" y="3284999"/>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88" name="直線接點 87"/>
          <p:cNvCxnSpPr/>
          <p:nvPr/>
        </p:nvCxnSpPr>
        <p:spPr>
          <a:xfrm flipH="1">
            <a:off x="6012011" y="2852996"/>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文字方塊 88"/>
          <p:cNvSpPr txBox="1"/>
          <p:nvPr/>
        </p:nvSpPr>
        <p:spPr>
          <a:xfrm>
            <a:off x="5436006" y="3429000"/>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91" name="文字方塊 90"/>
          <p:cNvSpPr txBox="1"/>
          <p:nvPr/>
        </p:nvSpPr>
        <p:spPr>
          <a:xfrm>
            <a:off x="5003486" y="4149522"/>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92" name="直線接點 91"/>
          <p:cNvCxnSpPr/>
          <p:nvPr/>
        </p:nvCxnSpPr>
        <p:spPr>
          <a:xfrm>
            <a:off x="6876016" y="2852996"/>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a:off x="6300012" y="2708995"/>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96" name="橢圓 95"/>
          <p:cNvSpPr/>
          <p:nvPr/>
        </p:nvSpPr>
        <p:spPr>
          <a:xfrm>
            <a:off x="6731812" y="2708995"/>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97" name="文字方塊 96"/>
          <p:cNvSpPr txBox="1"/>
          <p:nvPr/>
        </p:nvSpPr>
        <p:spPr>
          <a:xfrm>
            <a:off x="4860002"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03" name="文字方塊 102"/>
          <p:cNvSpPr txBox="1"/>
          <p:nvPr/>
        </p:nvSpPr>
        <p:spPr>
          <a:xfrm>
            <a:off x="5436006"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06" name="文字方塊 105"/>
          <p:cNvSpPr txBox="1"/>
          <p:nvPr/>
        </p:nvSpPr>
        <p:spPr>
          <a:xfrm>
            <a:off x="6300012" y="4437007"/>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07" name="文字方塊 106"/>
          <p:cNvSpPr txBox="1"/>
          <p:nvPr/>
        </p:nvSpPr>
        <p:spPr>
          <a:xfrm>
            <a:off x="8027618" y="3716485"/>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109" name="直線接點 108"/>
          <p:cNvCxnSpPr>
            <a:endCxn id="117" idx="0"/>
          </p:cNvCxnSpPr>
          <p:nvPr/>
        </p:nvCxnSpPr>
        <p:spPr>
          <a:xfrm>
            <a:off x="5436006" y="4293006"/>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a:endCxn id="118" idx="0"/>
          </p:cNvCxnSpPr>
          <p:nvPr/>
        </p:nvCxnSpPr>
        <p:spPr>
          <a:xfrm flipH="1">
            <a:off x="5147092" y="4293467"/>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5651906" y="4942293"/>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8" name="矩形 117"/>
          <p:cNvSpPr/>
          <p:nvPr/>
        </p:nvSpPr>
        <p:spPr>
          <a:xfrm>
            <a:off x="5074861"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19" name="直線接點 118"/>
          <p:cNvCxnSpPr>
            <a:endCxn id="122" idx="0"/>
          </p:cNvCxnSpPr>
          <p:nvPr/>
        </p:nvCxnSpPr>
        <p:spPr>
          <a:xfrm>
            <a:off x="7740022" y="3573001"/>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接點 119"/>
          <p:cNvCxnSpPr>
            <a:endCxn id="123" idx="0"/>
          </p:cNvCxnSpPr>
          <p:nvPr/>
        </p:nvCxnSpPr>
        <p:spPr>
          <a:xfrm flipH="1">
            <a:off x="7451108" y="3573462"/>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橢圓 120"/>
          <p:cNvSpPr/>
          <p:nvPr/>
        </p:nvSpPr>
        <p:spPr>
          <a:xfrm>
            <a:off x="7596021"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2" name="矩形 121"/>
          <p:cNvSpPr/>
          <p:nvPr/>
        </p:nvSpPr>
        <p:spPr>
          <a:xfrm>
            <a:off x="7955922" y="42222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矩形 122"/>
          <p:cNvSpPr/>
          <p:nvPr/>
        </p:nvSpPr>
        <p:spPr>
          <a:xfrm>
            <a:off x="7378877"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4" name="直線接點 123"/>
          <p:cNvCxnSpPr/>
          <p:nvPr/>
        </p:nvCxnSpPr>
        <p:spPr>
          <a:xfrm flipH="1">
            <a:off x="5436006" y="3573001"/>
            <a:ext cx="576004"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橢圓 124"/>
          <p:cNvSpPr/>
          <p:nvPr/>
        </p:nvSpPr>
        <p:spPr>
          <a:xfrm>
            <a:off x="5292005" y="4149005"/>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6" name="直線接點 125"/>
          <p:cNvCxnSpPr>
            <a:endCxn id="128" idx="0"/>
          </p:cNvCxnSpPr>
          <p:nvPr/>
        </p:nvCxnSpPr>
        <p:spPr>
          <a:xfrm>
            <a:off x="6012010" y="3573001"/>
            <a:ext cx="575092"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橢圓 126"/>
          <p:cNvSpPr/>
          <p:nvPr/>
        </p:nvSpPr>
        <p:spPr>
          <a:xfrm>
            <a:off x="5868009"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8" name="矩形 127"/>
          <p:cNvSpPr/>
          <p:nvPr/>
        </p:nvSpPr>
        <p:spPr>
          <a:xfrm>
            <a:off x="6514871"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90133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線接點 94"/>
          <p:cNvCxnSpPr/>
          <p:nvPr/>
        </p:nvCxnSpPr>
        <p:spPr>
          <a:xfrm flipH="1">
            <a:off x="1548386" y="2853513"/>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972381" y="3429517"/>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21" name="文字方塊 20"/>
          <p:cNvSpPr txBox="1"/>
          <p:nvPr/>
        </p:nvSpPr>
        <p:spPr>
          <a:xfrm>
            <a:off x="1836387" y="2709512"/>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90" name="文字方塊 89"/>
          <p:cNvSpPr txBox="1"/>
          <p:nvPr/>
        </p:nvSpPr>
        <p:spPr>
          <a:xfrm>
            <a:off x="1115976" y="5877017"/>
            <a:ext cx="2304016"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(c) </a:t>
            </a:r>
            <a:r>
              <a:rPr kumimoji="1" lang="en-US" altLang="zh-TW" sz="2000" b="0" i="0"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LRr</a:t>
            </a:r>
            <a:r>
              <a:rPr kumimoji="1" lang="en-US" altLang="zh-TW" sz="2000" b="0" i="0"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 </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imbalance</a:t>
            </a:r>
            <a:endParaRPr kumimoji="1" lang="zh-TW" altLang="en-US" sz="2000" b="0" i="0"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94" name="直線接點 93"/>
          <p:cNvCxnSpPr/>
          <p:nvPr/>
        </p:nvCxnSpPr>
        <p:spPr>
          <a:xfrm>
            <a:off x="1548385" y="3573518"/>
            <a:ext cx="576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5" name="文字方塊 114"/>
          <p:cNvSpPr txBox="1"/>
          <p:nvPr/>
        </p:nvSpPr>
        <p:spPr>
          <a:xfrm>
            <a:off x="684379" y="4437524"/>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70" name="文字方塊 69"/>
          <p:cNvSpPr txBox="1"/>
          <p:nvPr/>
        </p:nvSpPr>
        <p:spPr>
          <a:xfrm>
            <a:off x="5292005" y="5877017"/>
            <a:ext cx="316865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(d) </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After </a:t>
            </a:r>
            <a:r>
              <a:rPr kumimoji="1" lang="en-US" altLang="zh-TW" sz="2000" b="0" i="0"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LRr</a:t>
            </a:r>
            <a:r>
              <a:rPr kumimoji="1" lang="en-US" altLang="zh-TW" sz="2000" b="0" i="0"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 </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color change</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sp>
        <p:nvSpPr>
          <p:cNvPr id="2" name="標題 1"/>
          <p:cNvSpPr>
            <a:spLocks noGrp="1"/>
          </p:cNvSpPr>
          <p:nvPr>
            <p:ph type="title"/>
          </p:nvPr>
        </p:nvSpPr>
        <p:spPr/>
        <p:txBody>
          <a:bodyPr/>
          <a:lstStyle/>
          <a:p>
            <a:r>
              <a:rPr lang="en-US" altLang="zh-TW" i="1" dirty="0" err="1"/>
              <a:t>gu</a:t>
            </a:r>
            <a:r>
              <a:rPr lang="en-US" altLang="zh-TW" dirty="0"/>
              <a:t> is </a:t>
            </a:r>
            <a:r>
              <a:rPr lang="en-US" altLang="zh-TW" dirty="0" smtClean="0"/>
              <a:t>the </a:t>
            </a:r>
            <a:r>
              <a:rPr lang="en-US" altLang="zh-TW" dirty="0"/>
              <a:t>root</a:t>
            </a:r>
            <a:endParaRPr lang="zh-TW" altLang="en-US" dirty="0"/>
          </a:p>
        </p:txBody>
      </p:sp>
      <p:sp>
        <p:nvSpPr>
          <p:cNvPr id="71" name="文字方塊 70"/>
          <p:cNvSpPr txBox="1"/>
          <p:nvPr/>
        </p:nvSpPr>
        <p:spPr>
          <a:xfrm>
            <a:off x="1691869" y="4150039"/>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72" name="文字方塊 71"/>
          <p:cNvSpPr txBox="1"/>
          <p:nvPr/>
        </p:nvSpPr>
        <p:spPr>
          <a:xfrm>
            <a:off x="1548385" y="5157529"/>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73" name="文字方塊 72"/>
          <p:cNvSpPr txBox="1"/>
          <p:nvPr/>
        </p:nvSpPr>
        <p:spPr>
          <a:xfrm>
            <a:off x="2124389" y="5157529"/>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74" name="直線接點 73"/>
          <p:cNvCxnSpPr>
            <a:endCxn id="76" idx="0"/>
          </p:cNvCxnSpPr>
          <p:nvPr/>
        </p:nvCxnSpPr>
        <p:spPr>
          <a:xfrm>
            <a:off x="2124389" y="4293523"/>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77" idx="0"/>
          </p:cNvCxnSpPr>
          <p:nvPr/>
        </p:nvCxnSpPr>
        <p:spPr>
          <a:xfrm flipH="1">
            <a:off x="1835475" y="4293984"/>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2340289" y="494281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7" name="矩形 76"/>
          <p:cNvSpPr/>
          <p:nvPr/>
        </p:nvSpPr>
        <p:spPr>
          <a:xfrm>
            <a:off x="1763244" y="494199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8" name="橢圓 77"/>
          <p:cNvSpPr/>
          <p:nvPr/>
        </p:nvSpPr>
        <p:spPr>
          <a:xfrm>
            <a:off x="1980388" y="414952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0" name="直線接點 79"/>
          <p:cNvCxnSpPr>
            <a:endCxn id="82" idx="0"/>
          </p:cNvCxnSpPr>
          <p:nvPr/>
        </p:nvCxnSpPr>
        <p:spPr>
          <a:xfrm flipH="1">
            <a:off x="971469" y="3573518"/>
            <a:ext cx="576916"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橢圓 80"/>
          <p:cNvSpPr/>
          <p:nvPr/>
        </p:nvSpPr>
        <p:spPr>
          <a:xfrm>
            <a:off x="1404384" y="3429517"/>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2" name="矩形 81"/>
          <p:cNvSpPr/>
          <p:nvPr/>
        </p:nvSpPr>
        <p:spPr>
          <a:xfrm>
            <a:off x="899238" y="422198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84" name="直線接點 83"/>
          <p:cNvCxnSpPr/>
          <p:nvPr/>
        </p:nvCxnSpPr>
        <p:spPr>
          <a:xfrm flipH="1">
            <a:off x="6012011" y="2852996"/>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5436006" y="3429000"/>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87" name="文字方塊 86"/>
          <p:cNvSpPr txBox="1"/>
          <p:nvPr/>
        </p:nvSpPr>
        <p:spPr>
          <a:xfrm>
            <a:off x="6300012" y="2708995"/>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88" name="橢圓 87"/>
          <p:cNvSpPr/>
          <p:nvPr/>
        </p:nvSpPr>
        <p:spPr>
          <a:xfrm>
            <a:off x="6731812" y="2708995"/>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89" name="直線接點 88"/>
          <p:cNvCxnSpPr/>
          <p:nvPr/>
        </p:nvCxnSpPr>
        <p:spPr>
          <a:xfrm>
            <a:off x="6012010" y="3573001"/>
            <a:ext cx="576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a:off x="5148004" y="4437007"/>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97" name="文字方塊 96"/>
          <p:cNvSpPr txBox="1"/>
          <p:nvPr/>
        </p:nvSpPr>
        <p:spPr>
          <a:xfrm>
            <a:off x="6155494" y="4149522"/>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103" name="文字方塊 102"/>
          <p:cNvSpPr txBox="1"/>
          <p:nvPr/>
        </p:nvSpPr>
        <p:spPr>
          <a:xfrm>
            <a:off x="6012010"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06" name="文字方塊 105"/>
          <p:cNvSpPr txBox="1"/>
          <p:nvPr/>
        </p:nvSpPr>
        <p:spPr>
          <a:xfrm>
            <a:off x="6588014"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107" name="直線接點 106"/>
          <p:cNvCxnSpPr>
            <a:endCxn id="113" idx="0"/>
          </p:cNvCxnSpPr>
          <p:nvPr/>
        </p:nvCxnSpPr>
        <p:spPr>
          <a:xfrm>
            <a:off x="6588014" y="4293006"/>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a:endCxn id="117" idx="0"/>
          </p:cNvCxnSpPr>
          <p:nvPr/>
        </p:nvCxnSpPr>
        <p:spPr>
          <a:xfrm flipH="1">
            <a:off x="6299100" y="4293467"/>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6803914" y="4942293"/>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7" name="矩形 116"/>
          <p:cNvSpPr/>
          <p:nvPr/>
        </p:nvSpPr>
        <p:spPr>
          <a:xfrm>
            <a:off x="6226869"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8" name="橢圓 117"/>
          <p:cNvSpPr/>
          <p:nvPr/>
        </p:nvSpPr>
        <p:spPr>
          <a:xfrm>
            <a:off x="6444013" y="4149005"/>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9" name="直線接點 118"/>
          <p:cNvCxnSpPr>
            <a:endCxn id="121" idx="0"/>
          </p:cNvCxnSpPr>
          <p:nvPr/>
        </p:nvCxnSpPr>
        <p:spPr>
          <a:xfrm flipH="1">
            <a:off x="5435094" y="3573001"/>
            <a:ext cx="576916"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橢圓 119"/>
          <p:cNvSpPr/>
          <p:nvPr/>
        </p:nvSpPr>
        <p:spPr>
          <a:xfrm>
            <a:off x="5868009"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1" name="矩形 120"/>
          <p:cNvSpPr/>
          <p:nvPr/>
        </p:nvSpPr>
        <p:spPr>
          <a:xfrm>
            <a:off x="5362863"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2" name="流程圖: 替代程序 121"/>
          <p:cNvSpPr/>
          <p:nvPr/>
        </p:nvSpPr>
        <p:spPr>
          <a:xfrm>
            <a:off x="2844394" y="3285516"/>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sp>
        <p:nvSpPr>
          <p:cNvPr id="123" name="文字方塊 122"/>
          <p:cNvSpPr txBox="1"/>
          <p:nvPr/>
        </p:nvSpPr>
        <p:spPr>
          <a:xfrm>
            <a:off x="3563993" y="371700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124" name="直線接點 123"/>
          <p:cNvCxnSpPr>
            <a:endCxn id="127" idx="0"/>
          </p:cNvCxnSpPr>
          <p:nvPr/>
        </p:nvCxnSpPr>
        <p:spPr>
          <a:xfrm>
            <a:off x="3276397" y="3573518"/>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a:endCxn id="128" idx="0"/>
          </p:cNvCxnSpPr>
          <p:nvPr/>
        </p:nvCxnSpPr>
        <p:spPr>
          <a:xfrm flipH="1">
            <a:off x="2987483" y="3573979"/>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橢圓 125"/>
          <p:cNvSpPr/>
          <p:nvPr/>
        </p:nvSpPr>
        <p:spPr>
          <a:xfrm>
            <a:off x="3131990" y="342900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7" name="矩形 126"/>
          <p:cNvSpPr/>
          <p:nvPr/>
        </p:nvSpPr>
        <p:spPr>
          <a:xfrm>
            <a:off x="3492297" y="422280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8" name="矩形 127"/>
          <p:cNvSpPr/>
          <p:nvPr/>
        </p:nvSpPr>
        <p:spPr>
          <a:xfrm>
            <a:off x="2915252" y="422198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8" name="直線接點 17"/>
          <p:cNvCxnSpPr/>
          <p:nvPr/>
        </p:nvCxnSpPr>
        <p:spPr>
          <a:xfrm>
            <a:off x="2412391" y="2853513"/>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9" name="流程圖: 替代程序 128"/>
          <p:cNvSpPr/>
          <p:nvPr/>
        </p:nvSpPr>
        <p:spPr>
          <a:xfrm>
            <a:off x="7307816" y="3284999"/>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sp>
        <p:nvSpPr>
          <p:cNvPr id="130" name="文字方塊 129"/>
          <p:cNvSpPr txBox="1"/>
          <p:nvPr/>
        </p:nvSpPr>
        <p:spPr>
          <a:xfrm>
            <a:off x="8027415" y="3716485"/>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131" name="直線接點 130"/>
          <p:cNvCxnSpPr>
            <a:endCxn id="134" idx="0"/>
          </p:cNvCxnSpPr>
          <p:nvPr/>
        </p:nvCxnSpPr>
        <p:spPr>
          <a:xfrm>
            <a:off x="7739819" y="3573001"/>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a:endCxn id="135" idx="0"/>
          </p:cNvCxnSpPr>
          <p:nvPr/>
        </p:nvCxnSpPr>
        <p:spPr>
          <a:xfrm flipH="1">
            <a:off x="7450905" y="3573462"/>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橢圓 132"/>
          <p:cNvSpPr/>
          <p:nvPr/>
        </p:nvSpPr>
        <p:spPr>
          <a:xfrm>
            <a:off x="759581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4" name="矩形 133"/>
          <p:cNvSpPr/>
          <p:nvPr/>
        </p:nvSpPr>
        <p:spPr>
          <a:xfrm>
            <a:off x="7955719" y="42222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35" name="矩形 134"/>
          <p:cNvSpPr/>
          <p:nvPr/>
        </p:nvSpPr>
        <p:spPr>
          <a:xfrm>
            <a:off x="7378674"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86" name="直線接點 85"/>
          <p:cNvCxnSpPr/>
          <p:nvPr/>
        </p:nvCxnSpPr>
        <p:spPr>
          <a:xfrm>
            <a:off x="6876016" y="2852996"/>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2268187" y="270951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Tree>
    <p:extLst>
      <p:ext uri="{BB962C8B-B14F-4D97-AF65-F5344CB8AC3E}">
        <p14:creationId xmlns:p14="http://schemas.microsoft.com/office/powerpoint/2010/main" val="391292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流程圖: 替代程序 111"/>
          <p:cNvSpPr/>
          <p:nvPr/>
        </p:nvSpPr>
        <p:spPr>
          <a:xfrm>
            <a:off x="2843988" y="3284999"/>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95" name="直線接點 94"/>
          <p:cNvCxnSpPr/>
          <p:nvPr/>
        </p:nvCxnSpPr>
        <p:spPr>
          <a:xfrm flipH="1">
            <a:off x="1547980" y="2852996"/>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971975" y="3429000"/>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14" name="文字方塊 13"/>
          <p:cNvSpPr txBox="1"/>
          <p:nvPr/>
        </p:nvSpPr>
        <p:spPr>
          <a:xfrm>
            <a:off x="539455" y="4149522"/>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18" name="直線接點 17"/>
          <p:cNvCxnSpPr/>
          <p:nvPr/>
        </p:nvCxnSpPr>
        <p:spPr>
          <a:xfrm>
            <a:off x="2411985" y="2852996"/>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1835981" y="2708995"/>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22" name="橢圓 21"/>
          <p:cNvSpPr/>
          <p:nvPr/>
        </p:nvSpPr>
        <p:spPr>
          <a:xfrm>
            <a:off x="2267781" y="2708995"/>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90" name="文字方塊 89"/>
          <p:cNvSpPr txBox="1"/>
          <p:nvPr/>
        </p:nvSpPr>
        <p:spPr>
          <a:xfrm>
            <a:off x="1115976" y="5877017"/>
            <a:ext cx="2304016"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(a) </a:t>
            </a:r>
            <a:r>
              <a:rPr kumimoji="1" lang="en-US" altLang="zh-TW" sz="2000" b="0" i="0" u="none" strike="noStrike" kern="1200" cap="none" spc="0" normalizeH="0" baseline="0" noProof="0" dirty="0" err="1">
                <a:ln>
                  <a:noFill/>
                </a:ln>
                <a:solidFill>
                  <a:prstClr val="black"/>
                </a:solidFill>
                <a:effectLst/>
                <a:uLnTx/>
                <a:uFillTx/>
                <a:latin typeface="Times New Roman"/>
                <a:ea typeface="新細明體" pitchFamily="18" charset="-120"/>
                <a:cs typeface="+mn-cs"/>
              </a:rPr>
              <a:t>LLr</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 imbalance</a:t>
            </a:r>
            <a:endParaRPr kumimoji="1" lang="zh-TW" altLang="en-US" sz="2000" b="0" i="0"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33" name="文字方塊 32"/>
          <p:cNvSpPr txBox="1"/>
          <p:nvPr/>
        </p:nvSpPr>
        <p:spPr>
          <a:xfrm>
            <a:off x="395971"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11" name="文字方塊 110"/>
          <p:cNvSpPr txBox="1"/>
          <p:nvPr/>
        </p:nvSpPr>
        <p:spPr>
          <a:xfrm>
            <a:off x="971975"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15" name="文字方塊 114"/>
          <p:cNvSpPr txBox="1"/>
          <p:nvPr/>
        </p:nvSpPr>
        <p:spPr>
          <a:xfrm>
            <a:off x="1835981" y="4437007"/>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16" name="文字方塊 115"/>
          <p:cNvSpPr txBox="1"/>
          <p:nvPr/>
        </p:nvSpPr>
        <p:spPr>
          <a:xfrm>
            <a:off x="3563587" y="3716485"/>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70" name="文字方塊 69"/>
          <p:cNvSpPr txBox="1"/>
          <p:nvPr/>
        </p:nvSpPr>
        <p:spPr>
          <a:xfrm>
            <a:off x="5292005" y="5877017"/>
            <a:ext cx="316865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(b) After </a:t>
            </a:r>
            <a:r>
              <a:rPr kumimoji="1" lang="en-US" altLang="zh-TW" sz="2000" b="0" i="0" u="none" strike="noStrike" kern="1200" cap="none" spc="0" normalizeH="0" baseline="0" noProof="0" dirty="0" err="1">
                <a:ln>
                  <a:noFill/>
                </a:ln>
                <a:solidFill>
                  <a:prstClr val="black"/>
                </a:solidFill>
                <a:effectLst/>
                <a:uLnTx/>
                <a:uFillTx/>
                <a:latin typeface="Times New Roman"/>
                <a:ea typeface="新細明體" pitchFamily="18" charset="-120"/>
                <a:cs typeface="+mn-cs"/>
              </a:rPr>
              <a:t>LLr</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 color change</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sp>
        <p:nvSpPr>
          <p:cNvPr id="3" name="標題 2"/>
          <p:cNvSpPr>
            <a:spLocks noGrp="1"/>
          </p:cNvSpPr>
          <p:nvPr>
            <p:ph type="title"/>
          </p:nvPr>
        </p:nvSpPr>
        <p:spPr/>
        <p:txBody>
          <a:bodyPr/>
          <a:lstStyle/>
          <a:p>
            <a:r>
              <a:rPr lang="en-US" altLang="zh-TW" i="1" dirty="0" err="1" smtClean="0"/>
              <a:t>gu</a:t>
            </a:r>
            <a:r>
              <a:rPr lang="en-US" altLang="zh-TW" dirty="0" smtClean="0"/>
              <a:t> is</a:t>
            </a:r>
            <a:r>
              <a:rPr lang="zh-TW" altLang="en-US" dirty="0" smtClean="0"/>
              <a:t> </a:t>
            </a:r>
            <a:r>
              <a:rPr lang="en-US" altLang="zh-TW" dirty="0" smtClean="0"/>
              <a:t>not the root</a:t>
            </a:r>
            <a:endParaRPr lang="zh-TW" altLang="en-US" dirty="0"/>
          </a:p>
        </p:txBody>
      </p:sp>
      <p:cxnSp>
        <p:nvCxnSpPr>
          <p:cNvPr id="71" name="直線接點 70"/>
          <p:cNvCxnSpPr>
            <a:endCxn id="74" idx="0"/>
          </p:cNvCxnSpPr>
          <p:nvPr/>
        </p:nvCxnSpPr>
        <p:spPr>
          <a:xfrm>
            <a:off x="971975" y="4293006"/>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a:endCxn id="75" idx="0"/>
          </p:cNvCxnSpPr>
          <p:nvPr/>
        </p:nvCxnSpPr>
        <p:spPr>
          <a:xfrm flipH="1">
            <a:off x="683061" y="4293467"/>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187875" y="4942293"/>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5" name="矩形 74"/>
          <p:cNvSpPr/>
          <p:nvPr/>
        </p:nvSpPr>
        <p:spPr>
          <a:xfrm>
            <a:off x="610830"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6" name="直線接點 75"/>
          <p:cNvCxnSpPr>
            <a:endCxn id="79" idx="0"/>
          </p:cNvCxnSpPr>
          <p:nvPr/>
        </p:nvCxnSpPr>
        <p:spPr>
          <a:xfrm>
            <a:off x="3275991" y="3573001"/>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a:endCxn id="80" idx="0"/>
          </p:cNvCxnSpPr>
          <p:nvPr/>
        </p:nvCxnSpPr>
        <p:spPr>
          <a:xfrm flipH="1">
            <a:off x="2987077" y="3573462"/>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3131990" y="342900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9" name="矩形 78"/>
          <p:cNvSpPr/>
          <p:nvPr/>
        </p:nvSpPr>
        <p:spPr>
          <a:xfrm>
            <a:off x="3491891" y="42222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0" name="矩形 79"/>
          <p:cNvSpPr/>
          <p:nvPr/>
        </p:nvSpPr>
        <p:spPr>
          <a:xfrm>
            <a:off x="2914846"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81" name="直線接點 80"/>
          <p:cNvCxnSpPr/>
          <p:nvPr/>
        </p:nvCxnSpPr>
        <p:spPr>
          <a:xfrm flipH="1">
            <a:off x="971975" y="3573001"/>
            <a:ext cx="576004"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橢圓 82"/>
          <p:cNvSpPr/>
          <p:nvPr/>
        </p:nvSpPr>
        <p:spPr>
          <a:xfrm>
            <a:off x="827974" y="4149005"/>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4" name="直線接點 83"/>
          <p:cNvCxnSpPr>
            <a:endCxn id="86" idx="0"/>
          </p:cNvCxnSpPr>
          <p:nvPr/>
        </p:nvCxnSpPr>
        <p:spPr>
          <a:xfrm>
            <a:off x="1547979" y="3573001"/>
            <a:ext cx="575092"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橢圓 84"/>
          <p:cNvSpPr/>
          <p:nvPr/>
        </p:nvSpPr>
        <p:spPr>
          <a:xfrm>
            <a:off x="1403978" y="342900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6" name="矩形 85"/>
          <p:cNvSpPr/>
          <p:nvPr/>
        </p:nvSpPr>
        <p:spPr>
          <a:xfrm>
            <a:off x="2050840"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7" name="流程圖: 替代程序 86"/>
          <p:cNvSpPr/>
          <p:nvPr/>
        </p:nvSpPr>
        <p:spPr>
          <a:xfrm>
            <a:off x="7308019" y="3284999"/>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88" name="直線接點 87"/>
          <p:cNvCxnSpPr/>
          <p:nvPr/>
        </p:nvCxnSpPr>
        <p:spPr>
          <a:xfrm flipH="1">
            <a:off x="6012011" y="2852996"/>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文字方塊 88"/>
          <p:cNvSpPr txBox="1"/>
          <p:nvPr/>
        </p:nvSpPr>
        <p:spPr>
          <a:xfrm>
            <a:off x="5436006" y="3429000"/>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91" name="文字方塊 90"/>
          <p:cNvSpPr txBox="1"/>
          <p:nvPr/>
        </p:nvSpPr>
        <p:spPr>
          <a:xfrm>
            <a:off x="5003486" y="4149522"/>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92" name="直線接點 91"/>
          <p:cNvCxnSpPr/>
          <p:nvPr/>
        </p:nvCxnSpPr>
        <p:spPr>
          <a:xfrm>
            <a:off x="6876016" y="2852996"/>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a:off x="6300012" y="2708995"/>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96" name="橢圓 95"/>
          <p:cNvSpPr/>
          <p:nvPr/>
        </p:nvSpPr>
        <p:spPr>
          <a:xfrm>
            <a:off x="6731812" y="2708995"/>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97" name="文字方塊 96"/>
          <p:cNvSpPr txBox="1"/>
          <p:nvPr/>
        </p:nvSpPr>
        <p:spPr>
          <a:xfrm>
            <a:off x="4860002"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03" name="文字方塊 102"/>
          <p:cNvSpPr txBox="1"/>
          <p:nvPr/>
        </p:nvSpPr>
        <p:spPr>
          <a:xfrm>
            <a:off x="5436006"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06" name="文字方塊 105"/>
          <p:cNvSpPr txBox="1"/>
          <p:nvPr/>
        </p:nvSpPr>
        <p:spPr>
          <a:xfrm>
            <a:off x="6300012" y="4437007"/>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07" name="文字方塊 106"/>
          <p:cNvSpPr txBox="1"/>
          <p:nvPr/>
        </p:nvSpPr>
        <p:spPr>
          <a:xfrm>
            <a:off x="8027618" y="3716485"/>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109" name="直線接點 108"/>
          <p:cNvCxnSpPr>
            <a:endCxn id="117" idx="0"/>
          </p:cNvCxnSpPr>
          <p:nvPr/>
        </p:nvCxnSpPr>
        <p:spPr>
          <a:xfrm>
            <a:off x="5436006" y="4293006"/>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a:endCxn id="118" idx="0"/>
          </p:cNvCxnSpPr>
          <p:nvPr/>
        </p:nvCxnSpPr>
        <p:spPr>
          <a:xfrm flipH="1">
            <a:off x="5147092" y="4293467"/>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5651906" y="4942293"/>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8" name="矩形 117"/>
          <p:cNvSpPr/>
          <p:nvPr/>
        </p:nvSpPr>
        <p:spPr>
          <a:xfrm>
            <a:off x="5074861"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19" name="直線接點 118"/>
          <p:cNvCxnSpPr>
            <a:endCxn id="122" idx="0"/>
          </p:cNvCxnSpPr>
          <p:nvPr/>
        </p:nvCxnSpPr>
        <p:spPr>
          <a:xfrm>
            <a:off x="7740022" y="3573001"/>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接點 119"/>
          <p:cNvCxnSpPr>
            <a:endCxn id="123" idx="0"/>
          </p:cNvCxnSpPr>
          <p:nvPr/>
        </p:nvCxnSpPr>
        <p:spPr>
          <a:xfrm flipH="1">
            <a:off x="7451108" y="3573462"/>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橢圓 120"/>
          <p:cNvSpPr/>
          <p:nvPr/>
        </p:nvSpPr>
        <p:spPr>
          <a:xfrm>
            <a:off x="7596021"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2" name="矩形 121"/>
          <p:cNvSpPr/>
          <p:nvPr/>
        </p:nvSpPr>
        <p:spPr>
          <a:xfrm>
            <a:off x="7955922" y="42222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矩形 122"/>
          <p:cNvSpPr/>
          <p:nvPr/>
        </p:nvSpPr>
        <p:spPr>
          <a:xfrm>
            <a:off x="7378877"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4" name="直線接點 123"/>
          <p:cNvCxnSpPr/>
          <p:nvPr/>
        </p:nvCxnSpPr>
        <p:spPr>
          <a:xfrm flipH="1">
            <a:off x="5436006" y="3573001"/>
            <a:ext cx="576004"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橢圓 124"/>
          <p:cNvSpPr/>
          <p:nvPr/>
        </p:nvSpPr>
        <p:spPr>
          <a:xfrm>
            <a:off x="5292005" y="4149005"/>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6" name="直線接點 125"/>
          <p:cNvCxnSpPr>
            <a:endCxn id="128" idx="0"/>
          </p:cNvCxnSpPr>
          <p:nvPr/>
        </p:nvCxnSpPr>
        <p:spPr>
          <a:xfrm>
            <a:off x="6012010" y="3573001"/>
            <a:ext cx="575092"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橢圓 126"/>
          <p:cNvSpPr/>
          <p:nvPr/>
        </p:nvSpPr>
        <p:spPr>
          <a:xfrm>
            <a:off x="5868009"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8" name="矩形 127"/>
          <p:cNvSpPr/>
          <p:nvPr/>
        </p:nvSpPr>
        <p:spPr>
          <a:xfrm>
            <a:off x="6514871"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5" name="直線接點 54"/>
          <p:cNvCxnSpPr/>
          <p:nvPr/>
        </p:nvCxnSpPr>
        <p:spPr>
          <a:xfrm>
            <a:off x="2411985" y="2132991"/>
            <a:ext cx="1"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2267984" y="1988990"/>
            <a:ext cx="287338" cy="28800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58" name="直線接點 57"/>
          <p:cNvCxnSpPr/>
          <p:nvPr/>
        </p:nvCxnSpPr>
        <p:spPr>
          <a:xfrm>
            <a:off x="6876016" y="2132991"/>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6732015" y="1988990"/>
            <a:ext cx="287338" cy="28800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Tree>
    <p:extLst>
      <p:ext uri="{BB962C8B-B14F-4D97-AF65-F5344CB8AC3E}">
        <p14:creationId xmlns:p14="http://schemas.microsoft.com/office/powerpoint/2010/main" val="123128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線接點 94"/>
          <p:cNvCxnSpPr/>
          <p:nvPr/>
        </p:nvCxnSpPr>
        <p:spPr>
          <a:xfrm flipH="1">
            <a:off x="1548386" y="2853513"/>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972381" y="3429517"/>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21" name="文字方塊 20"/>
          <p:cNvSpPr txBox="1"/>
          <p:nvPr/>
        </p:nvSpPr>
        <p:spPr>
          <a:xfrm>
            <a:off x="1836387" y="2709512"/>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90" name="文字方塊 89"/>
          <p:cNvSpPr txBox="1"/>
          <p:nvPr/>
        </p:nvSpPr>
        <p:spPr>
          <a:xfrm>
            <a:off x="1115976" y="5877017"/>
            <a:ext cx="2304016"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(c) </a:t>
            </a:r>
            <a:r>
              <a:rPr kumimoji="1" lang="en-US" altLang="zh-TW" sz="2000" b="0" i="0"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LRr</a:t>
            </a:r>
            <a:r>
              <a:rPr kumimoji="1" lang="en-US" altLang="zh-TW" sz="2000" b="0" i="0"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 </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imbalance</a:t>
            </a:r>
            <a:endParaRPr kumimoji="1" lang="zh-TW" altLang="en-US" sz="2000" b="0" i="0"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94" name="直線接點 93"/>
          <p:cNvCxnSpPr/>
          <p:nvPr/>
        </p:nvCxnSpPr>
        <p:spPr>
          <a:xfrm>
            <a:off x="1548385" y="3573518"/>
            <a:ext cx="576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5" name="文字方塊 114"/>
          <p:cNvSpPr txBox="1"/>
          <p:nvPr/>
        </p:nvSpPr>
        <p:spPr>
          <a:xfrm>
            <a:off x="684379" y="4437524"/>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70" name="文字方塊 69"/>
          <p:cNvSpPr txBox="1"/>
          <p:nvPr/>
        </p:nvSpPr>
        <p:spPr>
          <a:xfrm>
            <a:off x="5292005" y="5877017"/>
            <a:ext cx="316865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(d) </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After </a:t>
            </a:r>
            <a:r>
              <a:rPr kumimoji="1" lang="en-US" altLang="zh-TW" sz="2000" b="0" i="0"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LRr</a:t>
            </a:r>
            <a:r>
              <a:rPr kumimoji="1" lang="en-US" altLang="zh-TW" sz="2000" b="0" i="0"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 </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color change</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sp>
        <p:nvSpPr>
          <p:cNvPr id="2" name="標題 1"/>
          <p:cNvSpPr>
            <a:spLocks noGrp="1"/>
          </p:cNvSpPr>
          <p:nvPr>
            <p:ph type="title"/>
          </p:nvPr>
        </p:nvSpPr>
        <p:spPr/>
        <p:txBody>
          <a:bodyPr/>
          <a:lstStyle/>
          <a:p>
            <a:r>
              <a:rPr lang="en-US" altLang="zh-TW" i="1" dirty="0" err="1"/>
              <a:t>gu</a:t>
            </a:r>
            <a:r>
              <a:rPr lang="en-US" altLang="zh-TW" dirty="0"/>
              <a:t> </a:t>
            </a:r>
            <a:r>
              <a:rPr lang="en-US" altLang="zh-TW" dirty="0" smtClean="0"/>
              <a:t>is not the </a:t>
            </a:r>
            <a:r>
              <a:rPr lang="en-US" altLang="zh-TW" dirty="0"/>
              <a:t>root</a:t>
            </a:r>
            <a:endParaRPr lang="zh-TW" altLang="en-US" dirty="0"/>
          </a:p>
        </p:txBody>
      </p:sp>
      <p:sp>
        <p:nvSpPr>
          <p:cNvPr id="71" name="文字方塊 70"/>
          <p:cNvSpPr txBox="1"/>
          <p:nvPr/>
        </p:nvSpPr>
        <p:spPr>
          <a:xfrm>
            <a:off x="1691869" y="4150039"/>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72" name="文字方塊 71"/>
          <p:cNvSpPr txBox="1"/>
          <p:nvPr/>
        </p:nvSpPr>
        <p:spPr>
          <a:xfrm>
            <a:off x="1548385" y="5157529"/>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73" name="文字方塊 72"/>
          <p:cNvSpPr txBox="1"/>
          <p:nvPr/>
        </p:nvSpPr>
        <p:spPr>
          <a:xfrm>
            <a:off x="2124389" y="5157529"/>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74" name="直線接點 73"/>
          <p:cNvCxnSpPr>
            <a:endCxn id="76" idx="0"/>
          </p:cNvCxnSpPr>
          <p:nvPr/>
        </p:nvCxnSpPr>
        <p:spPr>
          <a:xfrm>
            <a:off x="2124389" y="4293523"/>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77" idx="0"/>
          </p:cNvCxnSpPr>
          <p:nvPr/>
        </p:nvCxnSpPr>
        <p:spPr>
          <a:xfrm flipH="1">
            <a:off x="1835475" y="4293984"/>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2340289" y="494281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7" name="矩形 76"/>
          <p:cNvSpPr/>
          <p:nvPr/>
        </p:nvSpPr>
        <p:spPr>
          <a:xfrm>
            <a:off x="1763244" y="494199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8" name="橢圓 77"/>
          <p:cNvSpPr/>
          <p:nvPr/>
        </p:nvSpPr>
        <p:spPr>
          <a:xfrm>
            <a:off x="1980388" y="414952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0" name="直線接點 79"/>
          <p:cNvCxnSpPr>
            <a:endCxn id="82" idx="0"/>
          </p:cNvCxnSpPr>
          <p:nvPr/>
        </p:nvCxnSpPr>
        <p:spPr>
          <a:xfrm flipH="1">
            <a:off x="971469" y="3573518"/>
            <a:ext cx="576916"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橢圓 80"/>
          <p:cNvSpPr/>
          <p:nvPr/>
        </p:nvSpPr>
        <p:spPr>
          <a:xfrm>
            <a:off x="1404384" y="3429517"/>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2" name="矩形 81"/>
          <p:cNvSpPr/>
          <p:nvPr/>
        </p:nvSpPr>
        <p:spPr>
          <a:xfrm>
            <a:off x="899238" y="422198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84" name="直線接點 83"/>
          <p:cNvCxnSpPr/>
          <p:nvPr/>
        </p:nvCxnSpPr>
        <p:spPr>
          <a:xfrm flipH="1">
            <a:off x="6012011" y="2852996"/>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5436006" y="3429000"/>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87" name="文字方塊 86"/>
          <p:cNvSpPr txBox="1"/>
          <p:nvPr/>
        </p:nvSpPr>
        <p:spPr>
          <a:xfrm>
            <a:off x="6300012" y="2708995"/>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89" name="直線接點 88"/>
          <p:cNvCxnSpPr/>
          <p:nvPr/>
        </p:nvCxnSpPr>
        <p:spPr>
          <a:xfrm>
            <a:off x="6012010" y="3573001"/>
            <a:ext cx="576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a:off x="5148004" y="4437007"/>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97" name="文字方塊 96"/>
          <p:cNvSpPr txBox="1"/>
          <p:nvPr/>
        </p:nvSpPr>
        <p:spPr>
          <a:xfrm>
            <a:off x="6155494" y="4149522"/>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103" name="文字方塊 102"/>
          <p:cNvSpPr txBox="1"/>
          <p:nvPr/>
        </p:nvSpPr>
        <p:spPr>
          <a:xfrm>
            <a:off x="6012010"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06" name="文字方塊 105"/>
          <p:cNvSpPr txBox="1"/>
          <p:nvPr/>
        </p:nvSpPr>
        <p:spPr>
          <a:xfrm>
            <a:off x="6588014"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107" name="直線接點 106"/>
          <p:cNvCxnSpPr>
            <a:endCxn id="113" idx="0"/>
          </p:cNvCxnSpPr>
          <p:nvPr/>
        </p:nvCxnSpPr>
        <p:spPr>
          <a:xfrm>
            <a:off x="6588014" y="4293006"/>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a:endCxn id="117" idx="0"/>
          </p:cNvCxnSpPr>
          <p:nvPr/>
        </p:nvCxnSpPr>
        <p:spPr>
          <a:xfrm flipH="1">
            <a:off x="6299100" y="4293467"/>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6803914" y="4942293"/>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7" name="矩形 116"/>
          <p:cNvSpPr/>
          <p:nvPr/>
        </p:nvSpPr>
        <p:spPr>
          <a:xfrm>
            <a:off x="6226869"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8" name="橢圓 117"/>
          <p:cNvSpPr/>
          <p:nvPr/>
        </p:nvSpPr>
        <p:spPr>
          <a:xfrm>
            <a:off x="6444013" y="4149005"/>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9" name="直線接點 118"/>
          <p:cNvCxnSpPr>
            <a:endCxn id="121" idx="0"/>
          </p:cNvCxnSpPr>
          <p:nvPr/>
        </p:nvCxnSpPr>
        <p:spPr>
          <a:xfrm flipH="1">
            <a:off x="5435094" y="3573001"/>
            <a:ext cx="576916"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橢圓 119"/>
          <p:cNvSpPr/>
          <p:nvPr/>
        </p:nvSpPr>
        <p:spPr>
          <a:xfrm>
            <a:off x="5868009"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1" name="矩形 120"/>
          <p:cNvSpPr/>
          <p:nvPr/>
        </p:nvSpPr>
        <p:spPr>
          <a:xfrm>
            <a:off x="5362863"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2" name="流程圖: 替代程序 121"/>
          <p:cNvSpPr/>
          <p:nvPr/>
        </p:nvSpPr>
        <p:spPr>
          <a:xfrm>
            <a:off x="2844394" y="3285516"/>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sp>
        <p:nvSpPr>
          <p:cNvPr id="123" name="文字方塊 122"/>
          <p:cNvSpPr txBox="1"/>
          <p:nvPr/>
        </p:nvSpPr>
        <p:spPr>
          <a:xfrm>
            <a:off x="3563993" y="371700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124" name="直線接點 123"/>
          <p:cNvCxnSpPr>
            <a:endCxn id="127" idx="0"/>
          </p:cNvCxnSpPr>
          <p:nvPr/>
        </p:nvCxnSpPr>
        <p:spPr>
          <a:xfrm>
            <a:off x="3276397" y="3573518"/>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a:endCxn id="128" idx="0"/>
          </p:cNvCxnSpPr>
          <p:nvPr/>
        </p:nvCxnSpPr>
        <p:spPr>
          <a:xfrm flipH="1">
            <a:off x="2987483" y="3573979"/>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橢圓 125"/>
          <p:cNvSpPr/>
          <p:nvPr/>
        </p:nvSpPr>
        <p:spPr>
          <a:xfrm>
            <a:off x="3131990" y="342900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7" name="矩形 126"/>
          <p:cNvSpPr/>
          <p:nvPr/>
        </p:nvSpPr>
        <p:spPr>
          <a:xfrm>
            <a:off x="3492297" y="422280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8" name="矩形 127"/>
          <p:cNvSpPr/>
          <p:nvPr/>
        </p:nvSpPr>
        <p:spPr>
          <a:xfrm>
            <a:off x="2915252" y="422198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8" name="直線接點 17"/>
          <p:cNvCxnSpPr/>
          <p:nvPr/>
        </p:nvCxnSpPr>
        <p:spPr>
          <a:xfrm>
            <a:off x="2412391" y="2853513"/>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9" name="流程圖: 替代程序 128"/>
          <p:cNvSpPr/>
          <p:nvPr/>
        </p:nvSpPr>
        <p:spPr>
          <a:xfrm>
            <a:off x="7307816" y="3284999"/>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sp>
        <p:nvSpPr>
          <p:cNvPr id="130" name="文字方塊 129"/>
          <p:cNvSpPr txBox="1"/>
          <p:nvPr/>
        </p:nvSpPr>
        <p:spPr>
          <a:xfrm>
            <a:off x="8027415" y="3716485"/>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131" name="直線接點 130"/>
          <p:cNvCxnSpPr>
            <a:endCxn id="134" idx="0"/>
          </p:cNvCxnSpPr>
          <p:nvPr/>
        </p:nvCxnSpPr>
        <p:spPr>
          <a:xfrm>
            <a:off x="7739819" y="3573001"/>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a:endCxn id="135" idx="0"/>
          </p:cNvCxnSpPr>
          <p:nvPr/>
        </p:nvCxnSpPr>
        <p:spPr>
          <a:xfrm flipH="1">
            <a:off x="7450905" y="3573462"/>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橢圓 132"/>
          <p:cNvSpPr/>
          <p:nvPr/>
        </p:nvSpPr>
        <p:spPr>
          <a:xfrm>
            <a:off x="759581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4" name="矩形 133"/>
          <p:cNvSpPr/>
          <p:nvPr/>
        </p:nvSpPr>
        <p:spPr>
          <a:xfrm>
            <a:off x="7955719" y="42222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35" name="矩形 134"/>
          <p:cNvSpPr/>
          <p:nvPr/>
        </p:nvSpPr>
        <p:spPr>
          <a:xfrm>
            <a:off x="7378674"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86" name="直線接點 85"/>
          <p:cNvCxnSpPr/>
          <p:nvPr/>
        </p:nvCxnSpPr>
        <p:spPr>
          <a:xfrm>
            <a:off x="6876016" y="2852996"/>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2268187" y="270951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57" name="直線接點 56"/>
          <p:cNvCxnSpPr/>
          <p:nvPr/>
        </p:nvCxnSpPr>
        <p:spPr>
          <a:xfrm>
            <a:off x="2411985" y="2132991"/>
            <a:ext cx="1"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2267984" y="1988990"/>
            <a:ext cx="287338" cy="28800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59" name="直線接點 58"/>
          <p:cNvCxnSpPr/>
          <p:nvPr/>
        </p:nvCxnSpPr>
        <p:spPr>
          <a:xfrm>
            <a:off x="6876016" y="2132991"/>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橢圓 59"/>
          <p:cNvSpPr/>
          <p:nvPr/>
        </p:nvSpPr>
        <p:spPr>
          <a:xfrm>
            <a:off x="6732015" y="1988990"/>
            <a:ext cx="287338" cy="28800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88" name="橢圓 87"/>
          <p:cNvSpPr/>
          <p:nvPr/>
        </p:nvSpPr>
        <p:spPr>
          <a:xfrm>
            <a:off x="6731812" y="2708995"/>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Tree>
    <p:extLst>
      <p:ext uri="{BB962C8B-B14F-4D97-AF65-F5344CB8AC3E}">
        <p14:creationId xmlns:p14="http://schemas.microsoft.com/office/powerpoint/2010/main" val="370246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字方塊 69"/>
          <p:cNvSpPr txBox="1"/>
          <p:nvPr/>
        </p:nvSpPr>
        <p:spPr>
          <a:xfrm>
            <a:off x="4716001" y="5877017"/>
            <a:ext cx="316865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(b) After </a:t>
            </a:r>
            <a:r>
              <a:rPr kumimoji="1" lang="en-US" altLang="zh-TW" sz="2000" b="0" i="0" u="none" strike="noStrike" kern="1200" cap="none" spc="0" normalizeH="0" baseline="0" noProof="0" dirty="0" err="1">
                <a:ln>
                  <a:noFill/>
                </a:ln>
                <a:solidFill>
                  <a:prstClr val="black"/>
                </a:solidFill>
                <a:effectLst/>
                <a:uLnTx/>
                <a:uFillTx/>
                <a:latin typeface="Times New Roman"/>
                <a:ea typeface="新細明體" pitchFamily="18" charset="-120"/>
                <a:cs typeface="+mn-cs"/>
              </a:rPr>
              <a:t>LLr</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 color change</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sp>
        <p:nvSpPr>
          <p:cNvPr id="3" name="標題 2"/>
          <p:cNvSpPr>
            <a:spLocks noGrp="1"/>
          </p:cNvSpPr>
          <p:nvPr>
            <p:ph type="title"/>
          </p:nvPr>
        </p:nvSpPr>
        <p:spPr/>
        <p:txBody>
          <a:bodyPr/>
          <a:lstStyle/>
          <a:p>
            <a:pPr algn="l"/>
            <a:r>
              <a:rPr lang="en-US" altLang="zh-TW" dirty="0"/>
              <a:t>changing the color of </a:t>
            </a:r>
            <a:r>
              <a:rPr lang="en-US" altLang="zh-TW" i="1" dirty="0" err="1"/>
              <a:t>gu</a:t>
            </a:r>
            <a:r>
              <a:rPr lang="en-US" altLang="zh-TW" dirty="0"/>
              <a:t> to red causes an imbalance</a:t>
            </a:r>
            <a:endParaRPr lang="zh-TW" altLang="en-US" dirty="0"/>
          </a:p>
        </p:txBody>
      </p:sp>
      <p:cxnSp>
        <p:nvCxnSpPr>
          <p:cNvPr id="73" name="直線接點 72"/>
          <p:cNvCxnSpPr/>
          <p:nvPr/>
        </p:nvCxnSpPr>
        <p:spPr>
          <a:xfrm>
            <a:off x="6443810" y="2132991"/>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6443810" y="1412986"/>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橢圓 75"/>
          <p:cNvSpPr/>
          <p:nvPr/>
        </p:nvSpPr>
        <p:spPr>
          <a:xfrm>
            <a:off x="6299809" y="1268985"/>
            <a:ext cx="287338" cy="27068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74" name="橢圓 73"/>
          <p:cNvSpPr/>
          <p:nvPr/>
        </p:nvSpPr>
        <p:spPr>
          <a:xfrm>
            <a:off x="6299809" y="1988990"/>
            <a:ext cx="287338" cy="270680"/>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77" name="文字方塊 76"/>
          <p:cNvSpPr txBox="1"/>
          <p:nvPr/>
        </p:nvSpPr>
        <p:spPr>
          <a:xfrm>
            <a:off x="7163815" y="2132991"/>
            <a:ext cx="864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26" name="弧形接點 25"/>
          <p:cNvCxnSpPr>
            <a:stCxn id="77" idx="1"/>
          </p:cNvCxnSpPr>
          <p:nvPr/>
        </p:nvCxnSpPr>
        <p:spPr>
          <a:xfrm rot="10800000" flipV="1">
            <a:off x="6586945" y="2348891"/>
            <a:ext cx="576871"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95" name="流程圖: 替代程序 94"/>
          <p:cNvSpPr/>
          <p:nvPr/>
        </p:nvSpPr>
        <p:spPr>
          <a:xfrm>
            <a:off x="6876016" y="3284999"/>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96" name="直線接點 95"/>
          <p:cNvCxnSpPr/>
          <p:nvPr/>
        </p:nvCxnSpPr>
        <p:spPr>
          <a:xfrm flipH="1">
            <a:off x="5580008" y="2852996"/>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文字方塊 96"/>
          <p:cNvSpPr txBox="1"/>
          <p:nvPr/>
        </p:nvSpPr>
        <p:spPr>
          <a:xfrm>
            <a:off x="5004003" y="3429000"/>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98" name="文字方塊 97"/>
          <p:cNvSpPr txBox="1"/>
          <p:nvPr/>
        </p:nvSpPr>
        <p:spPr>
          <a:xfrm>
            <a:off x="4571483" y="4149522"/>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99" name="直線接點 98"/>
          <p:cNvCxnSpPr/>
          <p:nvPr/>
        </p:nvCxnSpPr>
        <p:spPr>
          <a:xfrm>
            <a:off x="6444013" y="2852996"/>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字方塊 99"/>
          <p:cNvSpPr txBox="1"/>
          <p:nvPr/>
        </p:nvSpPr>
        <p:spPr>
          <a:xfrm>
            <a:off x="5868009" y="2708995"/>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101" name="橢圓 100"/>
          <p:cNvSpPr/>
          <p:nvPr/>
        </p:nvSpPr>
        <p:spPr>
          <a:xfrm>
            <a:off x="6299809" y="2708995"/>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102" name="文字方塊 101"/>
          <p:cNvSpPr txBox="1"/>
          <p:nvPr/>
        </p:nvSpPr>
        <p:spPr>
          <a:xfrm>
            <a:off x="4427999"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03" name="文字方塊 102"/>
          <p:cNvSpPr txBox="1"/>
          <p:nvPr/>
        </p:nvSpPr>
        <p:spPr>
          <a:xfrm>
            <a:off x="5004003"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04" name="文字方塊 103"/>
          <p:cNvSpPr txBox="1"/>
          <p:nvPr/>
        </p:nvSpPr>
        <p:spPr>
          <a:xfrm>
            <a:off x="5868009" y="4437007"/>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05" name="文字方塊 104"/>
          <p:cNvSpPr txBox="1"/>
          <p:nvPr/>
        </p:nvSpPr>
        <p:spPr>
          <a:xfrm>
            <a:off x="7595615" y="3716485"/>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106" name="直線接點 105"/>
          <p:cNvCxnSpPr>
            <a:endCxn id="108" idx="0"/>
          </p:cNvCxnSpPr>
          <p:nvPr/>
        </p:nvCxnSpPr>
        <p:spPr>
          <a:xfrm>
            <a:off x="5004003" y="4293006"/>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a:endCxn id="109" idx="0"/>
          </p:cNvCxnSpPr>
          <p:nvPr/>
        </p:nvCxnSpPr>
        <p:spPr>
          <a:xfrm flipH="1">
            <a:off x="4715089" y="4293467"/>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5219903" y="4942293"/>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9" name="矩形 108"/>
          <p:cNvSpPr/>
          <p:nvPr/>
        </p:nvSpPr>
        <p:spPr>
          <a:xfrm>
            <a:off x="4642858"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10" name="直線接點 109"/>
          <p:cNvCxnSpPr>
            <a:endCxn id="113" idx="0"/>
          </p:cNvCxnSpPr>
          <p:nvPr/>
        </p:nvCxnSpPr>
        <p:spPr>
          <a:xfrm>
            <a:off x="7308019" y="3573001"/>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14" idx="0"/>
          </p:cNvCxnSpPr>
          <p:nvPr/>
        </p:nvCxnSpPr>
        <p:spPr>
          <a:xfrm flipH="1">
            <a:off x="7019105" y="3573462"/>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橢圓 111"/>
          <p:cNvSpPr/>
          <p:nvPr/>
        </p:nvSpPr>
        <p:spPr>
          <a:xfrm>
            <a:off x="716401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3" name="矩形 112"/>
          <p:cNvSpPr/>
          <p:nvPr/>
        </p:nvSpPr>
        <p:spPr>
          <a:xfrm>
            <a:off x="7523919" y="42222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4" name="矩形 113"/>
          <p:cNvSpPr/>
          <p:nvPr/>
        </p:nvSpPr>
        <p:spPr>
          <a:xfrm>
            <a:off x="6946874"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15" name="直線接點 114"/>
          <p:cNvCxnSpPr/>
          <p:nvPr/>
        </p:nvCxnSpPr>
        <p:spPr>
          <a:xfrm flipH="1">
            <a:off x="5004003" y="3573001"/>
            <a:ext cx="576004"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橢圓 115"/>
          <p:cNvSpPr/>
          <p:nvPr/>
        </p:nvSpPr>
        <p:spPr>
          <a:xfrm>
            <a:off x="4860002" y="4149005"/>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7" name="直線接點 116"/>
          <p:cNvCxnSpPr>
            <a:endCxn id="119" idx="0"/>
          </p:cNvCxnSpPr>
          <p:nvPr/>
        </p:nvCxnSpPr>
        <p:spPr>
          <a:xfrm>
            <a:off x="5580007" y="3573001"/>
            <a:ext cx="575092"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橢圓 117"/>
          <p:cNvSpPr/>
          <p:nvPr/>
        </p:nvSpPr>
        <p:spPr>
          <a:xfrm>
            <a:off x="5436006"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9" name="矩形 118"/>
          <p:cNvSpPr/>
          <p:nvPr/>
        </p:nvSpPr>
        <p:spPr>
          <a:xfrm>
            <a:off x="6082868"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0" name="文字方塊 119"/>
          <p:cNvSpPr txBox="1"/>
          <p:nvPr/>
        </p:nvSpPr>
        <p:spPr>
          <a:xfrm>
            <a:off x="7164018" y="1412986"/>
            <a:ext cx="1008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err="1" smtClean="0">
                <a:ln>
                  <a:noFill/>
                </a:ln>
                <a:solidFill>
                  <a:prstClr val="black"/>
                </a:solidFill>
                <a:effectLst/>
                <a:uLnTx/>
                <a:uFillTx/>
                <a:latin typeface="Times New Roman" panose="02020603050405020304" pitchFamily="18" charset="0"/>
                <a:ea typeface="標楷體"/>
                <a:cs typeface="Times New Roman" panose="02020603050405020304" pitchFamily="18" charset="0"/>
              </a:rPr>
              <a:t>pu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121" name="弧形接點 120"/>
          <p:cNvCxnSpPr>
            <a:stCxn id="120" idx="1"/>
          </p:cNvCxnSpPr>
          <p:nvPr/>
        </p:nvCxnSpPr>
        <p:spPr>
          <a:xfrm rot="10800000" flipV="1">
            <a:off x="6587156" y="1628886"/>
            <a:ext cx="576863"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122" name="文字方塊 121"/>
          <p:cNvSpPr txBox="1"/>
          <p:nvPr/>
        </p:nvSpPr>
        <p:spPr>
          <a:xfrm>
            <a:off x="7164018" y="692981"/>
            <a:ext cx="1008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err="1" smtClean="0">
                <a:ln>
                  <a:noFill/>
                </a:ln>
                <a:solidFill>
                  <a:prstClr val="black"/>
                </a:solidFill>
                <a:effectLst/>
                <a:uLnTx/>
                <a:uFillTx/>
                <a:latin typeface="Times New Roman" panose="02020603050405020304" pitchFamily="18" charset="0"/>
                <a:ea typeface="標楷體"/>
                <a:cs typeface="Times New Roman" panose="02020603050405020304" pitchFamily="18" charset="0"/>
              </a:rPr>
              <a:t>gu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123" name="弧形接點 122"/>
          <p:cNvCxnSpPr>
            <a:stCxn id="122" idx="1"/>
          </p:cNvCxnSpPr>
          <p:nvPr/>
        </p:nvCxnSpPr>
        <p:spPr>
          <a:xfrm rot="10800000" flipV="1">
            <a:off x="6587156" y="908881"/>
            <a:ext cx="576863"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4865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pPr algn="l"/>
            <a:r>
              <a:rPr lang="en-US" altLang="zh-TW" dirty="0"/>
              <a:t>changing the color of </a:t>
            </a:r>
            <a:r>
              <a:rPr lang="en-US" altLang="zh-TW" i="1" dirty="0" err="1"/>
              <a:t>gu</a:t>
            </a:r>
            <a:r>
              <a:rPr lang="en-US" altLang="zh-TW" dirty="0"/>
              <a:t> to red causes an imbalance</a:t>
            </a:r>
            <a:endParaRPr lang="zh-TW" altLang="en-US" dirty="0"/>
          </a:p>
        </p:txBody>
      </p:sp>
      <p:cxnSp>
        <p:nvCxnSpPr>
          <p:cNvPr id="73" name="直線接點 72"/>
          <p:cNvCxnSpPr/>
          <p:nvPr/>
        </p:nvCxnSpPr>
        <p:spPr>
          <a:xfrm>
            <a:off x="6443607" y="2132991"/>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6443607" y="1412986"/>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橢圓 75"/>
          <p:cNvSpPr/>
          <p:nvPr/>
        </p:nvSpPr>
        <p:spPr>
          <a:xfrm>
            <a:off x="6299606" y="1268985"/>
            <a:ext cx="287338" cy="27068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74" name="橢圓 73"/>
          <p:cNvSpPr/>
          <p:nvPr/>
        </p:nvSpPr>
        <p:spPr>
          <a:xfrm>
            <a:off x="6299606" y="1988990"/>
            <a:ext cx="287338" cy="270680"/>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77" name="文字方塊 76"/>
          <p:cNvSpPr txBox="1"/>
          <p:nvPr/>
        </p:nvSpPr>
        <p:spPr>
          <a:xfrm>
            <a:off x="7163612" y="2132991"/>
            <a:ext cx="864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26" name="弧形接點 25"/>
          <p:cNvCxnSpPr>
            <a:stCxn id="77" idx="1"/>
          </p:cNvCxnSpPr>
          <p:nvPr/>
        </p:nvCxnSpPr>
        <p:spPr>
          <a:xfrm rot="10800000" flipV="1">
            <a:off x="6586742" y="2348891"/>
            <a:ext cx="576871"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35" name="文字方塊 34"/>
          <p:cNvSpPr txBox="1"/>
          <p:nvPr/>
        </p:nvSpPr>
        <p:spPr>
          <a:xfrm>
            <a:off x="4716001" y="5877017"/>
            <a:ext cx="316865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(d) </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After </a:t>
            </a:r>
            <a:r>
              <a:rPr kumimoji="1" lang="en-US" altLang="zh-TW" sz="2000" b="0" i="0"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LRr</a:t>
            </a:r>
            <a:r>
              <a:rPr kumimoji="1" lang="en-US" altLang="zh-TW" sz="2000" b="0" i="0"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 </a:t>
            </a:r>
            <a:r>
              <a:rPr kumimoji="1" lang="en-US" altLang="zh-TW" sz="2000" b="0" i="0" u="none" strike="noStrike" kern="1200" cap="none" spc="0" normalizeH="0" baseline="0" noProof="0" dirty="0">
                <a:ln>
                  <a:noFill/>
                </a:ln>
                <a:solidFill>
                  <a:prstClr val="black"/>
                </a:solidFill>
                <a:effectLst/>
                <a:uLnTx/>
                <a:uFillTx/>
                <a:latin typeface="Times New Roman"/>
                <a:ea typeface="新細明體" pitchFamily="18" charset="-120"/>
                <a:cs typeface="+mn-cs"/>
              </a:rPr>
              <a:t>color change</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36" name="直線接點 35"/>
          <p:cNvCxnSpPr/>
          <p:nvPr/>
        </p:nvCxnSpPr>
        <p:spPr>
          <a:xfrm flipH="1">
            <a:off x="5580008" y="2852996"/>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5004003" y="3429000"/>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38" name="文字方塊 37"/>
          <p:cNvSpPr txBox="1"/>
          <p:nvPr/>
        </p:nvSpPr>
        <p:spPr>
          <a:xfrm>
            <a:off x="5868009" y="2708995"/>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39" name="直線接點 38"/>
          <p:cNvCxnSpPr/>
          <p:nvPr/>
        </p:nvCxnSpPr>
        <p:spPr>
          <a:xfrm>
            <a:off x="5580007" y="3573001"/>
            <a:ext cx="576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4716001" y="4437007"/>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1" name="文字方塊 40"/>
          <p:cNvSpPr txBox="1"/>
          <p:nvPr/>
        </p:nvSpPr>
        <p:spPr>
          <a:xfrm>
            <a:off x="5723491" y="4149522"/>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2" name="文字方塊 41"/>
          <p:cNvSpPr txBox="1"/>
          <p:nvPr/>
        </p:nvSpPr>
        <p:spPr>
          <a:xfrm>
            <a:off x="5580007"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3" name="文字方塊 42"/>
          <p:cNvSpPr txBox="1"/>
          <p:nvPr/>
        </p:nvSpPr>
        <p:spPr>
          <a:xfrm>
            <a:off x="6156011" y="515701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44" name="直線接點 43"/>
          <p:cNvCxnSpPr>
            <a:endCxn id="46" idx="0"/>
          </p:cNvCxnSpPr>
          <p:nvPr/>
        </p:nvCxnSpPr>
        <p:spPr>
          <a:xfrm>
            <a:off x="6156011" y="4293006"/>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47" idx="0"/>
          </p:cNvCxnSpPr>
          <p:nvPr/>
        </p:nvCxnSpPr>
        <p:spPr>
          <a:xfrm flipH="1">
            <a:off x="5867097" y="4293467"/>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371911" y="4942293"/>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47" name="矩形 46"/>
          <p:cNvSpPr/>
          <p:nvPr/>
        </p:nvSpPr>
        <p:spPr>
          <a:xfrm>
            <a:off x="5794866"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48" name="橢圓 47"/>
          <p:cNvSpPr/>
          <p:nvPr/>
        </p:nvSpPr>
        <p:spPr>
          <a:xfrm>
            <a:off x="6012010" y="4149005"/>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49" name="直線接點 48"/>
          <p:cNvCxnSpPr>
            <a:endCxn id="51" idx="0"/>
          </p:cNvCxnSpPr>
          <p:nvPr/>
        </p:nvCxnSpPr>
        <p:spPr>
          <a:xfrm flipH="1">
            <a:off x="5003091" y="3573001"/>
            <a:ext cx="576916"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橢圓 49"/>
          <p:cNvSpPr/>
          <p:nvPr/>
        </p:nvSpPr>
        <p:spPr>
          <a:xfrm>
            <a:off x="5436006"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1" name="矩形 50"/>
          <p:cNvSpPr/>
          <p:nvPr/>
        </p:nvSpPr>
        <p:spPr>
          <a:xfrm>
            <a:off x="4930860"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2" name="流程圖: 替代程序 51"/>
          <p:cNvSpPr/>
          <p:nvPr/>
        </p:nvSpPr>
        <p:spPr>
          <a:xfrm>
            <a:off x="6875813" y="3284999"/>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sp>
        <p:nvSpPr>
          <p:cNvPr id="53" name="文字方塊 52"/>
          <p:cNvSpPr txBox="1"/>
          <p:nvPr/>
        </p:nvSpPr>
        <p:spPr>
          <a:xfrm>
            <a:off x="7595412" y="3716485"/>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54" name="直線接點 53"/>
          <p:cNvCxnSpPr>
            <a:endCxn id="57" idx="0"/>
          </p:cNvCxnSpPr>
          <p:nvPr/>
        </p:nvCxnSpPr>
        <p:spPr>
          <a:xfrm>
            <a:off x="7307816" y="3573001"/>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58" idx="0"/>
          </p:cNvCxnSpPr>
          <p:nvPr/>
        </p:nvCxnSpPr>
        <p:spPr>
          <a:xfrm flipH="1">
            <a:off x="7018902" y="3573462"/>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7163815"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7" name="矩形 56"/>
          <p:cNvSpPr/>
          <p:nvPr/>
        </p:nvSpPr>
        <p:spPr>
          <a:xfrm>
            <a:off x="7523716" y="42222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8" name="矩形 57"/>
          <p:cNvSpPr/>
          <p:nvPr/>
        </p:nvSpPr>
        <p:spPr>
          <a:xfrm>
            <a:off x="6946671" y="422146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9" name="直線接點 58"/>
          <p:cNvCxnSpPr/>
          <p:nvPr/>
        </p:nvCxnSpPr>
        <p:spPr>
          <a:xfrm>
            <a:off x="6444013" y="2852996"/>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橢圓 59"/>
          <p:cNvSpPr/>
          <p:nvPr/>
        </p:nvSpPr>
        <p:spPr>
          <a:xfrm>
            <a:off x="6299809" y="2708995"/>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61" name="文字方塊 60"/>
          <p:cNvSpPr txBox="1"/>
          <p:nvPr/>
        </p:nvSpPr>
        <p:spPr>
          <a:xfrm>
            <a:off x="7164018" y="1412986"/>
            <a:ext cx="1008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err="1" smtClean="0">
                <a:ln>
                  <a:noFill/>
                </a:ln>
                <a:solidFill>
                  <a:prstClr val="black"/>
                </a:solidFill>
                <a:effectLst/>
                <a:uLnTx/>
                <a:uFillTx/>
                <a:latin typeface="Times New Roman" panose="02020603050405020304" pitchFamily="18" charset="0"/>
                <a:ea typeface="標楷體"/>
                <a:cs typeface="Times New Roman" panose="02020603050405020304" pitchFamily="18" charset="0"/>
              </a:rPr>
              <a:t>pu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62" name="弧形接點 61"/>
          <p:cNvCxnSpPr>
            <a:stCxn id="61" idx="1"/>
          </p:cNvCxnSpPr>
          <p:nvPr/>
        </p:nvCxnSpPr>
        <p:spPr>
          <a:xfrm rot="10800000" flipV="1">
            <a:off x="6587156" y="1628886"/>
            <a:ext cx="576863"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3" name="文字方塊 62"/>
          <p:cNvSpPr txBox="1"/>
          <p:nvPr/>
        </p:nvSpPr>
        <p:spPr>
          <a:xfrm>
            <a:off x="7164018" y="692981"/>
            <a:ext cx="1008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err="1" smtClean="0">
                <a:ln>
                  <a:noFill/>
                </a:ln>
                <a:solidFill>
                  <a:prstClr val="black"/>
                </a:solidFill>
                <a:effectLst/>
                <a:uLnTx/>
                <a:uFillTx/>
                <a:latin typeface="Times New Roman" panose="02020603050405020304" pitchFamily="18" charset="0"/>
                <a:ea typeface="標楷體"/>
                <a:cs typeface="Times New Roman" panose="02020603050405020304" pitchFamily="18" charset="0"/>
              </a:rPr>
              <a:t>gu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64" name="弧形接點 63"/>
          <p:cNvCxnSpPr>
            <a:stCxn id="63" idx="1"/>
          </p:cNvCxnSpPr>
          <p:nvPr/>
        </p:nvCxnSpPr>
        <p:spPr>
          <a:xfrm rot="10800000" flipV="1">
            <a:off x="6587156" y="908881"/>
            <a:ext cx="576863"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356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sz="5400" dirty="0"/>
              <a:t>10.3  Red-Black Trees</a:t>
            </a:r>
            <a:endParaRPr lang="zh-TW" altLang="en-US" sz="5400" dirty="0"/>
          </a:p>
        </p:txBody>
      </p:sp>
    </p:spTree>
    <p:extLst>
      <p:ext uri="{BB962C8B-B14F-4D97-AF65-F5344CB8AC3E}">
        <p14:creationId xmlns:p14="http://schemas.microsoft.com/office/powerpoint/2010/main" val="676274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02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流程圖: 替代程序 105"/>
          <p:cNvSpPr/>
          <p:nvPr/>
        </p:nvSpPr>
        <p:spPr>
          <a:xfrm>
            <a:off x="539972" y="2852996"/>
            <a:ext cx="1584011" cy="2016014"/>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sp>
        <p:nvSpPr>
          <p:cNvPr id="112" name="流程圖: 替代程序 111"/>
          <p:cNvSpPr/>
          <p:nvPr/>
        </p:nvSpPr>
        <p:spPr>
          <a:xfrm>
            <a:off x="4716002" y="1412986"/>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2987990" y="980983"/>
            <a:ext cx="1008008"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995997" y="980983"/>
            <a:ext cx="1008007"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3851793" y="83698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4" name="直線接點 93"/>
          <p:cNvCxnSpPr/>
          <p:nvPr/>
        </p:nvCxnSpPr>
        <p:spPr>
          <a:xfrm flipH="1">
            <a:off x="2123984" y="1700988"/>
            <a:ext cx="864007"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等腰三角形 104"/>
          <p:cNvSpPr/>
          <p:nvPr/>
        </p:nvSpPr>
        <p:spPr>
          <a:xfrm>
            <a:off x="4716002" y="1700988"/>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4860003" y="1556987"/>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16" name="文字方塊 115"/>
          <p:cNvSpPr txBox="1"/>
          <p:nvPr/>
        </p:nvSpPr>
        <p:spPr>
          <a:xfrm>
            <a:off x="5291600" y="1844472"/>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71" name="流程圖: 替代程序 70"/>
          <p:cNvSpPr/>
          <p:nvPr/>
        </p:nvSpPr>
        <p:spPr>
          <a:xfrm>
            <a:off x="2267985" y="2852996"/>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72" name="直線接點 71"/>
          <p:cNvCxnSpPr/>
          <p:nvPr/>
        </p:nvCxnSpPr>
        <p:spPr>
          <a:xfrm flipH="1">
            <a:off x="1547980" y="2420993"/>
            <a:ext cx="576208"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2123984" y="2420993"/>
            <a:ext cx="576004"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1979983" y="2276992"/>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78" name="文字方塊 77"/>
          <p:cNvSpPr txBox="1"/>
          <p:nvPr/>
        </p:nvSpPr>
        <p:spPr>
          <a:xfrm>
            <a:off x="539973" y="3140998"/>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79" name="文字方塊 78"/>
          <p:cNvSpPr txBox="1"/>
          <p:nvPr/>
        </p:nvSpPr>
        <p:spPr>
          <a:xfrm>
            <a:off x="2843989" y="3284999"/>
            <a:ext cx="432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82" name="直線接點 81"/>
          <p:cNvCxnSpPr>
            <a:endCxn id="84" idx="0"/>
          </p:cNvCxnSpPr>
          <p:nvPr/>
        </p:nvCxnSpPr>
        <p:spPr>
          <a:xfrm>
            <a:off x="1115977" y="3861003"/>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a:endCxn id="85" idx="0"/>
          </p:cNvCxnSpPr>
          <p:nvPr/>
        </p:nvCxnSpPr>
        <p:spPr>
          <a:xfrm flipH="1">
            <a:off x="827063" y="3861464"/>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1331877" y="451029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5" name="矩形 84"/>
          <p:cNvSpPr/>
          <p:nvPr/>
        </p:nvSpPr>
        <p:spPr>
          <a:xfrm>
            <a:off x="754832" y="450947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86" name="直線接點 85"/>
          <p:cNvCxnSpPr>
            <a:endCxn id="89" idx="0"/>
          </p:cNvCxnSpPr>
          <p:nvPr/>
        </p:nvCxnSpPr>
        <p:spPr>
          <a:xfrm>
            <a:off x="2699988" y="3140998"/>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a:endCxn id="91" idx="0"/>
          </p:cNvCxnSpPr>
          <p:nvPr/>
        </p:nvCxnSpPr>
        <p:spPr>
          <a:xfrm flipH="1">
            <a:off x="2411074" y="3141459"/>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橢圓 87"/>
          <p:cNvSpPr/>
          <p:nvPr/>
        </p:nvSpPr>
        <p:spPr>
          <a:xfrm>
            <a:off x="2555987" y="2996997"/>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矩形 88"/>
          <p:cNvSpPr/>
          <p:nvPr/>
        </p:nvSpPr>
        <p:spPr>
          <a:xfrm>
            <a:off x="2915888" y="379028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1" name="矩形 90"/>
          <p:cNvSpPr/>
          <p:nvPr/>
        </p:nvSpPr>
        <p:spPr>
          <a:xfrm>
            <a:off x="2338843" y="378946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92" name="直線接點 91"/>
          <p:cNvCxnSpPr/>
          <p:nvPr/>
        </p:nvCxnSpPr>
        <p:spPr>
          <a:xfrm flipH="1">
            <a:off x="1115977" y="3140998"/>
            <a:ext cx="432003"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971976" y="371700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6" name="直線接點 95"/>
          <p:cNvCxnSpPr>
            <a:endCxn id="103" idx="0"/>
          </p:cNvCxnSpPr>
          <p:nvPr/>
        </p:nvCxnSpPr>
        <p:spPr>
          <a:xfrm>
            <a:off x="1547980" y="3140998"/>
            <a:ext cx="431091"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1403979" y="2996997"/>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3" name="矩形 102"/>
          <p:cNvSpPr/>
          <p:nvPr/>
        </p:nvSpPr>
        <p:spPr>
          <a:xfrm>
            <a:off x="1906840" y="378946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7" name="流程圖: 替代程序 106"/>
          <p:cNvSpPr/>
          <p:nvPr/>
        </p:nvSpPr>
        <p:spPr>
          <a:xfrm>
            <a:off x="3419993" y="2132991"/>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113" name="直線接點 112"/>
          <p:cNvCxnSpPr>
            <a:endCxn id="119" idx="0"/>
          </p:cNvCxnSpPr>
          <p:nvPr/>
        </p:nvCxnSpPr>
        <p:spPr>
          <a:xfrm>
            <a:off x="3851996" y="2420993"/>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a:endCxn id="120" idx="0"/>
          </p:cNvCxnSpPr>
          <p:nvPr/>
        </p:nvCxnSpPr>
        <p:spPr>
          <a:xfrm flipH="1">
            <a:off x="3563082" y="2421454"/>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橢圓 117"/>
          <p:cNvSpPr/>
          <p:nvPr/>
        </p:nvSpPr>
        <p:spPr>
          <a:xfrm>
            <a:off x="3707995" y="227699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9" name="矩形 118"/>
          <p:cNvSpPr/>
          <p:nvPr/>
        </p:nvSpPr>
        <p:spPr>
          <a:xfrm>
            <a:off x="4067896" y="30702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0" name="矩形 119"/>
          <p:cNvSpPr/>
          <p:nvPr/>
        </p:nvSpPr>
        <p:spPr>
          <a:xfrm>
            <a:off x="3490851" y="306946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2" name="直線接點 101"/>
          <p:cNvCxnSpPr/>
          <p:nvPr/>
        </p:nvCxnSpPr>
        <p:spPr>
          <a:xfrm>
            <a:off x="2987990" y="1700988"/>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文字方塊 114"/>
          <p:cNvSpPr txBox="1"/>
          <p:nvPr/>
        </p:nvSpPr>
        <p:spPr>
          <a:xfrm>
            <a:off x="3995997" y="2564994"/>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6" name="橢圓 15"/>
          <p:cNvSpPr/>
          <p:nvPr/>
        </p:nvSpPr>
        <p:spPr>
          <a:xfrm>
            <a:off x="2843989" y="1556987"/>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1" name="直線接點 120"/>
          <p:cNvCxnSpPr/>
          <p:nvPr/>
        </p:nvCxnSpPr>
        <p:spPr>
          <a:xfrm>
            <a:off x="6875813" y="2708995"/>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a:xfrm>
            <a:off x="6875813" y="1988990"/>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3" name="橢圓 122"/>
          <p:cNvSpPr/>
          <p:nvPr/>
        </p:nvSpPr>
        <p:spPr>
          <a:xfrm>
            <a:off x="6731812" y="1844989"/>
            <a:ext cx="287338" cy="27068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124" name="橢圓 123"/>
          <p:cNvSpPr/>
          <p:nvPr/>
        </p:nvSpPr>
        <p:spPr>
          <a:xfrm>
            <a:off x="6731812" y="2564994"/>
            <a:ext cx="287338" cy="270680"/>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125" name="文字方塊 124"/>
          <p:cNvSpPr txBox="1"/>
          <p:nvPr/>
        </p:nvSpPr>
        <p:spPr>
          <a:xfrm>
            <a:off x="7595818" y="2708995"/>
            <a:ext cx="864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126" name="弧形接點 125"/>
          <p:cNvCxnSpPr>
            <a:stCxn id="125" idx="1"/>
          </p:cNvCxnSpPr>
          <p:nvPr/>
        </p:nvCxnSpPr>
        <p:spPr>
          <a:xfrm rot="10800000" flipV="1">
            <a:off x="7018948" y="2924895"/>
            <a:ext cx="576871"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127" name="流程圖: 替代程序 126"/>
          <p:cNvSpPr/>
          <p:nvPr/>
        </p:nvSpPr>
        <p:spPr>
          <a:xfrm>
            <a:off x="7308019" y="3861003"/>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128" name="直線接點 127"/>
          <p:cNvCxnSpPr/>
          <p:nvPr/>
        </p:nvCxnSpPr>
        <p:spPr>
          <a:xfrm flipH="1">
            <a:off x="6012011" y="3429000"/>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文字方塊 128"/>
          <p:cNvSpPr txBox="1"/>
          <p:nvPr/>
        </p:nvSpPr>
        <p:spPr>
          <a:xfrm>
            <a:off x="5436006" y="4005004"/>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130" name="文字方塊 129"/>
          <p:cNvSpPr txBox="1"/>
          <p:nvPr/>
        </p:nvSpPr>
        <p:spPr>
          <a:xfrm>
            <a:off x="5003486" y="4725526"/>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131" name="直線接點 130"/>
          <p:cNvCxnSpPr/>
          <p:nvPr/>
        </p:nvCxnSpPr>
        <p:spPr>
          <a:xfrm>
            <a:off x="6876016" y="3429000"/>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文字方塊 131"/>
          <p:cNvSpPr txBox="1"/>
          <p:nvPr/>
        </p:nvSpPr>
        <p:spPr>
          <a:xfrm>
            <a:off x="6300012" y="3284999"/>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133" name="橢圓 132"/>
          <p:cNvSpPr/>
          <p:nvPr/>
        </p:nvSpPr>
        <p:spPr>
          <a:xfrm>
            <a:off x="6731812" y="3284999"/>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134" name="文字方塊 133"/>
          <p:cNvSpPr txBox="1"/>
          <p:nvPr/>
        </p:nvSpPr>
        <p:spPr>
          <a:xfrm>
            <a:off x="4860002" y="5733016"/>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35" name="文字方塊 134"/>
          <p:cNvSpPr txBox="1"/>
          <p:nvPr/>
        </p:nvSpPr>
        <p:spPr>
          <a:xfrm>
            <a:off x="5436006" y="5733016"/>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36" name="文字方塊 135"/>
          <p:cNvSpPr txBox="1"/>
          <p:nvPr/>
        </p:nvSpPr>
        <p:spPr>
          <a:xfrm>
            <a:off x="6300012" y="5013011"/>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37" name="文字方塊 136"/>
          <p:cNvSpPr txBox="1"/>
          <p:nvPr/>
        </p:nvSpPr>
        <p:spPr>
          <a:xfrm>
            <a:off x="8027618" y="4292489"/>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138" name="直線接點 137"/>
          <p:cNvCxnSpPr>
            <a:endCxn id="140" idx="0"/>
          </p:cNvCxnSpPr>
          <p:nvPr/>
        </p:nvCxnSpPr>
        <p:spPr>
          <a:xfrm>
            <a:off x="5436006" y="4869010"/>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a:endCxn id="141" idx="0"/>
          </p:cNvCxnSpPr>
          <p:nvPr/>
        </p:nvCxnSpPr>
        <p:spPr>
          <a:xfrm flipH="1">
            <a:off x="5147092" y="4869471"/>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5651906" y="551829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1" name="矩形 140"/>
          <p:cNvSpPr/>
          <p:nvPr/>
        </p:nvSpPr>
        <p:spPr>
          <a:xfrm>
            <a:off x="5074861" y="551747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42" name="直線接點 141"/>
          <p:cNvCxnSpPr>
            <a:endCxn id="145" idx="0"/>
          </p:cNvCxnSpPr>
          <p:nvPr/>
        </p:nvCxnSpPr>
        <p:spPr>
          <a:xfrm>
            <a:off x="7740022" y="4149005"/>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線接點 142"/>
          <p:cNvCxnSpPr>
            <a:endCxn id="146" idx="0"/>
          </p:cNvCxnSpPr>
          <p:nvPr/>
        </p:nvCxnSpPr>
        <p:spPr>
          <a:xfrm flipH="1">
            <a:off x="7451108" y="4149466"/>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橢圓 143"/>
          <p:cNvSpPr/>
          <p:nvPr/>
        </p:nvSpPr>
        <p:spPr>
          <a:xfrm>
            <a:off x="7596021" y="4005004"/>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5" name="矩形 144"/>
          <p:cNvSpPr/>
          <p:nvPr/>
        </p:nvSpPr>
        <p:spPr>
          <a:xfrm>
            <a:off x="7955922" y="4798292"/>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6" name="矩形 145"/>
          <p:cNvSpPr/>
          <p:nvPr/>
        </p:nvSpPr>
        <p:spPr>
          <a:xfrm>
            <a:off x="7378877" y="4797473"/>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47" name="直線接點 146"/>
          <p:cNvCxnSpPr/>
          <p:nvPr/>
        </p:nvCxnSpPr>
        <p:spPr>
          <a:xfrm flipH="1">
            <a:off x="5436006" y="4149005"/>
            <a:ext cx="576004"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橢圓 147"/>
          <p:cNvSpPr/>
          <p:nvPr/>
        </p:nvSpPr>
        <p:spPr>
          <a:xfrm>
            <a:off x="5292005" y="4725009"/>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49" name="直線接點 148"/>
          <p:cNvCxnSpPr>
            <a:endCxn id="151" idx="0"/>
          </p:cNvCxnSpPr>
          <p:nvPr/>
        </p:nvCxnSpPr>
        <p:spPr>
          <a:xfrm>
            <a:off x="6012010" y="4149005"/>
            <a:ext cx="575092"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橢圓 149"/>
          <p:cNvSpPr/>
          <p:nvPr/>
        </p:nvSpPr>
        <p:spPr>
          <a:xfrm>
            <a:off x="5868009" y="4005004"/>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51" name="矩形 150"/>
          <p:cNvSpPr/>
          <p:nvPr/>
        </p:nvSpPr>
        <p:spPr>
          <a:xfrm>
            <a:off x="6514871" y="4797473"/>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52" name="文字方塊 151"/>
          <p:cNvSpPr txBox="1"/>
          <p:nvPr/>
        </p:nvSpPr>
        <p:spPr>
          <a:xfrm>
            <a:off x="7596021" y="1988990"/>
            <a:ext cx="1008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err="1" smtClean="0">
                <a:ln>
                  <a:noFill/>
                </a:ln>
                <a:solidFill>
                  <a:prstClr val="black"/>
                </a:solidFill>
                <a:effectLst/>
                <a:uLnTx/>
                <a:uFillTx/>
                <a:latin typeface="Times New Roman" panose="02020603050405020304" pitchFamily="18" charset="0"/>
                <a:ea typeface="標楷體"/>
                <a:cs typeface="Times New Roman" panose="02020603050405020304" pitchFamily="18" charset="0"/>
              </a:rPr>
              <a:t>pu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153" name="弧形接點 152"/>
          <p:cNvCxnSpPr>
            <a:stCxn id="152" idx="1"/>
          </p:cNvCxnSpPr>
          <p:nvPr/>
        </p:nvCxnSpPr>
        <p:spPr>
          <a:xfrm rot="10800000" flipV="1">
            <a:off x="7019159" y="2204890"/>
            <a:ext cx="576863"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154" name="文字方塊 153"/>
          <p:cNvSpPr txBox="1"/>
          <p:nvPr/>
        </p:nvSpPr>
        <p:spPr>
          <a:xfrm>
            <a:off x="7596021" y="1268985"/>
            <a:ext cx="1008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err="1" smtClean="0">
                <a:ln>
                  <a:noFill/>
                </a:ln>
                <a:solidFill>
                  <a:prstClr val="black"/>
                </a:solidFill>
                <a:effectLst/>
                <a:uLnTx/>
                <a:uFillTx/>
                <a:latin typeface="Times New Roman" panose="02020603050405020304" pitchFamily="18" charset="0"/>
                <a:ea typeface="標楷體"/>
                <a:cs typeface="Times New Roman" panose="02020603050405020304" pitchFamily="18" charset="0"/>
              </a:rPr>
              <a:t>gu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155" name="弧形接點 154"/>
          <p:cNvCxnSpPr>
            <a:stCxn id="154" idx="1"/>
          </p:cNvCxnSpPr>
          <p:nvPr/>
        </p:nvCxnSpPr>
        <p:spPr>
          <a:xfrm rot="10800000" flipV="1">
            <a:off x="7019159" y="1484885"/>
            <a:ext cx="576863"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156" name="文字方塊 155"/>
          <p:cNvSpPr txBox="1"/>
          <p:nvPr/>
        </p:nvSpPr>
        <p:spPr>
          <a:xfrm>
            <a:off x="1115976" y="2276992"/>
            <a:ext cx="864000" cy="288000"/>
          </a:xfrm>
          <a:prstGeom prst="rect">
            <a:avLst/>
          </a:prstGeom>
          <a:noFill/>
        </p:spPr>
        <p:txBody>
          <a:bodyPr tIns="0" bIns="7200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sp>
        <p:nvSpPr>
          <p:cNvPr id="157" name="文字方塊 156"/>
          <p:cNvSpPr txBox="1"/>
          <p:nvPr/>
        </p:nvSpPr>
        <p:spPr>
          <a:xfrm>
            <a:off x="1835981" y="1556987"/>
            <a:ext cx="1008000" cy="288000"/>
          </a:xfrm>
          <a:prstGeom prst="rect">
            <a:avLst/>
          </a:prstGeom>
          <a:noFill/>
        </p:spPr>
        <p:txBody>
          <a:bodyPr tIns="0" bIns="7200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err="1" smtClean="0">
                <a:ln>
                  <a:noFill/>
                </a:ln>
                <a:solidFill>
                  <a:prstClr val="black"/>
                </a:solidFill>
                <a:effectLst/>
                <a:uLnTx/>
                <a:uFillTx/>
                <a:latin typeface="Times New Roman" panose="02020603050405020304" pitchFamily="18" charset="0"/>
                <a:ea typeface="標楷體"/>
                <a:cs typeface="Times New Roman" panose="02020603050405020304" pitchFamily="18" charset="0"/>
              </a:rPr>
              <a:t>pu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sp>
        <p:nvSpPr>
          <p:cNvPr id="158" name="文字方塊 157"/>
          <p:cNvSpPr txBox="1"/>
          <p:nvPr/>
        </p:nvSpPr>
        <p:spPr>
          <a:xfrm>
            <a:off x="2843988" y="836982"/>
            <a:ext cx="1008000" cy="288000"/>
          </a:xfrm>
          <a:prstGeom prst="rect">
            <a:avLst/>
          </a:prstGeom>
          <a:noFill/>
        </p:spPr>
        <p:txBody>
          <a:bodyPr tIns="0" bIns="7200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err="1" smtClean="0">
                <a:ln>
                  <a:noFill/>
                </a:ln>
                <a:solidFill>
                  <a:prstClr val="black"/>
                </a:solidFill>
                <a:effectLst/>
                <a:uLnTx/>
                <a:uFillTx/>
                <a:latin typeface="Times New Roman" panose="02020603050405020304" pitchFamily="18" charset="0"/>
                <a:ea typeface="標楷體"/>
                <a:cs typeface="Times New Roman" panose="02020603050405020304" pitchFamily="18" charset="0"/>
              </a:rPr>
              <a:t>gu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spTree>
    <p:extLst>
      <p:ext uri="{BB962C8B-B14F-4D97-AF65-F5344CB8AC3E}">
        <p14:creationId xmlns:p14="http://schemas.microsoft.com/office/powerpoint/2010/main" val="1236935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流程圖: 替代程序 105"/>
          <p:cNvSpPr/>
          <p:nvPr/>
        </p:nvSpPr>
        <p:spPr>
          <a:xfrm>
            <a:off x="539972" y="2852996"/>
            <a:ext cx="1584011" cy="2016014"/>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sp>
        <p:nvSpPr>
          <p:cNvPr id="112" name="流程圖: 替代程序 111"/>
          <p:cNvSpPr/>
          <p:nvPr/>
        </p:nvSpPr>
        <p:spPr>
          <a:xfrm>
            <a:off x="4716002" y="1412986"/>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95" name="直線接點 94"/>
          <p:cNvCxnSpPr/>
          <p:nvPr/>
        </p:nvCxnSpPr>
        <p:spPr>
          <a:xfrm flipH="1">
            <a:off x="2987990" y="980983"/>
            <a:ext cx="1008008"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2411986" y="1556987"/>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14" name="文字方塊 13"/>
          <p:cNvSpPr txBox="1"/>
          <p:nvPr/>
        </p:nvSpPr>
        <p:spPr>
          <a:xfrm>
            <a:off x="1691981" y="2276992"/>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18" name="直線接點 17"/>
          <p:cNvCxnSpPr/>
          <p:nvPr/>
        </p:nvCxnSpPr>
        <p:spPr>
          <a:xfrm>
            <a:off x="3995997" y="980983"/>
            <a:ext cx="1008007"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3419993" y="836982"/>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22" name="橢圓 21"/>
          <p:cNvSpPr/>
          <p:nvPr/>
        </p:nvSpPr>
        <p:spPr>
          <a:xfrm>
            <a:off x="3851793" y="83698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94" name="直線接點 93"/>
          <p:cNvCxnSpPr/>
          <p:nvPr/>
        </p:nvCxnSpPr>
        <p:spPr>
          <a:xfrm flipH="1">
            <a:off x="2123984" y="1700988"/>
            <a:ext cx="864007"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等腰三角形 104"/>
          <p:cNvSpPr/>
          <p:nvPr/>
        </p:nvSpPr>
        <p:spPr>
          <a:xfrm>
            <a:off x="4716002" y="1700988"/>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sp>
        <p:nvSpPr>
          <p:cNvPr id="108" name="橢圓 107"/>
          <p:cNvSpPr/>
          <p:nvPr/>
        </p:nvSpPr>
        <p:spPr>
          <a:xfrm>
            <a:off x="4860003" y="1556987"/>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116" name="文字方塊 115"/>
          <p:cNvSpPr txBox="1"/>
          <p:nvPr/>
        </p:nvSpPr>
        <p:spPr>
          <a:xfrm>
            <a:off x="5291600" y="184447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71" name="流程圖: 替代程序 70"/>
          <p:cNvSpPr/>
          <p:nvPr/>
        </p:nvSpPr>
        <p:spPr>
          <a:xfrm>
            <a:off x="2267985" y="2852996"/>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72" name="直線接點 71"/>
          <p:cNvCxnSpPr/>
          <p:nvPr/>
        </p:nvCxnSpPr>
        <p:spPr>
          <a:xfrm flipH="1">
            <a:off x="1547980" y="2420993"/>
            <a:ext cx="576208"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2123984" y="2420993"/>
            <a:ext cx="576004"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1979983" y="2276992"/>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78" name="文字方塊 77"/>
          <p:cNvSpPr txBox="1"/>
          <p:nvPr/>
        </p:nvSpPr>
        <p:spPr>
          <a:xfrm>
            <a:off x="539973" y="3140998"/>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79" name="文字方塊 78"/>
          <p:cNvSpPr txBox="1"/>
          <p:nvPr/>
        </p:nvSpPr>
        <p:spPr>
          <a:xfrm>
            <a:off x="2843989" y="3284999"/>
            <a:ext cx="432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82" name="直線接點 81"/>
          <p:cNvCxnSpPr>
            <a:endCxn id="84" idx="0"/>
          </p:cNvCxnSpPr>
          <p:nvPr/>
        </p:nvCxnSpPr>
        <p:spPr>
          <a:xfrm>
            <a:off x="1115977" y="3861003"/>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a:endCxn id="85" idx="0"/>
          </p:cNvCxnSpPr>
          <p:nvPr/>
        </p:nvCxnSpPr>
        <p:spPr>
          <a:xfrm flipH="1">
            <a:off x="827063" y="3861464"/>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1331877" y="451029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sp>
        <p:nvSpPr>
          <p:cNvPr id="85" name="矩形 84"/>
          <p:cNvSpPr/>
          <p:nvPr/>
        </p:nvSpPr>
        <p:spPr>
          <a:xfrm>
            <a:off x="754832" y="450947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86" name="直線接點 85"/>
          <p:cNvCxnSpPr>
            <a:endCxn id="89" idx="0"/>
          </p:cNvCxnSpPr>
          <p:nvPr/>
        </p:nvCxnSpPr>
        <p:spPr>
          <a:xfrm>
            <a:off x="2699988" y="3140998"/>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a:endCxn id="91" idx="0"/>
          </p:cNvCxnSpPr>
          <p:nvPr/>
        </p:nvCxnSpPr>
        <p:spPr>
          <a:xfrm flipH="1">
            <a:off x="2411074" y="3141459"/>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橢圓 87"/>
          <p:cNvSpPr/>
          <p:nvPr/>
        </p:nvSpPr>
        <p:spPr>
          <a:xfrm>
            <a:off x="2555987" y="2996997"/>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89" name="矩形 88"/>
          <p:cNvSpPr/>
          <p:nvPr/>
        </p:nvSpPr>
        <p:spPr>
          <a:xfrm>
            <a:off x="2915888" y="379028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sp>
        <p:nvSpPr>
          <p:cNvPr id="91" name="矩形 90"/>
          <p:cNvSpPr/>
          <p:nvPr/>
        </p:nvSpPr>
        <p:spPr>
          <a:xfrm>
            <a:off x="2338843" y="378946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92" name="直線接點 91"/>
          <p:cNvCxnSpPr/>
          <p:nvPr/>
        </p:nvCxnSpPr>
        <p:spPr>
          <a:xfrm flipH="1">
            <a:off x="1115977" y="3140998"/>
            <a:ext cx="432003"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971976" y="371700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96" name="直線接點 95"/>
          <p:cNvCxnSpPr>
            <a:endCxn id="103" idx="0"/>
          </p:cNvCxnSpPr>
          <p:nvPr/>
        </p:nvCxnSpPr>
        <p:spPr>
          <a:xfrm>
            <a:off x="1547980" y="3140998"/>
            <a:ext cx="431091"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1403979" y="2996997"/>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103" name="矩形 102"/>
          <p:cNvSpPr/>
          <p:nvPr/>
        </p:nvSpPr>
        <p:spPr>
          <a:xfrm>
            <a:off x="1906840" y="378946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sp>
        <p:nvSpPr>
          <p:cNvPr id="107" name="流程圖: 替代程序 106"/>
          <p:cNvSpPr/>
          <p:nvPr/>
        </p:nvSpPr>
        <p:spPr>
          <a:xfrm>
            <a:off x="3419993" y="2132991"/>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113" name="直線接點 112"/>
          <p:cNvCxnSpPr>
            <a:endCxn id="119" idx="0"/>
          </p:cNvCxnSpPr>
          <p:nvPr/>
        </p:nvCxnSpPr>
        <p:spPr>
          <a:xfrm>
            <a:off x="3851996" y="2420993"/>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a:endCxn id="120" idx="0"/>
          </p:cNvCxnSpPr>
          <p:nvPr/>
        </p:nvCxnSpPr>
        <p:spPr>
          <a:xfrm flipH="1">
            <a:off x="3563082" y="2421454"/>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橢圓 117"/>
          <p:cNvSpPr/>
          <p:nvPr/>
        </p:nvSpPr>
        <p:spPr>
          <a:xfrm>
            <a:off x="3707995" y="227699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119" name="矩形 118"/>
          <p:cNvSpPr/>
          <p:nvPr/>
        </p:nvSpPr>
        <p:spPr>
          <a:xfrm>
            <a:off x="4067896" y="30702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sp>
        <p:nvSpPr>
          <p:cNvPr id="120" name="矩形 119"/>
          <p:cNvSpPr/>
          <p:nvPr/>
        </p:nvSpPr>
        <p:spPr>
          <a:xfrm>
            <a:off x="3490851" y="306946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102" name="直線接點 101"/>
          <p:cNvCxnSpPr/>
          <p:nvPr/>
        </p:nvCxnSpPr>
        <p:spPr>
          <a:xfrm>
            <a:off x="2987990" y="1700988"/>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文字方塊 114"/>
          <p:cNvSpPr txBox="1"/>
          <p:nvPr/>
        </p:nvSpPr>
        <p:spPr>
          <a:xfrm>
            <a:off x="3995997" y="2564994"/>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6" name="橢圓 15"/>
          <p:cNvSpPr/>
          <p:nvPr/>
        </p:nvSpPr>
        <p:spPr>
          <a:xfrm>
            <a:off x="2843989" y="1556987"/>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80" name="流程圖: 替代程序 79"/>
          <p:cNvSpPr/>
          <p:nvPr/>
        </p:nvSpPr>
        <p:spPr>
          <a:xfrm>
            <a:off x="5436006" y="486901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1" name="流程圖: 替代程序 80"/>
          <p:cNvSpPr/>
          <p:nvPr/>
        </p:nvSpPr>
        <p:spPr>
          <a:xfrm>
            <a:off x="7452020" y="342900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0" name="流程圖: 替代程序 89"/>
          <p:cNvSpPr/>
          <p:nvPr/>
        </p:nvSpPr>
        <p:spPr>
          <a:xfrm>
            <a:off x="6444419" y="414952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8" name="流程圖: 替代程序 97"/>
          <p:cNvSpPr/>
          <p:nvPr/>
        </p:nvSpPr>
        <p:spPr>
          <a:xfrm>
            <a:off x="4572000" y="486901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9" name="等腰三角形 98"/>
          <p:cNvSpPr/>
          <p:nvPr/>
        </p:nvSpPr>
        <p:spPr>
          <a:xfrm>
            <a:off x="5436006" y="515701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0" name="直線接點 99"/>
          <p:cNvCxnSpPr/>
          <p:nvPr/>
        </p:nvCxnSpPr>
        <p:spPr>
          <a:xfrm flipH="1">
            <a:off x="6012011" y="2996997"/>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a:xfrm>
            <a:off x="5291285" y="4437986"/>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flipH="1">
            <a:off x="4860002" y="4437986"/>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文字方塊 108"/>
          <p:cNvSpPr txBox="1"/>
          <p:nvPr/>
        </p:nvSpPr>
        <p:spPr>
          <a:xfrm>
            <a:off x="5436006" y="3573001"/>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10" name="文字方塊 109"/>
          <p:cNvSpPr txBox="1"/>
          <p:nvPr/>
        </p:nvSpPr>
        <p:spPr>
          <a:xfrm>
            <a:off x="4859485" y="4293523"/>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11" name="橢圓 110"/>
          <p:cNvSpPr/>
          <p:nvPr/>
        </p:nvSpPr>
        <p:spPr>
          <a:xfrm>
            <a:off x="5148410" y="4293523"/>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14" name="直線接點 113"/>
          <p:cNvCxnSpPr/>
          <p:nvPr/>
        </p:nvCxnSpPr>
        <p:spPr>
          <a:xfrm>
            <a:off x="6876016" y="2996997"/>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文字方塊 155"/>
          <p:cNvSpPr txBox="1"/>
          <p:nvPr/>
        </p:nvSpPr>
        <p:spPr>
          <a:xfrm>
            <a:off x="6300012" y="2852996"/>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57" name="橢圓 156"/>
          <p:cNvSpPr/>
          <p:nvPr/>
        </p:nvSpPr>
        <p:spPr>
          <a:xfrm>
            <a:off x="6731812" y="285299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58" name="直線接點 157"/>
          <p:cNvCxnSpPr/>
          <p:nvPr/>
        </p:nvCxnSpPr>
        <p:spPr>
          <a:xfrm flipH="1">
            <a:off x="5292006" y="3717002"/>
            <a:ext cx="720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9" name="橢圓 158"/>
          <p:cNvSpPr/>
          <p:nvPr/>
        </p:nvSpPr>
        <p:spPr>
          <a:xfrm>
            <a:off x="5580007" y="501301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60" name="等腰三角形 159"/>
          <p:cNvSpPr/>
          <p:nvPr/>
        </p:nvSpPr>
        <p:spPr>
          <a:xfrm>
            <a:off x="4572000" y="515701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61" name="橢圓 160"/>
          <p:cNvSpPr/>
          <p:nvPr/>
        </p:nvSpPr>
        <p:spPr>
          <a:xfrm>
            <a:off x="4716001" y="501301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62" name="等腰三角形 161"/>
          <p:cNvSpPr/>
          <p:nvPr/>
        </p:nvSpPr>
        <p:spPr>
          <a:xfrm>
            <a:off x="6444013" y="4437007"/>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63" name="直線接點 162"/>
          <p:cNvCxnSpPr/>
          <p:nvPr/>
        </p:nvCxnSpPr>
        <p:spPr>
          <a:xfrm>
            <a:off x="6012010" y="3717002"/>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橢圓 163"/>
          <p:cNvSpPr/>
          <p:nvPr/>
        </p:nvSpPr>
        <p:spPr>
          <a:xfrm>
            <a:off x="6588014" y="429300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65" name="等腰三角形 164"/>
          <p:cNvSpPr/>
          <p:nvPr/>
        </p:nvSpPr>
        <p:spPr>
          <a:xfrm>
            <a:off x="7452020" y="371700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66" name="橢圓 165"/>
          <p:cNvSpPr/>
          <p:nvPr/>
        </p:nvSpPr>
        <p:spPr>
          <a:xfrm>
            <a:off x="7596021" y="3573001"/>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67" name="文字方塊 166"/>
          <p:cNvSpPr txBox="1"/>
          <p:nvPr/>
        </p:nvSpPr>
        <p:spPr>
          <a:xfrm>
            <a:off x="4283998" y="5301013"/>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68" name="文字方塊 167"/>
          <p:cNvSpPr txBox="1"/>
          <p:nvPr/>
        </p:nvSpPr>
        <p:spPr>
          <a:xfrm>
            <a:off x="5868009" y="5301013"/>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69" name="文字方塊 168"/>
          <p:cNvSpPr txBox="1"/>
          <p:nvPr/>
        </p:nvSpPr>
        <p:spPr>
          <a:xfrm>
            <a:off x="6876016" y="4581008"/>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70" name="橢圓 169"/>
          <p:cNvSpPr/>
          <p:nvPr/>
        </p:nvSpPr>
        <p:spPr>
          <a:xfrm>
            <a:off x="5868009" y="3573001"/>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71" name="文字方塊 170"/>
          <p:cNvSpPr txBox="1"/>
          <p:nvPr/>
        </p:nvSpPr>
        <p:spPr>
          <a:xfrm>
            <a:off x="8027618" y="3860486"/>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Tree>
    <p:extLst>
      <p:ext uri="{BB962C8B-B14F-4D97-AF65-F5344CB8AC3E}">
        <p14:creationId xmlns:p14="http://schemas.microsoft.com/office/powerpoint/2010/main" val="2344734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流程圖: 替代程序 79"/>
          <p:cNvSpPr/>
          <p:nvPr/>
        </p:nvSpPr>
        <p:spPr>
          <a:xfrm>
            <a:off x="5436006" y="486901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1" name="流程圖: 替代程序 80"/>
          <p:cNvSpPr/>
          <p:nvPr/>
        </p:nvSpPr>
        <p:spPr>
          <a:xfrm>
            <a:off x="7452020" y="342900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0" name="流程圖: 替代程序 89"/>
          <p:cNvSpPr/>
          <p:nvPr/>
        </p:nvSpPr>
        <p:spPr>
          <a:xfrm>
            <a:off x="6444419" y="414952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8" name="流程圖: 替代程序 97"/>
          <p:cNvSpPr/>
          <p:nvPr/>
        </p:nvSpPr>
        <p:spPr>
          <a:xfrm>
            <a:off x="4572000" y="486901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9" name="等腰三角形 98"/>
          <p:cNvSpPr/>
          <p:nvPr/>
        </p:nvSpPr>
        <p:spPr>
          <a:xfrm>
            <a:off x="5436006" y="515701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0" name="直線接點 99"/>
          <p:cNvCxnSpPr/>
          <p:nvPr/>
        </p:nvCxnSpPr>
        <p:spPr>
          <a:xfrm flipH="1">
            <a:off x="6012011" y="2996997"/>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a:xfrm>
            <a:off x="5291285" y="4437986"/>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flipH="1">
            <a:off x="4860002" y="4437986"/>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文字方塊 108"/>
          <p:cNvSpPr txBox="1"/>
          <p:nvPr/>
        </p:nvSpPr>
        <p:spPr>
          <a:xfrm>
            <a:off x="5436006" y="3573001"/>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10" name="文字方塊 109"/>
          <p:cNvSpPr txBox="1"/>
          <p:nvPr/>
        </p:nvSpPr>
        <p:spPr>
          <a:xfrm>
            <a:off x="4859485" y="4293523"/>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11" name="橢圓 110"/>
          <p:cNvSpPr/>
          <p:nvPr/>
        </p:nvSpPr>
        <p:spPr>
          <a:xfrm>
            <a:off x="5148410" y="4293523"/>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14" name="直線接點 113"/>
          <p:cNvCxnSpPr/>
          <p:nvPr/>
        </p:nvCxnSpPr>
        <p:spPr>
          <a:xfrm>
            <a:off x="6876016" y="2996997"/>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文字方塊 155"/>
          <p:cNvSpPr txBox="1"/>
          <p:nvPr/>
        </p:nvSpPr>
        <p:spPr>
          <a:xfrm>
            <a:off x="6300012" y="2852996"/>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57" name="橢圓 156"/>
          <p:cNvSpPr/>
          <p:nvPr/>
        </p:nvSpPr>
        <p:spPr>
          <a:xfrm>
            <a:off x="6731812" y="285299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58" name="直線接點 157"/>
          <p:cNvCxnSpPr/>
          <p:nvPr/>
        </p:nvCxnSpPr>
        <p:spPr>
          <a:xfrm flipH="1">
            <a:off x="5292006" y="3717002"/>
            <a:ext cx="720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9" name="橢圓 158"/>
          <p:cNvSpPr/>
          <p:nvPr/>
        </p:nvSpPr>
        <p:spPr>
          <a:xfrm>
            <a:off x="5580007" y="501301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60" name="等腰三角形 159"/>
          <p:cNvSpPr/>
          <p:nvPr/>
        </p:nvSpPr>
        <p:spPr>
          <a:xfrm>
            <a:off x="4572000" y="515701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61" name="橢圓 160"/>
          <p:cNvSpPr/>
          <p:nvPr/>
        </p:nvSpPr>
        <p:spPr>
          <a:xfrm>
            <a:off x="4716001" y="501301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62" name="等腰三角形 161"/>
          <p:cNvSpPr/>
          <p:nvPr/>
        </p:nvSpPr>
        <p:spPr>
          <a:xfrm>
            <a:off x="6444013" y="4437007"/>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63" name="直線接點 162"/>
          <p:cNvCxnSpPr/>
          <p:nvPr/>
        </p:nvCxnSpPr>
        <p:spPr>
          <a:xfrm>
            <a:off x="6012010" y="3717002"/>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橢圓 163"/>
          <p:cNvSpPr/>
          <p:nvPr/>
        </p:nvSpPr>
        <p:spPr>
          <a:xfrm>
            <a:off x="6588014" y="429300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65" name="等腰三角形 164"/>
          <p:cNvSpPr/>
          <p:nvPr/>
        </p:nvSpPr>
        <p:spPr>
          <a:xfrm>
            <a:off x="7452020" y="371700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66" name="橢圓 165"/>
          <p:cNvSpPr/>
          <p:nvPr/>
        </p:nvSpPr>
        <p:spPr>
          <a:xfrm>
            <a:off x="7596021" y="3573001"/>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67" name="文字方塊 166"/>
          <p:cNvSpPr txBox="1"/>
          <p:nvPr/>
        </p:nvSpPr>
        <p:spPr>
          <a:xfrm>
            <a:off x="4283998" y="5301013"/>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68" name="文字方塊 167"/>
          <p:cNvSpPr txBox="1"/>
          <p:nvPr/>
        </p:nvSpPr>
        <p:spPr>
          <a:xfrm>
            <a:off x="5868009" y="5301013"/>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69" name="文字方塊 168"/>
          <p:cNvSpPr txBox="1"/>
          <p:nvPr/>
        </p:nvSpPr>
        <p:spPr>
          <a:xfrm>
            <a:off x="6876016" y="4581008"/>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70" name="橢圓 169"/>
          <p:cNvSpPr/>
          <p:nvPr/>
        </p:nvSpPr>
        <p:spPr>
          <a:xfrm>
            <a:off x="5868009" y="3573001"/>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71" name="文字方塊 170"/>
          <p:cNvSpPr txBox="1"/>
          <p:nvPr/>
        </p:nvSpPr>
        <p:spPr>
          <a:xfrm>
            <a:off x="8027618" y="3860486"/>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73" name="流程圖: 替代程序 72"/>
          <p:cNvSpPr/>
          <p:nvPr/>
        </p:nvSpPr>
        <p:spPr>
          <a:xfrm>
            <a:off x="4427999" y="1412986"/>
            <a:ext cx="864006"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Times New Roman"/>
              <a:ea typeface="標楷體"/>
              <a:cs typeface="+mn-cs"/>
            </a:endParaRPr>
          </a:p>
        </p:txBody>
      </p:sp>
      <p:cxnSp>
        <p:nvCxnSpPr>
          <p:cNvPr id="74" name="直線接點 73"/>
          <p:cNvCxnSpPr/>
          <p:nvPr/>
        </p:nvCxnSpPr>
        <p:spPr>
          <a:xfrm flipH="1">
            <a:off x="3131991" y="980983"/>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文字方塊 75"/>
          <p:cNvSpPr txBox="1"/>
          <p:nvPr/>
        </p:nvSpPr>
        <p:spPr>
          <a:xfrm>
            <a:off x="2555986" y="1556987"/>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121" name="文字方塊 120"/>
          <p:cNvSpPr txBox="1"/>
          <p:nvPr/>
        </p:nvSpPr>
        <p:spPr>
          <a:xfrm>
            <a:off x="2123466" y="2277509"/>
            <a:ext cx="288000" cy="288000"/>
          </a:xfrm>
          <a:prstGeom prst="rect">
            <a:avLst/>
          </a:prstGeom>
          <a:noFill/>
        </p:spPr>
        <p:txBody>
          <a:bodyPr t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122" name="直線接點 121"/>
          <p:cNvCxnSpPr/>
          <p:nvPr/>
        </p:nvCxnSpPr>
        <p:spPr>
          <a:xfrm>
            <a:off x="3995996" y="980983"/>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3" name="文字方塊 122"/>
          <p:cNvSpPr txBox="1"/>
          <p:nvPr/>
        </p:nvSpPr>
        <p:spPr>
          <a:xfrm>
            <a:off x="3419992" y="836982"/>
            <a:ext cx="431800" cy="288000"/>
          </a:xfrm>
          <a:prstGeom prst="rect">
            <a:avLst/>
          </a:prstGeom>
          <a:noFill/>
          <a:ln w="12700">
            <a:noFill/>
          </a:ln>
        </p:spPr>
        <p:txBody>
          <a:bodyPr lIns="72000" tIns="0" rIns="7200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124" name="橢圓 123"/>
          <p:cNvSpPr/>
          <p:nvPr/>
        </p:nvSpPr>
        <p:spPr>
          <a:xfrm>
            <a:off x="3851995" y="83698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125" name="文字方塊 124"/>
          <p:cNvSpPr txBox="1"/>
          <p:nvPr/>
        </p:nvSpPr>
        <p:spPr>
          <a:xfrm>
            <a:off x="1979982" y="3284999"/>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26" name="文字方塊 125"/>
          <p:cNvSpPr txBox="1"/>
          <p:nvPr/>
        </p:nvSpPr>
        <p:spPr>
          <a:xfrm>
            <a:off x="2555986" y="3284999"/>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27" name="文字方塊 126"/>
          <p:cNvSpPr txBox="1"/>
          <p:nvPr/>
        </p:nvSpPr>
        <p:spPr>
          <a:xfrm>
            <a:off x="3419992" y="2564994"/>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128" name="文字方塊 127"/>
          <p:cNvSpPr txBox="1"/>
          <p:nvPr/>
        </p:nvSpPr>
        <p:spPr>
          <a:xfrm>
            <a:off x="5147598" y="1844472"/>
            <a:ext cx="576000" cy="288000"/>
          </a:xfrm>
          <a:prstGeom prst="rect">
            <a:avLst/>
          </a:prstGeom>
          <a:noFill/>
        </p:spPr>
        <p:txBody>
          <a:bodyPr wrap="square" tIns="0" bIns="3600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cxnSp>
        <p:nvCxnSpPr>
          <p:cNvPr id="129" name="直線接點 128"/>
          <p:cNvCxnSpPr>
            <a:endCxn id="131" idx="0"/>
          </p:cNvCxnSpPr>
          <p:nvPr/>
        </p:nvCxnSpPr>
        <p:spPr>
          <a:xfrm>
            <a:off x="2555986" y="2420993"/>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a:endCxn id="132" idx="0"/>
          </p:cNvCxnSpPr>
          <p:nvPr/>
        </p:nvCxnSpPr>
        <p:spPr>
          <a:xfrm flipH="1">
            <a:off x="2267072" y="2421454"/>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2771886" y="30702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32" name="矩形 131"/>
          <p:cNvSpPr/>
          <p:nvPr/>
        </p:nvSpPr>
        <p:spPr>
          <a:xfrm>
            <a:off x="2194841" y="306946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33" name="直線接點 132"/>
          <p:cNvCxnSpPr>
            <a:endCxn id="136" idx="0"/>
          </p:cNvCxnSpPr>
          <p:nvPr/>
        </p:nvCxnSpPr>
        <p:spPr>
          <a:xfrm>
            <a:off x="4860002" y="1700988"/>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a:endCxn id="137" idx="0"/>
          </p:cNvCxnSpPr>
          <p:nvPr/>
        </p:nvCxnSpPr>
        <p:spPr>
          <a:xfrm flipH="1">
            <a:off x="4571088" y="1701449"/>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橢圓 134"/>
          <p:cNvSpPr/>
          <p:nvPr/>
        </p:nvSpPr>
        <p:spPr>
          <a:xfrm>
            <a:off x="4716001" y="1556987"/>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6" name="矩形 135"/>
          <p:cNvSpPr/>
          <p:nvPr/>
        </p:nvSpPr>
        <p:spPr>
          <a:xfrm>
            <a:off x="5075902" y="235027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37" name="矩形 136"/>
          <p:cNvSpPr/>
          <p:nvPr/>
        </p:nvSpPr>
        <p:spPr>
          <a:xfrm>
            <a:off x="4498857" y="234945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38" name="直線接點 137"/>
          <p:cNvCxnSpPr/>
          <p:nvPr/>
        </p:nvCxnSpPr>
        <p:spPr>
          <a:xfrm flipH="1">
            <a:off x="2555986" y="1700988"/>
            <a:ext cx="576004"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橢圓 138"/>
          <p:cNvSpPr/>
          <p:nvPr/>
        </p:nvSpPr>
        <p:spPr>
          <a:xfrm>
            <a:off x="2411985" y="227699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40" name="直線接點 139"/>
          <p:cNvCxnSpPr>
            <a:endCxn id="142" idx="0"/>
          </p:cNvCxnSpPr>
          <p:nvPr/>
        </p:nvCxnSpPr>
        <p:spPr>
          <a:xfrm>
            <a:off x="3131990" y="1700988"/>
            <a:ext cx="575092" cy="648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橢圓 140"/>
          <p:cNvSpPr/>
          <p:nvPr/>
        </p:nvSpPr>
        <p:spPr>
          <a:xfrm>
            <a:off x="2987989" y="1556987"/>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2" name="矩形 141"/>
          <p:cNvSpPr/>
          <p:nvPr/>
        </p:nvSpPr>
        <p:spPr>
          <a:xfrm>
            <a:off x="3634851" y="234945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5" name="直線接點 54"/>
          <p:cNvCxnSpPr/>
          <p:nvPr/>
        </p:nvCxnSpPr>
        <p:spPr>
          <a:xfrm flipH="1">
            <a:off x="1546687" y="5301733"/>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flipH="1">
            <a:off x="1980075" y="4725471"/>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547259" y="5301733"/>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1404384" y="5157271"/>
            <a:ext cx="431800" cy="287337"/>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9" name="文字方塊 58"/>
          <p:cNvSpPr txBox="1"/>
          <p:nvPr/>
        </p:nvSpPr>
        <p:spPr>
          <a:xfrm>
            <a:off x="1115459" y="5733533"/>
            <a:ext cx="288925" cy="287338"/>
          </a:xfrm>
          <a:prstGeom prst="rect">
            <a:avLst/>
          </a:prstGeom>
          <a:solidFill>
            <a:schemeClr val="bg1"/>
          </a:solidFill>
          <a:ln>
            <a:noFill/>
          </a:ln>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60" name="橢圓 59"/>
          <p:cNvSpPr/>
          <p:nvPr/>
        </p:nvSpPr>
        <p:spPr>
          <a:xfrm>
            <a:off x="1404384" y="5733533"/>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61" name="直線接點 60"/>
          <p:cNvCxnSpPr/>
          <p:nvPr/>
        </p:nvCxnSpPr>
        <p:spPr>
          <a:xfrm>
            <a:off x="2412447" y="4725471"/>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文字方塊 61"/>
          <p:cNvSpPr txBox="1"/>
          <p:nvPr/>
        </p:nvSpPr>
        <p:spPr>
          <a:xfrm>
            <a:off x="1836184" y="4581008"/>
            <a:ext cx="431800" cy="287338"/>
          </a:xfrm>
          <a:prstGeom prst="rect">
            <a:avLst/>
          </a:prstGeom>
          <a:solidFill>
            <a:schemeClr val="bg1"/>
          </a:solid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63" name="橢圓 62"/>
          <p:cNvSpPr/>
          <p:nvPr/>
        </p:nvSpPr>
        <p:spPr>
          <a:xfrm>
            <a:off x="2267984" y="458100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4" name="橢圓 63"/>
          <p:cNvSpPr/>
          <p:nvPr/>
        </p:nvSpPr>
        <p:spPr>
          <a:xfrm>
            <a:off x="1836184" y="5157271"/>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5" name="橢圓 64"/>
          <p:cNvSpPr/>
          <p:nvPr/>
        </p:nvSpPr>
        <p:spPr>
          <a:xfrm>
            <a:off x="2700301" y="515764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3610075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7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流程圖: 替代程序 109"/>
          <p:cNvSpPr/>
          <p:nvPr/>
        </p:nvSpPr>
        <p:spPr>
          <a:xfrm>
            <a:off x="1691980" y="328499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2" name="流程圖: 替代程序 111"/>
          <p:cNvSpPr/>
          <p:nvPr/>
        </p:nvSpPr>
        <p:spPr>
          <a:xfrm>
            <a:off x="3707994" y="184498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4" name="流程圖: 替代程序 113"/>
          <p:cNvSpPr/>
          <p:nvPr/>
        </p:nvSpPr>
        <p:spPr>
          <a:xfrm>
            <a:off x="2700393" y="2565511"/>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1" name="流程圖: 替代程序 30"/>
          <p:cNvSpPr/>
          <p:nvPr/>
        </p:nvSpPr>
        <p:spPr>
          <a:xfrm>
            <a:off x="827974" y="328499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0" name="等腰三角形 99"/>
          <p:cNvSpPr/>
          <p:nvPr/>
        </p:nvSpPr>
        <p:spPr>
          <a:xfrm>
            <a:off x="1691980" y="357300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2267985" y="1412986"/>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547259" y="2853975"/>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1115976" y="2853975"/>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691980" y="1988990"/>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1115459" y="2709512"/>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1404384" y="2709512"/>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3131990" y="1412986"/>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555986" y="1268985"/>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987786" y="1268985"/>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971975" y="4725009"/>
            <a:ext cx="2304016"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LLr</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cxnSp>
        <p:nvCxnSpPr>
          <p:cNvPr id="94" name="直線接點 93"/>
          <p:cNvCxnSpPr/>
          <p:nvPr/>
        </p:nvCxnSpPr>
        <p:spPr>
          <a:xfrm flipH="1">
            <a:off x="1547980" y="2132991"/>
            <a:ext cx="720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橢圓 98"/>
          <p:cNvSpPr/>
          <p:nvPr/>
        </p:nvSpPr>
        <p:spPr>
          <a:xfrm>
            <a:off x="1835981" y="3429000"/>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 name="等腰三角形 4"/>
          <p:cNvSpPr/>
          <p:nvPr/>
        </p:nvSpPr>
        <p:spPr>
          <a:xfrm>
            <a:off x="827974" y="357300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8" name="橢圓 97"/>
          <p:cNvSpPr/>
          <p:nvPr/>
        </p:nvSpPr>
        <p:spPr>
          <a:xfrm>
            <a:off x="971975" y="3429000"/>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1" name="等腰三角形 100"/>
          <p:cNvSpPr/>
          <p:nvPr/>
        </p:nvSpPr>
        <p:spPr>
          <a:xfrm>
            <a:off x="2699987" y="2852996"/>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2" name="直線接點 101"/>
          <p:cNvCxnSpPr/>
          <p:nvPr/>
        </p:nvCxnSpPr>
        <p:spPr>
          <a:xfrm>
            <a:off x="2267984" y="2132991"/>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2843988" y="2708995"/>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5" name="等腰三角形 104"/>
          <p:cNvSpPr/>
          <p:nvPr/>
        </p:nvSpPr>
        <p:spPr>
          <a:xfrm>
            <a:off x="3707994" y="213299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3851995" y="198899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33" name="文字方塊 32"/>
          <p:cNvSpPr txBox="1"/>
          <p:nvPr/>
        </p:nvSpPr>
        <p:spPr>
          <a:xfrm>
            <a:off x="539972" y="3717002"/>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11" name="文字方塊 110"/>
          <p:cNvSpPr txBox="1"/>
          <p:nvPr/>
        </p:nvSpPr>
        <p:spPr>
          <a:xfrm>
            <a:off x="2123983" y="3717002"/>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15" name="文字方塊 114"/>
          <p:cNvSpPr txBox="1"/>
          <p:nvPr/>
        </p:nvSpPr>
        <p:spPr>
          <a:xfrm>
            <a:off x="3131990" y="2996997"/>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6" name="橢圓 15"/>
          <p:cNvSpPr/>
          <p:nvPr/>
        </p:nvSpPr>
        <p:spPr>
          <a:xfrm>
            <a:off x="2123983" y="198899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文字方塊 115"/>
          <p:cNvSpPr txBox="1"/>
          <p:nvPr/>
        </p:nvSpPr>
        <p:spPr>
          <a:xfrm>
            <a:off x="4283592" y="227647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2" name="流程圖: 替代程序 41"/>
          <p:cNvSpPr/>
          <p:nvPr/>
        </p:nvSpPr>
        <p:spPr>
          <a:xfrm>
            <a:off x="5436006" y="443700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3" name="流程圖: 替代程序 42"/>
          <p:cNvSpPr/>
          <p:nvPr/>
        </p:nvSpPr>
        <p:spPr>
          <a:xfrm>
            <a:off x="7452020" y="299699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4" name="流程圖: 替代程序 43"/>
          <p:cNvSpPr/>
          <p:nvPr/>
        </p:nvSpPr>
        <p:spPr>
          <a:xfrm>
            <a:off x="6444419" y="371751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5" name="流程圖: 替代程序 44"/>
          <p:cNvSpPr/>
          <p:nvPr/>
        </p:nvSpPr>
        <p:spPr>
          <a:xfrm>
            <a:off x="4572000" y="443700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6" name="等腰三角形 45"/>
          <p:cNvSpPr/>
          <p:nvPr/>
        </p:nvSpPr>
        <p:spPr>
          <a:xfrm>
            <a:off x="5436006" y="472500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7" name="直線接點 46"/>
          <p:cNvCxnSpPr/>
          <p:nvPr/>
        </p:nvCxnSpPr>
        <p:spPr>
          <a:xfrm flipH="1">
            <a:off x="6012011" y="2564994"/>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5291285" y="4005983"/>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4860002" y="4005983"/>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5436006" y="3140998"/>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1" name="文字方塊 50"/>
          <p:cNvSpPr txBox="1"/>
          <p:nvPr/>
        </p:nvSpPr>
        <p:spPr>
          <a:xfrm>
            <a:off x="4859485" y="3861520"/>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2" name="橢圓 51"/>
          <p:cNvSpPr/>
          <p:nvPr/>
        </p:nvSpPr>
        <p:spPr>
          <a:xfrm>
            <a:off x="5148410" y="386152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3" name="直線接點 52"/>
          <p:cNvCxnSpPr/>
          <p:nvPr/>
        </p:nvCxnSpPr>
        <p:spPr>
          <a:xfrm>
            <a:off x="6876016" y="2564994"/>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300012" y="2420993"/>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5" name="橢圓 54"/>
          <p:cNvSpPr/>
          <p:nvPr/>
        </p:nvSpPr>
        <p:spPr>
          <a:xfrm>
            <a:off x="6731812" y="242099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6" name="直線接點 55"/>
          <p:cNvCxnSpPr/>
          <p:nvPr/>
        </p:nvCxnSpPr>
        <p:spPr>
          <a:xfrm flipH="1">
            <a:off x="5292006" y="3284999"/>
            <a:ext cx="720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580007" y="458100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8" name="等腰三角形 57"/>
          <p:cNvSpPr/>
          <p:nvPr/>
        </p:nvSpPr>
        <p:spPr>
          <a:xfrm>
            <a:off x="4572000" y="472500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9" name="橢圓 58"/>
          <p:cNvSpPr/>
          <p:nvPr/>
        </p:nvSpPr>
        <p:spPr>
          <a:xfrm>
            <a:off x="4716001" y="458100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0" name="等腰三角形 59"/>
          <p:cNvSpPr/>
          <p:nvPr/>
        </p:nvSpPr>
        <p:spPr>
          <a:xfrm>
            <a:off x="6444013" y="400500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1" name="直線接點 60"/>
          <p:cNvCxnSpPr/>
          <p:nvPr/>
        </p:nvCxnSpPr>
        <p:spPr>
          <a:xfrm>
            <a:off x="6012010" y="3284999"/>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6588014" y="386100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3" name="等腰三角形 62"/>
          <p:cNvSpPr/>
          <p:nvPr/>
        </p:nvSpPr>
        <p:spPr>
          <a:xfrm>
            <a:off x="7452020" y="328499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4" name="橢圓 63"/>
          <p:cNvSpPr/>
          <p:nvPr/>
        </p:nvSpPr>
        <p:spPr>
          <a:xfrm>
            <a:off x="7596021"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5" name="文字方塊 64"/>
          <p:cNvSpPr txBox="1"/>
          <p:nvPr/>
        </p:nvSpPr>
        <p:spPr>
          <a:xfrm>
            <a:off x="4283998" y="4869010"/>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66" name="文字方塊 65"/>
          <p:cNvSpPr txBox="1"/>
          <p:nvPr/>
        </p:nvSpPr>
        <p:spPr>
          <a:xfrm>
            <a:off x="5868009" y="4869010"/>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7" name="文字方塊 66"/>
          <p:cNvSpPr txBox="1"/>
          <p:nvPr/>
        </p:nvSpPr>
        <p:spPr>
          <a:xfrm>
            <a:off x="6876016" y="414900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8" name="橢圓 67"/>
          <p:cNvSpPr/>
          <p:nvPr/>
        </p:nvSpPr>
        <p:spPr>
          <a:xfrm>
            <a:off x="5868009"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9" name="文字方塊 68"/>
          <p:cNvSpPr txBox="1"/>
          <p:nvPr/>
        </p:nvSpPr>
        <p:spPr>
          <a:xfrm>
            <a:off x="8027618" y="3428483"/>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70" name="文字方塊 69"/>
          <p:cNvSpPr txBox="1"/>
          <p:nvPr/>
        </p:nvSpPr>
        <p:spPr>
          <a:xfrm>
            <a:off x="4860002" y="5877017"/>
            <a:ext cx="3168650"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3" name="標題 2"/>
          <p:cNvSpPr>
            <a:spLocks noGrp="1"/>
          </p:cNvSpPr>
          <p:nvPr>
            <p:ph type="title"/>
          </p:nvPr>
        </p:nvSpPr>
        <p:spPr/>
        <p:txBody>
          <a:bodyPr/>
          <a:lstStyle/>
          <a:p>
            <a:r>
              <a:rPr lang="en-US" altLang="zh-TW" i="1" dirty="0" err="1" smtClean="0"/>
              <a:t>gu</a:t>
            </a:r>
            <a:r>
              <a:rPr lang="en-US" altLang="zh-TW" dirty="0" smtClean="0"/>
              <a:t> is the root</a:t>
            </a:r>
            <a:endParaRPr lang="zh-TW" altLang="en-US" dirty="0"/>
          </a:p>
        </p:txBody>
      </p:sp>
    </p:spTree>
    <p:extLst>
      <p:ext uri="{BB962C8B-B14F-4D97-AF65-F5344CB8AC3E}">
        <p14:creationId xmlns:p14="http://schemas.microsoft.com/office/powerpoint/2010/main" val="298965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流程圖: 替代程序 109"/>
          <p:cNvSpPr/>
          <p:nvPr/>
        </p:nvSpPr>
        <p:spPr>
          <a:xfrm>
            <a:off x="2843582" y="328448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2" name="流程圖: 替代程序 111"/>
          <p:cNvSpPr/>
          <p:nvPr/>
        </p:nvSpPr>
        <p:spPr>
          <a:xfrm>
            <a:off x="3419992" y="184498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4" name="流程圖: 替代程序 113"/>
          <p:cNvSpPr/>
          <p:nvPr/>
        </p:nvSpPr>
        <p:spPr>
          <a:xfrm>
            <a:off x="971975" y="2564994"/>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1" name="流程圖: 替代程序 30"/>
          <p:cNvSpPr/>
          <p:nvPr/>
        </p:nvSpPr>
        <p:spPr>
          <a:xfrm>
            <a:off x="1979576" y="328448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0" name="等腰三角形 99"/>
          <p:cNvSpPr/>
          <p:nvPr/>
        </p:nvSpPr>
        <p:spPr>
          <a:xfrm>
            <a:off x="2843582" y="357248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1979983" y="1412986"/>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2698861" y="2853458"/>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2267578" y="2853458"/>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403978" y="1988990"/>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2267061" y="2708995"/>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2555986" y="2708995"/>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2843988" y="1412986"/>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267984" y="1268985"/>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699784" y="1268985"/>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115976" y="4725009"/>
            <a:ext cx="2304016" cy="431800"/>
          </a:xfrm>
          <a:prstGeom prst="rect">
            <a:avLst/>
          </a:prstGeom>
          <a:noFill/>
        </p:spPr>
        <p:txBody>
          <a:bodyPr anchor="ctr"/>
          <a:lstStyle/>
          <a:p>
            <a:pPr algn="ctr">
              <a:defRPr/>
            </a:pPr>
            <a:r>
              <a:rPr lang="en-US" altLang="zh-TW" sz="2000" dirty="0" smtClean="0">
                <a:latin typeface="+mn-lt"/>
                <a:ea typeface="新細明體" pitchFamily="18" charset="-120"/>
              </a:rPr>
              <a:t>(c) </a:t>
            </a:r>
            <a:r>
              <a:rPr lang="en-US" altLang="zh-TW" sz="2000" dirty="0" err="1" smtClean="0">
                <a:latin typeface="+mn-lt"/>
                <a:ea typeface="新細明體" pitchFamily="18" charset="-120"/>
              </a:rPr>
              <a:t>LRr</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cxnSp>
        <p:nvCxnSpPr>
          <p:cNvPr id="94" name="直線接點 93"/>
          <p:cNvCxnSpPr/>
          <p:nvPr/>
        </p:nvCxnSpPr>
        <p:spPr>
          <a:xfrm>
            <a:off x="1979982" y="2132991"/>
            <a:ext cx="720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橢圓 98"/>
          <p:cNvSpPr/>
          <p:nvPr/>
        </p:nvSpPr>
        <p:spPr>
          <a:xfrm>
            <a:off x="2987583" y="342848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 name="等腰三角形 4"/>
          <p:cNvSpPr/>
          <p:nvPr/>
        </p:nvSpPr>
        <p:spPr>
          <a:xfrm>
            <a:off x="1979576" y="357248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8" name="橢圓 97"/>
          <p:cNvSpPr/>
          <p:nvPr/>
        </p:nvSpPr>
        <p:spPr>
          <a:xfrm>
            <a:off x="2123577" y="342848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1" name="等腰三角形 100"/>
          <p:cNvSpPr/>
          <p:nvPr/>
        </p:nvSpPr>
        <p:spPr>
          <a:xfrm>
            <a:off x="971569" y="285247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2" name="直線接點 101"/>
          <p:cNvCxnSpPr/>
          <p:nvPr/>
        </p:nvCxnSpPr>
        <p:spPr>
          <a:xfrm flipH="1">
            <a:off x="1259977" y="2132991"/>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1115570" y="270847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5" name="等腰三角形 104"/>
          <p:cNvSpPr/>
          <p:nvPr/>
        </p:nvSpPr>
        <p:spPr>
          <a:xfrm>
            <a:off x="3419992" y="213299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3563993" y="198899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33" name="文字方塊 32"/>
          <p:cNvSpPr txBox="1"/>
          <p:nvPr/>
        </p:nvSpPr>
        <p:spPr>
          <a:xfrm>
            <a:off x="1691574" y="3716485"/>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11" name="文字方塊 110"/>
          <p:cNvSpPr txBox="1"/>
          <p:nvPr/>
        </p:nvSpPr>
        <p:spPr>
          <a:xfrm>
            <a:off x="3275585" y="3716485"/>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15" name="文字方塊 114"/>
          <p:cNvSpPr txBox="1"/>
          <p:nvPr/>
        </p:nvSpPr>
        <p:spPr>
          <a:xfrm>
            <a:off x="539972" y="2996997"/>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6" name="橢圓 15"/>
          <p:cNvSpPr/>
          <p:nvPr/>
        </p:nvSpPr>
        <p:spPr>
          <a:xfrm>
            <a:off x="1835981" y="198899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文字方塊 115"/>
          <p:cNvSpPr txBox="1"/>
          <p:nvPr/>
        </p:nvSpPr>
        <p:spPr>
          <a:xfrm>
            <a:off x="3995590" y="227647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2" name="流程圖: 替代程序 41"/>
          <p:cNvSpPr/>
          <p:nvPr/>
        </p:nvSpPr>
        <p:spPr>
          <a:xfrm>
            <a:off x="6875610" y="443649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3" name="流程圖: 替代程序 42"/>
          <p:cNvSpPr/>
          <p:nvPr/>
        </p:nvSpPr>
        <p:spPr>
          <a:xfrm>
            <a:off x="7452020" y="299699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4" name="流程圖: 替代程序 43"/>
          <p:cNvSpPr/>
          <p:nvPr/>
        </p:nvSpPr>
        <p:spPr>
          <a:xfrm>
            <a:off x="5004003" y="371700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5" name="流程圖: 替代程序 44"/>
          <p:cNvSpPr/>
          <p:nvPr/>
        </p:nvSpPr>
        <p:spPr>
          <a:xfrm>
            <a:off x="6011604" y="443649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6" name="等腰三角形 45"/>
          <p:cNvSpPr/>
          <p:nvPr/>
        </p:nvSpPr>
        <p:spPr>
          <a:xfrm>
            <a:off x="6875610" y="472449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7" name="直線接點 46"/>
          <p:cNvCxnSpPr/>
          <p:nvPr/>
        </p:nvCxnSpPr>
        <p:spPr>
          <a:xfrm flipH="1">
            <a:off x="6012011" y="2564994"/>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6730889" y="4005466"/>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6299606" y="4005466"/>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5436006" y="3140998"/>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1" name="文字方塊 50"/>
          <p:cNvSpPr txBox="1"/>
          <p:nvPr/>
        </p:nvSpPr>
        <p:spPr>
          <a:xfrm>
            <a:off x="6299089" y="3861003"/>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2" name="橢圓 51"/>
          <p:cNvSpPr/>
          <p:nvPr/>
        </p:nvSpPr>
        <p:spPr>
          <a:xfrm>
            <a:off x="6588014" y="3861003"/>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3" name="直線接點 52"/>
          <p:cNvCxnSpPr/>
          <p:nvPr/>
        </p:nvCxnSpPr>
        <p:spPr>
          <a:xfrm>
            <a:off x="6876016" y="2564994"/>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300012" y="2420993"/>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5" name="橢圓 54"/>
          <p:cNvSpPr/>
          <p:nvPr/>
        </p:nvSpPr>
        <p:spPr>
          <a:xfrm>
            <a:off x="6731812" y="242099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6" name="直線接點 55"/>
          <p:cNvCxnSpPr/>
          <p:nvPr/>
        </p:nvCxnSpPr>
        <p:spPr>
          <a:xfrm>
            <a:off x="6012010" y="3284999"/>
            <a:ext cx="720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7019611" y="458049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8" name="等腰三角形 57"/>
          <p:cNvSpPr/>
          <p:nvPr/>
        </p:nvSpPr>
        <p:spPr>
          <a:xfrm>
            <a:off x="6011604" y="472449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9" name="橢圓 58"/>
          <p:cNvSpPr/>
          <p:nvPr/>
        </p:nvSpPr>
        <p:spPr>
          <a:xfrm>
            <a:off x="6155605" y="458049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0" name="等腰三角形 59"/>
          <p:cNvSpPr/>
          <p:nvPr/>
        </p:nvSpPr>
        <p:spPr>
          <a:xfrm>
            <a:off x="5003597" y="4004487"/>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1" name="直線接點 60"/>
          <p:cNvCxnSpPr/>
          <p:nvPr/>
        </p:nvCxnSpPr>
        <p:spPr>
          <a:xfrm flipH="1">
            <a:off x="5292005" y="3284999"/>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5147598" y="386048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3" name="等腰三角形 62"/>
          <p:cNvSpPr/>
          <p:nvPr/>
        </p:nvSpPr>
        <p:spPr>
          <a:xfrm>
            <a:off x="7452020" y="328499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4" name="橢圓 63"/>
          <p:cNvSpPr/>
          <p:nvPr/>
        </p:nvSpPr>
        <p:spPr>
          <a:xfrm>
            <a:off x="7596021"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5" name="文字方塊 64"/>
          <p:cNvSpPr txBox="1"/>
          <p:nvPr/>
        </p:nvSpPr>
        <p:spPr>
          <a:xfrm>
            <a:off x="5723602" y="4868493"/>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66" name="文字方塊 65"/>
          <p:cNvSpPr txBox="1"/>
          <p:nvPr/>
        </p:nvSpPr>
        <p:spPr>
          <a:xfrm>
            <a:off x="7307613" y="4868493"/>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7" name="文字方塊 66"/>
          <p:cNvSpPr txBox="1"/>
          <p:nvPr/>
        </p:nvSpPr>
        <p:spPr>
          <a:xfrm>
            <a:off x="4572000" y="414900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68" name="橢圓 67"/>
          <p:cNvSpPr/>
          <p:nvPr/>
        </p:nvSpPr>
        <p:spPr>
          <a:xfrm>
            <a:off x="5868009"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9" name="文字方塊 68"/>
          <p:cNvSpPr txBox="1"/>
          <p:nvPr/>
        </p:nvSpPr>
        <p:spPr>
          <a:xfrm>
            <a:off x="8027618" y="3428483"/>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70" name="文字方塊 69"/>
          <p:cNvSpPr txBox="1"/>
          <p:nvPr/>
        </p:nvSpPr>
        <p:spPr>
          <a:xfrm>
            <a:off x="4860002" y="5877017"/>
            <a:ext cx="3168650" cy="431800"/>
          </a:xfrm>
          <a:prstGeom prst="rect">
            <a:avLst/>
          </a:prstGeom>
          <a:noFill/>
        </p:spPr>
        <p:txBody>
          <a:bodyPr anchor="ctr"/>
          <a:lstStyle/>
          <a:p>
            <a:pPr algn="ctr">
              <a:defRPr/>
            </a:pPr>
            <a:r>
              <a:rPr lang="en-US" altLang="zh-TW" sz="2000" dirty="0" smtClean="0">
                <a:latin typeface="+mn-lt"/>
                <a:ea typeface="新細明體" pitchFamily="18" charset="-120"/>
              </a:rPr>
              <a:t>(d) </a:t>
            </a:r>
            <a:r>
              <a:rPr lang="en-US" altLang="zh-TW" sz="2000" dirty="0">
                <a:latin typeface="+mn-lt"/>
                <a:ea typeface="新細明體" pitchFamily="18" charset="-120"/>
              </a:rPr>
              <a:t>After </a:t>
            </a:r>
            <a:r>
              <a:rPr lang="en-US" altLang="zh-TW" sz="2000" dirty="0" err="1" smtClean="0">
                <a:latin typeface="+mn-lt"/>
                <a:ea typeface="新細明體" pitchFamily="18" charset="-120"/>
              </a:rPr>
              <a:t>LRr</a:t>
            </a:r>
            <a:r>
              <a:rPr lang="en-US" altLang="zh-TW" sz="2000" dirty="0" smtClean="0">
                <a:latin typeface="+mn-lt"/>
                <a:ea typeface="新細明體" pitchFamily="18" charset="-120"/>
              </a:rPr>
              <a:t> </a:t>
            </a:r>
            <a:r>
              <a:rPr lang="en-US" altLang="zh-TW" sz="2000" dirty="0">
                <a:latin typeface="+mn-lt"/>
                <a:ea typeface="新細明體" pitchFamily="18" charset="-120"/>
              </a:rPr>
              <a:t>color change</a:t>
            </a:r>
            <a:endParaRPr lang="zh-TW" altLang="en-US" sz="2000" i="1" baseline="-25000" dirty="0">
              <a:latin typeface="+mn-lt"/>
              <a:ea typeface="新細明體" pitchFamily="18" charset="-120"/>
            </a:endParaRPr>
          </a:p>
        </p:txBody>
      </p:sp>
      <p:sp>
        <p:nvSpPr>
          <p:cNvPr id="2" name="標題 1"/>
          <p:cNvSpPr>
            <a:spLocks noGrp="1"/>
          </p:cNvSpPr>
          <p:nvPr>
            <p:ph type="title"/>
          </p:nvPr>
        </p:nvSpPr>
        <p:spPr/>
        <p:txBody>
          <a:bodyPr/>
          <a:lstStyle/>
          <a:p>
            <a:r>
              <a:rPr lang="en-US" altLang="zh-TW" i="1" dirty="0" err="1"/>
              <a:t>gu</a:t>
            </a:r>
            <a:r>
              <a:rPr lang="en-US" altLang="zh-TW" dirty="0"/>
              <a:t> is </a:t>
            </a:r>
            <a:r>
              <a:rPr lang="en-US" altLang="zh-TW" dirty="0" smtClean="0"/>
              <a:t>the </a:t>
            </a:r>
            <a:r>
              <a:rPr lang="en-US" altLang="zh-TW" dirty="0"/>
              <a:t>root</a:t>
            </a:r>
            <a:endParaRPr lang="zh-TW" altLang="en-US" dirty="0"/>
          </a:p>
        </p:txBody>
      </p:sp>
    </p:spTree>
    <p:extLst>
      <p:ext uri="{BB962C8B-B14F-4D97-AF65-F5344CB8AC3E}">
        <p14:creationId xmlns:p14="http://schemas.microsoft.com/office/powerpoint/2010/main" val="2866521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流程圖: 替代程序 109"/>
          <p:cNvSpPr/>
          <p:nvPr/>
        </p:nvSpPr>
        <p:spPr>
          <a:xfrm>
            <a:off x="1691980" y="328499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2" name="流程圖: 替代程序 111"/>
          <p:cNvSpPr/>
          <p:nvPr/>
        </p:nvSpPr>
        <p:spPr>
          <a:xfrm>
            <a:off x="3707994" y="184498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4" name="流程圖: 替代程序 113"/>
          <p:cNvSpPr/>
          <p:nvPr/>
        </p:nvSpPr>
        <p:spPr>
          <a:xfrm>
            <a:off x="2700393" y="2565511"/>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1" name="流程圖: 替代程序 30"/>
          <p:cNvSpPr/>
          <p:nvPr/>
        </p:nvSpPr>
        <p:spPr>
          <a:xfrm>
            <a:off x="827974" y="328499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0" name="等腰三角形 99"/>
          <p:cNvSpPr/>
          <p:nvPr/>
        </p:nvSpPr>
        <p:spPr>
          <a:xfrm>
            <a:off x="1691980" y="357300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2267985" y="1412986"/>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547259" y="2853975"/>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1115976" y="2853975"/>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691980" y="1988990"/>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1115459" y="2709512"/>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1404384" y="2709512"/>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3131990" y="1412986"/>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555986" y="1268985"/>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987786" y="1268985"/>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971975" y="4725009"/>
            <a:ext cx="2304016"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LLr</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cxnSp>
        <p:nvCxnSpPr>
          <p:cNvPr id="94" name="直線接點 93"/>
          <p:cNvCxnSpPr/>
          <p:nvPr/>
        </p:nvCxnSpPr>
        <p:spPr>
          <a:xfrm flipH="1">
            <a:off x="1547980" y="2132991"/>
            <a:ext cx="720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橢圓 98"/>
          <p:cNvSpPr/>
          <p:nvPr/>
        </p:nvSpPr>
        <p:spPr>
          <a:xfrm>
            <a:off x="1835981" y="3429000"/>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 name="等腰三角形 4"/>
          <p:cNvSpPr/>
          <p:nvPr/>
        </p:nvSpPr>
        <p:spPr>
          <a:xfrm>
            <a:off x="827974" y="357300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8" name="橢圓 97"/>
          <p:cNvSpPr/>
          <p:nvPr/>
        </p:nvSpPr>
        <p:spPr>
          <a:xfrm>
            <a:off x="971975" y="3429000"/>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1" name="等腰三角形 100"/>
          <p:cNvSpPr/>
          <p:nvPr/>
        </p:nvSpPr>
        <p:spPr>
          <a:xfrm>
            <a:off x="2699987" y="2852996"/>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2" name="直線接點 101"/>
          <p:cNvCxnSpPr/>
          <p:nvPr/>
        </p:nvCxnSpPr>
        <p:spPr>
          <a:xfrm>
            <a:off x="2267984" y="2132991"/>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2843988" y="2708995"/>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5" name="等腰三角形 104"/>
          <p:cNvSpPr/>
          <p:nvPr/>
        </p:nvSpPr>
        <p:spPr>
          <a:xfrm>
            <a:off x="3707994" y="213299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3851995" y="198899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33" name="文字方塊 32"/>
          <p:cNvSpPr txBox="1"/>
          <p:nvPr/>
        </p:nvSpPr>
        <p:spPr>
          <a:xfrm>
            <a:off x="539972" y="3717002"/>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11" name="文字方塊 110"/>
          <p:cNvSpPr txBox="1"/>
          <p:nvPr/>
        </p:nvSpPr>
        <p:spPr>
          <a:xfrm>
            <a:off x="2123983" y="3717002"/>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15" name="文字方塊 114"/>
          <p:cNvSpPr txBox="1"/>
          <p:nvPr/>
        </p:nvSpPr>
        <p:spPr>
          <a:xfrm>
            <a:off x="3131990" y="2996997"/>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6" name="橢圓 15"/>
          <p:cNvSpPr/>
          <p:nvPr/>
        </p:nvSpPr>
        <p:spPr>
          <a:xfrm>
            <a:off x="2123983" y="198899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文字方塊 115"/>
          <p:cNvSpPr txBox="1"/>
          <p:nvPr/>
        </p:nvSpPr>
        <p:spPr>
          <a:xfrm>
            <a:off x="4283592" y="227647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2" name="流程圖: 替代程序 41"/>
          <p:cNvSpPr/>
          <p:nvPr/>
        </p:nvSpPr>
        <p:spPr>
          <a:xfrm>
            <a:off x="5436006" y="443700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3" name="流程圖: 替代程序 42"/>
          <p:cNvSpPr/>
          <p:nvPr/>
        </p:nvSpPr>
        <p:spPr>
          <a:xfrm>
            <a:off x="7452020" y="299699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4" name="流程圖: 替代程序 43"/>
          <p:cNvSpPr/>
          <p:nvPr/>
        </p:nvSpPr>
        <p:spPr>
          <a:xfrm>
            <a:off x="6444419" y="371751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5" name="流程圖: 替代程序 44"/>
          <p:cNvSpPr/>
          <p:nvPr/>
        </p:nvSpPr>
        <p:spPr>
          <a:xfrm>
            <a:off x="4572000" y="443700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6" name="等腰三角形 45"/>
          <p:cNvSpPr/>
          <p:nvPr/>
        </p:nvSpPr>
        <p:spPr>
          <a:xfrm>
            <a:off x="5436006" y="472500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7" name="直線接點 46"/>
          <p:cNvCxnSpPr/>
          <p:nvPr/>
        </p:nvCxnSpPr>
        <p:spPr>
          <a:xfrm flipH="1">
            <a:off x="6012011" y="2564994"/>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5291285" y="4005983"/>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4860002" y="4005983"/>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5436006" y="3140998"/>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1" name="文字方塊 50"/>
          <p:cNvSpPr txBox="1"/>
          <p:nvPr/>
        </p:nvSpPr>
        <p:spPr>
          <a:xfrm>
            <a:off x="4859485" y="3861520"/>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2" name="橢圓 51"/>
          <p:cNvSpPr/>
          <p:nvPr/>
        </p:nvSpPr>
        <p:spPr>
          <a:xfrm>
            <a:off x="5148410" y="386152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3" name="直線接點 52"/>
          <p:cNvCxnSpPr/>
          <p:nvPr/>
        </p:nvCxnSpPr>
        <p:spPr>
          <a:xfrm>
            <a:off x="6876016" y="2564994"/>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300012" y="2420993"/>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56" name="直線接點 55"/>
          <p:cNvCxnSpPr/>
          <p:nvPr/>
        </p:nvCxnSpPr>
        <p:spPr>
          <a:xfrm flipH="1">
            <a:off x="5292006" y="3284999"/>
            <a:ext cx="720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580007" y="458100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8" name="等腰三角形 57"/>
          <p:cNvSpPr/>
          <p:nvPr/>
        </p:nvSpPr>
        <p:spPr>
          <a:xfrm>
            <a:off x="4572000" y="472500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9" name="橢圓 58"/>
          <p:cNvSpPr/>
          <p:nvPr/>
        </p:nvSpPr>
        <p:spPr>
          <a:xfrm>
            <a:off x="4716001" y="458100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0" name="等腰三角形 59"/>
          <p:cNvSpPr/>
          <p:nvPr/>
        </p:nvSpPr>
        <p:spPr>
          <a:xfrm>
            <a:off x="6444013" y="400500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1" name="直線接點 60"/>
          <p:cNvCxnSpPr/>
          <p:nvPr/>
        </p:nvCxnSpPr>
        <p:spPr>
          <a:xfrm>
            <a:off x="6012010" y="3284999"/>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6588014" y="386100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3" name="等腰三角形 62"/>
          <p:cNvSpPr/>
          <p:nvPr/>
        </p:nvSpPr>
        <p:spPr>
          <a:xfrm>
            <a:off x="7452020" y="328499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4" name="橢圓 63"/>
          <p:cNvSpPr/>
          <p:nvPr/>
        </p:nvSpPr>
        <p:spPr>
          <a:xfrm>
            <a:off x="7596021"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5" name="文字方塊 64"/>
          <p:cNvSpPr txBox="1"/>
          <p:nvPr/>
        </p:nvSpPr>
        <p:spPr>
          <a:xfrm>
            <a:off x="4283998" y="4869010"/>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66" name="文字方塊 65"/>
          <p:cNvSpPr txBox="1"/>
          <p:nvPr/>
        </p:nvSpPr>
        <p:spPr>
          <a:xfrm>
            <a:off x="5868009" y="4869010"/>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7" name="文字方塊 66"/>
          <p:cNvSpPr txBox="1"/>
          <p:nvPr/>
        </p:nvSpPr>
        <p:spPr>
          <a:xfrm>
            <a:off x="6876016" y="414900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8" name="橢圓 67"/>
          <p:cNvSpPr/>
          <p:nvPr/>
        </p:nvSpPr>
        <p:spPr>
          <a:xfrm>
            <a:off x="5868009"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9" name="文字方塊 68"/>
          <p:cNvSpPr txBox="1"/>
          <p:nvPr/>
        </p:nvSpPr>
        <p:spPr>
          <a:xfrm>
            <a:off x="8027618" y="3428483"/>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70" name="文字方塊 69"/>
          <p:cNvSpPr txBox="1"/>
          <p:nvPr/>
        </p:nvSpPr>
        <p:spPr>
          <a:xfrm>
            <a:off x="4860002" y="5877017"/>
            <a:ext cx="3168650"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3" name="標題 2"/>
          <p:cNvSpPr>
            <a:spLocks noGrp="1"/>
          </p:cNvSpPr>
          <p:nvPr>
            <p:ph type="title"/>
          </p:nvPr>
        </p:nvSpPr>
        <p:spPr/>
        <p:txBody>
          <a:bodyPr/>
          <a:lstStyle/>
          <a:p>
            <a:r>
              <a:rPr lang="en-US" altLang="zh-TW" i="1" dirty="0" err="1" smtClean="0"/>
              <a:t>gu</a:t>
            </a:r>
            <a:r>
              <a:rPr lang="en-US" altLang="zh-TW" dirty="0" smtClean="0"/>
              <a:t> is not the root</a:t>
            </a:r>
            <a:endParaRPr lang="zh-TW" altLang="en-US" dirty="0"/>
          </a:p>
        </p:txBody>
      </p:sp>
      <p:cxnSp>
        <p:nvCxnSpPr>
          <p:cNvPr id="71" name="直線接點 70"/>
          <p:cNvCxnSpPr/>
          <p:nvPr/>
        </p:nvCxnSpPr>
        <p:spPr>
          <a:xfrm>
            <a:off x="3131990" y="692981"/>
            <a:ext cx="1"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2987989" y="548980"/>
            <a:ext cx="287338" cy="28800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3" name="直線接點 72"/>
          <p:cNvCxnSpPr/>
          <p:nvPr/>
        </p:nvCxnSpPr>
        <p:spPr>
          <a:xfrm>
            <a:off x="6876016" y="1844989"/>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橢圓 73"/>
          <p:cNvSpPr/>
          <p:nvPr/>
        </p:nvSpPr>
        <p:spPr>
          <a:xfrm>
            <a:off x="6732015" y="1700988"/>
            <a:ext cx="287338" cy="28800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5" name="橢圓 54"/>
          <p:cNvSpPr/>
          <p:nvPr/>
        </p:nvSpPr>
        <p:spPr>
          <a:xfrm>
            <a:off x="6731812" y="2420993"/>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4015735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流程圖: 替代程序 109"/>
          <p:cNvSpPr/>
          <p:nvPr/>
        </p:nvSpPr>
        <p:spPr>
          <a:xfrm>
            <a:off x="2843582" y="328448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2" name="流程圖: 替代程序 111"/>
          <p:cNvSpPr/>
          <p:nvPr/>
        </p:nvSpPr>
        <p:spPr>
          <a:xfrm>
            <a:off x="3419992" y="184498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4" name="流程圖: 替代程序 113"/>
          <p:cNvSpPr/>
          <p:nvPr/>
        </p:nvSpPr>
        <p:spPr>
          <a:xfrm>
            <a:off x="971975" y="2564994"/>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1" name="流程圖: 替代程序 30"/>
          <p:cNvSpPr/>
          <p:nvPr/>
        </p:nvSpPr>
        <p:spPr>
          <a:xfrm>
            <a:off x="1979576" y="328448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0" name="等腰三角形 99"/>
          <p:cNvSpPr/>
          <p:nvPr/>
        </p:nvSpPr>
        <p:spPr>
          <a:xfrm>
            <a:off x="2843582" y="357248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1979983" y="1412986"/>
            <a:ext cx="864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2698861" y="2853458"/>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2267578" y="2853458"/>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403978" y="1988990"/>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2267061" y="2708995"/>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2555986" y="2708995"/>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2843988" y="1412986"/>
            <a:ext cx="864006"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267984" y="1268985"/>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699784" y="1268985"/>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115976" y="4725009"/>
            <a:ext cx="2304016" cy="431800"/>
          </a:xfrm>
          <a:prstGeom prst="rect">
            <a:avLst/>
          </a:prstGeom>
          <a:noFill/>
        </p:spPr>
        <p:txBody>
          <a:bodyPr anchor="ctr"/>
          <a:lstStyle/>
          <a:p>
            <a:pPr algn="ctr">
              <a:defRPr/>
            </a:pPr>
            <a:r>
              <a:rPr lang="en-US" altLang="zh-TW" sz="2000" dirty="0" smtClean="0">
                <a:latin typeface="+mn-lt"/>
                <a:ea typeface="新細明體" pitchFamily="18" charset="-120"/>
              </a:rPr>
              <a:t>(c) </a:t>
            </a:r>
            <a:r>
              <a:rPr lang="en-US" altLang="zh-TW" sz="2000" dirty="0" err="1" smtClean="0">
                <a:latin typeface="+mn-lt"/>
                <a:ea typeface="新細明體" pitchFamily="18" charset="-120"/>
              </a:rPr>
              <a:t>LRr</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cxnSp>
        <p:nvCxnSpPr>
          <p:cNvPr id="94" name="直線接點 93"/>
          <p:cNvCxnSpPr/>
          <p:nvPr/>
        </p:nvCxnSpPr>
        <p:spPr>
          <a:xfrm>
            <a:off x="1979982" y="2132991"/>
            <a:ext cx="720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橢圓 98"/>
          <p:cNvSpPr/>
          <p:nvPr/>
        </p:nvSpPr>
        <p:spPr>
          <a:xfrm>
            <a:off x="2987583" y="342848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 name="等腰三角形 4"/>
          <p:cNvSpPr/>
          <p:nvPr/>
        </p:nvSpPr>
        <p:spPr>
          <a:xfrm>
            <a:off x="1979576" y="3572484"/>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8" name="橢圓 97"/>
          <p:cNvSpPr/>
          <p:nvPr/>
        </p:nvSpPr>
        <p:spPr>
          <a:xfrm>
            <a:off x="2123577" y="3428483"/>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1" name="等腰三角形 100"/>
          <p:cNvSpPr/>
          <p:nvPr/>
        </p:nvSpPr>
        <p:spPr>
          <a:xfrm>
            <a:off x="971569" y="285247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2" name="直線接點 101"/>
          <p:cNvCxnSpPr/>
          <p:nvPr/>
        </p:nvCxnSpPr>
        <p:spPr>
          <a:xfrm flipH="1">
            <a:off x="1259977" y="2132991"/>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1115570" y="270847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5" name="等腰三角形 104"/>
          <p:cNvSpPr/>
          <p:nvPr/>
        </p:nvSpPr>
        <p:spPr>
          <a:xfrm>
            <a:off x="3419992" y="213299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3563993" y="198899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33" name="文字方塊 32"/>
          <p:cNvSpPr txBox="1"/>
          <p:nvPr/>
        </p:nvSpPr>
        <p:spPr>
          <a:xfrm>
            <a:off x="1691574" y="3716485"/>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11" name="文字方塊 110"/>
          <p:cNvSpPr txBox="1"/>
          <p:nvPr/>
        </p:nvSpPr>
        <p:spPr>
          <a:xfrm>
            <a:off x="3275585" y="3716485"/>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15" name="文字方塊 114"/>
          <p:cNvSpPr txBox="1"/>
          <p:nvPr/>
        </p:nvSpPr>
        <p:spPr>
          <a:xfrm>
            <a:off x="539972" y="2996997"/>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6" name="橢圓 15"/>
          <p:cNvSpPr/>
          <p:nvPr/>
        </p:nvSpPr>
        <p:spPr>
          <a:xfrm>
            <a:off x="1835981" y="1988990"/>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文字方塊 115"/>
          <p:cNvSpPr txBox="1"/>
          <p:nvPr/>
        </p:nvSpPr>
        <p:spPr>
          <a:xfrm>
            <a:off x="3995590" y="227647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2" name="流程圖: 替代程序 41"/>
          <p:cNvSpPr/>
          <p:nvPr/>
        </p:nvSpPr>
        <p:spPr>
          <a:xfrm>
            <a:off x="6875610" y="443649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3" name="流程圖: 替代程序 42"/>
          <p:cNvSpPr/>
          <p:nvPr/>
        </p:nvSpPr>
        <p:spPr>
          <a:xfrm>
            <a:off x="7452020" y="2996997"/>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4" name="流程圖: 替代程序 43"/>
          <p:cNvSpPr/>
          <p:nvPr/>
        </p:nvSpPr>
        <p:spPr>
          <a:xfrm>
            <a:off x="5004003" y="3717002"/>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5" name="流程圖: 替代程序 44"/>
          <p:cNvSpPr/>
          <p:nvPr/>
        </p:nvSpPr>
        <p:spPr>
          <a:xfrm>
            <a:off x="6011604" y="443649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6" name="等腰三角形 45"/>
          <p:cNvSpPr/>
          <p:nvPr/>
        </p:nvSpPr>
        <p:spPr>
          <a:xfrm>
            <a:off x="6875610" y="472449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7" name="直線接點 46"/>
          <p:cNvCxnSpPr/>
          <p:nvPr/>
        </p:nvCxnSpPr>
        <p:spPr>
          <a:xfrm flipH="1">
            <a:off x="6012011" y="2564994"/>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6730889" y="4005466"/>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6299606" y="4005466"/>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5436006" y="3140998"/>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1" name="文字方塊 50"/>
          <p:cNvSpPr txBox="1"/>
          <p:nvPr/>
        </p:nvSpPr>
        <p:spPr>
          <a:xfrm>
            <a:off x="6299089" y="3861003"/>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2" name="橢圓 51"/>
          <p:cNvSpPr/>
          <p:nvPr/>
        </p:nvSpPr>
        <p:spPr>
          <a:xfrm>
            <a:off x="6588014" y="3861003"/>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3" name="直線接點 52"/>
          <p:cNvCxnSpPr/>
          <p:nvPr/>
        </p:nvCxnSpPr>
        <p:spPr>
          <a:xfrm>
            <a:off x="6876016" y="2564994"/>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300012" y="2420993"/>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56" name="直線接點 55"/>
          <p:cNvCxnSpPr/>
          <p:nvPr/>
        </p:nvCxnSpPr>
        <p:spPr>
          <a:xfrm>
            <a:off x="6012010" y="3284999"/>
            <a:ext cx="720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7019611" y="458049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8" name="等腰三角形 57"/>
          <p:cNvSpPr/>
          <p:nvPr/>
        </p:nvSpPr>
        <p:spPr>
          <a:xfrm>
            <a:off x="6011604" y="472449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9" name="橢圓 58"/>
          <p:cNvSpPr/>
          <p:nvPr/>
        </p:nvSpPr>
        <p:spPr>
          <a:xfrm>
            <a:off x="6155605" y="458049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0" name="等腰三角形 59"/>
          <p:cNvSpPr/>
          <p:nvPr/>
        </p:nvSpPr>
        <p:spPr>
          <a:xfrm>
            <a:off x="5003597" y="4004487"/>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1" name="直線接點 60"/>
          <p:cNvCxnSpPr/>
          <p:nvPr/>
        </p:nvCxnSpPr>
        <p:spPr>
          <a:xfrm flipH="1">
            <a:off x="5292005" y="3284999"/>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5147598" y="386048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3" name="等腰三角形 62"/>
          <p:cNvSpPr/>
          <p:nvPr/>
        </p:nvSpPr>
        <p:spPr>
          <a:xfrm>
            <a:off x="7452020" y="3284999"/>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4" name="橢圓 63"/>
          <p:cNvSpPr/>
          <p:nvPr/>
        </p:nvSpPr>
        <p:spPr>
          <a:xfrm>
            <a:off x="7596021"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5" name="文字方塊 64"/>
          <p:cNvSpPr txBox="1"/>
          <p:nvPr/>
        </p:nvSpPr>
        <p:spPr>
          <a:xfrm>
            <a:off x="5723602" y="4868493"/>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66" name="文字方塊 65"/>
          <p:cNvSpPr txBox="1"/>
          <p:nvPr/>
        </p:nvSpPr>
        <p:spPr>
          <a:xfrm>
            <a:off x="7307613" y="4868493"/>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7" name="文字方塊 66"/>
          <p:cNvSpPr txBox="1"/>
          <p:nvPr/>
        </p:nvSpPr>
        <p:spPr>
          <a:xfrm>
            <a:off x="4572000" y="414900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68" name="橢圓 67"/>
          <p:cNvSpPr/>
          <p:nvPr/>
        </p:nvSpPr>
        <p:spPr>
          <a:xfrm>
            <a:off x="5868009" y="3140998"/>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9" name="文字方塊 68"/>
          <p:cNvSpPr txBox="1"/>
          <p:nvPr/>
        </p:nvSpPr>
        <p:spPr>
          <a:xfrm>
            <a:off x="8027618" y="3428483"/>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70" name="文字方塊 69"/>
          <p:cNvSpPr txBox="1"/>
          <p:nvPr/>
        </p:nvSpPr>
        <p:spPr>
          <a:xfrm>
            <a:off x="4860002" y="5877017"/>
            <a:ext cx="3168650" cy="431800"/>
          </a:xfrm>
          <a:prstGeom prst="rect">
            <a:avLst/>
          </a:prstGeom>
          <a:noFill/>
        </p:spPr>
        <p:txBody>
          <a:bodyPr anchor="ctr"/>
          <a:lstStyle/>
          <a:p>
            <a:pPr algn="ctr">
              <a:defRPr/>
            </a:pPr>
            <a:r>
              <a:rPr lang="en-US" altLang="zh-TW" sz="2000" dirty="0" smtClean="0">
                <a:latin typeface="+mn-lt"/>
                <a:ea typeface="新細明體" pitchFamily="18" charset="-120"/>
              </a:rPr>
              <a:t>(d) </a:t>
            </a:r>
            <a:r>
              <a:rPr lang="en-US" altLang="zh-TW" sz="2000" dirty="0">
                <a:latin typeface="+mn-lt"/>
                <a:ea typeface="新細明體" pitchFamily="18" charset="-120"/>
              </a:rPr>
              <a:t>After </a:t>
            </a:r>
            <a:r>
              <a:rPr lang="en-US" altLang="zh-TW" sz="2000" dirty="0" err="1" smtClean="0">
                <a:latin typeface="+mn-lt"/>
                <a:ea typeface="新細明體" pitchFamily="18" charset="-120"/>
              </a:rPr>
              <a:t>LRr</a:t>
            </a:r>
            <a:r>
              <a:rPr lang="en-US" altLang="zh-TW" sz="2000" dirty="0" smtClean="0">
                <a:latin typeface="+mn-lt"/>
                <a:ea typeface="新細明體" pitchFamily="18" charset="-120"/>
              </a:rPr>
              <a:t> </a:t>
            </a:r>
            <a:r>
              <a:rPr lang="en-US" altLang="zh-TW" sz="2000" dirty="0">
                <a:latin typeface="+mn-lt"/>
                <a:ea typeface="新細明體" pitchFamily="18" charset="-120"/>
              </a:rPr>
              <a:t>color change</a:t>
            </a:r>
            <a:endParaRPr lang="zh-TW" altLang="en-US" sz="2000" i="1" baseline="-25000" dirty="0">
              <a:latin typeface="+mn-lt"/>
              <a:ea typeface="新細明體" pitchFamily="18" charset="-120"/>
            </a:endParaRPr>
          </a:p>
        </p:txBody>
      </p:sp>
      <p:cxnSp>
        <p:nvCxnSpPr>
          <p:cNvPr id="71" name="直線接點 70"/>
          <p:cNvCxnSpPr/>
          <p:nvPr/>
        </p:nvCxnSpPr>
        <p:spPr>
          <a:xfrm>
            <a:off x="2843988" y="692981"/>
            <a:ext cx="1"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2699987" y="548980"/>
            <a:ext cx="287338" cy="28800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 name="標題 1"/>
          <p:cNvSpPr>
            <a:spLocks noGrp="1"/>
          </p:cNvSpPr>
          <p:nvPr>
            <p:ph type="title"/>
          </p:nvPr>
        </p:nvSpPr>
        <p:spPr/>
        <p:txBody>
          <a:bodyPr/>
          <a:lstStyle/>
          <a:p>
            <a:r>
              <a:rPr lang="en-US" altLang="zh-TW" i="1" dirty="0" err="1"/>
              <a:t>gu</a:t>
            </a:r>
            <a:r>
              <a:rPr lang="en-US" altLang="zh-TW" dirty="0"/>
              <a:t> is not the root</a:t>
            </a:r>
            <a:endParaRPr lang="zh-TW" altLang="en-US" dirty="0"/>
          </a:p>
        </p:txBody>
      </p:sp>
      <p:cxnSp>
        <p:nvCxnSpPr>
          <p:cNvPr id="73" name="直線接點 72"/>
          <p:cNvCxnSpPr/>
          <p:nvPr/>
        </p:nvCxnSpPr>
        <p:spPr>
          <a:xfrm>
            <a:off x="6876016" y="1844989"/>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橢圓 73"/>
          <p:cNvSpPr/>
          <p:nvPr/>
        </p:nvSpPr>
        <p:spPr>
          <a:xfrm>
            <a:off x="6732015" y="1700988"/>
            <a:ext cx="287338" cy="28800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5" name="橢圓 54"/>
          <p:cNvSpPr/>
          <p:nvPr/>
        </p:nvSpPr>
        <p:spPr>
          <a:xfrm>
            <a:off x="6731812" y="2420993"/>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1230188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流程圖: 替代程序 41"/>
          <p:cNvSpPr/>
          <p:nvPr/>
        </p:nvSpPr>
        <p:spPr>
          <a:xfrm>
            <a:off x="5004003" y="4581008"/>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3" name="流程圖: 替代程序 42"/>
          <p:cNvSpPr/>
          <p:nvPr/>
        </p:nvSpPr>
        <p:spPr>
          <a:xfrm>
            <a:off x="7020017" y="3140998"/>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4" name="流程圖: 替代程序 43"/>
          <p:cNvSpPr/>
          <p:nvPr/>
        </p:nvSpPr>
        <p:spPr>
          <a:xfrm>
            <a:off x="6012416" y="386152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5" name="流程圖: 替代程序 44"/>
          <p:cNvSpPr/>
          <p:nvPr/>
        </p:nvSpPr>
        <p:spPr>
          <a:xfrm>
            <a:off x="4139997" y="4581008"/>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6" name="等腰三角形 45"/>
          <p:cNvSpPr/>
          <p:nvPr/>
        </p:nvSpPr>
        <p:spPr>
          <a:xfrm>
            <a:off x="5004003" y="4869010"/>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7" name="直線接點 46"/>
          <p:cNvCxnSpPr/>
          <p:nvPr/>
        </p:nvCxnSpPr>
        <p:spPr>
          <a:xfrm flipH="1">
            <a:off x="5580008" y="2708995"/>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4859282" y="4149984"/>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4427999" y="4149984"/>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5004003" y="3284999"/>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1" name="文字方塊 50"/>
          <p:cNvSpPr txBox="1"/>
          <p:nvPr/>
        </p:nvSpPr>
        <p:spPr>
          <a:xfrm>
            <a:off x="4427482" y="4005521"/>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2" name="橢圓 51"/>
          <p:cNvSpPr/>
          <p:nvPr/>
        </p:nvSpPr>
        <p:spPr>
          <a:xfrm>
            <a:off x="4716407" y="4005521"/>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3" name="直線接點 52"/>
          <p:cNvCxnSpPr/>
          <p:nvPr/>
        </p:nvCxnSpPr>
        <p:spPr>
          <a:xfrm>
            <a:off x="6444013" y="2708995"/>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5868009" y="2564994"/>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56" name="直線接點 55"/>
          <p:cNvCxnSpPr/>
          <p:nvPr/>
        </p:nvCxnSpPr>
        <p:spPr>
          <a:xfrm flipH="1">
            <a:off x="4860003" y="3429000"/>
            <a:ext cx="720004"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148004" y="4725009"/>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8" name="等腰三角形 57"/>
          <p:cNvSpPr/>
          <p:nvPr/>
        </p:nvSpPr>
        <p:spPr>
          <a:xfrm>
            <a:off x="4139997" y="4869010"/>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9" name="橢圓 58"/>
          <p:cNvSpPr/>
          <p:nvPr/>
        </p:nvSpPr>
        <p:spPr>
          <a:xfrm>
            <a:off x="4283998" y="4725009"/>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0" name="等腰三角形 59"/>
          <p:cNvSpPr/>
          <p:nvPr/>
        </p:nvSpPr>
        <p:spPr>
          <a:xfrm>
            <a:off x="6012010" y="4149005"/>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1" name="直線接點 60"/>
          <p:cNvCxnSpPr/>
          <p:nvPr/>
        </p:nvCxnSpPr>
        <p:spPr>
          <a:xfrm>
            <a:off x="5580007" y="3429000"/>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6156011" y="4005004"/>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3" name="等腰三角形 62"/>
          <p:cNvSpPr/>
          <p:nvPr/>
        </p:nvSpPr>
        <p:spPr>
          <a:xfrm>
            <a:off x="7020017" y="3429000"/>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4" name="橢圓 63"/>
          <p:cNvSpPr/>
          <p:nvPr/>
        </p:nvSpPr>
        <p:spPr>
          <a:xfrm>
            <a:off x="7164018" y="3284999"/>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6" name="文字方塊 65"/>
          <p:cNvSpPr txBox="1"/>
          <p:nvPr/>
        </p:nvSpPr>
        <p:spPr>
          <a:xfrm>
            <a:off x="5436006" y="5013011"/>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7" name="文字方塊 66"/>
          <p:cNvSpPr txBox="1"/>
          <p:nvPr/>
        </p:nvSpPr>
        <p:spPr>
          <a:xfrm>
            <a:off x="6444013" y="4293006"/>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8" name="橢圓 67"/>
          <p:cNvSpPr/>
          <p:nvPr/>
        </p:nvSpPr>
        <p:spPr>
          <a:xfrm>
            <a:off x="5436006" y="3284999"/>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9" name="文字方塊 68"/>
          <p:cNvSpPr txBox="1"/>
          <p:nvPr/>
        </p:nvSpPr>
        <p:spPr>
          <a:xfrm>
            <a:off x="7595615" y="3572484"/>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70" name="文字方塊 69"/>
          <p:cNvSpPr txBox="1"/>
          <p:nvPr/>
        </p:nvSpPr>
        <p:spPr>
          <a:xfrm>
            <a:off x="4427999" y="6021018"/>
            <a:ext cx="3168650"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3" name="標題 2"/>
          <p:cNvSpPr>
            <a:spLocks noGrp="1"/>
          </p:cNvSpPr>
          <p:nvPr>
            <p:ph type="title"/>
          </p:nvPr>
        </p:nvSpPr>
        <p:spPr/>
        <p:txBody>
          <a:bodyPr/>
          <a:lstStyle/>
          <a:p>
            <a:pPr algn="l"/>
            <a:r>
              <a:rPr lang="en-US" altLang="zh-TW" dirty="0"/>
              <a:t>changing the color of </a:t>
            </a:r>
            <a:r>
              <a:rPr lang="en-US" altLang="zh-TW" i="1" dirty="0" err="1"/>
              <a:t>gu</a:t>
            </a:r>
            <a:r>
              <a:rPr lang="en-US" altLang="zh-TW" dirty="0"/>
              <a:t> to red causes an imbalance</a:t>
            </a:r>
            <a:endParaRPr lang="zh-TW" altLang="en-US" dirty="0"/>
          </a:p>
        </p:txBody>
      </p:sp>
      <p:cxnSp>
        <p:nvCxnSpPr>
          <p:cNvPr id="73" name="直線接點 72"/>
          <p:cNvCxnSpPr/>
          <p:nvPr/>
        </p:nvCxnSpPr>
        <p:spPr>
          <a:xfrm>
            <a:off x="6444013" y="1988990"/>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橢圓 54"/>
          <p:cNvSpPr/>
          <p:nvPr/>
        </p:nvSpPr>
        <p:spPr>
          <a:xfrm>
            <a:off x="6299809" y="2564994"/>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5" name="直線接點 74"/>
          <p:cNvCxnSpPr/>
          <p:nvPr/>
        </p:nvCxnSpPr>
        <p:spPr>
          <a:xfrm>
            <a:off x="6444013" y="1268985"/>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橢圓 75"/>
          <p:cNvSpPr/>
          <p:nvPr/>
        </p:nvSpPr>
        <p:spPr>
          <a:xfrm>
            <a:off x="6300012" y="1124984"/>
            <a:ext cx="287338" cy="28800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4" name="橢圓 73"/>
          <p:cNvSpPr/>
          <p:nvPr/>
        </p:nvSpPr>
        <p:spPr>
          <a:xfrm>
            <a:off x="6300012" y="1844989"/>
            <a:ext cx="287338" cy="288000"/>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7" name="文字方塊 76"/>
          <p:cNvSpPr txBox="1"/>
          <p:nvPr/>
        </p:nvSpPr>
        <p:spPr>
          <a:xfrm>
            <a:off x="7164018" y="1988990"/>
            <a:ext cx="864000" cy="431800"/>
          </a:xfrm>
          <a:prstGeom prst="rect">
            <a:avLst/>
          </a:prstGeom>
          <a:noFill/>
        </p:spPr>
        <p:txBody>
          <a:bodyPr tIns="0" bIns="72000" anchor="ctr"/>
          <a:lstStyle/>
          <a:p>
            <a:pPr>
              <a:defRPr/>
            </a:pPr>
            <a:r>
              <a:rPr kumimoji="0" lang="en-US" altLang="zh-TW" sz="2000" dirty="0">
                <a:solidFill>
                  <a:prstClr val="black"/>
                </a:solidFill>
                <a:latin typeface="Times New Roman" panose="02020603050405020304" pitchFamily="18" charset="0"/>
                <a:ea typeface="標楷體"/>
                <a:cs typeface="Times New Roman" panose="02020603050405020304" pitchFamily="18" charset="0"/>
              </a:rPr>
              <a:t>new </a:t>
            </a:r>
            <a:r>
              <a:rPr kumimoji="0" lang="en-US" altLang="zh-TW" sz="2000" i="1" dirty="0">
                <a:solidFill>
                  <a:prstClr val="black"/>
                </a:solidFill>
                <a:latin typeface="Times New Roman" panose="02020603050405020304" pitchFamily="18" charset="0"/>
                <a:ea typeface="標楷體"/>
                <a:cs typeface="Times New Roman" panose="02020603050405020304" pitchFamily="18" charset="0"/>
              </a:rPr>
              <a:t>u</a:t>
            </a:r>
            <a:endParaRPr lang="zh-TW" altLang="en-US" sz="2000" i="1" baseline="-25000" dirty="0">
              <a:latin typeface="+mn-lt"/>
              <a:ea typeface="新細明體" pitchFamily="18" charset="-120"/>
            </a:endParaRPr>
          </a:p>
        </p:txBody>
      </p:sp>
      <p:cxnSp>
        <p:nvCxnSpPr>
          <p:cNvPr id="26" name="弧形接點 25"/>
          <p:cNvCxnSpPr>
            <a:stCxn id="77" idx="1"/>
            <a:endCxn id="55" idx="6"/>
          </p:cNvCxnSpPr>
          <p:nvPr/>
        </p:nvCxnSpPr>
        <p:spPr>
          <a:xfrm rot="10800000" flipV="1">
            <a:off x="6587148" y="2204890"/>
            <a:ext cx="576871" cy="50410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37" name="文字方塊 36"/>
          <p:cNvSpPr txBox="1"/>
          <p:nvPr/>
        </p:nvSpPr>
        <p:spPr>
          <a:xfrm>
            <a:off x="3851995" y="5013011"/>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38" name="文字方塊 37"/>
          <p:cNvSpPr txBox="1"/>
          <p:nvPr/>
        </p:nvSpPr>
        <p:spPr>
          <a:xfrm>
            <a:off x="7164018" y="1268985"/>
            <a:ext cx="1008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err="1" smtClean="0">
                <a:ln>
                  <a:noFill/>
                </a:ln>
                <a:solidFill>
                  <a:prstClr val="black"/>
                </a:solidFill>
                <a:effectLst/>
                <a:uLnTx/>
                <a:uFillTx/>
                <a:latin typeface="Times New Roman" panose="02020603050405020304" pitchFamily="18" charset="0"/>
                <a:ea typeface="標楷體"/>
                <a:cs typeface="Times New Roman" panose="02020603050405020304" pitchFamily="18" charset="0"/>
              </a:rPr>
              <a:t>pu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39" name="弧形接點 38"/>
          <p:cNvCxnSpPr>
            <a:stCxn id="38" idx="1"/>
          </p:cNvCxnSpPr>
          <p:nvPr/>
        </p:nvCxnSpPr>
        <p:spPr>
          <a:xfrm rot="10800000" flipV="1">
            <a:off x="6587156" y="1484885"/>
            <a:ext cx="576863"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40" name="文字方塊 39"/>
          <p:cNvSpPr txBox="1"/>
          <p:nvPr/>
        </p:nvSpPr>
        <p:spPr>
          <a:xfrm>
            <a:off x="7164018" y="548980"/>
            <a:ext cx="1008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err="1" smtClean="0">
                <a:ln>
                  <a:noFill/>
                </a:ln>
                <a:solidFill>
                  <a:prstClr val="black"/>
                </a:solidFill>
                <a:effectLst/>
                <a:uLnTx/>
                <a:uFillTx/>
                <a:latin typeface="Times New Roman" panose="02020603050405020304" pitchFamily="18" charset="0"/>
                <a:ea typeface="標楷體"/>
                <a:cs typeface="Times New Roman" panose="02020603050405020304" pitchFamily="18" charset="0"/>
              </a:rPr>
              <a:t>gu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41" name="弧形接點 40"/>
          <p:cNvCxnSpPr>
            <a:stCxn id="40" idx="1"/>
          </p:cNvCxnSpPr>
          <p:nvPr/>
        </p:nvCxnSpPr>
        <p:spPr>
          <a:xfrm rot="10800000" flipV="1">
            <a:off x="6587156" y="764880"/>
            <a:ext cx="576863"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891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en-US" altLang="zh-TW" dirty="0" smtClean="0"/>
              <a:t>10.3.1  Definition</a:t>
            </a:r>
            <a:endParaRPr lang="zh-TW" altLang="en-US" dirty="0" smtClean="0"/>
          </a:p>
        </p:txBody>
      </p:sp>
      <p:sp>
        <p:nvSpPr>
          <p:cNvPr id="4" name="內容版面配置區 3"/>
          <p:cNvSpPr>
            <a:spLocks noGrp="1"/>
          </p:cNvSpPr>
          <p:nvPr>
            <p:ph idx="1"/>
          </p:nvPr>
        </p:nvSpPr>
        <p:spPr>
          <a:xfrm>
            <a:off x="395288" y="1268414"/>
            <a:ext cx="8353425" cy="1584582"/>
          </a:xfrm>
        </p:spPr>
        <p:txBody>
          <a:bodyPr/>
          <a:lstStyle/>
          <a:p>
            <a:pPr>
              <a:defRPr/>
            </a:pPr>
            <a:r>
              <a:rPr lang="en-US" altLang="zh-TW" dirty="0" smtClean="0"/>
              <a:t>A </a:t>
            </a:r>
            <a:r>
              <a:rPr lang="en-US" altLang="zh-TW" i="1" dirty="0" smtClean="0">
                <a:solidFill>
                  <a:srgbClr val="0000FF"/>
                </a:solidFill>
              </a:rPr>
              <a:t>red-black tree</a:t>
            </a:r>
            <a:r>
              <a:rPr lang="en-US" altLang="zh-TW" dirty="0" smtClean="0"/>
              <a:t> is a binary search tree in which every node is colored either red or black.</a:t>
            </a:r>
          </a:p>
          <a:p>
            <a:pPr>
              <a:defRPr/>
            </a:pPr>
            <a:r>
              <a:rPr lang="en-US" altLang="zh-TW" dirty="0" smtClean="0"/>
              <a:t>We obtain an extended binary tree from a regular binary tree by replacing every null pointer with an external node.</a:t>
            </a:r>
          </a:p>
        </p:txBody>
      </p:sp>
      <p:cxnSp>
        <p:nvCxnSpPr>
          <p:cNvPr id="5" name="直線接點 4"/>
          <p:cNvCxnSpPr/>
          <p:nvPr/>
        </p:nvCxnSpPr>
        <p:spPr>
          <a:xfrm>
            <a:off x="4643882" y="3356864"/>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2772219" y="3356864"/>
            <a:ext cx="18716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427982" y="3140964"/>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cxnSp>
        <p:nvCxnSpPr>
          <p:cNvPr id="9" name="直線接點 8"/>
          <p:cNvCxnSpPr/>
          <p:nvPr/>
        </p:nvCxnSpPr>
        <p:spPr>
          <a:xfrm flipH="1">
            <a:off x="5364607" y="4077589"/>
            <a:ext cx="1152525"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6301232" y="3861689"/>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cxnSp>
        <p:nvCxnSpPr>
          <p:cNvPr id="11" name="直線接點 10"/>
          <p:cNvCxnSpPr/>
          <p:nvPr/>
        </p:nvCxnSpPr>
        <p:spPr>
          <a:xfrm>
            <a:off x="2773807" y="4077589"/>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H="1">
            <a:off x="1619694" y="4077589"/>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2556319" y="3861689"/>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21" name="直線接點 20"/>
          <p:cNvCxnSpPr/>
          <p:nvPr/>
        </p:nvCxnSpPr>
        <p:spPr>
          <a:xfrm>
            <a:off x="392474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18789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5148707"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32" name="橢圓 31"/>
          <p:cNvSpPr/>
          <p:nvPr/>
        </p:nvSpPr>
        <p:spPr>
          <a:xfrm>
            <a:off x="3708844"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33" name="橢圓 32"/>
          <p:cNvSpPr/>
          <p:nvPr/>
        </p:nvSpPr>
        <p:spPr>
          <a:xfrm>
            <a:off x="1403794"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sp>
        <p:nvSpPr>
          <p:cNvPr id="34" name="橢圓 33"/>
          <p:cNvSpPr/>
          <p:nvPr/>
        </p:nvSpPr>
        <p:spPr>
          <a:xfrm>
            <a:off x="4140644" y="5301552"/>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35" name="橢圓 34"/>
          <p:cNvSpPr/>
          <p:nvPr/>
        </p:nvSpPr>
        <p:spPr>
          <a:xfrm>
            <a:off x="971994" y="5301552"/>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a:t>
            </a:r>
            <a:endParaRPr lang="zh-TW" altLang="en-US" sz="2000" dirty="0">
              <a:solidFill>
                <a:schemeClr val="tx1"/>
              </a:solidFill>
            </a:endParaRPr>
          </a:p>
        </p:txBody>
      </p:sp>
      <p:sp>
        <p:nvSpPr>
          <p:cNvPr id="38" name="內容版面配置區 2"/>
          <p:cNvSpPr txBox="1">
            <a:spLocks/>
          </p:cNvSpPr>
          <p:nvPr/>
        </p:nvSpPr>
        <p:spPr bwMode="auto">
          <a:xfrm>
            <a:off x="5292090" y="6021324"/>
            <a:ext cx="3457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0" fontAlgn="base" hangingPunct="0">
              <a:spcBef>
                <a:spcPct val="20000"/>
              </a:spcBef>
              <a:spcAft>
                <a:spcPct val="0"/>
              </a:spcAft>
              <a:buFont typeface="Arial"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719138" indent="-269875"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0" lang="en-US" altLang="zh-TW" sz="2000" b="1" dirty="0" smtClean="0">
                <a:solidFill>
                  <a:srgbClr val="000000"/>
                </a:solidFill>
              </a:rPr>
              <a:t>Figure 10.15: </a:t>
            </a:r>
            <a:r>
              <a:rPr kumimoji="0" lang="en-US" altLang="zh-TW" sz="2000" dirty="0" smtClean="0">
                <a:solidFill>
                  <a:srgbClr val="000000"/>
                </a:solidFill>
              </a:rPr>
              <a:t>A red-black tree</a:t>
            </a:r>
            <a:endParaRPr kumimoji="0" lang="zh-TW" altLang="en-US" sz="2000" dirty="0" smtClean="0"/>
          </a:p>
        </p:txBody>
      </p:sp>
    </p:spTree>
    <p:extLst>
      <p:ext uri="{BB962C8B-B14F-4D97-AF65-F5344CB8AC3E}">
        <p14:creationId xmlns:p14="http://schemas.microsoft.com/office/powerpoint/2010/main" val="1285940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pPr algn="l"/>
            <a:r>
              <a:rPr lang="en-US" altLang="zh-TW" dirty="0"/>
              <a:t>changing the color of </a:t>
            </a:r>
            <a:r>
              <a:rPr lang="en-US" altLang="zh-TW" i="1" dirty="0" err="1"/>
              <a:t>gu</a:t>
            </a:r>
            <a:r>
              <a:rPr lang="en-US" altLang="zh-TW" dirty="0"/>
              <a:t> to red causes an imbalance</a:t>
            </a:r>
            <a:endParaRPr lang="zh-TW" altLang="en-US" dirty="0"/>
          </a:p>
        </p:txBody>
      </p:sp>
      <p:cxnSp>
        <p:nvCxnSpPr>
          <p:cNvPr id="73" name="直線接點 72"/>
          <p:cNvCxnSpPr/>
          <p:nvPr/>
        </p:nvCxnSpPr>
        <p:spPr>
          <a:xfrm>
            <a:off x="6443810" y="1988990"/>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6443810" y="1268985"/>
            <a:ext cx="1"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橢圓 75"/>
          <p:cNvSpPr/>
          <p:nvPr/>
        </p:nvSpPr>
        <p:spPr>
          <a:xfrm>
            <a:off x="6299809" y="1124984"/>
            <a:ext cx="287338" cy="28800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4" name="橢圓 73"/>
          <p:cNvSpPr/>
          <p:nvPr/>
        </p:nvSpPr>
        <p:spPr>
          <a:xfrm>
            <a:off x="6299809" y="1844989"/>
            <a:ext cx="287338" cy="288000"/>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7" name="文字方塊 76"/>
          <p:cNvSpPr txBox="1"/>
          <p:nvPr/>
        </p:nvSpPr>
        <p:spPr>
          <a:xfrm>
            <a:off x="7163815" y="1988990"/>
            <a:ext cx="864000" cy="431800"/>
          </a:xfrm>
          <a:prstGeom prst="rect">
            <a:avLst/>
          </a:prstGeom>
          <a:noFill/>
        </p:spPr>
        <p:txBody>
          <a:bodyPr tIns="0" bIns="72000" anchor="ctr"/>
          <a:lstStyle/>
          <a:p>
            <a:pPr>
              <a:defRPr/>
            </a:pPr>
            <a:r>
              <a:rPr kumimoji="0" lang="en-US" altLang="zh-TW" sz="2000" dirty="0">
                <a:solidFill>
                  <a:prstClr val="black"/>
                </a:solidFill>
                <a:latin typeface="Times New Roman" panose="02020603050405020304" pitchFamily="18" charset="0"/>
                <a:ea typeface="標楷體"/>
                <a:cs typeface="Times New Roman" panose="02020603050405020304" pitchFamily="18" charset="0"/>
              </a:rPr>
              <a:t>new </a:t>
            </a:r>
            <a:r>
              <a:rPr kumimoji="0" lang="en-US" altLang="zh-TW" sz="2000" i="1" dirty="0">
                <a:solidFill>
                  <a:prstClr val="black"/>
                </a:solidFill>
                <a:latin typeface="Times New Roman" panose="02020603050405020304" pitchFamily="18" charset="0"/>
                <a:ea typeface="標楷體"/>
                <a:cs typeface="Times New Roman" panose="02020603050405020304" pitchFamily="18" charset="0"/>
              </a:rPr>
              <a:t>u</a:t>
            </a:r>
            <a:endParaRPr lang="zh-TW" altLang="en-US" sz="2000" i="1" baseline="-25000" dirty="0">
              <a:latin typeface="+mn-lt"/>
              <a:ea typeface="新細明體" pitchFamily="18" charset="-120"/>
            </a:endParaRPr>
          </a:p>
        </p:txBody>
      </p:sp>
      <p:cxnSp>
        <p:nvCxnSpPr>
          <p:cNvPr id="26" name="弧形接點 25"/>
          <p:cNvCxnSpPr>
            <a:stCxn id="77" idx="1"/>
          </p:cNvCxnSpPr>
          <p:nvPr/>
        </p:nvCxnSpPr>
        <p:spPr>
          <a:xfrm rot="10800000" flipV="1">
            <a:off x="6586945" y="2204890"/>
            <a:ext cx="576871" cy="50410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38" name="流程圖: 替代程序 37"/>
          <p:cNvSpPr/>
          <p:nvPr/>
        </p:nvSpPr>
        <p:spPr>
          <a:xfrm>
            <a:off x="6443607" y="4580491"/>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9" name="流程圖: 替代程序 38"/>
          <p:cNvSpPr/>
          <p:nvPr/>
        </p:nvSpPr>
        <p:spPr>
          <a:xfrm>
            <a:off x="7020017" y="3140998"/>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0" name="流程圖: 替代程序 39"/>
          <p:cNvSpPr/>
          <p:nvPr/>
        </p:nvSpPr>
        <p:spPr>
          <a:xfrm>
            <a:off x="4572000" y="3861003"/>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1" name="流程圖: 替代程序 40"/>
          <p:cNvSpPr/>
          <p:nvPr/>
        </p:nvSpPr>
        <p:spPr>
          <a:xfrm>
            <a:off x="5579601" y="4580491"/>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5" name="等腰三角形 64"/>
          <p:cNvSpPr/>
          <p:nvPr/>
        </p:nvSpPr>
        <p:spPr>
          <a:xfrm>
            <a:off x="6443607" y="4868493"/>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71" name="直線接點 70"/>
          <p:cNvCxnSpPr/>
          <p:nvPr/>
        </p:nvCxnSpPr>
        <p:spPr>
          <a:xfrm flipH="1">
            <a:off x="5580008" y="2708995"/>
            <a:ext cx="864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a:off x="6298886" y="4149467"/>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flipH="1">
            <a:off x="5867603" y="4149467"/>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文字方塊 78"/>
          <p:cNvSpPr txBox="1"/>
          <p:nvPr/>
        </p:nvSpPr>
        <p:spPr>
          <a:xfrm>
            <a:off x="5004003" y="3284999"/>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0" name="文字方塊 79"/>
          <p:cNvSpPr txBox="1"/>
          <p:nvPr/>
        </p:nvSpPr>
        <p:spPr>
          <a:xfrm>
            <a:off x="5867086" y="4005004"/>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1" name="橢圓 80"/>
          <p:cNvSpPr/>
          <p:nvPr/>
        </p:nvSpPr>
        <p:spPr>
          <a:xfrm>
            <a:off x="6156011" y="4005004"/>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82" name="直線接點 81"/>
          <p:cNvCxnSpPr/>
          <p:nvPr/>
        </p:nvCxnSpPr>
        <p:spPr>
          <a:xfrm>
            <a:off x="6444013" y="2708995"/>
            <a:ext cx="864006"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文字方塊 82"/>
          <p:cNvSpPr txBox="1"/>
          <p:nvPr/>
        </p:nvSpPr>
        <p:spPr>
          <a:xfrm>
            <a:off x="5868009" y="2564994"/>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84" name="直線接點 83"/>
          <p:cNvCxnSpPr/>
          <p:nvPr/>
        </p:nvCxnSpPr>
        <p:spPr>
          <a:xfrm>
            <a:off x="5580007" y="3429000"/>
            <a:ext cx="720005" cy="720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橢圓 84"/>
          <p:cNvSpPr/>
          <p:nvPr/>
        </p:nvSpPr>
        <p:spPr>
          <a:xfrm>
            <a:off x="6587608" y="472449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86" name="等腰三角形 85"/>
          <p:cNvSpPr/>
          <p:nvPr/>
        </p:nvSpPr>
        <p:spPr>
          <a:xfrm>
            <a:off x="5579601" y="4868493"/>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7" name="橢圓 86"/>
          <p:cNvSpPr/>
          <p:nvPr/>
        </p:nvSpPr>
        <p:spPr>
          <a:xfrm>
            <a:off x="5723602" y="4724492"/>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88" name="等腰三角形 87"/>
          <p:cNvSpPr/>
          <p:nvPr/>
        </p:nvSpPr>
        <p:spPr>
          <a:xfrm>
            <a:off x="4571594" y="4148488"/>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89" name="直線接點 88"/>
          <p:cNvCxnSpPr/>
          <p:nvPr/>
        </p:nvCxnSpPr>
        <p:spPr>
          <a:xfrm flipH="1">
            <a:off x="4860002" y="3429000"/>
            <a:ext cx="720005"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橢圓 89"/>
          <p:cNvSpPr/>
          <p:nvPr/>
        </p:nvSpPr>
        <p:spPr>
          <a:xfrm>
            <a:off x="4715595" y="4004487"/>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91" name="等腰三角形 90"/>
          <p:cNvSpPr/>
          <p:nvPr/>
        </p:nvSpPr>
        <p:spPr>
          <a:xfrm>
            <a:off x="7020017" y="3429000"/>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2" name="橢圓 91"/>
          <p:cNvSpPr/>
          <p:nvPr/>
        </p:nvSpPr>
        <p:spPr>
          <a:xfrm>
            <a:off x="7164018" y="3284999"/>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93" name="文字方塊 92"/>
          <p:cNvSpPr txBox="1"/>
          <p:nvPr/>
        </p:nvSpPr>
        <p:spPr>
          <a:xfrm>
            <a:off x="5291599" y="5012494"/>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94" name="文字方塊 93"/>
          <p:cNvSpPr txBox="1"/>
          <p:nvPr/>
        </p:nvSpPr>
        <p:spPr>
          <a:xfrm>
            <a:off x="6875610" y="5012494"/>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95" name="文字方塊 94"/>
          <p:cNvSpPr txBox="1"/>
          <p:nvPr/>
        </p:nvSpPr>
        <p:spPr>
          <a:xfrm>
            <a:off x="4139997" y="4293006"/>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96" name="橢圓 95"/>
          <p:cNvSpPr/>
          <p:nvPr/>
        </p:nvSpPr>
        <p:spPr>
          <a:xfrm>
            <a:off x="5436006" y="3284999"/>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7" name="文字方塊 96"/>
          <p:cNvSpPr txBox="1"/>
          <p:nvPr/>
        </p:nvSpPr>
        <p:spPr>
          <a:xfrm>
            <a:off x="7595615" y="3572484"/>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98" name="文字方塊 97"/>
          <p:cNvSpPr txBox="1"/>
          <p:nvPr/>
        </p:nvSpPr>
        <p:spPr>
          <a:xfrm>
            <a:off x="4427999" y="6021018"/>
            <a:ext cx="3168650" cy="431800"/>
          </a:xfrm>
          <a:prstGeom prst="rect">
            <a:avLst/>
          </a:prstGeom>
          <a:noFill/>
        </p:spPr>
        <p:txBody>
          <a:bodyPr anchor="ctr"/>
          <a:lstStyle/>
          <a:p>
            <a:pPr algn="ctr">
              <a:defRPr/>
            </a:pPr>
            <a:r>
              <a:rPr lang="en-US" altLang="zh-TW" sz="2000" dirty="0" smtClean="0">
                <a:latin typeface="+mn-lt"/>
                <a:ea typeface="新細明體" pitchFamily="18" charset="-120"/>
              </a:rPr>
              <a:t>(d) </a:t>
            </a:r>
            <a:r>
              <a:rPr lang="en-US" altLang="zh-TW" sz="2000" dirty="0">
                <a:latin typeface="+mn-lt"/>
                <a:ea typeface="新細明體" pitchFamily="18" charset="-120"/>
              </a:rPr>
              <a:t>After </a:t>
            </a:r>
            <a:r>
              <a:rPr lang="en-US" altLang="zh-TW" sz="2000" dirty="0" err="1" smtClean="0">
                <a:latin typeface="+mn-lt"/>
                <a:ea typeface="新細明體" pitchFamily="18" charset="-120"/>
              </a:rPr>
              <a:t>LRr</a:t>
            </a:r>
            <a:r>
              <a:rPr lang="en-US" altLang="zh-TW" sz="2000" dirty="0" smtClean="0">
                <a:latin typeface="+mn-lt"/>
                <a:ea typeface="新細明體" pitchFamily="18" charset="-120"/>
              </a:rPr>
              <a:t> </a:t>
            </a:r>
            <a:r>
              <a:rPr lang="en-US" altLang="zh-TW" sz="2000" dirty="0">
                <a:latin typeface="+mn-lt"/>
                <a:ea typeface="新細明體" pitchFamily="18" charset="-120"/>
              </a:rPr>
              <a:t>color change</a:t>
            </a:r>
            <a:endParaRPr lang="zh-TW" altLang="en-US" sz="2000" i="1" baseline="-25000" dirty="0">
              <a:latin typeface="+mn-lt"/>
              <a:ea typeface="新細明體" pitchFamily="18" charset="-120"/>
            </a:endParaRPr>
          </a:p>
        </p:txBody>
      </p:sp>
      <p:sp>
        <p:nvSpPr>
          <p:cNvPr id="99" name="橢圓 98"/>
          <p:cNvSpPr/>
          <p:nvPr/>
        </p:nvSpPr>
        <p:spPr>
          <a:xfrm>
            <a:off x="6299809" y="2564994"/>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0" name="文字方塊 99"/>
          <p:cNvSpPr txBox="1"/>
          <p:nvPr/>
        </p:nvSpPr>
        <p:spPr>
          <a:xfrm>
            <a:off x="7163815" y="1268985"/>
            <a:ext cx="1008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err="1" smtClean="0">
                <a:ln>
                  <a:noFill/>
                </a:ln>
                <a:solidFill>
                  <a:prstClr val="black"/>
                </a:solidFill>
                <a:effectLst/>
                <a:uLnTx/>
                <a:uFillTx/>
                <a:latin typeface="Times New Roman" panose="02020603050405020304" pitchFamily="18" charset="0"/>
                <a:ea typeface="標楷體"/>
                <a:cs typeface="Times New Roman" panose="02020603050405020304" pitchFamily="18" charset="0"/>
              </a:rPr>
              <a:t>pu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101" name="弧形接點 100"/>
          <p:cNvCxnSpPr>
            <a:stCxn id="100" idx="1"/>
          </p:cNvCxnSpPr>
          <p:nvPr/>
        </p:nvCxnSpPr>
        <p:spPr>
          <a:xfrm rot="10800000" flipV="1">
            <a:off x="6586953" y="1484885"/>
            <a:ext cx="576863"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102" name="文字方塊 101"/>
          <p:cNvSpPr txBox="1"/>
          <p:nvPr/>
        </p:nvSpPr>
        <p:spPr>
          <a:xfrm>
            <a:off x="7163815" y="548980"/>
            <a:ext cx="1008000" cy="431800"/>
          </a:xfrm>
          <a:prstGeom prst="rect">
            <a:avLst/>
          </a:prstGeom>
          <a:noFill/>
        </p:spPr>
        <p:txBody>
          <a:bodyPr tIns="0" bIns="72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標楷體"/>
                <a:cs typeface="Times New Roman" panose="02020603050405020304" pitchFamily="18" charset="0"/>
              </a:rPr>
              <a:t>new </a:t>
            </a:r>
            <a:r>
              <a:rPr kumimoji="0" lang="en-US" altLang="zh-TW" sz="2000" b="0" i="1" u="none" strike="noStrike" kern="1200" cap="none" spc="0" normalizeH="0" baseline="0" noProof="0" dirty="0" err="1" smtClean="0">
                <a:ln>
                  <a:noFill/>
                </a:ln>
                <a:solidFill>
                  <a:prstClr val="black"/>
                </a:solidFill>
                <a:effectLst/>
                <a:uLnTx/>
                <a:uFillTx/>
                <a:latin typeface="Times New Roman" panose="02020603050405020304" pitchFamily="18" charset="0"/>
                <a:ea typeface="標楷體"/>
                <a:cs typeface="Times New Roman" panose="02020603050405020304" pitchFamily="18" charset="0"/>
              </a:rPr>
              <a:t>gu</a:t>
            </a:r>
            <a:endParaRPr kumimoji="1" lang="zh-TW" altLang="en-US" sz="2000" b="0" i="1" u="none" strike="noStrike" kern="1200" cap="none" spc="0" normalizeH="0" baseline="-25000" noProof="0" dirty="0">
              <a:ln>
                <a:noFill/>
              </a:ln>
              <a:solidFill>
                <a:prstClr val="black"/>
              </a:solidFill>
              <a:effectLst/>
              <a:uLnTx/>
              <a:uFillTx/>
              <a:latin typeface="Times New Roman"/>
              <a:ea typeface="新細明體" pitchFamily="18" charset="-120"/>
              <a:cs typeface="+mn-cs"/>
            </a:endParaRPr>
          </a:p>
        </p:txBody>
      </p:sp>
      <p:cxnSp>
        <p:nvCxnSpPr>
          <p:cNvPr id="103" name="弧形接點 102"/>
          <p:cNvCxnSpPr>
            <a:stCxn id="102" idx="1"/>
          </p:cNvCxnSpPr>
          <p:nvPr/>
        </p:nvCxnSpPr>
        <p:spPr>
          <a:xfrm rot="10800000" flipV="1">
            <a:off x="6586953" y="764880"/>
            <a:ext cx="576863" cy="495444"/>
          </a:xfrm>
          <a:prstGeom prst="curvedConnector3">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77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線接點 94"/>
          <p:cNvCxnSpPr/>
          <p:nvPr/>
        </p:nvCxnSpPr>
        <p:spPr>
          <a:xfrm flipH="1">
            <a:off x="2699766" y="404813"/>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6011291" y="981075"/>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2699766" y="3429000"/>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802" name="內容版面配置區 4"/>
          <p:cNvSpPr>
            <a:spLocks noGrp="1"/>
          </p:cNvSpPr>
          <p:nvPr>
            <p:ph idx="1"/>
          </p:nvPr>
        </p:nvSpPr>
        <p:spPr>
          <a:xfrm>
            <a:off x="1835150" y="6021388"/>
            <a:ext cx="5473700" cy="431800"/>
          </a:xfrm>
        </p:spPr>
        <p:txBody>
          <a:bodyPr/>
          <a:lstStyle/>
          <a:p>
            <a:r>
              <a:rPr lang="en-US" altLang="zh-TW" b="1" dirty="0" smtClean="0">
                <a:solidFill>
                  <a:srgbClr val="000000"/>
                </a:solidFill>
              </a:rPr>
              <a:t>Figure 10.16: </a:t>
            </a:r>
            <a:r>
              <a:rPr lang="en-US" altLang="zh-TW" dirty="0" err="1" smtClean="0">
                <a:solidFill>
                  <a:srgbClr val="000000"/>
                </a:solidFill>
              </a:rPr>
              <a:t>LLr</a:t>
            </a:r>
            <a:r>
              <a:rPr lang="en-US" altLang="zh-TW" dirty="0" smtClean="0">
                <a:solidFill>
                  <a:srgbClr val="000000"/>
                </a:solidFill>
              </a:rPr>
              <a:t> and </a:t>
            </a:r>
            <a:r>
              <a:rPr lang="en-US" altLang="zh-TW" dirty="0" err="1" smtClean="0">
                <a:solidFill>
                  <a:srgbClr val="000000"/>
                </a:solidFill>
              </a:rPr>
              <a:t>LRr</a:t>
            </a:r>
            <a:r>
              <a:rPr lang="en-US" altLang="zh-TW" dirty="0" smtClean="0">
                <a:solidFill>
                  <a:srgbClr val="000000"/>
                </a:solidFill>
              </a:rPr>
              <a:t> color changes</a:t>
            </a:r>
            <a:endParaRPr lang="zh-TW" altLang="en-US" dirty="0" smtClean="0">
              <a:solidFill>
                <a:srgbClr val="000000"/>
              </a:solidFill>
            </a:endParaRPr>
          </a:p>
        </p:txBody>
      </p:sp>
      <p:cxnSp>
        <p:nvCxnSpPr>
          <p:cNvPr id="6" name="直線接點 5"/>
          <p:cNvCxnSpPr/>
          <p:nvPr/>
        </p:nvCxnSpPr>
        <p:spPr>
          <a:xfrm>
            <a:off x="2700338" y="981075"/>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2266950" y="981075"/>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2266950" y="1557338"/>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1763713" y="155733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2843213" y="1412875"/>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11" name="橢圓 10"/>
          <p:cNvSpPr/>
          <p:nvPr/>
        </p:nvSpPr>
        <p:spPr>
          <a:xfrm>
            <a:off x="2555875" y="198913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2" name="橢圓 11"/>
          <p:cNvSpPr/>
          <p:nvPr/>
        </p:nvSpPr>
        <p:spPr>
          <a:xfrm>
            <a:off x="1547813" y="198913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3" name="文字方塊 12"/>
          <p:cNvSpPr txBox="1"/>
          <p:nvPr/>
        </p:nvSpPr>
        <p:spPr>
          <a:xfrm>
            <a:off x="2124075" y="836613"/>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1835150" y="1412875"/>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2124075" y="1412875"/>
            <a:ext cx="287338"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3132138" y="404813"/>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3276600" y="836613"/>
            <a:ext cx="574675"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21" name="文字方塊 20"/>
          <p:cNvSpPr txBox="1"/>
          <p:nvPr/>
        </p:nvSpPr>
        <p:spPr>
          <a:xfrm>
            <a:off x="2555875" y="260350"/>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987675" y="260350"/>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6" name="橢圓 15"/>
          <p:cNvSpPr/>
          <p:nvPr/>
        </p:nvSpPr>
        <p:spPr>
          <a:xfrm>
            <a:off x="2555875" y="836613"/>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42" name="直線接點 41"/>
          <p:cNvCxnSpPr/>
          <p:nvPr/>
        </p:nvCxnSpPr>
        <p:spPr>
          <a:xfrm>
            <a:off x="6443663" y="981075"/>
            <a:ext cx="433387"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6011863" y="1557338"/>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flipH="1">
            <a:off x="5508625" y="1557338"/>
            <a:ext cx="503238"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6588125" y="1412875"/>
            <a:ext cx="576263"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47" name="橢圓 46"/>
          <p:cNvSpPr/>
          <p:nvPr/>
        </p:nvSpPr>
        <p:spPr>
          <a:xfrm>
            <a:off x="6300788" y="198913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48" name="橢圓 47"/>
          <p:cNvSpPr/>
          <p:nvPr/>
        </p:nvSpPr>
        <p:spPr>
          <a:xfrm>
            <a:off x="5292725" y="198913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49" name="文字方塊 48"/>
          <p:cNvSpPr txBox="1"/>
          <p:nvPr/>
        </p:nvSpPr>
        <p:spPr>
          <a:xfrm>
            <a:off x="5867400" y="836613"/>
            <a:ext cx="433388"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0" name="文字方塊 49"/>
          <p:cNvSpPr txBox="1"/>
          <p:nvPr/>
        </p:nvSpPr>
        <p:spPr>
          <a:xfrm>
            <a:off x="5580063" y="1412875"/>
            <a:ext cx="287337"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1" name="橢圓 50"/>
          <p:cNvSpPr/>
          <p:nvPr/>
        </p:nvSpPr>
        <p:spPr>
          <a:xfrm>
            <a:off x="5867400" y="1412875"/>
            <a:ext cx="288925"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2" name="直線接點 51"/>
          <p:cNvCxnSpPr/>
          <p:nvPr/>
        </p:nvCxnSpPr>
        <p:spPr>
          <a:xfrm>
            <a:off x="6875463" y="404813"/>
            <a:ext cx="43338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6443663" y="404813"/>
            <a:ext cx="43338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7019925" y="836613"/>
            <a:ext cx="576263"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55" name="文字方塊 54"/>
          <p:cNvSpPr txBox="1"/>
          <p:nvPr/>
        </p:nvSpPr>
        <p:spPr>
          <a:xfrm>
            <a:off x="6300788" y="260350"/>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6" name="橢圓 55"/>
          <p:cNvSpPr/>
          <p:nvPr/>
        </p:nvSpPr>
        <p:spPr>
          <a:xfrm>
            <a:off x="6732588" y="260350"/>
            <a:ext cx="287337"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7" name="橢圓 56"/>
          <p:cNvSpPr/>
          <p:nvPr/>
        </p:nvSpPr>
        <p:spPr>
          <a:xfrm>
            <a:off x="6300788" y="836613"/>
            <a:ext cx="287337"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8" name="直線接點 57"/>
          <p:cNvCxnSpPr/>
          <p:nvPr/>
        </p:nvCxnSpPr>
        <p:spPr>
          <a:xfrm>
            <a:off x="2700338" y="4005263"/>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2266950" y="4005263"/>
            <a:ext cx="433388"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3132138" y="4581525"/>
            <a:ext cx="503237"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flipH="1">
            <a:off x="2627313" y="4581525"/>
            <a:ext cx="504825"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1979613" y="4437063"/>
            <a:ext cx="576262"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63" name="橢圓 62"/>
          <p:cNvSpPr/>
          <p:nvPr/>
        </p:nvSpPr>
        <p:spPr>
          <a:xfrm>
            <a:off x="3419475" y="5013325"/>
            <a:ext cx="431800"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64" name="橢圓 63"/>
          <p:cNvSpPr/>
          <p:nvPr/>
        </p:nvSpPr>
        <p:spPr>
          <a:xfrm>
            <a:off x="2411413" y="5013325"/>
            <a:ext cx="431800"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65" name="文字方塊 64"/>
          <p:cNvSpPr txBox="1"/>
          <p:nvPr/>
        </p:nvSpPr>
        <p:spPr>
          <a:xfrm>
            <a:off x="2124075" y="3860800"/>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66" name="文字方塊 65"/>
          <p:cNvSpPr txBox="1"/>
          <p:nvPr/>
        </p:nvSpPr>
        <p:spPr>
          <a:xfrm>
            <a:off x="3276600" y="4437063"/>
            <a:ext cx="287338" cy="287337"/>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67" name="橢圓 66"/>
          <p:cNvSpPr/>
          <p:nvPr/>
        </p:nvSpPr>
        <p:spPr>
          <a:xfrm>
            <a:off x="2987675" y="4437063"/>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68" name="直線接點 67"/>
          <p:cNvCxnSpPr/>
          <p:nvPr/>
        </p:nvCxnSpPr>
        <p:spPr>
          <a:xfrm>
            <a:off x="3132138" y="3429000"/>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3276600" y="3860800"/>
            <a:ext cx="574675"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71" name="文字方塊 70"/>
          <p:cNvSpPr txBox="1"/>
          <p:nvPr/>
        </p:nvSpPr>
        <p:spPr>
          <a:xfrm>
            <a:off x="2555875" y="3284538"/>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72" name="橢圓 71"/>
          <p:cNvSpPr/>
          <p:nvPr/>
        </p:nvSpPr>
        <p:spPr>
          <a:xfrm>
            <a:off x="2987675" y="328453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橢圓 72"/>
          <p:cNvSpPr/>
          <p:nvPr/>
        </p:nvSpPr>
        <p:spPr>
          <a:xfrm>
            <a:off x="2555875" y="3860800"/>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4" name="直線接點 73"/>
          <p:cNvCxnSpPr/>
          <p:nvPr/>
        </p:nvCxnSpPr>
        <p:spPr>
          <a:xfrm>
            <a:off x="6156325" y="4005263"/>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5724525" y="4005263"/>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6588125" y="4581525"/>
            <a:ext cx="504825"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6084888" y="4581525"/>
            <a:ext cx="503237"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5435600" y="4437063"/>
            <a:ext cx="576263"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79" name="橢圓 78"/>
          <p:cNvSpPr/>
          <p:nvPr/>
        </p:nvSpPr>
        <p:spPr>
          <a:xfrm>
            <a:off x="6877050" y="5013325"/>
            <a:ext cx="431800"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80" name="橢圓 79"/>
          <p:cNvSpPr/>
          <p:nvPr/>
        </p:nvSpPr>
        <p:spPr>
          <a:xfrm>
            <a:off x="5867400" y="5013325"/>
            <a:ext cx="431800"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81" name="文字方塊 80"/>
          <p:cNvSpPr txBox="1"/>
          <p:nvPr/>
        </p:nvSpPr>
        <p:spPr>
          <a:xfrm>
            <a:off x="5580063" y="3860800"/>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2" name="文字方塊 81"/>
          <p:cNvSpPr txBox="1"/>
          <p:nvPr/>
        </p:nvSpPr>
        <p:spPr>
          <a:xfrm>
            <a:off x="6732588" y="4437063"/>
            <a:ext cx="287337" cy="287337"/>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3" name="橢圓 82"/>
          <p:cNvSpPr/>
          <p:nvPr/>
        </p:nvSpPr>
        <p:spPr>
          <a:xfrm>
            <a:off x="6443663" y="4437063"/>
            <a:ext cx="288925"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84" name="直線接點 83"/>
          <p:cNvCxnSpPr/>
          <p:nvPr/>
        </p:nvCxnSpPr>
        <p:spPr>
          <a:xfrm>
            <a:off x="6588125" y="3429000"/>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flipH="1">
            <a:off x="6156325" y="3429000"/>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6732588" y="3860800"/>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87" name="文字方塊 86"/>
          <p:cNvSpPr txBox="1"/>
          <p:nvPr/>
        </p:nvSpPr>
        <p:spPr>
          <a:xfrm>
            <a:off x="6011863" y="3284538"/>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88" name="橢圓 87"/>
          <p:cNvSpPr/>
          <p:nvPr/>
        </p:nvSpPr>
        <p:spPr>
          <a:xfrm>
            <a:off x="6443663" y="3284538"/>
            <a:ext cx="288925"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橢圓 88"/>
          <p:cNvSpPr/>
          <p:nvPr/>
        </p:nvSpPr>
        <p:spPr>
          <a:xfrm>
            <a:off x="6011863" y="3860800"/>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547813" y="2420938"/>
            <a:ext cx="2303462"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LLr</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91" name="文字方塊 90"/>
          <p:cNvSpPr txBox="1"/>
          <p:nvPr/>
        </p:nvSpPr>
        <p:spPr>
          <a:xfrm>
            <a:off x="4859338" y="2420938"/>
            <a:ext cx="3168650"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92" name="文字方塊 91"/>
          <p:cNvSpPr txBox="1"/>
          <p:nvPr/>
        </p:nvSpPr>
        <p:spPr>
          <a:xfrm>
            <a:off x="1835150" y="5445125"/>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a:latin typeface="+mn-lt"/>
                <a:ea typeface="新細明體" pitchFamily="18" charset="-120"/>
              </a:rPr>
              <a:t>LRr</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93" name="文字方塊 92"/>
          <p:cNvSpPr txBox="1"/>
          <p:nvPr/>
        </p:nvSpPr>
        <p:spPr>
          <a:xfrm>
            <a:off x="4859338" y="5445125"/>
            <a:ext cx="3168650"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cxnSp>
        <p:nvCxnSpPr>
          <p:cNvPr id="94" name="直線接點 93"/>
          <p:cNvCxnSpPr/>
          <p:nvPr/>
        </p:nvCxnSpPr>
        <p:spPr>
          <a:xfrm flipH="1">
            <a:off x="2266378" y="981075"/>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線接點 94"/>
          <p:cNvCxnSpPr/>
          <p:nvPr/>
        </p:nvCxnSpPr>
        <p:spPr>
          <a:xfrm flipH="1">
            <a:off x="1835531" y="405067"/>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2411603" y="3429444"/>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802" name="內容版面配置區 4"/>
          <p:cNvSpPr>
            <a:spLocks noGrp="1"/>
          </p:cNvSpPr>
          <p:nvPr>
            <p:ph idx="1"/>
          </p:nvPr>
        </p:nvSpPr>
        <p:spPr>
          <a:xfrm>
            <a:off x="1835150" y="6021388"/>
            <a:ext cx="5473700" cy="431800"/>
          </a:xfrm>
        </p:spPr>
        <p:txBody>
          <a:bodyPr/>
          <a:lstStyle/>
          <a:p>
            <a:r>
              <a:rPr lang="en-US" altLang="zh-TW" b="1" dirty="0" smtClean="0">
                <a:solidFill>
                  <a:srgbClr val="000000"/>
                </a:solidFill>
              </a:rPr>
              <a:t>Figure 10.16: </a:t>
            </a:r>
            <a:r>
              <a:rPr lang="en-US" altLang="zh-TW" dirty="0" err="1" smtClean="0">
                <a:solidFill>
                  <a:srgbClr val="000000"/>
                </a:solidFill>
              </a:rPr>
              <a:t>RRr</a:t>
            </a:r>
            <a:r>
              <a:rPr lang="en-US" altLang="zh-TW" dirty="0" smtClean="0">
                <a:solidFill>
                  <a:srgbClr val="000000"/>
                </a:solidFill>
              </a:rPr>
              <a:t> and </a:t>
            </a:r>
            <a:r>
              <a:rPr lang="en-US" altLang="zh-TW" dirty="0" err="1" smtClean="0">
                <a:solidFill>
                  <a:srgbClr val="000000"/>
                </a:solidFill>
              </a:rPr>
              <a:t>RLr</a:t>
            </a:r>
            <a:r>
              <a:rPr lang="en-US" altLang="zh-TW" dirty="0" smtClean="0">
                <a:solidFill>
                  <a:srgbClr val="000000"/>
                </a:solidFill>
              </a:rPr>
              <a:t> color changes</a:t>
            </a:r>
            <a:endParaRPr lang="zh-TW" altLang="en-US" dirty="0" smtClean="0">
              <a:solidFill>
                <a:srgbClr val="000000"/>
              </a:solidFill>
            </a:endParaRPr>
          </a:p>
        </p:txBody>
      </p:sp>
      <p:cxnSp>
        <p:nvCxnSpPr>
          <p:cNvPr id="6" name="直線接點 5"/>
          <p:cNvCxnSpPr/>
          <p:nvPr/>
        </p:nvCxnSpPr>
        <p:spPr>
          <a:xfrm>
            <a:off x="2699830" y="981392"/>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2266442" y="981392"/>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3131058" y="1557528"/>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2627821" y="155752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橢圓 10"/>
          <p:cNvSpPr/>
          <p:nvPr/>
        </p:nvSpPr>
        <p:spPr>
          <a:xfrm>
            <a:off x="3419983" y="198932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2" name="橢圓 11"/>
          <p:cNvSpPr/>
          <p:nvPr/>
        </p:nvSpPr>
        <p:spPr>
          <a:xfrm>
            <a:off x="2411921" y="198932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3" name="文字方塊 12"/>
          <p:cNvSpPr txBox="1"/>
          <p:nvPr/>
        </p:nvSpPr>
        <p:spPr>
          <a:xfrm>
            <a:off x="2843657" y="836930"/>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3275711" y="1413002"/>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2988183" y="1413065"/>
            <a:ext cx="287338"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2267903" y="405067"/>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1547495" y="836930"/>
            <a:ext cx="574675"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gu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21" name="文字方塊 20"/>
          <p:cNvSpPr txBox="1"/>
          <p:nvPr/>
        </p:nvSpPr>
        <p:spPr>
          <a:xfrm>
            <a:off x="1691640" y="260604"/>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123440" y="2606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68" name="直線接點 67"/>
          <p:cNvCxnSpPr/>
          <p:nvPr/>
        </p:nvCxnSpPr>
        <p:spPr>
          <a:xfrm>
            <a:off x="2843975" y="3429444"/>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2123567" y="3861498"/>
            <a:ext cx="574675"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gu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71" name="文字方塊 70"/>
          <p:cNvSpPr txBox="1"/>
          <p:nvPr/>
        </p:nvSpPr>
        <p:spPr>
          <a:xfrm>
            <a:off x="2267712" y="3284982"/>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72" name="橢圓 71"/>
          <p:cNvSpPr/>
          <p:nvPr/>
        </p:nvSpPr>
        <p:spPr>
          <a:xfrm>
            <a:off x="2699512" y="3284982"/>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547813" y="2420938"/>
            <a:ext cx="2303462"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smtClean="0">
                <a:latin typeface="+mn-lt"/>
                <a:ea typeface="新細明體" pitchFamily="18" charset="-120"/>
              </a:rPr>
              <a:t>RRr</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sp>
        <p:nvSpPr>
          <p:cNvPr id="91" name="文字方塊 90"/>
          <p:cNvSpPr txBox="1"/>
          <p:nvPr/>
        </p:nvSpPr>
        <p:spPr>
          <a:xfrm>
            <a:off x="4859338" y="2420938"/>
            <a:ext cx="3168650"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smtClean="0">
                <a:latin typeface="+mn-lt"/>
                <a:ea typeface="新細明體" pitchFamily="18" charset="-120"/>
              </a:rPr>
              <a:t>RRr</a:t>
            </a:r>
            <a:r>
              <a:rPr lang="en-US" altLang="zh-TW" sz="2000" dirty="0" smtClean="0">
                <a:latin typeface="+mn-lt"/>
                <a:ea typeface="新細明體" pitchFamily="18" charset="-120"/>
              </a:rPr>
              <a:t> </a:t>
            </a:r>
            <a:r>
              <a:rPr lang="en-US" altLang="zh-TW" sz="2000" dirty="0">
                <a:latin typeface="+mn-lt"/>
                <a:ea typeface="新細明體" pitchFamily="18" charset="-120"/>
              </a:rPr>
              <a:t>color change</a:t>
            </a:r>
            <a:endParaRPr lang="zh-TW" altLang="en-US" sz="2000" i="1" baseline="-25000" dirty="0">
              <a:latin typeface="+mn-lt"/>
              <a:ea typeface="新細明體" pitchFamily="18" charset="-120"/>
            </a:endParaRPr>
          </a:p>
        </p:txBody>
      </p:sp>
      <p:sp>
        <p:nvSpPr>
          <p:cNvPr id="92" name="文字方塊 91"/>
          <p:cNvSpPr txBox="1"/>
          <p:nvPr/>
        </p:nvSpPr>
        <p:spPr>
          <a:xfrm>
            <a:off x="1835150" y="5445125"/>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smtClean="0">
                <a:latin typeface="+mn-lt"/>
                <a:ea typeface="新細明體" pitchFamily="18" charset="-120"/>
              </a:rPr>
              <a:t>RLr</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sp>
        <p:nvSpPr>
          <p:cNvPr id="93" name="文字方塊 92"/>
          <p:cNvSpPr txBox="1"/>
          <p:nvPr/>
        </p:nvSpPr>
        <p:spPr>
          <a:xfrm>
            <a:off x="4859338" y="5445125"/>
            <a:ext cx="3168650"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smtClean="0">
                <a:latin typeface="+mn-lt"/>
                <a:ea typeface="新細明體" pitchFamily="18" charset="-120"/>
              </a:rPr>
              <a:t>RLr</a:t>
            </a:r>
            <a:r>
              <a:rPr lang="en-US" altLang="zh-TW" sz="2000" dirty="0" smtClean="0">
                <a:latin typeface="+mn-lt"/>
                <a:ea typeface="新細明體" pitchFamily="18" charset="-120"/>
              </a:rPr>
              <a:t> </a:t>
            </a:r>
            <a:r>
              <a:rPr lang="en-US" altLang="zh-TW" sz="2000" dirty="0">
                <a:latin typeface="+mn-lt"/>
                <a:ea typeface="新細明體" pitchFamily="18" charset="-120"/>
              </a:rPr>
              <a:t>color change</a:t>
            </a:r>
            <a:endParaRPr lang="zh-TW" altLang="en-US" sz="2000" i="1" baseline="-25000" dirty="0">
              <a:latin typeface="+mn-lt"/>
              <a:ea typeface="新細明體" pitchFamily="18" charset="-120"/>
            </a:endParaRPr>
          </a:p>
        </p:txBody>
      </p:sp>
      <p:cxnSp>
        <p:nvCxnSpPr>
          <p:cNvPr id="94" name="直線接點 93"/>
          <p:cNvCxnSpPr/>
          <p:nvPr/>
        </p:nvCxnSpPr>
        <p:spPr>
          <a:xfrm flipH="1">
            <a:off x="2265870" y="981392"/>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1979168" y="1413065"/>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pu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6" name="橢圓 15"/>
          <p:cNvSpPr/>
          <p:nvPr/>
        </p:nvSpPr>
        <p:spPr>
          <a:xfrm>
            <a:off x="2555367" y="83693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8" name="直線接點 97"/>
          <p:cNvCxnSpPr/>
          <p:nvPr/>
        </p:nvCxnSpPr>
        <p:spPr>
          <a:xfrm flipH="1">
            <a:off x="5579999" y="405067"/>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a:off x="6444298" y="981392"/>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a:xfrm flipH="1">
            <a:off x="6010910" y="981392"/>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a:xfrm>
            <a:off x="6875526" y="1557528"/>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6372289" y="155752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橢圓 102"/>
          <p:cNvSpPr/>
          <p:nvPr/>
        </p:nvSpPr>
        <p:spPr>
          <a:xfrm>
            <a:off x="7164451" y="198932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04" name="橢圓 103"/>
          <p:cNvSpPr/>
          <p:nvPr/>
        </p:nvSpPr>
        <p:spPr>
          <a:xfrm>
            <a:off x="6156389" y="198932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05" name="文字方塊 104"/>
          <p:cNvSpPr txBox="1"/>
          <p:nvPr/>
        </p:nvSpPr>
        <p:spPr>
          <a:xfrm>
            <a:off x="6588125" y="836930"/>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06" name="文字方塊 105"/>
          <p:cNvSpPr txBox="1"/>
          <p:nvPr/>
        </p:nvSpPr>
        <p:spPr>
          <a:xfrm>
            <a:off x="7020179" y="1413002"/>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07" name="橢圓 106"/>
          <p:cNvSpPr/>
          <p:nvPr/>
        </p:nvSpPr>
        <p:spPr>
          <a:xfrm>
            <a:off x="6732651" y="1413065"/>
            <a:ext cx="287338"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08" name="直線接點 107"/>
          <p:cNvCxnSpPr/>
          <p:nvPr/>
        </p:nvCxnSpPr>
        <p:spPr>
          <a:xfrm>
            <a:off x="6012371" y="405067"/>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橢圓 108"/>
          <p:cNvSpPr/>
          <p:nvPr/>
        </p:nvSpPr>
        <p:spPr>
          <a:xfrm>
            <a:off x="5291963" y="836930"/>
            <a:ext cx="574675"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gu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10" name="文字方塊 109"/>
          <p:cNvSpPr txBox="1"/>
          <p:nvPr/>
        </p:nvSpPr>
        <p:spPr>
          <a:xfrm>
            <a:off x="5436108" y="260604"/>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11" name="橢圓 110"/>
          <p:cNvSpPr/>
          <p:nvPr/>
        </p:nvSpPr>
        <p:spPr>
          <a:xfrm>
            <a:off x="5867908" y="260604"/>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2" name="直線接點 111"/>
          <p:cNvCxnSpPr/>
          <p:nvPr/>
        </p:nvCxnSpPr>
        <p:spPr>
          <a:xfrm flipH="1">
            <a:off x="6010338" y="981392"/>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橢圓 112"/>
          <p:cNvSpPr/>
          <p:nvPr/>
        </p:nvSpPr>
        <p:spPr>
          <a:xfrm>
            <a:off x="5723636" y="1413065"/>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pu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14" name="橢圓 113"/>
          <p:cNvSpPr/>
          <p:nvPr/>
        </p:nvSpPr>
        <p:spPr>
          <a:xfrm>
            <a:off x="6299835" y="83693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5" name="直線接點 114"/>
          <p:cNvCxnSpPr/>
          <p:nvPr/>
        </p:nvCxnSpPr>
        <p:spPr>
          <a:xfrm>
            <a:off x="3275902" y="4005960"/>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2842514" y="4005960"/>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2842514" y="4582223"/>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flipH="1">
            <a:off x="2339277" y="4582223"/>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橢圓 118"/>
          <p:cNvSpPr/>
          <p:nvPr/>
        </p:nvSpPr>
        <p:spPr>
          <a:xfrm>
            <a:off x="3418777" y="4437760"/>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pu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20" name="橢圓 119"/>
          <p:cNvSpPr/>
          <p:nvPr/>
        </p:nvSpPr>
        <p:spPr>
          <a:xfrm>
            <a:off x="3131439" y="5014023"/>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21" name="橢圓 120"/>
          <p:cNvSpPr/>
          <p:nvPr/>
        </p:nvSpPr>
        <p:spPr>
          <a:xfrm>
            <a:off x="2123377" y="5014023"/>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22" name="文字方塊 121"/>
          <p:cNvSpPr txBox="1"/>
          <p:nvPr/>
        </p:nvSpPr>
        <p:spPr>
          <a:xfrm>
            <a:off x="3419729" y="3861498"/>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3" name="文字方塊 122"/>
          <p:cNvSpPr txBox="1"/>
          <p:nvPr/>
        </p:nvSpPr>
        <p:spPr>
          <a:xfrm>
            <a:off x="2410714" y="4437760"/>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4" name="橢圓 123"/>
          <p:cNvSpPr/>
          <p:nvPr/>
        </p:nvSpPr>
        <p:spPr>
          <a:xfrm>
            <a:off x="2699639" y="4437760"/>
            <a:ext cx="287338"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25" name="橢圓 124"/>
          <p:cNvSpPr/>
          <p:nvPr/>
        </p:nvSpPr>
        <p:spPr>
          <a:xfrm>
            <a:off x="3131439" y="3861498"/>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6" name="直線接點 125"/>
          <p:cNvCxnSpPr/>
          <p:nvPr/>
        </p:nvCxnSpPr>
        <p:spPr>
          <a:xfrm flipH="1">
            <a:off x="2841942" y="4005960"/>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a:xfrm flipH="1">
            <a:off x="6012180" y="3429000"/>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a:xfrm>
            <a:off x="6444552" y="3429000"/>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9" name="橢圓 128"/>
          <p:cNvSpPr/>
          <p:nvPr/>
        </p:nvSpPr>
        <p:spPr>
          <a:xfrm>
            <a:off x="5724144" y="3861054"/>
            <a:ext cx="574675"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gu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30" name="文字方塊 129"/>
          <p:cNvSpPr txBox="1"/>
          <p:nvPr/>
        </p:nvSpPr>
        <p:spPr>
          <a:xfrm>
            <a:off x="5868289" y="3284538"/>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31" name="橢圓 130"/>
          <p:cNvSpPr/>
          <p:nvPr/>
        </p:nvSpPr>
        <p:spPr>
          <a:xfrm>
            <a:off x="6300089" y="3284538"/>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32" name="直線接點 131"/>
          <p:cNvCxnSpPr/>
          <p:nvPr/>
        </p:nvCxnSpPr>
        <p:spPr>
          <a:xfrm>
            <a:off x="6876479" y="4005516"/>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flipH="1">
            <a:off x="6443091" y="4005516"/>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a:off x="6443091" y="4581779"/>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a:xfrm flipH="1">
            <a:off x="5939854" y="4581779"/>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橢圓 135"/>
          <p:cNvSpPr/>
          <p:nvPr/>
        </p:nvSpPr>
        <p:spPr>
          <a:xfrm>
            <a:off x="7019354" y="4437316"/>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pu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37" name="橢圓 136"/>
          <p:cNvSpPr/>
          <p:nvPr/>
        </p:nvSpPr>
        <p:spPr>
          <a:xfrm>
            <a:off x="6732016" y="5013579"/>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38" name="橢圓 137"/>
          <p:cNvSpPr/>
          <p:nvPr/>
        </p:nvSpPr>
        <p:spPr>
          <a:xfrm>
            <a:off x="5723954" y="5013579"/>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39" name="文字方塊 138"/>
          <p:cNvSpPr txBox="1"/>
          <p:nvPr/>
        </p:nvSpPr>
        <p:spPr>
          <a:xfrm>
            <a:off x="7020306" y="3861054"/>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0" name="文字方塊 139"/>
          <p:cNvSpPr txBox="1"/>
          <p:nvPr/>
        </p:nvSpPr>
        <p:spPr>
          <a:xfrm>
            <a:off x="6011291" y="4437316"/>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41" name="橢圓 140"/>
          <p:cNvSpPr/>
          <p:nvPr/>
        </p:nvSpPr>
        <p:spPr>
          <a:xfrm>
            <a:off x="6300216" y="4437316"/>
            <a:ext cx="287338"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43" name="直線接點 142"/>
          <p:cNvCxnSpPr/>
          <p:nvPr/>
        </p:nvCxnSpPr>
        <p:spPr>
          <a:xfrm flipH="1">
            <a:off x="6442519" y="4005516"/>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橢圓 141"/>
          <p:cNvSpPr/>
          <p:nvPr/>
        </p:nvSpPr>
        <p:spPr>
          <a:xfrm>
            <a:off x="6732016" y="3861054"/>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999462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z="4000" smtClean="0"/>
              <a:t>10.3.4  Inserting into a Red-Black Tree</a:t>
            </a:r>
            <a:endParaRPr lang="zh-TW" altLang="en-US" sz="4000" smtClean="0"/>
          </a:p>
        </p:txBody>
      </p:sp>
      <p:sp>
        <p:nvSpPr>
          <p:cNvPr id="75779" name="內容版面配置區 2"/>
          <p:cNvSpPr>
            <a:spLocks noGrp="1"/>
          </p:cNvSpPr>
          <p:nvPr>
            <p:ph idx="1"/>
          </p:nvPr>
        </p:nvSpPr>
        <p:spPr>
          <a:xfrm>
            <a:off x="395288" y="1268413"/>
            <a:ext cx="8353425" cy="4032600"/>
          </a:xfrm>
        </p:spPr>
        <p:txBody>
          <a:bodyPr/>
          <a:lstStyle/>
          <a:p>
            <a:r>
              <a:rPr lang="en-US" altLang="zh-TW" dirty="0">
                <a:solidFill>
                  <a:prstClr val="black"/>
                </a:solidFill>
              </a:rPr>
              <a:t>In Figure </a:t>
            </a:r>
            <a:r>
              <a:rPr lang="en-US" altLang="zh-TW" dirty="0" smtClean="0">
                <a:solidFill>
                  <a:prstClr val="black"/>
                </a:solidFill>
              </a:rPr>
              <a:t>10.16 and 10.17, </a:t>
            </a:r>
            <a:r>
              <a:rPr lang="en-US" altLang="zh-TW" i="1" dirty="0" err="1" smtClean="0">
                <a:solidFill>
                  <a:prstClr val="black"/>
                </a:solidFill>
              </a:rPr>
              <a:t>u</a:t>
            </a:r>
            <a:r>
              <a:rPr lang="en-US" altLang="zh-TW" i="1" baseline="-25000" dirty="0" err="1" smtClean="0">
                <a:solidFill>
                  <a:prstClr val="black"/>
                </a:solidFill>
              </a:rPr>
              <a:t>L</a:t>
            </a:r>
            <a:r>
              <a:rPr lang="en-US" altLang="zh-TW" dirty="0" smtClean="0">
                <a:solidFill>
                  <a:prstClr val="black"/>
                </a:solidFill>
              </a:rPr>
              <a:t>, </a:t>
            </a:r>
            <a:r>
              <a:rPr lang="en-US" altLang="zh-TW" i="1" dirty="0" err="1">
                <a:solidFill>
                  <a:prstClr val="black"/>
                </a:solidFill>
              </a:rPr>
              <a:t>pu</a:t>
            </a:r>
            <a:r>
              <a:rPr lang="en-US" altLang="zh-TW" i="1" baseline="-25000" dirty="0" err="1">
                <a:solidFill>
                  <a:prstClr val="black"/>
                </a:solidFill>
              </a:rPr>
              <a:t>L</a:t>
            </a:r>
            <a:r>
              <a:rPr lang="en-US" altLang="zh-TW" dirty="0" smtClean="0">
                <a:solidFill>
                  <a:prstClr val="black"/>
                </a:solidFill>
              </a:rPr>
              <a:t> and </a:t>
            </a:r>
            <a:r>
              <a:rPr lang="en-US" altLang="zh-TW" i="1" dirty="0" err="1" smtClean="0">
                <a:solidFill>
                  <a:prstClr val="black"/>
                </a:solidFill>
              </a:rPr>
              <a:t>gu</a:t>
            </a:r>
            <a:r>
              <a:rPr lang="en-US" altLang="zh-TW" i="1" baseline="-25000" dirty="0" err="1" smtClean="0">
                <a:solidFill>
                  <a:prstClr val="black"/>
                </a:solidFill>
              </a:rPr>
              <a:t>L</a:t>
            </a:r>
            <a:r>
              <a:rPr lang="en-US" altLang="zh-TW" dirty="0" smtClean="0">
                <a:solidFill>
                  <a:prstClr val="black"/>
                </a:solidFill>
              </a:rPr>
              <a:t> are the left subtrees of </a:t>
            </a:r>
            <a:r>
              <a:rPr lang="en-US" altLang="zh-TW" i="1" dirty="0" smtClean="0">
                <a:solidFill>
                  <a:prstClr val="black"/>
                </a:solidFill>
              </a:rPr>
              <a:t>u</a:t>
            </a:r>
            <a:r>
              <a:rPr lang="en-US" altLang="zh-TW" dirty="0" smtClean="0">
                <a:solidFill>
                  <a:prstClr val="black"/>
                </a:solidFill>
              </a:rPr>
              <a:t>, </a:t>
            </a:r>
            <a:r>
              <a:rPr lang="en-US" altLang="zh-TW" i="1" dirty="0" err="1" smtClean="0">
                <a:solidFill>
                  <a:prstClr val="black"/>
                </a:solidFill>
              </a:rPr>
              <a:t>pu</a:t>
            </a:r>
            <a:r>
              <a:rPr lang="en-US" altLang="zh-TW" dirty="0" smtClean="0">
                <a:solidFill>
                  <a:prstClr val="black"/>
                </a:solidFill>
              </a:rPr>
              <a:t> </a:t>
            </a:r>
            <a:r>
              <a:rPr lang="en-US" altLang="zh-TW" dirty="0">
                <a:solidFill>
                  <a:prstClr val="black"/>
                </a:solidFill>
              </a:rPr>
              <a:t>and </a:t>
            </a:r>
            <a:r>
              <a:rPr lang="en-US" altLang="zh-TW" i="1" dirty="0" err="1" smtClean="0">
                <a:solidFill>
                  <a:prstClr val="black"/>
                </a:solidFill>
              </a:rPr>
              <a:t>gu</a:t>
            </a:r>
            <a:r>
              <a:rPr lang="en-US" altLang="zh-TW" dirty="0" smtClean="0">
                <a:solidFill>
                  <a:prstClr val="black"/>
                </a:solidFill>
              </a:rPr>
              <a:t>, respectively. Similarly, </a:t>
            </a:r>
            <a:r>
              <a:rPr lang="en-US" altLang="zh-TW" i="1" dirty="0" err="1" smtClean="0">
                <a:solidFill>
                  <a:prstClr val="black"/>
                </a:solidFill>
              </a:rPr>
              <a:t>u</a:t>
            </a:r>
            <a:r>
              <a:rPr lang="en-US" altLang="zh-TW" i="1" baseline="-25000" dirty="0" err="1" smtClean="0">
                <a:solidFill>
                  <a:prstClr val="black"/>
                </a:solidFill>
              </a:rPr>
              <a:t>R</a:t>
            </a:r>
            <a:r>
              <a:rPr lang="en-US" altLang="zh-TW" dirty="0" smtClean="0">
                <a:solidFill>
                  <a:prstClr val="black"/>
                </a:solidFill>
              </a:rPr>
              <a:t>, </a:t>
            </a:r>
            <a:r>
              <a:rPr lang="en-US" altLang="zh-TW" i="1" dirty="0" err="1" smtClean="0">
                <a:solidFill>
                  <a:prstClr val="black"/>
                </a:solidFill>
              </a:rPr>
              <a:t>pu</a:t>
            </a:r>
            <a:r>
              <a:rPr lang="en-US" altLang="zh-TW" i="1" baseline="-25000" dirty="0" err="1" smtClean="0">
                <a:solidFill>
                  <a:prstClr val="black"/>
                </a:solidFill>
              </a:rPr>
              <a:t>R</a:t>
            </a:r>
            <a:r>
              <a:rPr lang="en-US" altLang="zh-TW" dirty="0" smtClean="0">
                <a:solidFill>
                  <a:prstClr val="black"/>
                </a:solidFill>
              </a:rPr>
              <a:t> </a:t>
            </a:r>
            <a:r>
              <a:rPr lang="en-US" altLang="zh-TW" dirty="0">
                <a:solidFill>
                  <a:prstClr val="black"/>
                </a:solidFill>
              </a:rPr>
              <a:t>and </a:t>
            </a:r>
            <a:r>
              <a:rPr lang="en-US" altLang="zh-TW" i="1" dirty="0" err="1" smtClean="0">
                <a:solidFill>
                  <a:prstClr val="black"/>
                </a:solidFill>
              </a:rPr>
              <a:t>gu</a:t>
            </a:r>
            <a:r>
              <a:rPr lang="en-US" altLang="zh-TW" i="1" baseline="-25000" dirty="0" err="1" smtClean="0">
                <a:solidFill>
                  <a:prstClr val="black"/>
                </a:solidFill>
              </a:rPr>
              <a:t>R</a:t>
            </a:r>
            <a:r>
              <a:rPr lang="en-US" altLang="zh-TW" dirty="0" smtClean="0">
                <a:solidFill>
                  <a:prstClr val="black"/>
                </a:solidFill>
              </a:rPr>
              <a:t> </a:t>
            </a:r>
            <a:r>
              <a:rPr lang="en-US" altLang="zh-TW" dirty="0">
                <a:solidFill>
                  <a:prstClr val="black"/>
                </a:solidFill>
              </a:rPr>
              <a:t>are the </a:t>
            </a:r>
            <a:r>
              <a:rPr lang="en-US" altLang="zh-TW" dirty="0" smtClean="0">
                <a:solidFill>
                  <a:prstClr val="black"/>
                </a:solidFill>
              </a:rPr>
              <a:t>right </a:t>
            </a:r>
            <a:r>
              <a:rPr lang="en-US" altLang="zh-TW" dirty="0">
                <a:solidFill>
                  <a:prstClr val="black"/>
                </a:solidFill>
              </a:rPr>
              <a:t>subtrees of </a:t>
            </a:r>
            <a:r>
              <a:rPr lang="en-US" altLang="zh-TW" i="1" dirty="0">
                <a:solidFill>
                  <a:prstClr val="black"/>
                </a:solidFill>
              </a:rPr>
              <a:t>u</a:t>
            </a:r>
            <a:r>
              <a:rPr lang="en-US" altLang="zh-TW" dirty="0">
                <a:solidFill>
                  <a:prstClr val="black"/>
                </a:solidFill>
              </a:rPr>
              <a:t>, </a:t>
            </a:r>
            <a:r>
              <a:rPr lang="en-US" altLang="zh-TW" i="1" dirty="0" err="1">
                <a:solidFill>
                  <a:prstClr val="black"/>
                </a:solidFill>
              </a:rPr>
              <a:t>pu</a:t>
            </a:r>
            <a:r>
              <a:rPr lang="en-US" altLang="zh-TW" dirty="0">
                <a:solidFill>
                  <a:prstClr val="black"/>
                </a:solidFill>
              </a:rPr>
              <a:t> and </a:t>
            </a:r>
            <a:r>
              <a:rPr lang="en-US" altLang="zh-TW" i="1" dirty="0" err="1">
                <a:solidFill>
                  <a:prstClr val="black"/>
                </a:solidFill>
              </a:rPr>
              <a:t>gu</a:t>
            </a:r>
            <a:r>
              <a:rPr lang="en-US" altLang="zh-TW" dirty="0">
                <a:solidFill>
                  <a:prstClr val="black"/>
                </a:solidFill>
              </a:rPr>
              <a:t>, respectively.</a:t>
            </a:r>
            <a:endParaRPr lang="en-US" altLang="zh-TW" sz="2200" dirty="0" smtClean="0"/>
          </a:p>
          <a:p>
            <a:r>
              <a:rPr lang="en-US" altLang="zh-TW" sz="2200" dirty="0" smtClean="0"/>
              <a:t>Moreover, in Figure 10.17(a) and (b), </a:t>
            </a:r>
            <a:r>
              <a:rPr lang="en-US" altLang="zh-TW" sz="2200" i="1" dirty="0" smtClean="0"/>
              <a:t>u</a:t>
            </a:r>
            <a:r>
              <a:rPr lang="en-US" altLang="zh-TW" sz="2200" dirty="0" smtClean="0"/>
              <a:t> is the root of </a:t>
            </a:r>
            <a:r>
              <a:rPr lang="en-US" altLang="zh-TW" sz="2200" i="1" dirty="0" err="1" smtClean="0"/>
              <a:t>pu</a:t>
            </a:r>
            <a:r>
              <a:rPr lang="en-US" altLang="zh-TW" sz="2200" i="1" baseline="-25000" dirty="0" err="1" smtClean="0"/>
              <a:t>L</a:t>
            </a:r>
            <a:r>
              <a:rPr lang="en-US" altLang="zh-TW" sz="2200" dirty="0" smtClean="0"/>
              <a:t>.</a:t>
            </a:r>
          </a:p>
          <a:p>
            <a:r>
              <a:rPr lang="en-US" altLang="zh-TW" sz="2200" dirty="0" smtClean="0"/>
              <a:t>Notice the similarity between these rotations and the </a:t>
            </a:r>
            <a:r>
              <a:rPr lang="en-US" altLang="zh-TW" sz="2200" dirty="0" err="1" smtClean="0"/>
              <a:t>LLb</a:t>
            </a:r>
            <a:r>
              <a:rPr lang="en-US" altLang="zh-TW" sz="2200" dirty="0" smtClean="0"/>
              <a:t> and </a:t>
            </a:r>
            <a:r>
              <a:rPr lang="en-US" altLang="zh-TW" sz="2200" dirty="0" err="1" smtClean="0"/>
              <a:t>LRb</a:t>
            </a:r>
            <a:r>
              <a:rPr lang="en-US" altLang="zh-TW" sz="2200" dirty="0" smtClean="0"/>
              <a:t> rotations used to handle an imbalance following an insertion in a </a:t>
            </a:r>
            <a:r>
              <a:rPr lang="en-US" altLang="zh-TW" sz="2200" dirty="0"/>
              <a:t>red-black </a:t>
            </a:r>
            <a:r>
              <a:rPr lang="en-US" altLang="zh-TW" sz="2200" dirty="0" smtClean="0"/>
              <a:t>tree.</a:t>
            </a:r>
          </a:p>
          <a:p>
            <a:r>
              <a:rPr lang="en-US" altLang="zh-TW" sz="2200" dirty="0" smtClean="0"/>
              <a:t>In the case of an </a:t>
            </a:r>
            <a:r>
              <a:rPr lang="en-US" altLang="zh-TW" sz="2200" dirty="0" err="1" smtClean="0"/>
              <a:t>LLb</a:t>
            </a:r>
            <a:r>
              <a:rPr lang="en-US" altLang="zh-TW" sz="2200" dirty="0" smtClean="0"/>
              <a:t> rotation, for example, we need </a:t>
            </a:r>
            <a:r>
              <a:rPr lang="en-US" altLang="zh-TW" sz="2200" dirty="0"/>
              <a:t>to </a:t>
            </a:r>
            <a:r>
              <a:rPr lang="en-US" altLang="zh-TW" sz="2200" dirty="0" smtClean="0"/>
              <a:t>change the color of </a:t>
            </a:r>
            <a:r>
              <a:rPr lang="en-US" altLang="zh-TW" sz="2200" i="1" dirty="0" err="1" smtClean="0"/>
              <a:t>gu</a:t>
            </a:r>
            <a:r>
              <a:rPr lang="en-US" altLang="zh-TW" sz="2200" dirty="0" smtClean="0"/>
              <a:t> from black to red and of </a:t>
            </a:r>
            <a:r>
              <a:rPr lang="en-US" altLang="zh-TW" sz="2200" i="1" dirty="0" err="1" smtClean="0"/>
              <a:t>pu</a:t>
            </a:r>
            <a:r>
              <a:rPr lang="en-US" altLang="zh-TW" sz="2200" dirty="0" smtClean="0"/>
              <a:t> </a:t>
            </a:r>
            <a:r>
              <a:rPr lang="en-US" altLang="zh-TW" sz="2200" dirty="0"/>
              <a:t>from </a:t>
            </a:r>
            <a:r>
              <a:rPr lang="en-US" altLang="zh-TW" sz="2200" dirty="0" smtClean="0"/>
              <a:t>red to black.</a:t>
            </a:r>
          </a:p>
          <a:p>
            <a:pPr lvl="0"/>
            <a:r>
              <a:rPr lang="en-US" altLang="zh-TW" sz="2200" dirty="0">
                <a:solidFill>
                  <a:prstClr val="black"/>
                </a:solidFill>
              </a:rPr>
              <a:t>In the case of an </a:t>
            </a:r>
            <a:r>
              <a:rPr lang="en-US" altLang="zh-TW" sz="2200" dirty="0" err="1" smtClean="0">
                <a:solidFill>
                  <a:prstClr val="black"/>
                </a:solidFill>
              </a:rPr>
              <a:t>LRb</a:t>
            </a:r>
            <a:r>
              <a:rPr lang="en-US" altLang="zh-TW" sz="2200" dirty="0" smtClean="0">
                <a:solidFill>
                  <a:prstClr val="black"/>
                </a:solidFill>
              </a:rPr>
              <a:t> </a:t>
            </a:r>
            <a:r>
              <a:rPr lang="en-US" altLang="zh-TW" sz="2200" dirty="0">
                <a:solidFill>
                  <a:prstClr val="black"/>
                </a:solidFill>
              </a:rPr>
              <a:t>rotation, for example, we need to change the color of </a:t>
            </a:r>
            <a:r>
              <a:rPr lang="en-US" altLang="zh-TW" sz="2200" i="1" dirty="0" err="1">
                <a:solidFill>
                  <a:prstClr val="black"/>
                </a:solidFill>
              </a:rPr>
              <a:t>gu</a:t>
            </a:r>
            <a:r>
              <a:rPr lang="en-US" altLang="zh-TW" sz="2200" dirty="0">
                <a:solidFill>
                  <a:prstClr val="black"/>
                </a:solidFill>
              </a:rPr>
              <a:t> from black to red and of </a:t>
            </a:r>
            <a:r>
              <a:rPr lang="en-US" altLang="zh-TW" sz="2200" i="1" dirty="0" smtClean="0">
                <a:solidFill>
                  <a:prstClr val="black"/>
                </a:solidFill>
              </a:rPr>
              <a:t>u</a:t>
            </a:r>
            <a:r>
              <a:rPr lang="en-US" altLang="zh-TW" sz="2200" dirty="0" smtClean="0">
                <a:solidFill>
                  <a:prstClr val="black"/>
                </a:solidFill>
              </a:rPr>
              <a:t> </a:t>
            </a:r>
            <a:r>
              <a:rPr lang="en-US" altLang="zh-TW" sz="2200" dirty="0">
                <a:solidFill>
                  <a:prstClr val="black"/>
                </a:solidFill>
              </a:rPr>
              <a:t>from red to black</a:t>
            </a:r>
            <a:r>
              <a:rPr lang="en-US" altLang="zh-TW" sz="2200" dirty="0" smtClean="0">
                <a:solidFill>
                  <a:prstClr val="black"/>
                </a:solidFill>
              </a:rPr>
              <a:t>.</a:t>
            </a:r>
            <a:endParaRPr lang="zh-TW" altLang="en-US" sz="2200" dirty="0" smtClean="0"/>
          </a:p>
        </p:txBody>
      </p:sp>
    </p:spTree>
    <p:extLst>
      <p:ext uri="{BB962C8B-B14F-4D97-AF65-F5344CB8AC3E}">
        <p14:creationId xmlns:p14="http://schemas.microsoft.com/office/powerpoint/2010/main" val="2063207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內容版面配置區 4"/>
          <p:cNvSpPr>
            <a:spLocks noGrp="1"/>
          </p:cNvSpPr>
          <p:nvPr>
            <p:ph idx="1"/>
          </p:nvPr>
        </p:nvSpPr>
        <p:spPr>
          <a:xfrm>
            <a:off x="1403350" y="6021388"/>
            <a:ext cx="6337300" cy="431800"/>
          </a:xfrm>
        </p:spPr>
        <p:txBody>
          <a:bodyPr rIns="72000"/>
          <a:lstStyle/>
          <a:p>
            <a:r>
              <a:rPr lang="en-US" altLang="zh-TW" b="1" dirty="0" smtClean="0">
                <a:solidFill>
                  <a:srgbClr val="000000"/>
                </a:solidFill>
              </a:rPr>
              <a:t>Figure 10.17: </a:t>
            </a:r>
            <a:r>
              <a:rPr lang="en-US" altLang="zh-TW" dirty="0" err="1" smtClean="0">
                <a:solidFill>
                  <a:srgbClr val="000000"/>
                </a:solidFill>
              </a:rPr>
              <a:t>LLb</a:t>
            </a:r>
            <a:r>
              <a:rPr lang="en-US" altLang="zh-TW" dirty="0" smtClean="0">
                <a:solidFill>
                  <a:srgbClr val="000000"/>
                </a:solidFill>
              </a:rPr>
              <a:t> and </a:t>
            </a:r>
            <a:r>
              <a:rPr lang="en-US" altLang="zh-TW" dirty="0" err="1" smtClean="0">
                <a:solidFill>
                  <a:srgbClr val="000000"/>
                </a:solidFill>
              </a:rPr>
              <a:t>LRb</a:t>
            </a:r>
            <a:r>
              <a:rPr lang="en-US" altLang="zh-TW" dirty="0" smtClean="0">
                <a:solidFill>
                  <a:srgbClr val="000000"/>
                </a:solidFill>
              </a:rPr>
              <a:t> rotations for red-black insertion</a:t>
            </a:r>
            <a:endParaRPr lang="zh-TW" altLang="en-US" dirty="0" smtClean="0">
              <a:solidFill>
                <a:srgbClr val="000000"/>
              </a:solidFill>
            </a:endParaRPr>
          </a:p>
        </p:txBody>
      </p:sp>
      <p:cxnSp>
        <p:nvCxnSpPr>
          <p:cNvPr id="6" name="直線接點 5"/>
          <p:cNvCxnSpPr/>
          <p:nvPr/>
        </p:nvCxnSpPr>
        <p:spPr>
          <a:xfrm>
            <a:off x="2266950" y="1412875"/>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1835150" y="1412875"/>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2411413" y="184467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13" name="文字方塊 12"/>
          <p:cNvSpPr txBox="1"/>
          <p:nvPr/>
        </p:nvSpPr>
        <p:spPr>
          <a:xfrm>
            <a:off x="1692275" y="1268413"/>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18" name="直線接點 17"/>
          <p:cNvCxnSpPr/>
          <p:nvPr/>
        </p:nvCxnSpPr>
        <p:spPr>
          <a:xfrm>
            <a:off x="2700338" y="836613"/>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a:off x="2266950" y="836613"/>
            <a:ext cx="433388"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843213" y="1268413"/>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21" name="文字方塊 20"/>
          <p:cNvSpPr txBox="1"/>
          <p:nvPr/>
        </p:nvSpPr>
        <p:spPr>
          <a:xfrm>
            <a:off x="2124075" y="692150"/>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555748" y="69265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6" name="橢圓 15"/>
          <p:cNvSpPr/>
          <p:nvPr/>
        </p:nvSpPr>
        <p:spPr>
          <a:xfrm>
            <a:off x="2124075" y="1268413"/>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42" name="直線接點 41"/>
          <p:cNvCxnSpPr/>
          <p:nvPr/>
        </p:nvCxnSpPr>
        <p:spPr>
          <a:xfrm>
            <a:off x="6443663" y="1412875"/>
            <a:ext cx="433387"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flipH="1">
            <a:off x="6011863" y="1412875"/>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5724525" y="1844675"/>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49" name="文字方塊 48"/>
          <p:cNvSpPr txBox="1"/>
          <p:nvPr/>
        </p:nvSpPr>
        <p:spPr>
          <a:xfrm>
            <a:off x="5435600" y="692150"/>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52" name="直線接點 51"/>
          <p:cNvCxnSpPr/>
          <p:nvPr/>
        </p:nvCxnSpPr>
        <p:spPr>
          <a:xfrm>
            <a:off x="6011863" y="836613"/>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5580063" y="836613"/>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5292725" y="1412875"/>
            <a:ext cx="574675"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55" name="文字方塊 54"/>
          <p:cNvSpPr txBox="1"/>
          <p:nvPr/>
        </p:nvSpPr>
        <p:spPr>
          <a:xfrm>
            <a:off x="6588125" y="1268413"/>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6" name="橢圓 55"/>
          <p:cNvSpPr/>
          <p:nvPr/>
        </p:nvSpPr>
        <p:spPr>
          <a:xfrm>
            <a:off x="5867400" y="692150"/>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7" name="橢圓 56"/>
          <p:cNvSpPr/>
          <p:nvPr/>
        </p:nvSpPr>
        <p:spPr>
          <a:xfrm>
            <a:off x="6300788" y="1268413"/>
            <a:ext cx="287337"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8" name="直線接點 57"/>
          <p:cNvCxnSpPr/>
          <p:nvPr/>
        </p:nvCxnSpPr>
        <p:spPr>
          <a:xfrm>
            <a:off x="2266950" y="3860800"/>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1835150" y="3860800"/>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2700338" y="4437063"/>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flipH="1">
            <a:off x="2195513" y="4437063"/>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1547813" y="4292600"/>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63" name="橢圓 62"/>
          <p:cNvSpPr/>
          <p:nvPr/>
        </p:nvSpPr>
        <p:spPr>
          <a:xfrm>
            <a:off x="2987675" y="4868863"/>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64" name="橢圓 63"/>
          <p:cNvSpPr/>
          <p:nvPr/>
        </p:nvSpPr>
        <p:spPr>
          <a:xfrm>
            <a:off x="1979613" y="4868863"/>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65" name="文字方塊 64"/>
          <p:cNvSpPr txBox="1"/>
          <p:nvPr/>
        </p:nvSpPr>
        <p:spPr>
          <a:xfrm>
            <a:off x="1692275" y="3716338"/>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66" name="文字方塊 65"/>
          <p:cNvSpPr txBox="1"/>
          <p:nvPr/>
        </p:nvSpPr>
        <p:spPr>
          <a:xfrm>
            <a:off x="2843213" y="4292600"/>
            <a:ext cx="288925"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67" name="橢圓 66"/>
          <p:cNvSpPr/>
          <p:nvPr/>
        </p:nvSpPr>
        <p:spPr>
          <a:xfrm>
            <a:off x="2555875" y="4292600"/>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68" name="直線接點 67"/>
          <p:cNvCxnSpPr/>
          <p:nvPr/>
        </p:nvCxnSpPr>
        <p:spPr>
          <a:xfrm>
            <a:off x="2700338" y="3284538"/>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flipH="1">
            <a:off x="2266950" y="3284538"/>
            <a:ext cx="433388"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2843213" y="3716338"/>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71" name="文字方塊 70"/>
          <p:cNvSpPr txBox="1"/>
          <p:nvPr/>
        </p:nvSpPr>
        <p:spPr>
          <a:xfrm>
            <a:off x="2124075" y="3141663"/>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72" name="橢圓 71"/>
          <p:cNvSpPr/>
          <p:nvPr/>
        </p:nvSpPr>
        <p:spPr>
          <a:xfrm>
            <a:off x="2555875" y="314166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橢圓 72"/>
          <p:cNvSpPr/>
          <p:nvPr/>
        </p:nvSpPr>
        <p:spPr>
          <a:xfrm>
            <a:off x="2124075" y="3716338"/>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4" name="直線接點 73"/>
          <p:cNvCxnSpPr/>
          <p:nvPr/>
        </p:nvCxnSpPr>
        <p:spPr>
          <a:xfrm>
            <a:off x="5292725" y="4437063"/>
            <a:ext cx="503238"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4859338" y="4437063"/>
            <a:ext cx="43338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7019925" y="4437063"/>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6516688" y="4437063"/>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4572000" y="4868863"/>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79" name="橢圓 78"/>
          <p:cNvSpPr/>
          <p:nvPr/>
        </p:nvSpPr>
        <p:spPr>
          <a:xfrm>
            <a:off x="6300788" y="4868863"/>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80" name="橢圓 79"/>
          <p:cNvSpPr/>
          <p:nvPr/>
        </p:nvSpPr>
        <p:spPr>
          <a:xfrm>
            <a:off x="5580063" y="4868863"/>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81" name="文字方塊 80"/>
          <p:cNvSpPr txBox="1"/>
          <p:nvPr/>
        </p:nvSpPr>
        <p:spPr>
          <a:xfrm>
            <a:off x="4716463" y="4292600"/>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2" name="文字方塊 81"/>
          <p:cNvSpPr txBox="1"/>
          <p:nvPr/>
        </p:nvSpPr>
        <p:spPr>
          <a:xfrm>
            <a:off x="5724525" y="3716338"/>
            <a:ext cx="287338"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cxnSp>
        <p:nvCxnSpPr>
          <p:cNvPr id="84" name="直線接點 83"/>
          <p:cNvCxnSpPr/>
          <p:nvPr/>
        </p:nvCxnSpPr>
        <p:spPr>
          <a:xfrm>
            <a:off x="6156325" y="3860800"/>
            <a:ext cx="8636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flipH="1">
            <a:off x="5292725" y="3860800"/>
            <a:ext cx="8636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7164388" y="4868863"/>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87" name="文字方塊 86"/>
          <p:cNvSpPr txBox="1"/>
          <p:nvPr/>
        </p:nvSpPr>
        <p:spPr>
          <a:xfrm>
            <a:off x="7164388" y="4292600"/>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88" name="橢圓 87"/>
          <p:cNvSpPr/>
          <p:nvPr/>
        </p:nvSpPr>
        <p:spPr>
          <a:xfrm>
            <a:off x="6011863" y="3716338"/>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橢圓 88"/>
          <p:cNvSpPr/>
          <p:nvPr/>
        </p:nvSpPr>
        <p:spPr>
          <a:xfrm>
            <a:off x="5148263" y="4292600"/>
            <a:ext cx="287337"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403350" y="2276475"/>
            <a:ext cx="2160588"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91" name="文字方塊 90"/>
          <p:cNvSpPr txBox="1"/>
          <p:nvPr/>
        </p:nvSpPr>
        <p:spPr>
          <a:xfrm>
            <a:off x="5003800" y="2276475"/>
            <a:ext cx="2447925"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92" name="文字方塊 91"/>
          <p:cNvSpPr txBox="1"/>
          <p:nvPr/>
        </p:nvSpPr>
        <p:spPr>
          <a:xfrm>
            <a:off x="1403350" y="5300663"/>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a:latin typeface="+mn-lt"/>
                <a:ea typeface="新細明體" pitchFamily="18" charset="-120"/>
              </a:rPr>
              <a:t>LRb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93" name="文字方塊 92"/>
          <p:cNvSpPr txBox="1"/>
          <p:nvPr/>
        </p:nvSpPr>
        <p:spPr>
          <a:xfrm>
            <a:off x="4859338" y="5300663"/>
            <a:ext cx="2592387"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94" name="橢圓 93"/>
          <p:cNvSpPr/>
          <p:nvPr/>
        </p:nvSpPr>
        <p:spPr>
          <a:xfrm>
            <a:off x="1547813" y="184467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95" name="橢圓 94"/>
          <p:cNvSpPr/>
          <p:nvPr/>
        </p:nvSpPr>
        <p:spPr>
          <a:xfrm>
            <a:off x="6588125" y="1844675"/>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83" name="橢圓 82"/>
          <p:cNvSpPr/>
          <p:nvPr/>
        </p:nvSpPr>
        <p:spPr>
          <a:xfrm>
            <a:off x="6877050" y="4292600"/>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96" name="橢圓 95"/>
          <p:cNvSpPr/>
          <p:nvPr/>
        </p:nvSpPr>
        <p:spPr>
          <a:xfrm>
            <a:off x="2555986" y="1268985"/>
            <a:ext cx="287338" cy="288925"/>
          </a:xfrm>
          <a:prstGeom prst="ellipse">
            <a:avLst/>
          </a:prstGeom>
          <a:solidFill>
            <a:srgbClr val="FF0000"/>
          </a:solid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流程圖: 替代程序 30"/>
          <p:cNvSpPr/>
          <p:nvPr/>
        </p:nvSpPr>
        <p:spPr>
          <a:xfrm>
            <a:off x="1115976" y="3140998"/>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 name="等腰三角形 4"/>
          <p:cNvSpPr/>
          <p:nvPr/>
        </p:nvSpPr>
        <p:spPr>
          <a:xfrm>
            <a:off x="1115976" y="3429000"/>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3" name="文字方塊 32"/>
          <p:cNvSpPr txBox="1"/>
          <p:nvPr/>
        </p:nvSpPr>
        <p:spPr>
          <a:xfrm>
            <a:off x="683973" y="3573001"/>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12" name="流程圖: 替代程序 111"/>
          <p:cNvSpPr/>
          <p:nvPr/>
        </p:nvSpPr>
        <p:spPr>
          <a:xfrm>
            <a:off x="3276397" y="242151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4" name="流程圖: 替代程序 113"/>
          <p:cNvSpPr/>
          <p:nvPr/>
        </p:nvSpPr>
        <p:spPr>
          <a:xfrm>
            <a:off x="1980388" y="3141515"/>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1836387" y="1972649"/>
            <a:ext cx="863699" cy="7368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260586" y="2565511"/>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18" name="直線接點 17"/>
          <p:cNvCxnSpPr/>
          <p:nvPr/>
        </p:nvCxnSpPr>
        <p:spPr>
          <a:xfrm>
            <a:off x="2700596" y="1989507"/>
            <a:ext cx="863803"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124592" y="1845506"/>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556392" y="1845506"/>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683973" y="4581008"/>
            <a:ext cx="3456000" cy="431800"/>
          </a:xfrm>
          <a:prstGeom prst="rect">
            <a:avLst/>
          </a:prstGeom>
          <a:noFill/>
        </p:spPr>
        <p:txBody>
          <a:bodyPr anchor="ctr"/>
          <a:lstStyle/>
          <a:p>
            <a:pPr>
              <a:defRPr/>
            </a:pPr>
            <a:r>
              <a:rPr lang="en-US" altLang="zh-TW" sz="2000" dirty="0">
                <a:latin typeface="+mn-lt"/>
                <a:ea typeface="新細明體" pitchFamily="18" charset="-120"/>
              </a:rPr>
              <a:t>Figure </a:t>
            </a:r>
            <a:r>
              <a:rPr lang="en-US" altLang="zh-TW" sz="2000" dirty="0" smtClean="0">
                <a:latin typeface="+mn-lt"/>
                <a:ea typeface="新細明體" pitchFamily="18" charset="-120"/>
              </a:rPr>
              <a:t>10.17 (</a:t>
            </a:r>
            <a:r>
              <a:rPr lang="en-US" altLang="zh-TW" sz="2000" dirty="0">
                <a:latin typeface="+mn-lt"/>
                <a:ea typeface="新細明體" pitchFamily="18" charset="-120"/>
              </a:rPr>
              <a:t>a) </a:t>
            </a:r>
            <a:r>
              <a:rPr lang="en-US" altLang="zh-TW" sz="2000" dirty="0" err="1" smtClean="0">
                <a:latin typeface="+mn-lt"/>
                <a:ea typeface="新細明體" pitchFamily="18" charset="-120"/>
              </a:rPr>
              <a:t>LLb</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cxnSp>
        <p:nvCxnSpPr>
          <p:cNvPr id="94" name="直線接點 93"/>
          <p:cNvCxnSpPr/>
          <p:nvPr/>
        </p:nvCxnSpPr>
        <p:spPr>
          <a:xfrm flipH="1">
            <a:off x="1403978" y="2709512"/>
            <a:ext cx="432411" cy="719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等腰三角形 100"/>
          <p:cNvSpPr/>
          <p:nvPr/>
        </p:nvSpPr>
        <p:spPr>
          <a:xfrm>
            <a:off x="1979982" y="3429000"/>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2" name="直線接點 101"/>
          <p:cNvCxnSpPr/>
          <p:nvPr/>
        </p:nvCxnSpPr>
        <p:spPr>
          <a:xfrm>
            <a:off x="1836590" y="2709512"/>
            <a:ext cx="431394" cy="719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2123983" y="3284999"/>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5" name="等腰三角形 104"/>
          <p:cNvSpPr/>
          <p:nvPr/>
        </p:nvSpPr>
        <p:spPr>
          <a:xfrm>
            <a:off x="3276397" y="270951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3420398" y="256551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15" name="文字方塊 114"/>
          <p:cNvSpPr txBox="1"/>
          <p:nvPr/>
        </p:nvSpPr>
        <p:spPr>
          <a:xfrm>
            <a:off x="2411985" y="3573001"/>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6" name="橢圓 15"/>
          <p:cNvSpPr/>
          <p:nvPr/>
        </p:nvSpPr>
        <p:spPr>
          <a:xfrm>
            <a:off x="1691980" y="2564994"/>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文字方塊 115"/>
          <p:cNvSpPr txBox="1"/>
          <p:nvPr/>
        </p:nvSpPr>
        <p:spPr>
          <a:xfrm>
            <a:off x="3707994" y="2852996"/>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17" name="橢圓 16"/>
          <p:cNvSpPr/>
          <p:nvPr/>
        </p:nvSpPr>
        <p:spPr>
          <a:xfrm>
            <a:off x="1260383" y="3285516"/>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54000" anchor="ctr" anchorCtr="0"/>
          <a:lstStyle/>
          <a:p>
            <a:pPr algn="ctr">
              <a:defRPr/>
            </a:pPr>
            <a:r>
              <a:rPr lang="en-US" altLang="zh-TW" sz="2000" i="1" dirty="0" smtClean="0">
                <a:solidFill>
                  <a:schemeClr val="bg1"/>
                </a:solidFill>
              </a:rPr>
              <a:t>u</a:t>
            </a:r>
            <a:endParaRPr lang="zh-TW" altLang="en-US" sz="2000" i="1" dirty="0">
              <a:solidFill>
                <a:schemeClr val="bg1"/>
              </a:solidFill>
            </a:endParaRPr>
          </a:p>
        </p:txBody>
      </p:sp>
      <p:sp>
        <p:nvSpPr>
          <p:cNvPr id="23" name="流程圖: 替代程序 22"/>
          <p:cNvSpPr/>
          <p:nvPr/>
        </p:nvSpPr>
        <p:spPr>
          <a:xfrm>
            <a:off x="5290990" y="241995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4" name="等腰三角形 23"/>
          <p:cNvSpPr/>
          <p:nvPr/>
        </p:nvSpPr>
        <p:spPr>
          <a:xfrm>
            <a:off x="5290990" y="270796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5" name="文字方塊 24"/>
          <p:cNvSpPr txBox="1"/>
          <p:nvPr/>
        </p:nvSpPr>
        <p:spPr>
          <a:xfrm>
            <a:off x="4858987" y="2851962"/>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26" name="流程圖: 替代程序 25"/>
          <p:cNvSpPr/>
          <p:nvPr/>
        </p:nvSpPr>
        <p:spPr>
          <a:xfrm>
            <a:off x="7452020" y="3140998"/>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7" name="流程圖: 替代程序 26"/>
          <p:cNvSpPr/>
          <p:nvPr/>
        </p:nvSpPr>
        <p:spPr>
          <a:xfrm>
            <a:off x="6588420" y="3141515"/>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8" name="直線接點 27"/>
          <p:cNvCxnSpPr/>
          <p:nvPr/>
        </p:nvCxnSpPr>
        <p:spPr>
          <a:xfrm flipH="1">
            <a:off x="6876016" y="2691620"/>
            <a:ext cx="431491" cy="737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5867603" y="1844472"/>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30" name="直線接點 29"/>
          <p:cNvCxnSpPr/>
          <p:nvPr/>
        </p:nvCxnSpPr>
        <p:spPr>
          <a:xfrm>
            <a:off x="7307816" y="2708478"/>
            <a:ext cx="432206" cy="720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7451614" y="2564477"/>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35" name="直線接點 34"/>
          <p:cNvCxnSpPr/>
          <p:nvPr/>
        </p:nvCxnSpPr>
        <p:spPr>
          <a:xfrm flipH="1">
            <a:off x="5578992" y="1988473"/>
            <a:ext cx="864413" cy="719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a:off x="6588014" y="3429000"/>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37" name="直線接點 36"/>
          <p:cNvCxnSpPr/>
          <p:nvPr/>
        </p:nvCxnSpPr>
        <p:spPr>
          <a:xfrm>
            <a:off x="6443607" y="1988473"/>
            <a:ext cx="863397" cy="719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6732015" y="3284999"/>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39" name="等腰三角形 38"/>
          <p:cNvSpPr/>
          <p:nvPr/>
        </p:nvSpPr>
        <p:spPr>
          <a:xfrm>
            <a:off x="7452020" y="3429000"/>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0" name="橢圓 39"/>
          <p:cNvSpPr/>
          <p:nvPr/>
        </p:nvSpPr>
        <p:spPr>
          <a:xfrm>
            <a:off x="7596021" y="3284999"/>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41" name="文字方塊 40"/>
          <p:cNvSpPr txBox="1"/>
          <p:nvPr/>
        </p:nvSpPr>
        <p:spPr>
          <a:xfrm>
            <a:off x="6156011" y="3573001"/>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2" name="橢圓 41"/>
          <p:cNvSpPr/>
          <p:nvPr/>
        </p:nvSpPr>
        <p:spPr>
          <a:xfrm>
            <a:off x="7164018" y="2564994"/>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3" name="文字方塊 42"/>
          <p:cNvSpPr txBox="1"/>
          <p:nvPr/>
        </p:nvSpPr>
        <p:spPr>
          <a:xfrm>
            <a:off x="7883617" y="3572484"/>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4" name="橢圓 43"/>
          <p:cNvSpPr/>
          <p:nvPr/>
        </p:nvSpPr>
        <p:spPr>
          <a:xfrm>
            <a:off x="5435397" y="2564477"/>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54000" anchor="ctr" anchorCtr="0"/>
          <a:lstStyle/>
          <a:p>
            <a:pPr algn="ctr">
              <a:defRPr/>
            </a:pPr>
            <a:r>
              <a:rPr lang="en-US" altLang="zh-TW" sz="2000" i="1" dirty="0" smtClean="0">
                <a:solidFill>
                  <a:schemeClr val="bg1"/>
                </a:solidFill>
              </a:rPr>
              <a:t>u</a:t>
            </a:r>
            <a:endParaRPr lang="zh-TW" altLang="en-US" sz="2000" i="1" dirty="0">
              <a:solidFill>
                <a:schemeClr val="bg1"/>
              </a:solidFill>
            </a:endParaRPr>
          </a:p>
        </p:txBody>
      </p:sp>
      <p:sp>
        <p:nvSpPr>
          <p:cNvPr id="34" name="橢圓 33"/>
          <p:cNvSpPr/>
          <p:nvPr/>
        </p:nvSpPr>
        <p:spPr>
          <a:xfrm>
            <a:off x="6299606" y="1844472"/>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5" name="文字方塊 44"/>
          <p:cNvSpPr txBox="1"/>
          <p:nvPr/>
        </p:nvSpPr>
        <p:spPr>
          <a:xfrm>
            <a:off x="4860002" y="4581008"/>
            <a:ext cx="3744000" cy="431800"/>
          </a:xfrm>
          <a:prstGeom prst="rect">
            <a:avLst/>
          </a:prstGeom>
          <a:noFill/>
        </p:spPr>
        <p:txBody>
          <a:bodyPr rIns="36000" anchor="ctr"/>
          <a:lstStyle/>
          <a:p>
            <a:pPr>
              <a:defRPr/>
            </a:pPr>
            <a:r>
              <a:rPr lang="en-US" altLang="zh-TW" sz="2000" dirty="0">
                <a:solidFill>
                  <a:prstClr val="black"/>
                </a:solidFill>
                <a:latin typeface="Times New Roman"/>
                <a:ea typeface="新細明體" pitchFamily="18" charset="-120"/>
              </a:rPr>
              <a:t>Figure </a:t>
            </a:r>
            <a:r>
              <a:rPr lang="en-US" altLang="zh-TW" sz="2000" dirty="0" smtClean="0">
                <a:solidFill>
                  <a:prstClr val="black"/>
                </a:solidFill>
                <a:latin typeface="Times New Roman"/>
                <a:ea typeface="新細明體" pitchFamily="18" charset="-120"/>
              </a:rPr>
              <a:t>10.17</a:t>
            </a:r>
            <a:r>
              <a:rPr lang="zh-TW" altLang="en-US" sz="2000" dirty="0" smtClean="0">
                <a:solidFill>
                  <a:prstClr val="black"/>
                </a:solidFill>
                <a:latin typeface="Times New Roman"/>
                <a:ea typeface="新細明體" pitchFamily="18" charset="-120"/>
              </a:rPr>
              <a:t> </a:t>
            </a:r>
            <a:r>
              <a:rPr lang="en-US" altLang="zh-TW" sz="2000" dirty="0" smtClean="0">
                <a:latin typeface="+mn-lt"/>
                <a:ea typeface="新細明體" pitchFamily="18" charset="-120"/>
              </a:rPr>
              <a:t>(b</a:t>
            </a:r>
            <a:r>
              <a:rPr lang="en-US" altLang="zh-TW" sz="2000" dirty="0">
                <a:latin typeface="+mn-lt"/>
                <a:ea typeface="新細明體" pitchFamily="18" charset="-120"/>
              </a:rPr>
              <a:t>) After </a:t>
            </a:r>
            <a:r>
              <a:rPr lang="en-US" altLang="zh-TW" sz="2000" dirty="0" err="1">
                <a:latin typeface="+mn-lt"/>
                <a:ea typeface="新細明體" pitchFamily="18" charset="-120"/>
              </a:rPr>
              <a:t>LLb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46" name="文字方塊 45"/>
          <p:cNvSpPr txBox="1"/>
          <p:nvPr/>
        </p:nvSpPr>
        <p:spPr>
          <a:xfrm>
            <a:off x="3419992" y="980983"/>
            <a:ext cx="2304000" cy="431800"/>
          </a:xfrm>
          <a:prstGeom prst="rect">
            <a:avLst/>
          </a:prstGeom>
          <a:noFill/>
        </p:spPr>
        <p:txBody>
          <a:bodyPr rIns="36000" anchor="ctr"/>
          <a:lstStyle/>
          <a:p>
            <a:pPr algn="ctr">
              <a:defRPr/>
            </a:pPr>
            <a:r>
              <a:rPr lang="en-US" altLang="zh-TW" sz="2400" smtClean="0">
                <a:solidFill>
                  <a:srgbClr val="0000FF"/>
                </a:solidFill>
                <a:latin typeface="Times New Roman"/>
                <a:ea typeface="新細明體" pitchFamily="18" charset="-120"/>
              </a:rPr>
              <a:t>Rotate </a:t>
            </a:r>
            <a:r>
              <a:rPr lang="en-US" altLang="zh-TW" sz="2400" dirty="0">
                <a:solidFill>
                  <a:srgbClr val="0000FF"/>
                </a:solidFill>
                <a:latin typeface="Times New Roman"/>
                <a:ea typeface="新細明體" pitchFamily="18" charset="-120"/>
              </a:rPr>
              <a:t>right </a:t>
            </a:r>
            <a:r>
              <a:rPr lang="en-US" altLang="zh-TW" sz="2400" dirty="0" smtClean="0">
                <a:solidFill>
                  <a:srgbClr val="0000FF"/>
                </a:solidFill>
                <a:latin typeface="Times New Roman"/>
                <a:ea typeface="新細明體" pitchFamily="18" charset="-120"/>
              </a:rPr>
              <a:t>at </a:t>
            </a:r>
            <a:r>
              <a:rPr lang="en-US" altLang="zh-TW" sz="2400" i="1" dirty="0" err="1" smtClean="0">
                <a:solidFill>
                  <a:srgbClr val="0000FF"/>
                </a:solidFill>
                <a:latin typeface="Times New Roman"/>
                <a:ea typeface="新細明體" pitchFamily="18" charset="-120"/>
              </a:rPr>
              <a:t>gu</a:t>
            </a:r>
            <a:endParaRPr lang="zh-TW" altLang="en-US" sz="2400" i="1" baseline="-25000" dirty="0">
              <a:solidFill>
                <a:srgbClr val="0000FF"/>
              </a:solidFill>
              <a:latin typeface="+mn-lt"/>
              <a:ea typeface="新細明體" pitchFamily="18" charset="-120"/>
            </a:endParaRPr>
          </a:p>
        </p:txBody>
      </p:sp>
    </p:spTree>
    <p:extLst>
      <p:ext uri="{BB962C8B-B14F-4D97-AF65-F5344CB8AC3E}">
        <p14:creationId xmlns:p14="http://schemas.microsoft.com/office/powerpoint/2010/main" val="3666707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流程圖: 替代程序 30"/>
          <p:cNvSpPr/>
          <p:nvPr/>
        </p:nvSpPr>
        <p:spPr>
          <a:xfrm>
            <a:off x="827974" y="1988990"/>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 name="等腰三角形 4"/>
          <p:cNvSpPr/>
          <p:nvPr/>
        </p:nvSpPr>
        <p:spPr>
          <a:xfrm>
            <a:off x="827974" y="2276992"/>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3" name="文字方塊 32"/>
          <p:cNvSpPr txBox="1"/>
          <p:nvPr/>
        </p:nvSpPr>
        <p:spPr>
          <a:xfrm>
            <a:off x="395971" y="2420993"/>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112" name="流程圖: 替代程序 111"/>
          <p:cNvSpPr/>
          <p:nvPr/>
        </p:nvSpPr>
        <p:spPr>
          <a:xfrm>
            <a:off x="3563993" y="1268985"/>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5" name="直線接點 94"/>
          <p:cNvCxnSpPr/>
          <p:nvPr/>
        </p:nvCxnSpPr>
        <p:spPr>
          <a:xfrm flipH="1">
            <a:off x="1835981" y="821158"/>
            <a:ext cx="1008513" cy="7358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260992" y="1414020"/>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18" name="直線接點 17"/>
          <p:cNvCxnSpPr/>
          <p:nvPr/>
        </p:nvCxnSpPr>
        <p:spPr>
          <a:xfrm>
            <a:off x="2845003" y="838016"/>
            <a:ext cx="1006992" cy="718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268999" y="694015"/>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700799" y="694015"/>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395971" y="4149005"/>
            <a:ext cx="3456000" cy="431800"/>
          </a:xfrm>
          <a:prstGeom prst="rect">
            <a:avLst/>
          </a:prstGeom>
          <a:noFill/>
        </p:spPr>
        <p:txBody>
          <a:bodyPr anchor="ctr"/>
          <a:lstStyle/>
          <a:p>
            <a:pPr>
              <a:defRPr/>
            </a:pPr>
            <a:r>
              <a:rPr lang="en-US" altLang="zh-TW" sz="2000" dirty="0">
                <a:latin typeface="+mn-lt"/>
                <a:ea typeface="新細明體" pitchFamily="18" charset="-120"/>
              </a:rPr>
              <a:t>Figure </a:t>
            </a:r>
            <a:r>
              <a:rPr lang="en-US" altLang="zh-TW" sz="2000" dirty="0" smtClean="0">
                <a:latin typeface="+mn-lt"/>
                <a:ea typeface="新細明體" pitchFamily="18" charset="-120"/>
              </a:rPr>
              <a:t>10.17 (c) </a:t>
            </a:r>
            <a:r>
              <a:rPr lang="en-US" altLang="zh-TW" sz="2000" dirty="0" err="1" smtClean="0">
                <a:latin typeface="+mn-lt"/>
                <a:ea typeface="新細明體" pitchFamily="18" charset="-120"/>
              </a:rPr>
              <a:t>LRb</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cxnSp>
        <p:nvCxnSpPr>
          <p:cNvPr id="94" name="直線接點 93"/>
          <p:cNvCxnSpPr/>
          <p:nvPr/>
        </p:nvCxnSpPr>
        <p:spPr>
          <a:xfrm>
            <a:off x="1836795" y="1558021"/>
            <a:ext cx="719191" cy="71897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1115976" y="1558021"/>
            <a:ext cx="721021" cy="718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971975" y="2132991"/>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5" name="等腰三角形 104"/>
          <p:cNvSpPr/>
          <p:nvPr/>
        </p:nvSpPr>
        <p:spPr>
          <a:xfrm>
            <a:off x="3563993" y="1556987"/>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8" name="橢圓 107"/>
          <p:cNvSpPr/>
          <p:nvPr/>
        </p:nvSpPr>
        <p:spPr>
          <a:xfrm>
            <a:off x="3707994" y="141298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6" name="橢圓 15"/>
          <p:cNvSpPr/>
          <p:nvPr/>
        </p:nvSpPr>
        <p:spPr>
          <a:xfrm>
            <a:off x="1691980" y="1412986"/>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文字方塊 115"/>
          <p:cNvSpPr txBox="1"/>
          <p:nvPr/>
        </p:nvSpPr>
        <p:spPr>
          <a:xfrm>
            <a:off x="3995590" y="1700471"/>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26" name="流程圖: 替代程序 25"/>
          <p:cNvSpPr/>
          <p:nvPr/>
        </p:nvSpPr>
        <p:spPr>
          <a:xfrm>
            <a:off x="7739616" y="4292489"/>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7" name="流程圖: 替代程序 26"/>
          <p:cNvSpPr/>
          <p:nvPr/>
        </p:nvSpPr>
        <p:spPr>
          <a:xfrm>
            <a:off x="6876016" y="4293006"/>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8" name="直線接點 27"/>
          <p:cNvCxnSpPr/>
          <p:nvPr/>
        </p:nvCxnSpPr>
        <p:spPr>
          <a:xfrm flipH="1">
            <a:off x="7163612" y="3843628"/>
            <a:ext cx="431897" cy="7368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4716001" y="3717002"/>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30" name="直線接點 29"/>
          <p:cNvCxnSpPr/>
          <p:nvPr/>
        </p:nvCxnSpPr>
        <p:spPr>
          <a:xfrm>
            <a:off x="7595818" y="3860486"/>
            <a:ext cx="431800"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7739616" y="3716485"/>
            <a:ext cx="431800" cy="288000"/>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35" name="直線接點 34"/>
          <p:cNvCxnSpPr/>
          <p:nvPr/>
        </p:nvCxnSpPr>
        <p:spPr>
          <a:xfrm flipH="1">
            <a:off x="5292005" y="2853513"/>
            <a:ext cx="1152213" cy="10074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a:off x="6875610" y="458049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37" name="直線接點 36"/>
          <p:cNvCxnSpPr/>
          <p:nvPr/>
        </p:nvCxnSpPr>
        <p:spPr>
          <a:xfrm>
            <a:off x="6444419" y="2853513"/>
            <a:ext cx="1151602" cy="10074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7019611" y="4436490"/>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39" name="等腰三角形 38"/>
          <p:cNvSpPr/>
          <p:nvPr/>
        </p:nvSpPr>
        <p:spPr>
          <a:xfrm>
            <a:off x="7739616" y="4580491"/>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0" name="橢圓 39"/>
          <p:cNvSpPr/>
          <p:nvPr/>
        </p:nvSpPr>
        <p:spPr>
          <a:xfrm>
            <a:off x="7883617" y="4436490"/>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41" name="文字方塊 40"/>
          <p:cNvSpPr txBox="1"/>
          <p:nvPr/>
        </p:nvSpPr>
        <p:spPr>
          <a:xfrm>
            <a:off x="6588014" y="4725009"/>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42" name="橢圓 41"/>
          <p:cNvSpPr/>
          <p:nvPr/>
        </p:nvSpPr>
        <p:spPr>
          <a:xfrm>
            <a:off x="7451614" y="3716485"/>
            <a:ext cx="287338" cy="27068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3" name="文字方塊 42"/>
          <p:cNvSpPr txBox="1"/>
          <p:nvPr/>
        </p:nvSpPr>
        <p:spPr>
          <a:xfrm>
            <a:off x="8171213" y="4723975"/>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gu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34" name="橢圓 33"/>
          <p:cNvSpPr/>
          <p:nvPr/>
        </p:nvSpPr>
        <p:spPr>
          <a:xfrm>
            <a:off x="6300418" y="2709512"/>
            <a:ext cx="287338" cy="27068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5" name="文字方塊 44"/>
          <p:cNvSpPr txBox="1"/>
          <p:nvPr/>
        </p:nvSpPr>
        <p:spPr>
          <a:xfrm>
            <a:off x="4572000" y="5733016"/>
            <a:ext cx="3744000" cy="431800"/>
          </a:xfrm>
          <a:prstGeom prst="rect">
            <a:avLst/>
          </a:prstGeom>
          <a:noFill/>
        </p:spPr>
        <p:txBody>
          <a:bodyPr rIns="36000" anchor="ctr"/>
          <a:lstStyle/>
          <a:p>
            <a:pPr>
              <a:defRPr/>
            </a:pPr>
            <a:r>
              <a:rPr lang="en-US" altLang="zh-TW" sz="2000" dirty="0">
                <a:solidFill>
                  <a:prstClr val="black"/>
                </a:solidFill>
                <a:latin typeface="Times New Roman"/>
                <a:ea typeface="新細明體" pitchFamily="18" charset="-120"/>
              </a:rPr>
              <a:t>Figure </a:t>
            </a:r>
            <a:r>
              <a:rPr lang="en-US" altLang="zh-TW" sz="2000" dirty="0" smtClean="0">
                <a:solidFill>
                  <a:prstClr val="black"/>
                </a:solidFill>
                <a:latin typeface="Times New Roman"/>
                <a:ea typeface="新細明體" pitchFamily="18" charset="-120"/>
              </a:rPr>
              <a:t>10.17</a:t>
            </a:r>
            <a:r>
              <a:rPr lang="zh-TW" altLang="en-US" sz="2000" dirty="0" smtClean="0">
                <a:solidFill>
                  <a:prstClr val="black"/>
                </a:solidFill>
                <a:latin typeface="Times New Roman"/>
                <a:ea typeface="新細明體" pitchFamily="18" charset="-120"/>
              </a:rPr>
              <a:t> </a:t>
            </a:r>
            <a:r>
              <a:rPr lang="en-US" altLang="zh-TW" sz="2000" dirty="0" smtClean="0">
                <a:latin typeface="+mn-lt"/>
                <a:ea typeface="新細明體" pitchFamily="18" charset="-120"/>
              </a:rPr>
              <a:t>(d) </a:t>
            </a:r>
            <a:r>
              <a:rPr lang="en-US" altLang="zh-TW" sz="2000" dirty="0">
                <a:latin typeface="+mn-lt"/>
                <a:ea typeface="新細明體" pitchFamily="18" charset="-120"/>
              </a:rPr>
              <a:t>After </a:t>
            </a:r>
            <a:r>
              <a:rPr lang="en-US" altLang="zh-TW" sz="2000" dirty="0" err="1" smtClean="0">
                <a:latin typeface="+mn-lt"/>
                <a:ea typeface="新細明體" pitchFamily="18" charset="-120"/>
              </a:rPr>
              <a:t>LRb</a:t>
            </a:r>
            <a:r>
              <a:rPr lang="en-US" altLang="zh-TW" sz="2000" dirty="0" smtClean="0">
                <a:latin typeface="+mn-lt"/>
                <a:ea typeface="新細明體" pitchFamily="18" charset="-120"/>
              </a:rPr>
              <a:t> </a:t>
            </a:r>
            <a:r>
              <a:rPr lang="en-US" altLang="zh-TW" sz="2000" dirty="0">
                <a:latin typeface="+mn-lt"/>
                <a:ea typeface="新細明體" pitchFamily="18" charset="-120"/>
              </a:rPr>
              <a:t>rotation</a:t>
            </a:r>
            <a:endParaRPr lang="zh-TW" altLang="en-US" sz="2000" i="1" baseline="-25000" dirty="0">
              <a:latin typeface="+mn-lt"/>
              <a:ea typeface="新細明體" pitchFamily="18" charset="-120"/>
            </a:endParaRPr>
          </a:p>
        </p:txBody>
      </p:sp>
      <p:sp>
        <p:nvSpPr>
          <p:cNvPr id="46" name="流程圖: 替代程序 45"/>
          <p:cNvSpPr/>
          <p:nvPr/>
        </p:nvSpPr>
        <p:spPr>
          <a:xfrm>
            <a:off x="2699987" y="2708995"/>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7" name="流程圖: 替代程序 46"/>
          <p:cNvSpPr/>
          <p:nvPr/>
        </p:nvSpPr>
        <p:spPr>
          <a:xfrm>
            <a:off x="1835981" y="2708995"/>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8" name="等腰三角形 47"/>
          <p:cNvSpPr/>
          <p:nvPr/>
        </p:nvSpPr>
        <p:spPr>
          <a:xfrm>
            <a:off x="2699987" y="2996997"/>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9" name="直線接點 48"/>
          <p:cNvCxnSpPr/>
          <p:nvPr/>
        </p:nvCxnSpPr>
        <p:spPr>
          <a:xfrm>
            <a:off x="2555266" y="2277971"/>
            <a:ext cx="432723"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flipH="1">
            <a:off x="2123983" y="2277971"/>
            <a:ext cx="431284" cy="719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2123466" y="2133508"/>
            <a:ext cx="288000" cy="288000"/>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2" name="橢圓 51"/>
          <p:cNvSpPr/>
          <p:nvPr/>
        </p:nvSpPr>
        <p:spPr>
          <a:xfrm>
            <a:off x="2412391" y="2133508"/>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3" name="橢圓 52"/>
          <p:cNvSpPr/>
          <p:nvPr/>
        </p:nvSpPr>
        <p:spPr>
          <a:xfrm>
            <a:off x="2843988" y="285299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4" name="等腰三角形 53"/>
          <p:cNvSpPr/>
          <p:nvPr/>
        </p:nvSpPr>
        <p:spPr>
          <a:xfrm>
            <a:off x="1835981" y="2996997"/>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5" name="橢圓 54"/>
          <p:cNvSpPr/>
          <p:nvPr/>
        </p:nvSpPr>
        <p:spPr>
          <a:xfrm>
            <a:off x="1979982" y="2852996"/>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56" name="文字方塊 55"/>
          <p:cNvSpPr txBox="1"/>
          <p:nvPr/>
        </p:nvSpPr>
        <p:spPr>
          <a:xfrm>
            <a:off x="1547979" y="3140998"/>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57" name="文字方塊 56"/>
          <p:cNvSpPr txBox="1"/>
          <p:nvPr/>
        </p:nvSpPr>
        <p:spPr>
          <a:xfrm>
            <a:off x="3131990" y="3140998"/>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R</a:t>
            </a:r>
            <a:endParaRPr lang="zh-TW" altLang="en-US" sz="2000" i="1" baseline="-25000" dirty="0">
              <a:solidFill>
                <a:prstClr val="black"/>
              </a:solidFill>
              <a:latin typeface="Times New Roman"/>
              <a:ea typeface="標楷體"/>
            </a:endParaRPr>
          </a:p>
        </p:txBody>
      </p:sp>
      <p:sp>
        <p:nvSpPr>
          <p:cNvPr id="65" name="流程圖: 替代程序 64"/>
          <p:cNvSpPr/>
          <p:nvPr/>
        </p:nvSpPr>
        <p:spPr>
          <a:xfrm>
            <a:off x="5436006" y="4293006"/>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6" name="流程圖: 替代程序 65"/>
          <p:cNvSpPr/>
          <p:nvPr/>
        </p:nvSpPr>
        <p:spPr>
          <a:xfrm>
            <a:off x="4572406" y="4293523"/>
            <a:ext cx="576000" cy="1152008"/>
          </a:xfrm>
          <a:prstGeom prst="flowChartAlternateProcess">
            <a:avLst/>
          </a:prstGeom>
          <a:solidFill>
            <a:srgbClr val="92D050"/>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7" name="直線接點 66"/>
          <p:cNvCxnSpPr/>
          <p:nvPr/>
        </p:nvCxnSpPr>
        <p:spPr>
          <a:xfrm flipH="1">
            <a:off x="4860002" y="3844145"/>
            <a:ext cx="431897" cy="7368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a:off x="5292208" y="3861003"/>
            <a:ext cx="431800" cy="720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文字方塊 68"/>
          <p:cNvSpPr txBox="1"/>
          <p:nvPr/>
        </p:nvSpPr>
        <p:spPr>
          <a:xfrm>
            <a:off x="6300418" y="2421510"/>
            <a:ext cx="288000" cy="288000"/>
          </a:xfrm>
          <a:prstGeom prst="rect">
            <a:avLst/>
          </a:prstGeom>
          <a:noFill/>
          <a:ln w="12700">
            <a:noFill/>
          </a:ln>
        </p:spPr>
        <p:txBody>
          <a:bodyPr lIns="72000" tIns="0" rIns="72000" bIns="36000" anchor="b"/>
          <a:lstStyle/>
          <a:p>
            <a:pPr algn="ctr">
              <a:defRPr/>
            </a:pPr>
            <a:r>
              <a:rPr lang="en-US" altLang="zh-TW" sz="2000" i="1" dirty="0" smtClean="0">
                <a:latin typeface="+mn-lt"/>
                <a:ea typeface="新細明體" pitchFamily="18" charset="-120"/>
              </a:rPr>
              <a:t>u</a:t>
            </a:r>
            <a:endParaRPr lang="zh-TW" altLang="en-US" sz="2000" i="1" dirty="0">
              <a:latin typeface="+mn-lt"/>
              <a:ea typeface="新細明體" pitchFamily="18" charset="-120"/>
            </a:endParaRPr>
          </a:p>
        </p:txBody>
      </p:sp>
      <p:sp>
        <p:nvSpPr>
          <p:cNvPr id="70" name="等腰三角形 69"/>
          <p:cNvSpPr/>
          <p:nvPr/>
        </p:nvSpPr>
        <p:spPr>
          <a:xfrm>
            <a:off x="4572000" y="4581008"/>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1" name="橢圓 70"/>
          <p:cNvSpPr/>
          <p:nvPr/>
        </p:nvSpPr>
        <p:spPr>
          <a:xfrm>
            <a:off x="4716001" y="4437007"/>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72" name="等腰三角形 71"/>
          <p:cNvSpPr/>
          <p:nvPr/>
        </p:nvSpPr>
        <p:spPr>
          <a:xfrm>
            <a:off x="5436006" y="4581008"/>
            <a:ext cx="576000" cy="7200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3" name="橢圓 72"/>
          <p:cNvSpPr/>
          <p:nvPr/>
        </p:nvSpPr>
        <p:spPr>
          <a:xfrm>
            <a:off x="5580007" y="4437007"/>
            <a:ext cx="287338" cy="28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74" name="文字方塊 73"/>
          <p:cNvSpPr txBox="1"/>
          <p:nvPr/>
        </p:nvSpPr>
        <p:spPr>
          <a:xfrm>
            <a:off x="4139997" y="4725009"/>
            <a:ext cx="576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pu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
        <p:nvSpPr>
          <p:cNvPr id="75" name="橢圓 74"/>
          <p:cNvSpPr/>
          <p:nvPr/>
        </p:nvSpPr>
        <p:spPr>
          <a:xfrm>
            <a:off x="5148004" y="3717002"/>
            <a:ext cx="287338" cy="288000"/>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6" name="文字方塊 75"/>
          <p:cNvSpPr txBox="1"/>
          <p:nvPr/>
        </p:nvSpPr>
        <p:spPr>
          <a:xfrm>
            <a:off x="5867603" y="4724492"/>
            <a:ext cx="432000" cy="288000"/>
          </a:xfrm>
          <a:prstGeom prst="rect">
            <a:avLst/>
          </a:prstGeom>
          <a:noFill/>
        </p:spPr>
        <p:txBody>
          <a:bodyPr wrap="square" tIns="0" bIns="36000" rtlCol="0" anchor="b" anchorCtr="0">
            <a:noAutofit/>
          </a:bodyPr>
          <a:lstStyle/>
          <a:p>
            <a:pPr lvl="0" algn="ctr">
              <a:defRPr/>
            </a:pPr>
            <a:r>
              <a:rPr lang="en-US" altLang="zh-TW" sz="2000" i="1" dirty="0" err="1" smtClean="0">
                <a:solidFill>
                  <a:prstClr val="black"/>
                </a:solidFill>
                <a:latin typeface="Times New Roman"/>
                <a:ea typeface="標楷體"/>
              </a:rPr>
              <a:t>u</a:t>
            </a:r>
            <a:r>
              <a:rPr lang="en-US" altLang="zh-TW" sz="2000" i="1" baseline="-25000" dirty="0" err="1" smtClean="0">
                <a:solidFill>
                  <a:prstClr val="black"/>
                </a:solidFill>
                <a:latin typeface="Times New Roman"/>
                <a:ea typeface="標楷體"/>
              </a:rPr>
              <a:t>L</a:t>
            </a:r>
            <a:endParaRPr lang="zh-TW" altLang="en-US" sz="2000" i="1" baseline="-25000" dirty="0">
              <a:solidFill>
                <a:prstClr val="black"/>
              </a:solidFill>
              <a:latin typeface="Times New Roman"/>
              <a:ea typeface="標楷體"/>
            </a:endParaRPr>
          </a:p>
        </p:txBody>
      </p:sp>
    </p:spTree>
    <p:extLst>
      <p:ext uri="{BB962C8B-B14F-4D97-AF65-F5344CB8AC3E}">
        <p14:creationId xmlns:p14="http://schemas.microsoft.com/office/powerpoint/2010/main" val="12304352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3"/>
          <p:cNvSpPr>
            <a:spLocks noGrp="1"/>
          </p:cNvSpPr>
          <p:nvPr>
            <p:ph type="title"/>
          </p:nvPr>
        </p:nvSpPr>
        <p:spPr/>
        <p:txBody>
          <a:bodyPr/>
          <a:lstStyle/>
          <a:p>
            <a:r>
              <a:rPr lang="en-US" altLang="zh-TW" dirty="0" err="1" smtClean="0"/>
              <a:t>LLb</a:t>
            </a:r>
            <a:r>
              <a:rPr lang="en-US" altLang="zh-TW" dirty="0" smtClean="0"/>
              <a:t> </a:t>
            </a:r>
            <a:r>
              <a:rPr lang="en-US" altLang="zh-TW" dirty="0"/>
              <a:t>rotation</a:t>
            </a:r>
            <a:endParaRPr lang="zh-TW" altLang="en-US" dirty="0" smtClean="0"/>
          </a:p>
        </p:txBody>
      </p:sp>
      <p:cxnSp>
        <p:nvCxnSpPr>
          <p:cNvPr id="36" name="直線接點 35"/>
          <p:cNvCxnSpPr/>
          <p:nvPr/>
        </p:nvCxnSpPr>
        <p:spPr>
          <a:xfrm>
            <a:off x="4211383" y="2923857"/>
            <a:ext cx="576263"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V="1">
            <a:off x="4787646" y="1699895"/>
            <a:ext cx="0" cy="2889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群組 2"/>
          <p:cNvGrpSpPr>
            <a:grpSpLocks/>
          </p:cNvGrpSpPr>
          <p:nvPr/>
        </p:nvGrpSpPr>
        <p:grpSpPr bwMode="auto">
          <a:xfrm>
            <a:off x="4139946" y="1988820"/>
            <a:ext cx="1439862" cy="1584325"/>
            <a:chOff x="3708146" y="1988820"/>
            <a:chExt cx="1439863" cy="1584325"/>
          </a:xfrm>
        </p:grpSpPr>
        <p:cxnSp>
          <p:nvCxnSpPr>
            <p:cNvPr id="34" name="直線接點 33"/>
            <p:cNvCxnSpPr/>
            <p:nvPr/>
          </p:nvCxnSpPr>
          <p:spPr>
            <a:xfrm>
              <a:off x="4355846" y="2204720"/>
              <a:ext cx="576262"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3779583" y="2204720"/>
              <a:ext cx="576263"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4572204" y="2707957"/>
              <a:ext cx="575805"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3" name="文字方塊 42"/>
            <p:cNvSpPr txBox="1"/>
            <p:nvPr/>
          </p:nvSpPr>
          <p:spPr>
            <a:xfrm>
              <a:off x="3708146" y="1988820"/>
              <a:ext cx="43180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7" name="文字方塊 46"/>
            <p:cNvSpPr txBox="1"/>
            <p:nvPr/>
          </p:nvSpPr>
          <p:spPr>
            <a:xfrm>
              <a:off x="4716209" y="3141345"/>
              <a:ext cx="431800" cy="431800"/>
            </a:xfrm>
            <a:prstGeom prst="rect">
              <a:avLst/>
            </a:prstGeom>
            <a:noFill/>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8" name="橢圓 47"/>
            <p:cNvSpPr/>
            <p:nvPr/>
          </p:nvSpPr>
          <p:spPr>
            <a:xfrm>
              <a:off x="4139946" y="1988820"/>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標楷體"/>
                <a:cs typeface="+mn-cs"/>
              </a:endParaRPr>
            </a:p>
          </p:txBody>
        </p:sp>
      </p:grpSp>
      <p:grpSp>
        <p:nvGrpSpPr>
          <p:cNvPr id="40967" name="群組 4"/>
          <p:cNvGrpSpPr>
            <a:grpSpLocks/>
          </p:cNvGrpSpPr>
          <p:nvPr/>
        </p:nvGrpSpPr>
        <p:grpSpPr bwMode="auto">
          <a:xfrm>
            <a:off x="4427999" y="3428682"/>
            <a:ext cx="575547" cy="863600"/>
            <a:chOff x="3996199" y="3428682"/>
            <a:chExt cx="575547" cy="863600"/>
          </a:xfrm>
        </p:grpSpPr>
        <p:sp>
          <p:nvSpPr>
            <p:cNvPr id="40" name="橢圓 39"/>
            <p:cNvSpPr/>
            <p:nvPr/>
          </p:nvSpPr>
          <p:spPr>
            <a:xfrm>
              <a:off x="3996199" y="3428682"/>
              <a:ext cx="575547"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5" name="文字方塊 44"/>
            <p:cNvSpPr txBox="1"/>
            <p:nvPr/>
          </p:nvSpPr>
          <p:spPr>
            <a:xfrm>
              <a:off x="4139946" y="3860482"/>
              <a:ext cx="431800" cy="431800"/>
            </a:xfrm>
            <a:prstGeom prst="rect">
              <a:avLst/>
            </a:prstGeom>
            <a:noFill/>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grpSp>
      <p:grpSp>
        <p:nvGrpSpPr>
          <p:cNvPr id="4" name="群組 3"/>
          <p:cNvGrpSpPr>
            <a:grpSpLocks/>
          </p:cNvGrpSpPr>
          <p:nvPr/>
        </p:nvGrpSpPr>
        <p:grpSpPr bwMode="auto">
          <a:xfrm>
            <a:off x="3276346" y="2707957"/>
            <a:ext cx="1150937" cy="1584325"/>
            <a:chOff x="2844546" y="2707957"/>
            <a:chExt cx="1150938" cy="1584325"/>
          </a:xfrm>
        </p:grpSpPr>
        <p:cxnSp>
          <p:nvCxnSpPr>
            <p:cNvPr id="37" name="直線接點 36"/>
            <p:cNvCxnSpPr/>
            <p:nvPr/>
          </p:nvCxnSpPr>
          <p:spPr>
            <a:xfrm flipH="1">
              <a:off x="3203321" y="2923857"/>
              <a:ext cx="576263"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2987420" y="3428682"/>
              <a:ext cx="576776"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6" name="文字方塊 45"/>
            <p:cNvSpPr txBox="1"/>
            <p:nvPr/>
          </p:nvSpPr>
          <p:spPr>
            <a:xfrm>
              <a:off x="2844546" y="3860482"/>
              <a:ext cx="719138" cy="431800"/>
            </a:xfrm>
            <a:prstGeom prst="rect">
              <a:avLst/>
            </a:prstGeom>
            <a:noFill/>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9" name="橢圓 48"/>
            <p:cNvSpPr/>
            <p:nvPr/>
          </p:nvSpPr>
          <p:spPr>
            <a:xfrm>
              <a:off x="3563684" y="2707957"/>
              <a:ext cx="431800" cy="433388"/>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標楷體"/>
                <a:cs typeface="+mn-cs"/>
              </a:endParaRPr>
            </a:p>
          </p:txBody>
        </p:sp>
      </p:grpSp>
      <p:sp>
        <p:nvSpPr>
          <p:cNvPr id="22" name="文字方塊 21"/>
          <p:cNvSpPr txBox="1"/>
          <p:nvPr/>
        </p:nvSpPr>
        <p:spPr>
          <a:xfrm>
            <a:off x="3563938" y="2708275"/>
            <a:ext cx="43180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23" name="直線接點 22"/>
          <p:cNvCxnSpPr/>
          <p:nvPr/>
        </p:nvCxnSpPr>
        <p:spPr>
          <a:xfrm>
            <a:off x="2555580" y="5013417"/>
            <a:ext cx="433388"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2123780" y="5013417"/>
            <a:ext cx="4318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2700043" y="5445217"/>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26" name="文字方塊 25"/>
          <p:cNvSpPr txBox="1"/>
          <p:nvPr/>
        </p:nvSpPr>
        <p:spPr>
          <a:xfrm>
            <a:off x="1980905" y="4868955"/>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27" name="直線接點 26"/>
          <p:cNvCxnSpPr/>
          <p:nvPr/>
        </p:nvCxnSpPr>
        <p:spPr>
          <a:xfrm>
            <a:off x="2988968" y="4437155"/>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flipH="1">
            <a:off x="2555580" y="4437155"/>
            <a:ext cx="433388"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3131843" y="486895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30" name="文字方塊 29"/>
          <p:cNvSpPr txBox="1"/>
          <p:nvPr/>
        </p:nvSpPr>
        <p:spPr>
          <a:xfrm>
            <a:off x="2412705" y="4292692"/>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31" name="橢圓 30"/>
          <p:cNvSpPr/>
          <p:nvPr/>
        </p:nvSpPr>
        <p:spPr>
          <a:xfrm>
            <a:off x="2844378" y="4293200"/>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2" name="橢圓 31"/>
          <p:cNvSpPr/>
          <p:nvPr/>
        </p:nvSpPr>
        <p:spPr>
          <a:xfrm>
            <a:off x="2412705" y="4868955"/>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3" name="直線接點 32"/>
          <p:cNvCxnSpPr/>
          <p:nvPr/>
        </p:nvCxnSpPr>
        <p:spPr>
          <a:xfrm>
            <a:off x="6732293" y="5013417"/>
            <a:ext cx="433387"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flipH="1">
            <a:off x="6300493" y="5013417"/>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013155" y="5445217"/>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50" name="文字方塊 49"/>
          <p:cNvSpPr txBox="1"/>
          <p:nvPr/>
        </p:nvSpPr>
        <p:spPr>
          <a:xfrm>
            <a:off x="5724230" y="4292692"/>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51" name="直線接點 50"/>
          <p:cNvCxnSpPr/>
          <p:nvPr/>
        </p:nvCxnSpPr>
        <p:spPr>
          <a:xfrm>
            <a:off x="6300493" y="4437155"/>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H="1">
            <a:off x="5868693" y="4437155"/>
            <a:ext cx="431800"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橢圓 52"/>
          <p:cNvSpPr/>
          <p:nvPr/>
        </p:nvSpPr>
        <p:spPr>
          <a:xfrm>
            <a:off x="5581355" y="5013417"/>
            <a:ext cx="574675"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54" name="文字方塊 53"/>
          <p:cNvSpPr txBox="1"/>
          <p:nvPr/>
        </p:nvSpPr>
        <p:spPr>
          <a:xfrm>
            <a:off x="6876755" y="4868955"/>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5" name="橢圓 54"/>
          <p:cNvSpPr/>
          <p:nvPr/>
        </p:nvSpPr>
        <p:spPr>
          <a:xfrm>
            <a:off x="6156030" y="4292692"/>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6" name="橢圓 55"/>
          <p:cNvSpPr/>
          <p:nvPr/>
        </p:nvSpPr>
        <p:spPr>
          <a:xfrm>
            <a:off x="6589418" y="4868955"/>
            <a:ext cx="287337"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7" name="文字方塊 56"/>
          <p:cNvSpPr txBox="1"/>
          <p:nvPr/>
        </p:nvSpPr>
        <p:spPr>
          <a:xfrm>
            <a:off x="1691980" y="5877017"/>
            <a:ext cx="2160588"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58" name="文字方塊 57"/>
          <p:cNvSpPr txBox="1"/>
          <p:nvPr/>
        </p:nvSpPr>
        <p:spPr>
          <a:xfrm>
            <a:off x="5292430" y="5877017"/>
            <a:ext cx="2447925"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59" name="橢圓 58"/>
          <p:cNvSpPr/>
          <p:nvPr/>
        </p:nvSpPr>
        <p:spPr>
          <a:xfrm>
            <a:off x="1836443" y="5445217"/>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60" name="橢圓 59"/>
          <p:cNvSpPr/>
          <p:nvPr/>
        </p:nvSpPr>
        <p:spPr>
          <a:xfrm>
            <a:off x="6876755" y="5445217"/>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Tree>
    <p:extLst>
      <p:ext uri="{BB962C8B-B14F-4D97-AF65-F5344CB8AC3E}">
        <p14:creationId xmlns:p14="http://schemas.microsoft.com/office/powerpoint/2010/main" val="3297481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path" presetSubtype="0" accel="50000" decel="50000" fill="hold" nodeType="clickEffect">
                                  <p:stCondLst>
                                    <p:cond delay="0"/>
                                  </p:stCondLst>
                                  <p:childTnLst>
                                    <p:animMotion origin="layout" path="M 1.66667E-6 3.33333E-6 L 0.06302 -0.10486 " pathEditMode="relative" rAng="0" ptsTypes="AA">
                                      <p:cBhvr>
                                        <p:cTn id="6" dur="2000" fill="hold"/>
                                        <p:tgtEl>
                                          <p:spTgt spid="4"/>
                                        </p:tgtEl>
                                        <p:attrNameLst>
                                          <p:attrName>ppt_x</p:attrName>
                                          <p:attrName>ppt_y</p:attrName>
                                        </p:attrNameLst>
                                      </p:cBhvr>
                                      <p:rCtr x="3142" y="-5255"/>
                                    </p:animMotion>
                                  </p:childTnLst>
                                </p:cTn>
                              </p:par>
                              <p:par>
                                <p:cTn id="7" presetID="56" presetClass="path" presetSubtype="0" accel="50000" decel="50000" fill="hold" nodeType="withEffect">
                                  <p:stCondLst>
                                    <p:cond delay="0"/>
                                  </p:stCondLst>
                                  <p:childTnLst>
                                    <p:animMotion origin="layout" path="M -1.66667E-6 4.81481E-6 L 0.06302 -0.10487 " pathEditMode="relative" rAng="0" ptsTypes="AA">
                                      <p:cBhvr>
                                        <p:cTn id="8" dur="2000" fill="hold"/>
                                        <p:tgtEl>
                                          <p:spTgt spid="36"/>
                                        </p:tgtEl>
                                        <p:attrNameLst>
                                          <p:attrName>ppt_x</p:attrName>
                                          <p:attrName>ppt_y</p:attrName>
                                        </p:attrNameLst>
                                      </p:cBhvr>
                                      <p:rCtr x="3142" y="-5255"/>
                                    </p:animMotion>
                                  </p:childTnLst>
                                </p:cTn>
                              </p:par>
                              <p:par>
                                <p:cTn id="9" presetID="49" presetClass="path" presetSubtype="0" accel="50000" decel="50000" fill="hold" nodeType="withEffect">
                                  <p:stCondLst>
                                    <p:cond delay="0"/>
                                  </p:stCondLst>
                                  <p:childTnLst>
                                    <p:animMotion origin="layout" path="M -1.38889E-6 -1.69868E-6 L 0.06302 0.10484 " pathEditMode="relative" rAng="0" ptsTypes="AA">
                                      <p:cBhvr>
                                        <p:cTn id="10" dur="2000" fill="hold"/>
                                        <p:tgtEl>
                                          <p:spTgt spid="3"/>
                                        </p:tgtEl>
                                        <p:attrNameLst>
                                          <p:attrName>ppt_x</p:attrName>
                                          <p:attrName>ppt_y</p:attrName>
                                        </p:attrNameLst>
                                      </p:cBhvr>
                                      <p:rCtr x="3142" y="52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3"/>
          <p:cNvSpPr>
            <a:spLocks noGrp="1"/>
          </p:cNvSpPr>
          <p:nvPr>
            <p:ph type="title"/>
          </p:nvPr>
        </p:nvSpPr>
        <p:spPr/>
        <p:txBody>
          <a:bodyPr/>
          <a:lstStyle/>
          <a:p>
            <a:r>
              <a:rPr lang="en-US" altLang="zh-TW" dirty="0" err="1" smtClean="0"/>
              <a:t>LRb</a:t>
            </a:r>
            <a:r>
              <a:rPr lang="en-US" altLang="zh-TW" dirty="0" smtClean="0"/>
              <a:t> </a:t>
            </a:r>
            <a:r>
              <a:rPr lang="en-US" altLang="zh-TW" dirty="0"/>
              <a:t>rotation</a:t>
            </a:r>
            <a:endParaRPr lang="zh-TW" altLang="en-US" dirty="0" smtClean="0"/>
          </a:p>
        </p:txBody>
      </p:sp>
      <p:cxnSp>
        <p:nvCxnSpPr>
          <p:cNvPr id="34" name="直線接點 33"/>
          <p:cNvCxnSpPr/>
          <p:nvPr/>
        </p:nvCxnSpPr>
        <p:spPr>
          <a:xfrm>
            <a:off x="4499898" y="1484885"/>
            <a:ext cx="576262"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3923635" y="1484885"/>
            <a:ext cx="576263"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4716001" y="1989710"/>
            <a:ext cx="574472"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3" name="文字方塊 42"/>
          <p:cNvSpPr txBox="1"/>
          <p:nvPr/>
        </p:nvSpPr>
        <p:spPr>
          <a:xfrm>
            <a:off x="4715798" y="1268985"/>
            <a:ext cx="433387" cy="431800"/>
          </a:xfrm>
          <a:prstGeom prst="rect">
            <a:avLst/>
          </a:prstGeom>
          <a:noFill/>
        </p:spPr>
        <p:txBody>
          <a:bodyPr lIns="72000" rIns="72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8" name="橢圓 47"/>
          <p:cNvSpPr/>
          <p:nvPr/>
        </p:nvSpPr>
        <p:spPr>
          <a:xfrm>
            <a:off x="4283998" y="1268985"/>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36" name="直線接點 35"/>
          <p:cNvCxnSpPr/>
          <p:nvPr/>
        </p:nvCxnSpPr>
        <p:spPr>
          <a:xfrm>
            <a:off x="3923635" y="2205610"/>
            <a:ext cx="576263"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3923635" y="2926335"/>
            <a:ext cx="576263"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3707735" y="3429572"/>
            <a:ext cx="431800"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grpSp>
        <p:nvGrpSpPr>
          <p:cNvPr id="4" name="群組 3"/>
          <p:cNvGrpSpPr>
            <a:grpSpLocks/>
          </p:cNvGrpSpPr>
          <p:nvPr/>
        </p:nvGrpSpPr>
        <p:grpSpPr bwMode="auto">
          <a:xfrm>
            <a:off x="3850610" y="2710435"/>
            <a:ext cx="1439863" cy="1152525"/>
            <a:chOff x="3851275" y="3141663"/>
            <a:chExt cx="1439863" cy="1152525"/>
          </a:xfrm>
        </p:grpSpPr>
        <p:cxnSp>
          <p:nvCxnSpPr>
            <p:cNvPr id="54" name="直線接點 53"/>
            <p:cNvCxnSpPr/>
            <p:nvPr/>
          </p:nvCxnSpPr>
          <p:spPr>
            <a:xfrm>
              <a:off x="4500563" y="3357563"/>
              <a:ext cx="574675"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橢圓 67"/>
            <p:cNvSpPr/>
            <p:nvPr/>
          </p:nvSpPr>
          <p:spPr>
            <a:xfrm>
              <a:off x="4859338" y="3860800"/>
              <a:ext cx="431800"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70" name="文字方塊 69"/>
            <p:cNvSpPr txBox="1"/>
            <p:nvPr/>
          </p:nvSpPr>
          <p:spPr>
            <a:xfrm>
              <a:off x="3851275" y="3141663"/>
              <a:ext cx="433388"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71" name="橢圓 70"/>
            <p:cNvSpPr/>
            <p:nvPr/>
          </p:nvSpPr>
          <p:spPr>
            <a:xfrm>
              <a:off x="4284663" y="3141663"/>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標楷體"/>
                <a:cs typeface="+mn-cs"/>
              </a:endParaRPr>
            </a:p>
          </p:txBody>
        </p:sp>
      </p:grpSp>
      <p:grpSp>
        <p:nvGrpSpPr>
          <p:cNvPr id="15" name="群組 14"/>
          <p:cNvGrpSpPr>
            <a:grpSpLocks/>
          </p:cNvGrpSpPr>
          <p:nvPr/>
        </p:nvGrpSpPr>
        <p:grpSpPr bwMode="auto">
          <a:xfrm>
            <a:off x="3131472" y="1989710"/>
            <a:ext cx="1008063" cy="1154112"/>
            <a:chOff x="3132137" y="2420938"/>
            <a:chExt cx="1008063" cy="1154112"/>
          </a:xfrm>
        </p:grpSpPr>
        <p:cxnSp>
          <p:nvCxnSpPr>
            <p:cNvPr id="37" name="直線接點 36"/>
            <p:cNvCxnSpPr/>
            <p:nvPr/>
          </p:nvCxnSpPr>
          <p:spPr>
            <a:xfrm flipH="1">
              <a:off x="3348038" y="2636838"/>
              <a:ext cx="576262"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橢圓 39"/>
            <p:cNvSpPr/>
            <p:nvPr/>
          </p:nvSpPr>
          <p:spPr>
            <a:xfrm>
              <a:off x="3132137" y="3141663"/>
              <a:ext cx="576521"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4" name="文字方塊 43"/>
            <p:cNvSpPr txBox="1"/>
            <p:nvPr/>
          </p:nvSpPr>
          <p:spPr>
            <a:xfrm>
              <a:off x="3276600" y="2420938"/>
              <a:ext cx="431800" cy="431800"/>
            </a:xfrm>
            <a:prstGeom prst="rect">
              <a:avLst/>
            </a:prstGeom>
            <a:noFill/>
          </p:spPr>
          <p:txBody>
            <a:bodyPr lIns="72000" rIns="72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9" name="橢圓 48"/>
            <p:cNvSpPr/>
            <p:nvPr/>
          </p:nvSpPr>
          <p:spPr>
            <a:xfrm>
              <a:off x="3708400" y="2420938"/>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grpSp>
      <p:cxnSp>
        <p:nvCxnSpPr>
          <p:cNvPr id="73" name="直線接點 72"/>
          <p:cNvCxnSpPr/>
          <p:nvPr/>
        </p:nvCxnSpPr>
        <p:spPr>
          <a:xfrm>
            <a:off x="1835575" y="4581155"/>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flipH="1">
            <a:off x="1403775" y="4581155"/>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2268963" y="515741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flipH="1">
            <a:off x="1764138" y="5157418"/>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1116438" y="501295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78" name="橢圓 77"/>
          <p:cNvSpPr/>
          <p:nvPr/>
        </p:nvSpPr>
        <p:spPr>
          <a:xfrm>
            <a:off x="2556300"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79" name="橢圓 78"/>
          <p:cNvSpPr/>
          <p:nvPr/>
        </p:nvSpPr>
        <p:spPr>
          <a:xfrm>
            <a:off x="1548238"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80" name="文字方塊 79"/>
          <p:cNvSpPr txBox="1"/>
          <p:nvPr/>
        </p:nvSpPr>
        <p:spPr>
          <a:xfrm>
            <a:off x="1260900" y="4436693"/>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1" name="文字方塊 80"/>
          <p:cNvSpPr txBox="1"/>
          <p:nvPr/>
        </p:nvSpPr>
        <p:spPr>
          <a:xfrm>
            <a:off x="2411838" y="5012955"/>
            <a:ext cx="288925"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2" name="橢圓 81"/>
          <p:cNvSpPr/>
          <p:nvPr/>
        </p:nvSpPr>
        <p:spPr>
          <a:xfrm>
            <a:off x="2124500" y="5012955"/>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83" name="直線接點 82"/>
          <p:cNvCxnSpPr/>
          <p:nvPr/>
        </p:nvCxnSpPr>
        <p:spPr>
          <a:xfrm>
            <a:off x="2268963" y="4004893"/>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H="1">
            <a:off x="1835575" y="4004893"/>
            <a:ext cx="433388"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橢圓 84"/>
          <p:cNvSpPr/>
          <p:nvPr/>
        </p:nvSpPr>
        <p:spPr>
          <a:xfrm>
            <a:off x="2411838" y="4436693"/>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86" name="文字方塊 85"/>
          <p:cNvSpPr txBox="1"/>
          <p:nvPr/>
        </p:nvSpPr>
        <p:spPr>
          <a:xfrm>
            <a:off x="1692700" y="3862018"/>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87" name="橢圓 86"/>
          <p:cNvSpPr/>
          <p:nvPr/>
        </p:nvSpPr>
        <p:spPr>
          <a:xfrm>
            <a:off x="2124500" y="386201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8" name="橢圓 87"/>
          <p:cNvSpPr/>
          <p:nvPr/>
        </p:nvSpPr>
        <p:spPr>
          <a:xfrm>
            <a:off x="1692700" y="4436693"/>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9" name="直線接點 88"/>
          <p:cNvCxnSpPr/>
          <p:nvPr/>
        </p:nvCxnSpPr>
        <p:spPr>
          <a:xfrm>
            <a:off x="4861350" y="5157418"/>
            <a:ext cx="503238"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flipH="1">
            <a:off x="4427963" y="5157418"/>
            <a:ext cx="43338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6588550" y="5157418"/>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flipH="1">
            <a:off x="6085313" y="515741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4140625" y="5589218"/>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94" name="橢圓 93"/>
          <p:cNvSpPr/>
          <p:nvPr/>
        </p:nvSpPr>
        <p:spPr>
          <a:xfrm>
            <a:off x="5869413"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95" name="橢圓 94"/>
          <p:cNvSpPr/>
          <p:nvPr/>
        </p:nvSpPr>
        <p:spPr>
          <a:xfrm>
            <a:off x="5148688"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96" name="文字方塊 95"/>
          <p:cNvSpPr txBox="1"/>
          <p:nvPr/>
        </p:nvSpPr>
        <p:spPr>
          <a:xfrm>
            <a:off x="4285088" y="5012955"/>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7" name="文字方塊 96"/>
          <p:cNvSpPr txBox="1"/>
          <p:nvPr/>
        </p:nvSpPr>
        <p:spPr>
          <a:xfrm>
            <a:off x="5293150" y="4436693"/>
            <a:ext cx="287338"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cxnSp>
        <p:nvCxnSpPr>
          <p:cNvPr id="98" name="直線接點 97"/>
          <p:cNvCxnSpPr/>
          <p:nvPr/>
        </p:nvCxnSpPr>
        <p:spPr>
          <a:xfrm>
            <a:off x="5724950" y="4581155"/>
            <a:ext cx="8636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flipH="1">
            <a:off x="4861350" y="4581155"/>
            <a:ext cx="8636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6733013" y="5589218"/>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101" name="文字方塊 100"/>
          <p:cNvSpPr txBox="1"/>
          <p:nvPr/>
        </p:nvSpPr>
        <p:spPr>
          <a:xfrm>
            <a:off x="6733013" y="5012955"/>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02" name="橢圓 101"/>
          <p:cNvSpPr/>
          <p:nvPr/>
        </p:nvSpPr>
        <p:spPr>
          <a:xfrm>
            <a:off x="5580488" y="4436693"/>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3" name="橢圓 102"/>
          <p:cNvSpPr/>
          <p:nvPr/>
        </p:nvSpPr>
        <p:spPr>
          <a:xfrm>
            <a:off x="4716888" y="5012955"/>
            <a:ext cx="287337"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4" name="文字方塊 103"/>
          <p:cNvSpPr txBox="1"/>
          <p:nvPr/>
        </p:nvSpPr>
        <p:spPr>
          <a:xfrm>
            <a:off x="971975" y="6021018"/>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a:latin typeface="+mn-lt"/>
                <a:ea typeface="新細明體" pitchFamily="18" charset="-120"/>
              </a:rPr>
              <a:t>LRb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105" name="文字方塊 104"/>
          <p:cNvSpPr txBox="1"/>
          <p:nvPr/>
        </p:nvSpPr>
        <p:spPr>
          <a:xfrm>
            <a:off x="4427963" y="6021018"/>
            <a:ext cx="2592387"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106" name="橢圓 105"/>
          <p:cNvSpPr/>
          <p:nvPr/>
        </p:nvSpPr>
        <p:spPr>
          <a:xfrm>
            <a:off x="6445675" y="5012955"/>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553634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3.61111E-6 3.33333E-6 L -0.06285 -0.1051 " pathEditMode="relative" rAng="0" ptsTypes="AA">
                                      <p:cBhvr>
                                        <p:cTn id="6" dur="2000" fill="hold"/>
                                        <p:tgtEl>
                                          <p:spTgt spid="4"/>
                                        </p:tgtEl>
                                        <p:attrNameLst>
                                          <p:attrName>ppt_x</p:attrName>
                                          <p:attrName>ppt_y</p:attrName>
                                        </p:attrNameLst>
                                      </p:cBhvr>
                                      <p:rCtr x="-3142" y="-5255"/>
                                    </p:animMotion>
                                  </p:childTnLst>
                                </p:cTn>
                              </p:par>
                              <p:par>
                                <p:cTn id="7" presetID="42" presetClass="path" presetSubtype="0" accel="50000" decel="50000" fill="hold" nodeType="withEffect">
                                  <p:stCondLst>
                                    <p:cond delay="0"/>
                                  </p:stCondLst>
                                  <p:childTnLst>
                                    <p:animMotion origin="layout" path="M 5.55556E-7 -4.07407E-6 L -0.06302 0.1051 " pathEditMode="relative" rAng="0" ptsTypes="AA">
                                      <p:cBhvr>
                                        <p:cTn id="8" dur="2000" fill="hold"/>
                                        <p:tgtEl>
                                          <p:spTgt spid="15"/>
                                        </p:tgtEl>
                                        <p:attrNameLst>
                                          <p:attrName>ppt_x</p:attrName>
                                          <p:attrName>ppt_y</p:attrName>
                                        </p:attrNameLst>
                                      </p:cBhvr>
                                      <p:rCtr x="-3160" y="5255"/>
                                    </p:animMotion>
                                  </p:childTnLst>
                                </p:cTn>
                              </p:par>
                              <p:par>
                                <p:cTn id="9" presetID="42" presetClass="path" presetSubtype="0" accel="50000" decel="50000" fill="hold" nodeType="withEffect">
                                  <p:stCondLst>
                                    <p:cond delay="0"/>
                                  </p:stCondLst>
                                  <p:childTnLst>
                                    <p:animMotion origin="layout" path="M -2.77778E-7 -4.07407E-6 L -0.06302 0.10487 " pathEditMode="relative" rAng="0" ptsTypes="AA">
                                      <p:cBhvr>
                                        <p:cTn id="10" dur="2000" fill="hold"/>
                                        <p:tgtEl>
                                          <p:spTgt spid="36"/>
                                        </p:tgtEl>
                                        <p:attrNameLst>
                                          <p:attrName>ppt_x</p:attrName>
                                          <p:attrName>ppt_y</p:attrName>
                                        </p:attrNameLst>
                                      </p:cBhvr>
                                      <p:rCtr x="-3160" y="5231"/>
                                    </p:animMotion>
                                  </p:childTnLst>
                                </p:cTn>
                              </p:par>
                              <p:par>
                                <p:cTn id="11" presetID="64" presetClass="path" presetSubtype="0" accel="50000" decel="50000" fill="hold" nodeType="withEffect">
                                  <p:stCondLst>
                                    <p:cond delay="0"/>
                                  </p:stCondLst>
                                  <p:childTnLst>
                                    <p:animMotion origin="layout" path="M -2.77778E-7 4.81481E-6 L -0.06302 -0.10487 " pathEditMode="relative" rAng="0" ptsTypes="AA">
                                      <p:cBhvr>
                                        <p:cTn id="12" dur="2000" fill="hold"/>
                                        <p:tgtEl>
                                          <p:spTgt spid="63"/>
                                        </p:tgtEl>
                                        <p:attrNameLst>
                                          <p:attrName>ppt_x</p:attrName>
                                          <p:attrName>ppt_y</p:attrName>
                                        </p:attrNameLst>
                                      </p:cBhvr>
                                      <p:rCtr x="-3160" y="-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標題 3"/>
          <p:cNvSpPr>
            <a:spLocks noGrp="1"/>
          </p:cNvSpPr>
          <p:nvPr>
            <p:ph type="title"/>
          </p:nvPr>
        </p:nvSpPr>
        <p:spPr/>
        <p:txBody>
          <a:bodyPr/>
          <a:lstStyle/>
          <a:p>
            <a:r>
              <a:rPr lang="en-US" altLang="zh-TW" dirty="0" err="1" smtClean="0"/>
              <a:t>LRb</a:t>
            </a:r>
            <a:r>
              <a:rPr lang="en-US" altLang="zh-TW" dirty="0" smtClean="0"/>
              <a:t> </a:t>
            </a:r>
            <a:r>
              <a:rPr lang="en-US" altLang="zh-TW" dirty="0"/>
              <a:t>rotation</a:t>
            </a:r>
            <a:endParaRPr lang="zh-TW" altLang="en-US" dirty="0" smtClean="0"/>
          </a:p>
        </p:txBody>
      </p:sp>
      <p:cxnSp>
        <p:nvCxnSpPr>
          <p:cNvPr id="50" name="直線接點 49"/>
          <p:cNvCxnSpPr/>
          <p:nvPr/>
        </p:nvCxnSpPr>
        <p:spPr>
          <a:xfrm>
            <a:off x="4067175" y="2204170"/>
            <a:ext cx="720725"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4067175" y="1483445"/>
            <a:ext cx="431800"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4572000" y="2708995"/>
            <a:ext cx="431800"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grpSp>
        <p:nvGrpSpPr>
          <p:cNvPr id="2" name="群組 1"/>
          <p:cNvGrpSpPr>
            <a:grpSpLocks/>
          </p:cNvGrpSpPr>
          <p:nvPr/>
        </p:nvGrpSpPr>
        <p:grpSpPr bwMode="auto">
          <a:xfrm>
            <a:off x="4284663" y="1267545"/>
            <a:ext cx="1007342" cy="1154112"/>
            <a:chOff x="3995928" y="1700784"/>
            <a:chExt cx="1007342" cy="1154112"/>
          </a:xfrm>
        </p:grpSpPr>
        <p:cxnSp>
          <p:nvCxnSpPr>
            <p:cNvPr id="52" name="直線接點 51"/>
            <p:cNvCxnSpPr/>
            <p:nvPr/>
          </p:nvCxnSpPr>
          <p:spPr>
            <a:xfrm>
              <a:off x="4211828" y="1916684"/>
              <a:ext cx="576262"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4427728" y="2421509"/>
              <a:ext cx="575542"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59" name="文字方塊 58"/>
            <p:cNvSpPr txBox="1"/>
            <p:nvPr/>
          </p:nvSpPr>
          <p:spPr>
            <a:xfrm>
              <a:off x="4427728" y="1700784"/>
              <a:ext cx="431800" cy="431800"/>
            </a:xfrm>
            <a:prstGeom prst="rect">
              <a:avLst/>
            </a:prstGeom>
            <a:noFill/>
          </p:spPr>
          <p:txBody>
            <a:bodyPr lIns="72000" rIns="72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65" name="橢圓 64"/>
            <p:cNvSpPr/>
            <p:nvPr/>
          </p:nvSpPr>
          <p:spPr>
            <a:xfrm>
              <a:off x="3995928" y="1700784"/>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grpSp>
      <p:grpSp>
        <p:nvGrpSpPr>
          <p:cNvPr id="3" name="群組 2"/>
          <p:cNvGrpSpPr>
            <a:grpSpLocks/>
          </p:cNvGrpSpPr>
          <p:nvPr/>
        </p:nvGrpSpPr>
        <p:grpSpPr bwMode="auto">
          <a:xfrm>
            <a:off x="2700337" y="1988270"/>
            <a:ext cx="1584326" cy="1874837"/>
            <a:chOff x="2411348" y="2420874"/>
            <a:chExt cx="1584326" cy="1874837"/>
          </a:xfrm>
        </p:grpSpPr>
        <p:cxnSp>
          <p:nvCxnSpPr>
            <p:cNvPr id="51" name="直線接點 50"/>
            <p:cNvCxnSpPr/>
            <p:nvPr/>
          </p:nvCxnSpPr>
          <p:spPr>
            <a:xfrm flipH="1">
              <a:off x="3060636" y="2636774"/>
              <a:ext cx="719138"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3132074" y="2420874"/>
              <a:ext cx="43180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64" name="橢圓 63"/>
            <p:cNvSpPr/>
            <p:nvPr/>
          </p:nvSpPr>
          <p:spPr>
            <a:xfrm>
              <a:off x="3563874" y="2420874"/>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83" name="直線接點 82"/>
            <p:cNvCxnSpPr/>
            <p:nvPr/>
          </p:nvCxnSpPr>
          <p:spPr>
            <a:xfrm>
              <a:off x="3060636" y="3357499"/>
              <a:ext cx="431800"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H="1">
              <a:off x="2628836" y="3357499"/>
              <a:ext cx="431800"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橢圓 84"/>
            <p:cNvSpPr/>
            <p:nvPr/>
          </p:nvSpPr>
          <p:spPr>
            <a:xfrm>
              <a:off x="3276536" y="3862324"/>
              <a:ext cx="431800"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86" name="橢圓 85"/>
            <p:cNvSpPr/>
            <p:nvPr/>
          </p:nvSpPr>
          <p:spPr>
            <a:xfrm>
              <a:off x="2411348" y="3862324"/>
              <a:ext cx="575653"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87" name="文字方塊 86"/>
            <p:cNvSpPr txBox="1"/>
            <p:nvPr/>
          </p:nvSpPr>
          <p:spPr>
            <a:xfrm>
              <a:off x="2411349" y="3141599"/>
              <a:ext cx="433387" cy="431800"/>
            </a:xfrm>
            <a:prstGeom prst="rect">
              <a:avLst/>
            </a:prstGeom>
            <a:noFill/>
          </p:spPr>
          <p:txBody>
            <a:bodyPr lIns="72000" rIns="72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88" name="橢圓 87"/>
            <p:cNvSpPr/>
            <p:nvPr/>
          </p:nvSpPr>
          <p:spPr>
            <a:xfrm>
              <a:off x="2844736" y="3141599"/>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標楷體"/>
                <a:cs typeface="+mn-cs"/>
              </a:endParaRPr>
            </a:p>
          </p:txBody>
        </p:sp>
      </p:grpSp>
      <p:cxnSp>
        <p:nvCxnSpPr>
          <p:cNvPr id="23" name="直線接點 22"/>
          <p:cNvCxnSpPr/>
          <p:nvPr/>
        </p:nvCxnSpPr>
        <p:spPr>
          <a:xfrm>
            <a:off x="1835575" y="4581155"/>
            <a:ext cx="433388"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1403775" y="4581155"/>
            <a:ext cx="431800" cy="5762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2268963" y="515741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H="1">
            <a:off x="1764138" y="5157418"/>
            <a:ext cx="504825"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橢圓 26"/>
          <p:cNvSpPr/>
          <p:nvPr/>
        </p:nvSpPr>
        <p:spPr>
          <a:xfrm>
            <a:off x="1116438" y="501295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28" name="橢圓 27"/>
          <p:cNvSpPr/>
          <p:nvPr/>
        </p:nvSpPr>
        <p:spPr>
          <a:xfrm>
            <a:off x="2556300"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29" name="橢圓 28"/>
          <p:cNvSpPr/>
          <p:nvPr/>
        </p:nvSpPr>
        <p:spPr>
          <a:xfrm>
            <a:off x="1548238"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30" name="文字方塊 29"/>
          <p:cNvSpPr txBox="1"/>
          <p:nvPr/>
        </p:nvSpPr>
        <p:spPr>
          <a:xfrm>
            <a:off x="1260900" y="4436693"/>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31" name="文字方塊 30"/>
          <p:cNvSpPr txBox="1"/>
          <p:nvPr/>
        </p:nvSpPr>
        <p:spPr>
          <a:xfrm>
            <a:off x="2411838" y="5012955"/>
            <a:ext cx="288925"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32" name="橢圓 31"/>
          <p:cNvSpPr/>
          <p:nvPr/>
        </p:nvSpPr>
        <p:spPr>
          <a:xfrm>
            <a:off x="2124500" y="5012955"/>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33" name="直線接點 32"/>
          <p:cNvCxnSpPr/>
          <p:nvPr/>
        </p:nvCxnSpPr>
        <p:spPr>
          <a:xfrm>
            <a:off x="2268963" y="4004893"/>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H="1">
            <a:off x="1835575" y="4004893"/>
            <a:ext cx="433388" cy="5762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2411838" y="4436693"/>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36" name="文字方塊 35"/>
          <p:cNvSpPr txBox="1"/>
          <p:nvPr/>
        </p:nvSpPr>
        <p:spPr>
          <a:xfrm>
            <a:off x="1692700" y="3862018"/>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37" name="橢圓 36"/>
          <p:cNvSpPr/>
          <p:nvPr/>
        </p:nvSpPr>
        <p:spPr>
          <a:xfrm>
            <a:off x="2124500" y="386201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8" name="橢圓 37"/>
          <p:cNvSpPr/>
          <p:nvPr/>
        </p:nvSpPr>
        <p:spPr>
          <a:xfrm>
            <a:off x="1692700" y="4436693"/>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9" name="直線接點 38"/>
          <p:cNvCxnSpPr/>
          <p:nvPr/>
        </p:nvCxnSpPr>
        <p:spPr>
          <a:xfrm>
            <a:off x="4861350" y="5157418"/>
            <a:ext cx="503238"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flipH="1">
            <a:off x="4427963" y="5157418"/>
            <a:ext cx="43338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6588550" y="5157418"/>
            <a:ext cx="431800"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H="1">
            <a:off x="6085313" y="5157418"/>
            <a:ext cx="503237" cy="576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140625" y="5589218"/>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44" name="橢圓 43"/>
          <p:cNvSpPr/>
          <p:nvPr/>
        </p:nvSpPr>
        <p:spPr>
          <a:xfrm>
            <a:off x="5869413"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45" name="橢圓 44"/>
          <p:cNvSpPr/>
          <p:nvPr/>
        </p:nvSpPr>
        <p:spPr>
          <a:xfrm>
            <a:off x="5148688"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46" name="文字方塊 45"/>
          <p:cNvSpPr txBox="1"/>
          <p:nvPr/>
        </p:nvSpPr>
        <p:spPr>
          <a:xfrm>
            <a:off x="4285088" y="5012955"/>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47" name="文字方塊 46"/>
          <p:cNvSpPr txBox="1"/>
          <p:nvPr/>
        </p:nvSpPr>
        <p:spPr>
          <a:xfrm>
            <a:off x="5293150" y="4436693"/>
            <a:ext cx="287338"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cxnSp>
        <p:nvCxnSpPr>
          <p:cNvPr id="48" name="直線接點 47"/>
          <p:cNvCxnSpPr/>
          <p:nvPr/>
        </p:nvCxnSpPr>
        <p:spPr>
          <a:xfrm>
            <a:off x="5724950" y="4581155"/>
            <a:ext cx="8636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4861350" y="4581155"/>
            <a:ext cx="863600" cy="5762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6733013" y="5589218"/>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55" name="文字方塊 54"/>
          <p:cNvSpPr txBox="1"/>
          <p:nvPr/>
        </p:nvSpPr>
        <p:spPr>
          <a:xfrm>
            <a:off x="6733013" y="5012955"/>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8" name="橢圓 57"/>
          <p:cNvSpPr/>
          <p:nvPr/>
        </p:nvSpPr>
        <p:spPr>
          <a:xfrm>
            <a:off x="5580488" y="4436693"/>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1" name="橢圓 60"/>
          <p:cNvSpPr/>
          <p:nvPr/>
        </p:nvSpPr>
        <p:spPr>
          <a:xfrm>
            <a:off x="4716888" y="5012955"/>
            <a:ext cx="287337"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2" name="文字方塊 61"/>
          <p:cNvSpPr txBox="1"/>
          <p:nvPr/>
        </p:nvSpPr>
        <p:spPr>
          <a:xfrm>
            <a:off x="971975" y="6021018"/>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a:latin typeface="+mn-lt"/>
                <a:ea typeface="新細明體" pitchFamily="18" charset="-120"/>
              </a:rPr>
              <a:t>LRb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63" name="文字方塊 62"/>
          <p:cNvSpPr txBox="1"/>
          <p:nvPr/>
        </p:nvSpPr>
        <p:spPr>
          <a:xfrm>
            <a:off x="4427963" y="6021018"/>
            <a:ext cx="2592387"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66" name="橢圓 65"/>
          <p:cNvSpPr/>
          <p:nvPr/>
        </p:nvSpPr>
        <p:spPr>
          <a:xfrm>
            <a:off x="6445675" y="5012955"/>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4039047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1.11111E-6 0 L 0.07882 0.10509 " pathEditMode="relative" rAng="0" ptsTypes="AA">
                                      <p:cBhvr>
                                        <p:cTn id="6" dur="2000" fill="hold"/>
                                        <p:tgtEl>
                                          <p:spTgt spid="2"/>
                                        </p:tgtEl>
                                        <p:attrNameLst>
                                          <p:attrName>ppt_x</p:attrName>
                                          <p:attrName>ppt_y</p:attrName>
                                        </p:attrNameLst>
                                      </p:cBhvr>
                                      <p:rCtr x="3941" y="5255"/>
                                    </p:animMotion>
                                  </p:childTnLst>
                                </p:cTn>
                              </p:par>
                              <p:par>
                                <p:cTn id="7" presetID="49" presetClass="path" presetSubtype="0" accel="50000" decel="50000" fill="hold" nodeType="withEffect">
                                  <p:stCondLst>
                                    <p:cond delay="0"/>
                                  </p:stCondLst>
                                  <p:childTnLst>
                                    <p:animMotion origin="layout" path="M -2.77778E-6 0 L 0.07882 0.10509 " pathEditMode="relative" rAng="0" ptsTypes="AA">
                                      <p:cBhvr>
                                        <p:cTn id="8" dur="2000" fill="hold"/>
                                        <p:tgtEl>
                                          <p:spTgt spid="53"/>
                                        </p:tgtEl>
                                        <p:attrNameLst>
                                          <p:attrName>ppt_x</p:attrName>
                                          <p:attrName>ppt_y</p:attrName>
                                        </p:attrNameLst>
                                      </p:cBhvr>
                                      <p:rCtr x="3941" y="5255"/>
                                    </p:animMotion>
                                  </p:childTnLst>
                                </p:cTn>
                              </p:par>
                              <p:par>
                                <p:cTn id="9" presetID="56" presetClass="path" presetSubtype="0" accel="50000" decel="50000" fill="hold" nodeType="withEffect">
                                  <p:stCondLst>
                                    <p:cond delay="0"/>
                                  </p:stCondLst>
                                  <p:childTnLst>
                                    <p:animMotion origin="layout" path="M -4.44444E-6 1.11111E-6 L 0.04723 -0.10509 " pathEditMode="relative" rAng="0" ptsTypes="AA">
                                      <p:cBhvr>
                                        <p:cTn id="10" dur="2000" fill="hold"/>
                                        <p:tgtEl>
                                          <p:spTgt spid="3"/>
                                        </p:tgtEl>
                                        <p:attrNameLst>
                                          <p:attrName>ppt_x</p:attrName>
                                          <p:attrName>ppt_y</p:attrName>
                                        </p:attrNameLst>
                                      </p:cBhvr>
                                      <p:rCtr x="2361" y="-5255"/>
                                    </p:animMotion>
                                  </p:childTnLst>
                                </p:cTn>
                              </p:par>
                              <p:par>
                                <p:cTn id="11" presetID="56" presetClass="path" presetSubtype="0" accel="50000" decel="50000" fill="hold" nodeType="withEffect">
                                  <p:stCondLst>
                                    <p:cond delay="0"/>
                                  </p:stCondLst>
                                  <p:childTnLst>
                                    <p:animMotion origin="layout" path="M -1.38889E-6 -2.59259E-6 L 0.04722 -0.10509 " pathEditMode="relative" rAng="0" ptsTypes="AA">
                                      <p:cBhvr>
                                        <p:cTn id="12" dur="2000" fill="hold"/>
                                        <p:tgtEl>
                                          <p:spTgt spid="50"/>
                                        </p:tgtEl>
                                        <p:attrNameLst>
                                          <p:attrName>ppt_x</p:attrName>
                                          <p:attrName>ppt_y</p:attrName>
                                        </p:attrNameLst>
                                      </p:cBhvr>
                                      <p:rCtr x="2361" y="-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4" name="內容版面配置區 3"/>
          <p:cNvSpPr>
            <a:spLocks noGrp="1"/>
          </p:cNvSpPr>
          <p:nvPr>
            <p:ph idx="1"/>
          </p:nvPr>
        </p:nvSpPr>
        <p:spPr>
          <a:xfrm>
            <a:off x="395288" y="1268414"/>
            <a:ext cx="8353425" cy="1584582"/>
          </a:xfrm>
        </p:spPr>
        <p:txBody>
          <a:bodyPr/>
          <a:lstStyle/>
          <a:p>
            <a:pPr>
              <a:defRPr/>
            </a:pPr>
            <a:r>
              <a:rPr lang="en-US" altLang="zh-TW" dirty="0" smtClean="0"/>
              <a:t>A </a:t>
            </a:r>
            <a:r>
              <a:rPr lang="en-US" altLang="zh-TW" i="1" dirty="0" smtClean="0">
                <a:solidFill>
                  <a:srgbClr val="0000FF"/>
                </a:solidFill>
              </a:rPr>
              <a:t>red-black tree</a:t>
            </a:r>
            <a:r>
              <a:rPr lang="en-US" altLang="zh-TW" dirty="0" smtClean="0"/>
              <a:t> is a binary search tree in which every node is colored either red or black.</a:t>
            </a:r>
          </a:p>
          <a:p>
            <a:pPr>
              <a:defRPr/>
            </a:pPr>
            <a:r>
              <a:rPr lang="en-US" altLang="zh-TW" dirty="0" smtClean="0"/>
              <a:t>We obtain an </a:t>
            </a:r>
            <a:r>
              <a:rPr lang="en-US" altLang="zh-TW" i="1" dirty="0" smtClean="0">
                <a:solidFill>
                  <a:srgbClr val="0000FF"/>
                </a:solidFill>
              </a:rPr>
              <a:t>extended binary tree</a:t>
            </a:r>
            <a:r>
              <a:rPr lang="en-US" altLang="zh-TW" dirty="0" smtClean="0"/>
              <a:t> from a regular binary tree by replacing every null pointer with an external node.</a:t>
            </a:r>
          </a:p>
        </p:txBody>
      </p:sp>
      <p:cxnSp>
        <p:nvCxnSpPr>
          <p:cNvPr id="5" name="直線接點 4"/>
          <p:cNvCxnSpPr/>
          <p:nvPr/>
        </p:nvCxnSpPr>
        <p:spPr>
          <a:xfrm>
            <a:off x="4643882" y="3356864"/>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2772219" y="3356864"/>
            <a:ext cx="18716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427982" y="3140964"/>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cxnSp>
        <p:nvCxnSpPr>
          <p:cNvPr id="8" name="直線接點 7"/>
          <p:cNvCxnSpPr>
            <a:endCxn id="18" idx="0"/>
          </p:cNvCxnSpPr>
          <p:nvPr/>
        </p:nvCxnSpPr>
        <p:spPr>
          <a:xfrm>
            <a:off x="6517132" y="4077589"/>
            <a:ext cx="1008624"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5364607" y="4077589"/>
            <a:ext cx="1152525"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6301232" y="3861689"/>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cxnSp>
        <p:nvCxnSpPr>
          <p:cNvPr id="11" name="直線接點 10"/>
          <p:cNvCxnSpPr/>
          <p:nvPr/>
        </p:nvCxnSpPr>
        <p:spPr>
          <a:xfrm>
            <a:off x="2773807" y="4077589"/>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H="1">
            <a:off x="1619694" y="4077589"/>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2556319" y="3861689"/>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sp>
        <p:nvSpPr>
          <p:cNvPr id="14" name="矩形 13"/>
          <p:cNvSpPr/>
          <p:nvPr/>
        </p:nvSpPr>
        <p:spPr>
          <a:xfrm>
            <a:off x="3996182" y="6165152"/>
            <a:ext cx="144000" cy="144462"/>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5" name="矩形 14"/>
          <p:cNvSpPr/>
          <p:nvPr/>
        </p:nvSpPr>
        <p:spPr>
          <a:xfrm>
            <a:off x="4572444" y="6165152"/>
            <a:ext cx="144000" cy="144462"/>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6" name="矩形 15"/>
          <p:cNvSpPr/>
          <p:nvPr/>
        </p:nvSpPr>
        <p:spPr>
          <a:xfrm>
            <a:off x="5004244" y="5446014"/>
            <a:ext cx="144000" cy="142875"/>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7" name="矩形 16"/>
          <p:cNvSpPr/>
          <p:nvPr/>
        </p:nvSpPr>
        <p:spPr>
          <a:xfrm>
            <a:off x="5580507" y="5446014"/>
            <a:ext cx="144000" cy="142875"/>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8" name="矩形 17"/>
          <p:cNvSpPr/>
          <p:nvPr/>
        </p:nvSpPr>
        <p:spPr>
          <a:xfrm>
            <a:off x="7453756" y="4725289"/>
            <a:ext cx="144000" cy="144463"/>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9" name="矩形 18"/>
          <p:cNvSpPr/>
          <p:nvPr/>
        </p:nvSpPr>
        <p:spPr>
          <a:xfrm>
            <a:off x="1403794" y="6165152"/>
            <a:ext cx="144000" cy="144462"/>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20" name="矩形 19"/>
          <p:cNvSpPr/>
          <p:nvPr/>
        </p:nvSpPr>
        <p:spPr>
          <a:xfrm>
            <a:off x="827532" y="6165152"/>
            <a:ext cx="144000" cy="144462"/>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cxnSp>
        <p:nvCxnSpPr>
          <p:cNvPr id="21" name="直線接點 20"/>
          <p:cNvCxnSpPr/>
          <p:nvPr/>
        </p:nvCxnSpPr>
        <p:spPr>
          <a:xfrm>
            <a:off x="392474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18789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a:endCxn id="17" idx="0"/>
          </p:cNvCxnSpPr>
          <p:nvPr/>
        </p:nvCxnSpPr>
        <p:spPr>
          <a:xfrm>
            <a:off x="5364607" y="4796727"/>
            <a:ext cx="2879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a:endCxn id="16" idx="0"/>
          </p:cNvCxnSpPr>
          <p:nvPr/>
        </p:nvCxnSpPr>
        <p:spPr>
          <a:xfrm flipH="1">
            <a:off x="5076244" y="4796727"/>
            <a:ext cx="288364"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endCxn id="15" idx="0"/>
          </p:cNvCxnSpPr>
          <p:nvPr/>
        </p:nvCxnSpPr>
        <p:spPr>
          <a:xfrm>
            <a:off x="4356544" y="5517452"/>
            <a:ext cx="2879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a:endCxn id="36" idx="0"/>
          </p:cNvCxnSpPr>
          <p:nvPr/>
        </p:nvCxnSpPr>
        <p:spPr>
          <a:xfrm flipH="1">
            <a:off x="3636382" y="4796727"/>
            <a:ext cx="288364"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a:endCxn id="14" idx="0"/>
          </p:cNvCxnSpPr>
          <p:nvPr/>
        </p:nvCxnSpPr>
        <p:spPr>
          <a:xfrm flipH="1">
            <a:off x="4068182" y="5517452"/>
            <a:ext cx="288364"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endCxn id="20" idx="0"/>
          </p:cNvCxnSpPr>
          <p:nvPr/>
        </p:nvCxnSpPr>
        <p:spPr>
          <a:xfrm flipH="1">
            <a:off x="899532" y="5517452"/>
            <a:ext cx="288364"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a:endCxn id="19" idx="0"/>
          </p:cNvCxnSpPr>
          <p:nvPr/>
        </p:nvCxnSpPr>
        <p:spPr>
          <a:xfrm>
            <a:off x="1187894" y="5517452"/>
            <a:ext cx="2879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a:endCxn id="37" idx="0"/>
          </p:cNvCxnSpPr>
          <p:nvPr/>
        </p:nvCxnSpPr>
        <p:spPr>
          <a:xfrm>
            <a:off x="1619694" y="4796727"/>
            <a:ext cx="2879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5148707"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32" name="橢圓 31"/>
          <p:cNvSpPr/>
          <p:nvPr/>
        </p:nvSpPr>
        <p:spPr>
          <a:xfrm>
            <a:off x="3708844"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33" name="橢圓 32"/>
          <p:cNvSpPr/>
          <p:nvPr/>
        </p:nvSpPr>
        <p:spPr>
          <a:xfrm>
            <a:off x="1403794"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sp>
        <p:nvSpPr>
          <p:cNvPr id="34" name="橢圓 33"/>
          <p:cNvSpPr/>
          <p:nvPr/>
        </p:nvSpPr>
        <p:spPr>
          <a:xfrm>
            <a:off x="4140644" y="5301552"/>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35" name="橢圓 34"/>
          <p:cNvSpPr/>
          <p:nvPr/>
        </p:nvSpPr>
        <p:spPr>
          <a:xfrm>
            <a:off x="971994" y="5301552"/>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a:t>
            </a:r>
            <a:endParaRPr lang="zh-TW" altLang="en-US" sz="2000" dirty="0">
              <a:solidFill>
                <a:schemeClr val="tx1"/>
              </a:solidFill>
            </a:endParaRPr>
          </a:p>
        </p:txBody>
      </p:sp>
      <p:sp>
        <p:nvSpPr>
          <p:cNvPr id="36" name="矩形 35"/>
          <p:cNvSpPr/>
          <p:nvPr/>
        </p:nvSpPr>
        <p:spPr>
          <a:xfrm>
            <a:off x="3564382" y="5446014"/>
            <a:ext cx="144000" cy="142875"/>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37" name="矩形 36"/>
          <p:cNvSpPr/>
          <p:nvPr/>
        </p:nvSpPr>
        <p:spPr>
          <a:xfrm>
            <a:off x="1835594" y="5446014"/>
            <a:ext cx="144000" cy="142875"/>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38" name="內容版面配置區 2"/>
          <p:cNvSpPr txBox="1">
            <a:spLocks/>
          </p:cNvSpPr>
          <p:nvPr/>
        </p:nvSpPr>
        <p:spPr bwMode="auto">
          <a:xfrm>
            <a:off x="5292090" y="6021324"/>
            <a:ext cx="3457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0" fontAlgn="base" hangingPunct="0">
              <a:spcBef>
                <a:spcPct val="20000"/>
              </a:spcBef>
              <a:spcAft>
                <a:spcPct val="0"/>
              </a:spcAft>
              <a:buFont typeface="Arial"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719138" indent="-269875"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0" lang="en-US" altLang="zh-TW" sz="2000" b="1" dirty="0" smtClean="0">
                <a:solidFill>
                  <a:srgbClr val="000000"/>
                </a:solidFill>
              </a:rPr>
              <a:t>Figure 10.15: </a:t>
            </a:r>
            <a:r>
              <a:rPr kumimoji="0" lang="en-US" altLang="zh-TW" sz="2000" dirty="0" smtClean="0">
                <a:solidFill>
                  <a:srgbClr val="000000"/>
                </a:solidFill>
              </a:rPr>
              <a:t>A red-black tree</a:t>
            </a:r>
            <a:endParaRPr kumimoji="0" lang="zh-TW" altLang="en-US" sz="2000" dirty="0" smtClean="0"/>
          </a:p>
        </p:txBody>
      </p:sp>
    </p:spTree>
    <p:extLst>
      <p:ext uri="{BB962C8B-B14F-4D97-AF65-F5344CB8AC3E}">
        <p14:creationId xmlns:p14="http://schemas.microsoft.com/office/powerpoint/2010/main" val="193110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smtClean="0"/>
              <a:t>Example 10.4</a:t>
            </a:r>
            <a:endParaRPr lang="zh-TW" altLang="en-US" smtClean="0"/>
          </a:p>
        </p:txBody>
      </p:sp>
      <p:sp>
        <p:nvSpPr>
          <p:cNvPr id="79875"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p>
        </p:txBody>
      </p:sp>
      <p:cxnSp>
        <p:nvCxnSpPr>
          <p:cNvPr id="62" name="直線接點 61"/>
          <p:cNvCxnSpPr/>
          <p:nvPr/>
        </p:nvCxnSpPr>
        <p:spPr>
          <a:xfrm>
            <a:off x="3061208" y="2781427"/>
            <a:ext cx="287338"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2700846"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4" name="直線接點 73"/>
          <p:cNvCxnSpPr>
            <a:endCxn id="83" idx="0"/>
          </p:cNvCxnSpPr>
          <p:nvPr/>
        </p:nvCxnSpPr>
        <p:spPr>
          <a:xfrm flipH="1">
            <a:off x="3061208"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2772283"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348546"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132646"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3" name="矩形 82"/>
          <p:cNvSpPr/>
          <p:nvPr/>
        </p:nvSpPr>
        <p:spPr>
          <a:xfrm>
            <a:off x="2988183"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564446"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(a) Initial</a:t>
            </a:r>
            <a:endParaRPr lang="zh-TW" altLang="en-US" sz="2000" dirty="0">
              <a:latin typeface="+mn-lt"/>
              <a:ea typeface="新細明體" pitchFamily="18" charset="-120"/>
            </a:endParaRPr>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smtClean="0">
                <a:latin typeface="+mn-lt"/>
                <a:ea typeface="新細明體" pitchFamily="18" charset="-120"/>
              </a:rPr>
              <a:t>(b) </a:t>
            </a:r>
            <a:r>
              <a:rPr lang="en-US" altLang="zh-TW" sz="2000" dirty="0">
                <a:latin typeface="+mn-lt"/>
                <a:ea typeface="新細明體" pitchFamily="18" charset="-120"/>
              </a:rPr>
              <a:t>Insert 70</a:t>
            </a:r>
            <a:endParaRPr lang="zh-TW" altLang="en-US" sz="2000" i="1" baseline="-25000" dirty="0">
              <a:latin typeface="+mn-lt"/>
              <a:ea typeface="新細明體" pitchFamily="18" charset="-120"/>
            </a:endParaRPr>
          </a:p>
        </p:txBody>
      </p:sp>
      <p:cxnSp>
        <p:nvCxnSpPr>
          <p:cNvPr id="44" name="直線接點 43"/>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48" name="直線接點 47"/>
          <p:cNvCxnSpPr>
            <a:endCxn id="54"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a:endCxn id="53"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52" name="橢圓 51"/>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53" name="矩形 52"/>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4" name="矩形 53"/>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smtClean="0"/>
              <a:t>Example 10.4</a:t>
            </a:r>
            <a:endParaRPr lang="zh-TW" altLang="en-US" smtClean="0"/>
          </a:p>
        </p:txBody>
      </p:sp>
      <p:sp>
        <p:nvSpPr>
          <p:cNvPr id="79875"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p>
        </p:txBody>
      </p:sp>
      <p:cxnSp>
        <p:nvCxnSpPr>
          <p:cNvPr id="5" name="直線接點 4"/>
          <p:cNvCxnSpPr/>
          <p:nvPr/>
        </p:nvCxnSpPr>
        <p:spPr>
          <a:xfrm>
            <a:off x="6228080" y="2060702"/>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20017" y="2060702"/>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2180" y="1844802"/>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20017"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680" y="2781427"/>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4117"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730"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7005"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20242"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4" name="矩形 23"/>
          <p:cNvSpPr/>
          <p:nvPr/>
        </p:nvSpPr>
        <p:spPr>
          <a:xfrm>
            <a:off x="67329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655"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917" y="3429127"/>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6156642"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43" name="直線接點 42"/>
          <p:cNvCxnSpPr>
            <a:endCxn id="24" idx="0"/>
          </p:cNvCxnSpPr>
          <p:nvPr/>
        </p:nvCxnSpPr>
        <p:spPr>
          <a:xfrm>
            <a:off x="6517005"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942"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6228080"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867"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967"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1105"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22" name="矩形 21"/>
          <p:cNvSpPr/>
          <p:nvPr/>
        </p:nvSpPr>
        <p:spPr>
          <a:xfrm>
            <a:off x="75965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767"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62" name="直線接點 61"/>
          <p:cNvCxnSpPr/>
          <p:nvPr/>
        </p:nvCxnSpPr>
        <p:spPr>
          <a:xfrm>
            <a:off x="3061208" y="2781427"/>
            <a:ext cx="287338"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2700846"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4" name="直線接點 73"/>
          <p:cNvCxnSpPr>
            <a:endCxn id="83" idx="0"/>
          </p:cNvCxnSpPr>
          <p:nvPr/>
        </p:nvCxnSpPr>
        <p:spPr>
          <a:xfrm flipH="1">
            <a:off x="3061208"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2772283"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348546"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132646"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3" name="矩形 82"/>
          <p:cNvSpPr/>
          <p:nvPr/>
        </p:nvSpPr>
        <p:spPr>
          <a:xfrm>
            <a:off x="2988183"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564446"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(a) Initial</a:t>
            </a:r>
            <a:endParaRPr lang="zh-TW" altLang="en-US" sz="2000" dirty="0">
              <a:latin typeface="+mn-lt"/>
              <a:ea typeface="新細明體" pitchFamily="18" charset="-120"/>
            </a:endParaRPr>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smtClean="0">
                <a:latin typeface="+mn-lt"/>
                <a:ea typeface="新細明體" pitchFamily="18" charset="-120"/>
              </a:rPr>
              <a:t>(b) </a:t>
            </a:r>
            <a:r>
              <a:rPr lang="en-US" altLang="zh-TW" sz="2000" dirty="0">
                <a:latin typeface="+mn-lt"/>
                <a:ea typeface="新細明體" pitchFamily="18" charset="-120"/>
              </a:rPr>
              <a:t>Insert 70</a:t>
            </a:r>
            <a:endParaRPr lang="zh-TW" altLang="en-US" sz="2000" i="1" baseline="-25000" dirty="0">
              <a:latin typeface="+mn-lt"/>
              <a:ea typeface="新細明體" pitchFamily="18" charset="-120"/>
            </a:endParaRPr>
          </a:p>
        </p:txBody>
      </p:sp>
      <p:cxnSp>
        <p:nvCxnSpPr>
          <p:cNvPr id="44" name="直線接點 43"/>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48" name="直線接點 47"/>
          <p:cNvCxnSpPr>
            <a:endCxn id="54"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a:endCxn id="53"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52" name="橢圓 51"/>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53" name="矩形 52"/>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4" name="矩形 53"/>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073711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smtClean="0"/>
              <a:t>Example 10.4</a:t>
            </a:r>
            <a:endParaRPr lang="zh-TW" altLang="en-US" smtClean="0"/>
          </a:p>
        </p:txBody>
      </p:sp>
      <p:sp>
        <p:nvSpPr>
          <p:cNvPr id="79875"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p>
        </p:txBody>
      </p:sp>
      <p:cxnSp>
        <p:nvCxnSpPr>
          <p:cNvPr id="5" name="直線接點 4"/>
          <p:cNvCxnSpPr/>
          <p:nvPr/>
        </p:nvCxnSpPr>
        <p:spPr>
          <a:xfrm>
            <a:off x="6228080" y="2060702"/>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20017" y="2060702"/>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2180" y="1844802"/>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20017"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680" y="2781427"/>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4117"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730"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7005"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20242"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4" name="矩形 23"/>
          <p:cNvSpPr/>
          <p:nvPr/>
        </p:nvSpPr>
        <p:spPr>
          <a:xfrm>
            <a:off x="67329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655"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917" y="3429127"/>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6156642"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43" name="直線接點 42"/>
          <p:cNvCxnSpPr>
            <a:endCxn id="24" idx="0"/>
          </p:cNvCxnSpPr>
          <p:nvPr/>
        </p:nvCxnSpPr>
        <p:spPr>
          <a:xfrm>
            <a:off x="6517005"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942"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6228080"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867"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967"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1105"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22" name="矩形 21"/>
          <p:cNvSpPr/>
          <p:nvPr/>
        </p:nvSpPr>
        <p:spPr>
          <a:xfrm>
            <a:off x="75965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767"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smtClean="0">
                <a:latin typeface="+mn-lt"/>
                <a:ea typeface="新細明體" pitchFamily="18" charset="-120"/>
              </a:rPr>
              <a:t>(b) </a:t>
            </a:r>
            <a:r>
              <a:rPr lang="en-US" altLang="zh-TW" sz="2000" dirty="0">
                <a:latin typeface="+mn-lt"/>
                <a:ea typeface="新細明體" pitchFamily="18" charset="-120"/>
              </a:rPr>
              <a:t>Insert 70</a:t>
            </a:r>
            <a:endParaRPr lang="zh-TW" altLang="en-US" sz="2000" i="1" baseline="-25000" dirty="0">
              <a:latin typeface="+mn-lt"/>
              <a:ea typeface="新細明體" pitchFamily="18" charset="-120"/>
            </a:endParaRPr>
          </a:p>
        </p:txBody>
      </p:sp>
      <p:sp>
        <p:nvSpPr>
          <p:cNvPr id="91" name="文字方塊 90"/>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(c) Insert 60</a:t>
            </a:r>
            <a:endParaRPr lang="zh-TW" altLang="en-US" sz="2000" dirty="0">
              <a:latin typeface="+mn-lt"/>
              <a:ea typeface="新細明體" pitchFamily="18" charset="-120"/>
            </a:endParaRPr>
          </a:p>
        </p:txBody>
      </p:sp>
    </p:spTree>
    <p:extLst>
      <p:ext uri="{BB962C8B-B14F-4D97-AF65-F5344CB8AC3E}">
        <p14:creationId xmlns:p14="http://schemas.microsoft.com/office/powerpoint/2010/main" val="2228618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smtClean="0"/>
              <a:t>Example 10.4</a:t>
            </a:r>
            <a:endParaRPr lang="zh-TW" altLang="en-US" smtClean="0"/>
          </a:p>
        </p:txBody>
      </p:sp>
      <p:sp>
        <p:nvSpPr>
          <p:cNvPr id="79875"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p>
        </p:txBody>
      </p:sp>
      <p:cxnSp>
        <p:nvCxnSpPr>
          <p:cNvPr id="5" name="直線接點 4"/>
          <p:cNvCxnSpPr/>
          <p:nvPr/>
        </p:nvCxnSpPr>
        <p:spPr>
          <a:xfrm>
            <a:off x="6228080" y="2060702"/>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20017" y="2060702"/>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2180" y="1844802"/>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20017"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680" y="2781427"/>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4117"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730"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7005"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20242"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4" name="矩形 23"/>
          <p:cNvSpPr/>
          <p:nvPr/>
        </p:nvSpPr>
        <p:spPr>
          <a:xfrm>
            <a:off x="67329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655"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917" y="3429127"/>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6156642"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43" name="直線接點 42"/>
          <p:cNvCxnSpPr>
            <a:endCxn id="24" idx="0"/>
          </p:cNvCxnSpPr>
          <p:nvPr/>
        </p:nvCxnSpPr>
        <p:spPr>
          <a:xfrm>
            <a:off x="6517005"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942"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6228080"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867"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967"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1105"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22" name="矩形 21"/>
          <p:cNvSpPr/>
          <p:nvPr/>
        </p:nvSpPr>
        <p:spPr>
          <a:xfrm>
            <a:off x="75965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767"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smtClean="0">
                <a:latin typeface="+mn-lt"/>
                <a:ea typeface="新細明體" pitchFamily="18" charset="-120"/>
              </a:rPr>
              <a:t>(b) </a:t>
            </a:r>
            <a:r>
              <a:rPr lang="en-US" altLang="zh-TW" sz="2000" dirty="0">
                <a:latin typeface="+mn-lt"/>
                <a:ea typeface="新細明體" pitchFamily="18" charset="-120"/>
              </a:rPr>
              <a:t>Insert 70</a:t>
            </a:r>
            <a:endParaRPr lang="zh-TW" altLang="en-US" sz="2000" i="1" baseline="-25000" dirty="0">
              <a:latin typeface="+mn-lt"/>
              <a:ea typeface="新細明體" pitchFamily="18" charset="-120"/>
            </a:endParaRPr>
          </a:p>
        </p:txBody>
      </p:sp>
      <p:cxnSp>
        <p:nvCxnSpPr>
          <p:cNvPr id="56" name="直線接點 55"/>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3" name="直線接點 62"/>
          <p:cNvCxnSpPr/>
          <p:nvPr/>
        </p:nvCxnSpPr>
        <p:spPr>
          <a:xfrm>
            <a:off x="3060700"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flipH="1">
            <a:off x="2339975"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6" name="矩形 65"/>
          <p:cNvSpPr/>
          <p:nvPr/>
        </p:nvSpPr>
        <p:spPr>
          <a:xfrm>
            <a:off x="212407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1547813"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90" idx="0"/>
          </p:cNvCxnSpPr>
          <p:nvPr/>
        </p:nvCxnSpPr>
        <p:spPr>
          <a:xfrm>
            <a:off x="2339975" y="3500438"/>
            <a:ext cx="4318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1908175" y="42211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86" idx="0"/>
          </p:cNvCxnSpPr>
          <p:nvPr/>
        </p:nvCxnSpPr>
        <p:spPr>
          <a:xfrm flipH="1">
            <a:off x="349250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a:endCxn id="69" idx="0"/>
          </p:cNvCxnSpPr>
          <p:nvPr/>
        </p:nvCxnSpPr>
        <p:spPr>
          <a:xfrm flipH="1">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a:endCxn id="87" idx="0"/>
          </p:cNvCxnSpPr>
          <p:nvPr/>
        </p:nvCxnSpPr>
        <p:spPr>
          <a:xfrm>
            <a:off x="377983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橢圓 80"/>
          <p:cNvSpPr/>
          <p:nvPr/>
        </p:nvSpPr>
        <p:spPr>
          <a:xfrm>
            <a:off x="3563938"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2" name="橢圓 81"/>
          <p:cNvSpPr/>
          <p:nvPr/>
        </p:nvSpPr>
        <p:spPr>
          <a:xfrm>
            <a:off x="2124075"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5" name="橢圓 84"/>
          <p:cNvSpPr/>
          <p:nvPr/>
        </p:nvSpPr>
        <p:spPr>
          <a:xfrm>
            <a:off x="1692275"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6" name="矩形 85"/>
          <p:cNvSpPr/>
          <p:nvPr/>
        </p:nvSpPr>
        <p:spPr>
          <a:xfrm>
            <a:off x="3419475"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7" name="矩形 86"/>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0" name="矩形 89"/>
          <p:cNvSpPr/>
          <p:nvPr/>
        </p:nvSpPr>
        <p:spPr>
          <a:xfrm>
            <a:off x="2700338" y="4149725"/>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1" name="文字方塊 90"/>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(c) Insert 60</a:t>
            </a:r>
            <a:endParaRPr lang="zh-TW" altLang="en-US" sz="2000" dirty="0">
              <a:latin typeface="+mn-lt"/>
              <a:ea typeface="新細明體" pitchFamily="18" charset="-120"/>
            </a:endParaRPr>
          </a:p>
        </p:txBody>
      </p:sp>
      <p:sp>
        <p:nvSpPr>
          <p:cNvPr id="92" name="文字方塊 91"/>
          <p:cNvSpPr txBox="1"/>
          <p:nvPr/>
        </p:nvSpPr>
        <p:spPr>
          <a:xfrm>
            <a:off x="1692275" y="32845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3" name="文字方塊 92"/>
          <p:cNvSpPr txBox="1"/>
          <p:nvPr/>
        </p:nvSpPr>
        <p:spPr>
          <a:xfrm>
            <a:off x="1403350" y="4005263"/>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94" name="文字方塊 93"/>
          <p:cNvSpPr txBox="1"/>
          <p:nvPr/>
        </p:nvSpPr>
        <p:spPr>
          <a:xfrm>
            <a:off x="2411413" y="25654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95" name="橢圓 94"/>
          <p:cNvSpPr/>
          <p:nvPr/>
        </p:nvSpPr>
        <p:spPr>
          <a:xfrm>
            <a:off x="1691640" y="4005072"/>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Tree>
    <p:extLst>
      <p:ext uri="{BB962C8B-B14F-4D97-AF65-F5344CB8AC3E}">
        <p14:creationId xmlns:p14="http://schemas.microsoft.com/office/powerpoint/2010/main" val="2227554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標題 1"/>
          <p:cNvSpPr>
            <a:spLocks noGrp="1"/>
          </p:cNvSpPr>
          <p:nvPr>
            <p:ph type="title"/>
          </p:nvPr>
        </p:nvSpPr>
        <p:spPr/>
        <p:txBody>
          <a:bodyPr/>
          <a:lstStyle/>
          <a:p>
            <a:r>
              <a:rPr lang="en-US" altLang="zh-TW" smtClean="0"/>
              <a:t>Example 10.4</a:t>
            </a:r>
            <a:endParaRPr lang="zh-TW" altLang="en-US" smtClean="0"/>
          </a:p>
        </p:txBody>
      </p:sp>
      <p:sp>
        <p:nvSpPr>
          <p:cNvPr id="80899"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6" name="矩形 65"/>
          <p:cNvSpPr/>
          <p:nvPr/>
        </p:nvSpPr>
        <p:spPr>
          <a:xfrm>
            <a:off x="212407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500438"/>
            <a:ext cx="4318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1908175" y="42211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2" name="橢圓 81"/>
          <p:cNvSpPr/>
          <p:nvPr/>
        </p:nvSpPr>
        <p:spPr>
          <a:xfrm>
            <a:off x="1692275"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3" name="矩形 82"/>
          <p:cNvSpPr/>
          <p:nvPr/>
        </p:nvSpPr>
        <p:spPr>
          <a:xfrm>
            <a:off x="3419475"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4149725"/>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(c) Insert 60</a:t>
            </a:r>
            <a:endParaRPr lang="zh-TW" altLang="en-US" sz="2000" dirty="0">
              <a:latin typeface="+mn-lt"/>
              <a:ea typeface="新細明體" pitchFamily="18" charset="-120"/>
            </a:endParaRPr>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a:latin typeface="+mn-lt"/>
                <a:ea typeface="新細明體" pitchFamily="18" charset="-120"/>
              </a:rPr>
              <a:t>(d)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90" name="文字方塊 89"/>
          <p:cNvSpPr txBox="1"/>
          <p:nvPr/>
        </p:nvSpPr>
        <p:spPr>
          <a:xfrm>
            <a:off x="1692275" y="32845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1" name="文字方塊 90"/>
          <p:cNvSpPr txBox="1"/>
          <p:nvPr/>
        </p:nvSpPr>
        <p:spPr>
          <a:xfrm>
            <a:off x="1403350" y="4005263"/>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92" name="文字方塊 91"/>
          <p:cNvSpPr txBox="1"/>
          <p:nvPr/>
        </p:nvSpPr>
        <p:spPr>
          <a:xfrm>
            <a:off x="2411413" y="25654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65" name="橢圓 64"/>
          <p:cNvSpPr/>
          <p:nvPr/>
        </p:nvSpPr>
        <p:spPr>
          <a:xfrm>
            <a:off x="1691640" y="4005072"/>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標題 1"/>
          <p:cNvSpPr>
            <a:spLocks noGrp="1"/>
          </p:cNvSpPr>
          <p:nvPr>
            <p:ph type="title"/>
          </p:nvPr>
        </p:nvSpPr>
        <p:spPr/>
        <p:txBody>
          <a:bodyPr/>
          <a:lstStyle/>
          <a:p>
            <a:r>
              <a:rPr lang="en-US" altLang="zh-TW" smtClean="0"/>
              <a:t>Example 10.4</a:t>
            </a:r>
            <a:endParaRPr lang="zh-TW" altLang="en-US" smtClean="0"/>
          </a:p>
        </p:txBody>
      </p:sp>
      <p:sp>
        <p:nvSpPr>
          <p:cNvPr id="80899"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 name="直線接點 4"/>
          <p:cNvCxnSpPr/>
          <p:nvPr/>
        </p:nvCxnSpPr>
        <p:spPr>
          <a:xfrm>
            <a:off x="6227763" y="2060575"/>
            <a:ext cx="10080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1970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1863"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19700"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363" y="27813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3800"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413"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6688"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1992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4" name="矩形 23"/>
          <p:cNvSpPr/>
          <p:nvPr/>
        </p:nvSpPr>
        <p:spPr>
          <a:xfrm>
            <a:off x="67325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33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600" y="34290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矩形 28"/>
          <p:cNvSpPr/>
          <p:nvPr/>
        </p:nvSpPr>
        <p:spPr>
          <a:xfrm>
            <a:off x="6300788"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572452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36" name="直線接點 35"/>
          <p:cNvCxnSpPr/>
          <p:nvPr/>
        </p:nvCxnSpPr>
        <p:spPr>
          <a:xfrm flipH="1">
            <a:off x="6084888"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651668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62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5795963"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6084888"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55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65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0788"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8" name="橢圓 17"/>
          <p:cNvSpPr/>
          <p:nvPr/>
        </p:nvSpPr>
        <p:spPr>
          <a:xfrm>
            <a:off x="58674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22" name="矩形 21"/>
          <p:cNvSpPr/>
          <p:nvPr/>
        </p:nvSpPr>
        <p:spPr>
          <a:xfrm>
            <a:off x="75961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4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6" name="直線接點 55"/>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6" name="矩形 65"/>
          <p:cNvSpPr/>
          <p:nvPr/>
        </p:nvSpPr>
        <p:spPr>
          <a:xfrm>
            <a:off x="212407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500438"/>
            <a:ext cx="4318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1908175" y="42211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2" name="橢圓 81"/>
          <p:cNvSpPr/>
          <p:nvPr/>
        </p:nvSpPr>
        <p:spPr>
          <a:xfrm>
            <a:off x="1692275"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3" name="矩形 82"/>
          <p:cNvSpPr/>
          <p:nvPr/>
        </p:nvSpPr>
        <p:spPr>
          <a:xfrm>
            <a:off x="3419475"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4149725"/>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(c) Insert 60</a:t>
            </a:r>
            <a:endParaRPr lang="zh-TW" altLang="en-US" sz="2000" dirty="0">
              <a:latin typeface="+mn-lt"/>
              <a:ea typeface="新細明體" pitchFamily="18" charset="-120"/>
            </a:endParaRPr>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a:latin typeface="+mn-lt"/>
                <a:ea typeface="新細明體" pitchFamily="18" charset="-120"/>
              </a:rPr>
              <a:t>(d)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90" name="文字方塊 89"/>
          <p:cNvSpPr txBox="1"/>
          <p:nvPr/>
        </p:nvSpPr>
        <p:spPr>
          <a:xfrm>
            <a:off x="1692275" y="32845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1" name="文字方塊 90"/>
          <p:cNvSpPr txBox="1"/>
          <p:nvPr/>
        </p:nvSpPr>
        <p:spPr>
          <a:xfrm>
            <a:off x="1403350" y="4005263"/>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92" name="文字方塊 91"/>
          <p:cNvSpPr txBox="1"/>
          <p:nvPr/>
        </p:nvSpPr>
        <p:spPr>
          <a:xfrm>
            <a:off x="2411413" y="25654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93" name="文字方塊 92"/>
          <p:cNvSpPr txBox="1"/>
          <p:nvPr/>
        </p:nvSpPr>
        <p:spPr>
          <a:xfrm>
            <a:off x="6443663" y="1844675"/>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4" name="文字方塊 93"/>
          <p:cNvSpPr txBox="1"/>
          <p:nvPr/>
        </p:nvSpPr>
        <p:spPr>
          <a:xfrm>
            <a:off x="7451725" y="25654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65" name="橢圓 64"/>
          <p:cNvSpPr/>
          <p:nvPr/>
        </p:nvSpPr>
        <p:spPr>
          <a:xfrm>
            <a:off x="1691640" y="4005072"/>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Tree>
    <p:extLst>
      <p:ext uri="{BB962C8B-B14F-4D97-AF65-F5344CB8AC3E}">
        <p14:creationId xmlns:p14="http://schemas.microsoft.com/office/powerpoint/2010/main" val="2773056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(e) Insert 65</a:t>
            </a:r>
            <a:endParaRPr lang="zh-TW" altLang="en-US" sz="2000" dirty="0">
              <a:latin typeface="+mn-lt"/>
              <a:ea typeface="新細明體" pitchFamily="18" charset="-120"/>
            </a:endParaRPr>
          </a:p>
        </p:txBody>
      </p:sp>
      <p:cxnSp>
        <p:nvCxnSpPr>
          <p:cNvPr id="90" name="直線接點 89"/>
          <p:cNvCxnSpPr/>
          <p:nvPr/>
        </p:nvCxnSpPr>
        <p:spPr>
          <a:xfrm>
            <a:off x="6227763" y="2060575"/>
            <a:ext cx="10080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flipH="1">
            <a:off x="521970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6011863"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3" name="直線接點 92"/>
          <p:cNvCxnSpPr>
            <a:endCxn id="101" idx="0"/>
          </p:cNvCxnSpPr>
          <p:nvPr/>
        </p:nvCxnSpPr>
        <p:spPr>
          <a:xfrm>
            <a:off x="5219700"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a:endCxn id="100" idx="0"/>
          </p:cNvCxnSpPr>
          <p:nvPr/>
        </p:nvCxnSpPr>
        <p:spPr>
          <a:xfrm flipH="1">
            <a:off x="4932363" y="27813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5003800"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96" name="直線接點 95"/>
          <p:cNvCxnSpPr/>
          <p:nvPr/>
        </p:nvCxnSpPr>
        <p:spPr>
          <a:xfrm>
            <a:off x="7237413"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6516688"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橢圓 97"/>
          <p:cNvSpPr/>
          <p:nvPr/>
        </p:nvSpPr>
        <p:spPr>
          <a:xfrm>
            <a:off x="701992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99" name="矩形 98"/>
          <p:cNvSpPr/>
          <p:nvPr/>
        </p:nvSpPr>
        <p:spPr>
          <a:xfrm>
            <a:off x="67325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0" name="矩形 99"/>
          <p:cNvSpPr/>
          <p:nvPr/>
        </p:nvSpPr>
        <p:spPr>
          <a:xfrm>
            <a:off x="485933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1" name="矩形 100"/>
          <p:cNvSpPr/>
          <p:nvPr/>
        </p:nvSpPr>
        <p:spPr>
          <a:xfrm>
            <a:off x="5435600" y="34290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2" name="矩形 101"/>
          <p:cNvSpPr/>
          <p:nvPr/>
        </p:nvSpPr>
        <p:spPr>
          <a:xfrm>
            <a:off x="6300788"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3" name="矩形 102"/>
          <p:cNvSpPr/>
          <p:nvPr/>
        </p:nvSpPr>
        <p:spPr>
          <a:xfrm>
            <a:off x="572452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4" name="直線接點 103"/>
          <p:cNvCxnSpPr/>
          <p:nvPr/>
        </p:nvCxnSpPr>
        <p:spPr>
          <a:xfrm flipH="1">
            <a:off x="6084888"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a:endCxn id="99" idx="0"/>
          </p:cNvCxnSpPr>
          <p:nvPr/>
        </p:nvCxnSpPr>
        <p:spPr>
          <a:xfrm>
            <a:off x="651668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a:endCxn id="113" idx="0"/>
          </p:cNvCxnSpPr>
          <p:nvPr/>
        </p:nvCxnSpPr>
        <p:spPr>
          <a:xfrm flipH="1">
            <a:off x="766762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a:endCxn id="103" idx="0"/>
          </p:cNvCxnSpPr>
          <p:nvPr/>
        </p:nvCxnSpPr>
        <p:spPr>
          <a:xfrm flipH="1">
            <a:off x="5795963"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a:endCxn id="102" idx="0"/>
          </p:cNvCxnSpPr>
          <p:nvPr/>
        </p:nvCxnSpPr>
        <p:spPr>
          <a:xfrm>
            <a:off x="6084888"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a:endCxn id="114" idx="0"/>
          </p:cNvCxnSpPr>
          <p:nvPr/>
        </p:nvCxnSpPr>
        <p:spPr>
          <a:xfrm>
            <a:off x="795655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橢圓 109"/>
          <p:cNvSpPr/>
          <p:nvPr/>
        </p:nvSpPr>
        <p:spPr>
          <a:xfrm>
            <a:off x="774065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1" name="橢圓 110"/>
          <p:cNvSpPr/>
          <p:nvPr/>
        </p:nvSpPr>
        <p:spPr>
          <a:xfrm>
            <a:off x="6300788"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12" name="橢圓 111"/>
          <p:cNvSpPr/>
          <p:nvPr/>
        </p:nvSpPr>
        <p:spPr>
          <a:xfrm>
            <a:off x="58674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13" name="矩形 112"/>
          <p:cNvSpPr/>
          <p:nvPr/>
        </p:nvSpPr>
        <p:spPr>
          <a:xfrm>
            <a:off x="75961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4" name="矩形 113"/>
          <p:cNvSpPr/>
          <p:nvPr/>
        </p:nvSpPr>
        <p:spPr>
          <a:xfrm>
            <a:off x="81724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5" name="文字方塊 114"/>
          <p:cNvSpPr txBox="1"/>
          <p:nvPr/>
        </p:nvSpPr>
        <p:spPr>
          <a:xfrm>
            <a:off x="5435600" y="5157788"/>
            <a:ext cx="2449513" cy="431800"/>
          </a:xfrm>
          <a:prstGeom prst="rect">
            <a:avLst/>
          </a:prstGeom>
          <a:noFill/>
        </p:spPr>
        <p:txBody>
          <a:bodyPr anchor="ctr"/>
          <a:lstStyle/>
          <a:p>
            <a:pPr algn="ctr">
              <a:defRPr/>
            </a:pPr>
            <a:r>
              <a:rPr lang="en-US" altLang="zh-TW" sz="2000" dirty="0">
                <a:latin typeface="+mn-lt"/>
                <a:ea typeface="新細明體" pitchFamily="18" charset="-120"/>
              </a:rPr>
              <a:t>(d)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116" name="文字方塊 115"/>
          <p:cNvSpPr txBox="1"/>
          <p:nvPr/>
        </p:nvSpPr>
        <p:spPr>
          <a:xfrm>
            <a:off x="6443663" y="1844675"/>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17" name="文字方塊 116"/>
          <p:cNvSpPr txBox="1"/>
          <p:nvPr/>
        </p:nvSpPr>
        <p:spPr>
          <a:xfrm>
            <a:off x="7451725" y="25654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5" name="矩形 64"/>
          <p:cNvSpPr/>
          <p:nvPr/>
        </p:nvSpPr>
        <p:spPr>
          <a:xfrm>
            <a:off x="19796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55587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068638"/>
            <a:ext cx="4318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0686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3399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2051050"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908175"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1" name="橢圓 80"/>
          <p:cNvSpPr/>
          <p:nvPr/>
        </p:nvSpPr>
        <p:spPr>
          <a:xfrm>
            <a:off x="2124075"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82" name="橢圓 81"/>
          <p:cNvSpPr/>
          <p:nvPr/>
        </p:nvSpPr>
        <p:spPr>
          <a:xfrm>
            <a:off x="1692275" y="35734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(e) Insert 65</a:t>
            </a:r>
            <a:endParaRPr lang="zh-TW" altLang="en-US" sz="2000" dirty="0">
              <a:latin typeface="+mn-lt"/>
              <a:ea typeface="新細明體" pitchFamily="18" charset="-120"/>
            </a:endParaRPr>
          </a:p>
        </p:txBody>
      </p:sp>
      <p:sp>
        <p:nvSpPr>
          <p:cNvPr id="85" name="文字方塊 84"/>
          <p:cNvSpPr txBox="1"/>
          <p:nvPr/>
        </p:nvSpPr>
        <p:spPr>
          <a:xfrm>
            <a:off x="1258888" y="3573463"/>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835150" y="42926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90" name="直線接點 89"/>
          <p:cNvCxnSpPr/>
          <p:nvPr/>
        </p:nvCxnSpPr>
        <p:spPr>
          <a:xfrm>
            <a:off x="6227763" y="2060575"/>
            <a:ext cx="10080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flipH="1">
            <a:off x="521970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6011863"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3" name="直線接點 92"/>
          <p:cNvCxnSpPr>
            <a:endCxn id="101" idx="0"/>
          </p:cNvCxnSpPr>
          <p:nvPr/>
        </p:nvCxnSpPr>
        <p:spPr>
          <a:xfrm>
            <a:off x="5219700"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a:endCxn id="100" idx="0"/>
          </p:cNvCxnSpPr>
          <p:nvPr/>
        </p:nvCxnSpPr>
        <p:spPr>
          <a:xfrm flipH="1">
            <a:off x="4932363" y="27813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5003800"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96" name="直線接點 95"/>
          <p:cNvCxnSpPr/>
          <p:nvPr/>
        </p:nvCxnSpPr>
        <p:spPr>
          <a:xfrm>
            <a:off x="7237413"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6516688"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橢圓 97"/>
          <p:cNvSpPr/>
          <p:nvPr/>
        </p:nvSpPr>
        <p:spPr>
          <a:xfrm>
            <a:off x="701992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99" name="矩形 98"/>
          <p:cNvSpPr/>
          <p:nvPr/>
        </p:nvSpPr>
        <p:spPr>
          <a:xfrm>
            <a:off x="67325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0" name="矩形 99"/>
          <p:cNvSpPr/>
          <p:nvPr/>
        </p:nvSpPr>
        <p:spPr>
          <a:xfrm>
            <a:off x="485933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1" name="矩形 100"/>
          <p:cNvSpPr/>
          <p:nvPr/>
        </p:nvSpPr>
        <p:spPr>
          <a:xfrm>
            <a:off x="5435600" y="34290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2" name="矩形 101"/>
          <p:cNvSpPr/>
          <p:nvPr/>
        </p:nvSpPr>
        <p:spPr>
          <a:xfrm>
            <a:off x="6300788"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3" name="矩形 102"/>
          <p:cNvSpPr/>
          <p:nvPr/>
        </p:nvSpPr>
        <p:spPr>
          <a:xfrm>
            <a:off x="572452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4" name="直線接點 103"/>
          <p:cNvCxnSpPr/>
          <p:nvPr/>
        </p:nvCxnSpPr>
        <p:spPr>
          <a:xfrm flipH="1">
            <a:off x="6084888"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a:endCxn id="99" idx="0"/>
          </p:cNvCxnSpPr>
          <p:nvPr/>
        </p:nvCxnSpPr>
        <p:spPr>
          <a:xfrm>
            <a:off x="651668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a:endCxn id="113" idx="0"/>
          </p:cNvCxnSpPr>
          <p:nvPr/>
        </p:nvCxnSpPr>
        <p:spPr>
          <a:xfrm flipH="1">
            <a:off x="766762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a:endCxn id="103" idx="0"/>
          </p:cNvCxnSpPr>
          <p:nvPr/>
        </p:nvCxnSpPr>
        <p:spPr>
          <a:xfrm flipH="1">
            <a:off x="5795963"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a:endCxn id="102" idx="0"/>
          </p:cNvCxnSpPr>
          <p:nvPr/>
        </p:nvCxnSpPr>
        <p:spPr>
          <a:xfrm>
            <a:off x="6084888"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a:endCxn id="114" idx="0"/>
          </p:cNvCxnSpPr>
          <p:nvPr/>
        </p:nvCxnSpPr>
        <p:spPr>
          <a:xfrm>
            <a:off x="795655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橢圓 109"/>
          <p:cNvSpPr/>
          <p:nvPr/>
        </p:nvSpPr>
        <p:spPr>
          <a:xfrm>
            <a:off x="774065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1" name="橢圓 110"/>
          <p:cNvSpPr/>
          <p:nvPr/>
        </p:nvSpPr>
        <p:spPr>
          <a:xfrm>
            <a:off x="6300788"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12" name="橢圓 111"/>
          <p:cNvSpPr/>
          <p:nvPr/>
        </p:nvSpPr>
        <p:spPr>
          <a:xfrm>
            <a:off x="58674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13" name="矩形 112"/>
          <p:cNvSpPr/>
          <p:nvPr/>
        </p:nvSpPr>
        <p:spPr>
          <a:xfrm>
            <a:off x="75961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4" name="矩形 113"/>
          <p:cNvSpPr/>
          <p:nvPr/>
        </p:nvSpPr>
        <p:spPr>
          <a:xfrm>
            <a:off x="81724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5" name="文字方塊 114"/>
          <p:cNvSpPr txBox="1"/>
          <p:nvPr/>
        </p:nvSpPr>
        <p:spPr>
          <a:xfrm>
            <a:off x="5435600" y="5157788"/>
            <a:ext cx="2449513" cy="431800"/>
          </a:xfrm>
          <a:prstGeom prst="rect">
            <a:avLst/>
          </a:prstGeom>
          <a:noFill/>
        </p:spPr>
        <p:txBody>
          <a:bodyPr anchor="ctr"/>
          <a:lstStyle/>
          <a:p>
            <a:pPr algn="ctr">
              <a:defRPr/>
            </a:pPr>
            <a:r>
              <a:rPr lang="en-US" altLang="zh-TW" sz="2000" dirty="0">
                <a:latin typeface="+mn-lt"/>
                <a:ea typeface="新細明體" pitchFamily="18" charset="-120"/>
              </a:rPr>
              <a:t>(d)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116" name="文字方塊 115"/>
          <p:cNvSpPr txBox="1"/>
          <p:nvPr/>
        </p:nvSpPr>
        <p:spPr>
          <a:xfrm>
            <a:off x="6443663" y="1844675"/>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17" name="文字方塊 116"/>
          <p:cNvSpPr txBox="1"/>
          <p:nvPr/>
        </p:nvSpPr>
        <p:spPr>
          <a:xfrm>
            <a:off x="7451725" y="25654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1883787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5" name="矩形 64"/>
          <p:cNvSpPr/>
          <p:nvPr/>
        </p:nvSpPr>
        <p:spPr>
          <a:xfrm>
            <a:off x="19796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55587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068638"/>
            <a:ext cx="4318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0686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3399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2051050"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908175"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1" name="橢圓 80"/>
          <p:cNvSpPr/>
          <p:nvPr/>
        </p:nvSpPr>
        <p:spPr>
          <a:xfrm>
            <a:off x="2124075"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82" name="橢圓 81"/>
          <p:cNvSpPr/>
          <p:nvPr/>
        </p:nvSpPr>
        <p:spPr>
          <a:xfrm>
            <a:off x="1692275" y="35734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(e) Insert 65</a:t>
            </a:r>
            <a:endParaRPr lang="zh-TW" altLang="en-US" sz="2000" dirty="0">
              <a:latin typeface="+mn-lt"/>
              <a:ea typeface="新細明體" pitchFamily="18" charset="-120"/>
            </a:endParaRPr>
          </a:p>
        </p:txBody>
      </p:sp>
      <p:sp>
        <p:nvSpPr>
          <p:cNvPr id="89" name="文字方塊 88"/>
          <p:cNvSpPr txBox="1"/>
          <p:nvPr/>
        </p:nvSpPr>
        <p:spPr>
          <a:xfrm>
            <a:off x="5292725" y="5445125"/>
            <a:ext cx="2159000" cy="431800"/>
          </a:xfrm>
          <a:prstGeom prst="rect">
            <a:avLst/>
          </a:prstGeom>
          <a:noFill/>
        </p:spPr>
        <p:txBody>
          <a:bodyPr anchor="ctr"/>
          <a:lstStyle/>
          <a:p>
            <a:pPr algn="ctr">
              <a:defRPr/>
            </a:pPr>
            <a:r>
              <a:rPr lang="en-US" altLang="zh-TW" sz="2000" dirty="0">
                <a:latin typeface="+mn-lt"/>
                <a:ea typeface="新細明體" pitchFamily="18" charset="-120"/>
              </a:rPr>
              <a:t>(f)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85" name="文字方塊 84"/>
          <p:cNvSpPr txBox="1"/>
          <p:nvPr/>
        </p:nvSpPr>
        <p:spPr>
          <a:xfrm>
            <a:off x="1258888" y="3573463"/>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835150" y="42926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3819533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 name="直線接點 4"/>
          <p:cNvCxnSpPr/>
          <p:nvPr/>
        </p:nvCxnSpPr>
        <p:spPr>
          <a:xfrm>
            <a:off x="6227763" y="2349500"/>
            <a:ext cx="1008062"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19700" y="2349500"/>
            <a:ext cx="100806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1863"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19700"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36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3800"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413" y="3070225"/>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6688" y="3068638"/>
            <a:ext cx="719137"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19925"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3" name="矩形 22"/>
          <p:cNvSpPr/>
          <p:nvPr/>
        </p:nvSpPr>
        <p:spPr>
          <a:xfrm>
            <a:off x="65881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4" name="矩形 23"/>
          <p:cNvSpPr/>
          <p:nvPr/>
        </p:nvSpPr>
        <p:spPr>
          <a:xfrm>
            <a:off x="71643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3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60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矩形 28"/>
          <p:cNvSpPr/>
          <p:nvPr/>
        </p:nvSpPr>
        <p:spPr>
          <a:xfrm>
            <a:off x="6300788"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5724525"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34" name="直線接點 33"/>
          <p:cNvCxnSpPr/>
          <p:nvPr/>
        </p:nvCxnSpPr>
        <p:spPr>
          <a:xfrm>
            <a:off x="65166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69484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6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66595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57959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60848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550"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65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0788"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0" name="橢圓 9"/>
          <p:cNvSpPr/>
          <p:nvPr/>
        </p:nvSpPr>
        <p:spPr>
          <a:xfrm>
            <a:off x="67325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8" name="橢圓 17"/>
          <p:cNvSpPr/>
          <p:nvPr/>
        </p:nvSpPr>
        <p:spPr>
          <a:xfrm>
            <a:off x="5867400"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22" name="矩形 21"/>
          <p:cNvSpPr/>
          <p:nvPr/>
        </p:nvSpPr>
        <p:spPr>
          <a:xfrm>
            <a:off x="759618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4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5" name="矩形 64"/>
          <p:cNvSpPr/>
          <p:nvPr/>
        </p:nvSpPr>
        <p:spPr>
          <a:xfrm>
            <a:off x="19796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55587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068638"/>
            <a:ext cx="4318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0686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3399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2051050"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908175"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1" name="橢圓 80"/>
          <p:cNvSpPr/>
          <p:nvPr/>
        </p:nvSpPr>
        <p:spPr>
          <a:xfrm>
            <a:off x="2124075"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82" name="橢圓 81"/>
          <p:cNvSpPr/>
          <p:nvPr/>
        </p:nvSpPr>
        <p:spPr>
          <a:xfrm>
            <a:off x="1692275" y="35734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(e) Insert 65</a:t>
            </a:r>
            <a:endParaRPr lang="zh-TW" altLang="en-US" sz="2000" dirty="0">
              <a:latin typeface="+mn-lt"/>
              <a:ea typeface="新細明體" pitchFamily="18" charset="-120"/>
            </a:endParaRPr>
          </a:p>
        </p:txBody>
      </p:sp>
      <p:sp>
        <p:nvSpPr>
          <p:cNvPr id="89" name="文字方塊 88"/>
          <p:cNvSpPr txBox="1"/>
          <p:nvPr/>
        </p:nvSpPr>
        <p:spPr>
          <a:xfrm>
            <a:off x="5292725" y="5445125"/>
            <a:ext cx="2159000" cy="431800"/>
          </a:xfrm>
          <a:prstGeom prst="rect">
            <a:avLst/>
          </a:prstGeom>
          <a:noFill/>
        </p:spPr>
        <p:txBody>
          <a:bodyPr anchor="ctr"/>
          <a:lstStyle/>
          <a:p>
            <a:pPr algn="ctr">
              <a:defRPr/>
            </a:pPr>
            <a:r>
              <a:rPr lang="en-US" altLang="zh-TW" sz="2000" dirty="0">
                <a:latin typeface="+mn-lt"/>
                <a:ea typeface="新細明體" pitchFamily="18" charset="-120"/>
              </a:rPr>
              <a:t>(f)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85" name="文字方塊 84"/>
          <p:cNvSpPr txBox="1"/>
          <p:nvPr/>
        </p:nvSpPr>
        <p:spPr>
          <a:xfrm>
            <a:off x="1258888" y="3573463"/>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835150" y="42926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392212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4" name="內容版面配置區 3"/>
          <p:cNvSpPr>
            <a:spLocks noGrp="1"/>
          </p:cNvSpPr>
          <p:nvPr>
            <p:ph idx="1"/>
          </p:nvPr>
        </p:nvSpPr>
        <p:spPr>
          <a:xfrm>
            <a:off x="395288" y="1268414"/>
            <a:ext cx="8353425" cy="2016586"/>
          </a:xfrm>
        </p:spPr>
        <p:txBody>
          <a:bodyPr/>
          <a:lstStyle/>
          <a:p>
            <a:pPr marL="265113" indent="-265113">
              <a:defRPr/>
            </a:pPr>
            <a:r>
              <a:rPr lang="en-US" altLang="zh-TW" sz="2200" dirty="0" smtClean="0"/>
              <a:t>The additional properties are</a:t>
            </a:r>
          </a:p>
          <a:p>
            <a:pPr marL="990000" indent="-720000">
              <a:buFont typeface="Arial" charset="0"/>
              <a:buNone/>
              <a:defRPr/>
            </a:pPr>
            <a:r>
              <a:rPr lang="en-US" altLang="zh-TW" sz="2200" b="1" dirty="0" smtClean="0"/>
              <a:t>RB1.</a:t>
            </a:r>
            <a:r>
              <a:rPr lang="en-US" altLang="zh-TW" sz="2200" dirty="0" smtClean="0"/>
              <a:t>	The root and all external nodes are colored black.</a:t>
            </a:r>
          </a:p>
          <a:p>
            <a:pPr marL="990000" indent="-720000">
              <a:buFont typeface="Arial" charset="0"/>
              <a:buNone/>
              <a:defRPr/>
            </a:pPr>
            <a:r>
              <a:rPr lang="en-US" altLang="zh-TW" sz="2200" b="1" dirty="0" smtClean="0"/>
              <a:t>RB2.</a:t>
            </a:r>
            <a:r>
              <a:rPr lang="en-US" altLang="zh-TW" sz="2200" dirty="0" smtClean="0"/>
              <a:t>	No root-to-external-node path has two consecutive red nodes.</a:t>
            </a:r>
          </a:p>
          <a:p>
            <a:pPr marL="990000" indent="-720000">
              <a:buFont typeface="Arial" charset="0"/>
              <a:buNone/>
              <a:defRPr/>
            </a:pPr>
            <a:r>
              <a:rPr lang="en-US" altLang="zh-TW" sz="2200" b="1" dirty="0" smtClean="0"/>
              <a:t>RB3.</a:t>
            </a:r>
            <a:r>
              <a:rPr lang="en-US" altLang="zh-TW" sz="2200" dirty="0" smtClean="0"/>
              <a:t>	All root-to-external-node paths have the same number of black nodes.</a:t>
            </a:r>
          </a:p>
        </p:txBody>
      </p:sp>
      <p:sp>
        <p:nvSpPr>
          <p:cNvPr id="38" name="內容版面配置區 2"/>
          <p:cNvSpPr txBox="1">
            <a:spLocks/>
          </p:cNvSpPr>
          <p:nvPr/>
        </p:nvSpPr>
        <p:spPr bwMode="auto">
          <a:xfrm>
            <a:off x="5292090" y="6021324"/>
            <a:ext cx="3457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0" fontAlgn="base" hangingPunct="0">
              <a:spcBef>
                <a:spcPct val="20000"/>
              </a:spcBef>
              <a:spcAft>
                <a:spcPct val="0"/>
              </a:spcAft>
              <a:buFont typeface="Arial"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719138" indent="-269875"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0" lang="en-US" altLang="zh-TW" sz="2000" b="1" dirty="0" smtClean="0">
                <a:solidFill>
                  <a:srgbClr val="000000"/>
                </a:solidFill>
              </a:rPr>
              <a:t>Figure 10.15: </a:t>
            </a:r>
            <a:r>
              <a:rPr kumimoji="0" lang="en-US" altLang="zh-TW" sz="2000" dirty="0" smtClean="0">
                <a:solidFill>
                  <a:srgbClr val="000000"/>
                </a:solidFill>
              </a:rPr>
              <a:t>A red-black tree</a:t>
            </a:r>
            <a:endParaRPr kumimoji="0" lang="zh-TW" altLang="en-US" sz="2000" dirty="0" smtClean="0"/>
          </a:p>
        </p:txBody>
      </p:sp>
      <p:cxnSp>
        <p:nvCxnSpPr>
          <p:cNvPr id="39" name="直線接點 38"/>
          <p:cNvCxnSpPr/>
          <p:nvPr/>
        </p:nvCxnSpPr>
        <p:spPr>
          <a:xfrm>
            <a:off x="4643899" y="3356898"/>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flipH="1">
            <a:off x="2772236" y="3356898"/>
            <a:ext cx="18716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427999" y="314099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42" name="直線接點 41"/>
          <p:cNvCxnSpPr>
            <a:endCxn id="52" idx="0"/>
          </p:cNvCxnSpPr>
          <p:nvPr/>
        </p:nvCxnSpPr>
        <p:spPr>
          <a:xfrm>
            <a:off x="6517149" y="4077623"/>
            <a:ext cx="1008062"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flipH="1">
            <a:off x="5364624" y="4077623"/>
            <a:ext cx="11525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301249" y="386172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45" name="直線接點 44"/>
          <p:cNvCxnSpPr/>
          <p:nvPr/>
        </p:nvCxnSpPr>
        <p:spPr>
          <a:xfrm>
            <a:off x="2773824" y="4077623"/>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flipH="1">
            <a:off x="1619711" y="4077623"/>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2556336" y="386172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48" name="矩形 47"/>
          <p:cNvSpPr/>
          <p:nvPr/>
        </p:nvSpPr>
        <p:spPr>
          <a:xfrm>
            <a:off x="3996199" y="6165186"/>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49" name="矩形 48"/>
          <p:cNvSpPr/>
          <p:nvPr/>
        </p:nvSpPr>
        <p:spPr>
          <a:xfrm>
            <a:off x="4572461" y="6165186"/>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50" name="矩形 49"/>
          <p:cNvSpPr/>
          <p:nvPr/>
        </p:nvSpPr>
        <p:spPr>
          <a:xfrm>
            <a:off x="5004261" y="544604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51" name="矩形 50"/>
          <p:cNvSpPr/>
          <p:nvPr/>
        </p:nvSpPr>
        <p:spPr>
          <a:xfrm>
            <a:off x="5580524" y="544604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52" name="矩形 51"/>
          <p:cNvSpPr/>
          <p:nvPr/>
        </p:nvSpPr>
        <p:spPr>
          <a:xfrm>
            <a:off x="7453774" y="4725323"/>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53" name="矩形 52"/>
          <p:cNvSpPr/>
          <p:nvPr/>
        </p:nvSpPr>
        <p:spPr>
          <a:xfrm>
            <a:off x="1403811" y="6165186"/>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54" name="矩形 53"/>
          <p:cNvSpPr/>
          <p:nvPr/>
        </p:nvSpPr>
        <p:spPr>
          <a:xfrm>
            <a:off x="827549" y="6165186"/>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55" name="直線接點 54"/>
          <p:cNvCxnSpPr/>
          <p:nvPr/>
        </p:nvCxnSpPr>
        <p:spPr>
          <a:xfrm>
            <a:off x="3924761" y="4796761"/>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flipH="1">
            <a:off x="1187911" y="4796761"/>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a:endCxn id="51" idx="0"/>
          </p:cNvCxnSpPr>
          <p:nvPr/>
        </p:nvCxnSpPr>
        <p:spPr>
          <a:xfrm>
            <a:off x="5364624" y="4796761"/>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a:endCxn id="50" idx="0"/>
          </p:cNvCxnSpPr>
          <p:nvPr/>
        </p:nvCxnSpPr>
        <p:spPr>
          <a:xfrm flipH="1">
            <a:off x="5077286" y="4796761"/>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a:endCxn id="49" idx="0"/>
          </p:cNvCxnSpPr>
          <p:nvPr/>
        </p:nvCxnSpPr>
        <p:spPr>
          <a:xfrm>
            <a:off x="4356561" y="5517486"/>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70" idx="0"/>
          </p:cNvCxnSpPr>
          <p:nvPr/>
        </p:nvCxnSpPr>
        <p:spPr>
          <a:xfrm flipH="1">
            <a:off x="3635836" y="4796761"/>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a:endCxn id="48" idx="0"/>
          </p:cNvCxnSpPr>
          <p:nvPr/>
        </p:nvCxnSpPr>
        <p:spPr>
          <a:xfrm flipH="1">
            <a:off x="4069224" y="5517486"/>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a:endCxn id="54" idx="0"/>
          </p:cNvCxnSpPr>
          <p:nvPr/>
        </p:nvCxnSpPr>
        <p:spPr>
          <a:xfrm flipH="1">
            <a:off x="900574" y="5517486"/>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a:endCxn id="53" idx="0"/>
          </p:cNvCxnSpPr>
          <p:nvPr/>
        </p:nvCxnSpPr>
        <p:spPr>
          <a:xfrm>
            <a:off x="1187911" y="5517486"/>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endCxn id="71" idx="0"/>
          </p:cNvCxnSpPr>
          <p:nvPr/>
        </p:nvCxnSpPr>
        <p:spPr>
          <a:xfrm>
            <a:off x="1619711" y="4796761"/>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5148724" y="4580861"/>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66" name="橢圓 65"/>
          <p:cNvSpPr/>
          <p:nvPr/>
        </p:nvSpPr>
        <p:spPr>
          <a:xfrm>
            <a:off x="3708861" y="458086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67" name="橢圓 66"/>
          <p:cNvSpPr/>
          <p:nvPr/>
        </p:nvSpPr>
        <p:spPr>
          <a:xfrm>
            <a:off x="1403978" y="458100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68" name="橢圓 67"/>
          <p:cNvSpPr/>
          <p:nvPr/>
        </p:nvSpPr>
        <p:spPr>
          <a:xfrm>
            <a:off x="4140661" y="530158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69" name="橢圓 68"/>
          <p:cNvSpPr/>
          <p:nvPr/>
        </p:nvSpPr>
        <p:spPr>
          <a:xfrm>
            <a:off x="972011" y="530158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a:t>
            </a:r>
            <a:endParaRPr lang="zh-TW" altLang="en-US" sz="2000" dirty="0">
              <a:solidFill>
                <a:schemeClr val="bg1"/>
              </a:solidFill>
            </a:endParaRPr>
          </a:p>
        </p:txBody>
      </p:sp>
      <p:sp>
        <p:nvSpPr>
          <p:cNvPr id="70" name="矩形 69"/>
          <p:cNvSpPr/>
          <p:nvPr/>
        </p:nvSpPr>
        <p:spPr>
          <a:xfrm>
            <a:off x="3564399" y="544604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71" name="矩形 70"/>
          <p:cNvSpPr/>
          <p:nvPr/>
        </p:nvSpPr>
        <p:spPr>
          <a:xfrm>
            <a:off x="1835611" y="544604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Tree>
    <p:extLst>
      <p:ext uri="{BB962C8B-B14F-4D97-AF65-F5344CB8AC3E}">
        <p14:creationId xmlns:p14="http://schemas.microsoft.com/office/powerpoint/2010/main" val="921912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 name="直線接點 4"/>
          <p:cNvCxnSpPr/>
          <p:nvPr/>
        </p:nvCxnSpPr>
        <p:spPr>
          <a:xfrm>
            <a:off x="6227763" y="2349500"/>
            <a:ext cx="1008062"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19700" y="2349500"/>
            <a:ext cx="100806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1863"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19700"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36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3800"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413" y="3070225"/>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6688" y="3068638"/>
            <a:ext cx="719137"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19925"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3" name="矩形 22"/>
          <p:cNvSpPr/>
          <p:nvPr/>
        </p:nvSpPr>
        <p:spPr>
          <a:xfrm>
            <a:off x="65881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4" name="矩形 23"/>
          <p:cNvSpPr/>
          <p:nvPr/>
        </p:nvSpPr>
        <p:spPr>
          <a:xfrm>
            <a:off x="71643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3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60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矩形 28"/>
          <p:cNvSpPr/>
          <p:nvPr/>
        </p:nvSpPr>
        <p:spPr>
          <a:xfrm>
            <a:off x="6300788"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5724525"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34" name="直線接點 33"/>
          <p:cNvCxnSpPr/>
          <p:nvPr/>
        </p:nvCxnSpPr>
        <p:spPr>
          <a:xfrm>
            <a:off x="65166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69484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6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66595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57959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60848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550"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65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0788"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0" name="橢圓 9"/>
          <p:cNvSpPr/>
          <p:nvPr/>
        </p:nvSpPr>
        <p:spPr>
          <a:xfrm>
            <a:off x="67325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8" name="橢圓 17"/>
          <p:cNvSpPr/>
          <p:nvPr/>
        </p:nvSpPr>
        <p:spPr>
          <a:xfrm>
            <a:off x="5867400"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22" name="矩形 21"/>
          <p:cNvSpPr/>
          <p:nvPr/>
        </p:nvSpPr>
        <p:spPr>
          <a:xfrm>
            <a:off x="759618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4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9" name="文字方塊 88"/>
          <p:cNvSpPr txBox="1"/>
          <p:nvPr/>
        </p:nvSpPr>
        <p:spPr>
          <a:xfrm>
            <a:off x="5292725" y="5445125"/>
            <a:ext cx="2159000" cy="431800"/>
          </a:xfrm>
          <a:prstGeom prst="rect">
            <a:avLst/>
          </a:prstGeom>
          <a:noFill/>
        </p:spPr>
        <p:txBody>
          <a:bodyPr anchor="ctr"/>
          <a:lstStyle/>
          <a:p>
            <a:pPr algn="ctr">
              <a:defRPr/>
            </a:pPr>
            <a:r>
              <a:rPr lang="en-US" altLang="zh-TW" sz="2000" dirty="0">
                <a:latin typeface="+mn-lt"/>
                <a:ea typeface="新細明體" pitchFamily="18" charset="-120"/>
              </a:rPr>
              <a:t>(f)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118" name="文字方塊 11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(g) Insert 62</a:t>
            </a:r>
            <a:endParaRPr lang="zh-TW" altLang="en-US" sz="2000" dirty="0">
              <a:latin typeface="+mn-lt"/>
              <a:ea typeface="新細明體" pitchFamily="18" charset="-120"/>
            </a:endParaRPr>
          </a:p>
        </p:txBody>
      </p:sp>
    </p:spTree>
    <p:extLst>
      <p:ext uri="{BB962C8B-B14F-4D97-AF65-F5344CB8AC3E}">
        <p14:creationId xmlns:p14="http://schemas.microsoft.com/office/powerpoint/2010/main" val="1782302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 name="直線接點 4"/>
          <p:cNvCxnSpPr/>
          <p:nvPr/>
        </p:nvCxnSpPr>
        <p:spPr>
          <a:xfrm>
            <a:off x="6227763" y="2349500"/>
            <a:ext cx="1008062"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19700" y="2349500"/>
            <a:ext cx="100806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1863"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19700"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36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3800"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413" y="3070225"/>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6688" y="3068638"/>
            <a:ext cx="719137"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19925"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3" name="矩形 22"/>
          <p:cNvSpPr/>
          <p:nvPr/>
        </p:nvSpPr>
        <p:spPr>
          <a:xfrm>
            <a:off x="65881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4" name="矩形 23"/>
          <p:cNvSpPr/>
          <p:nvPr/>
        </p:nvSpPr>
        <p:spPr>
          <a:xfrm>
            <a:off x="71643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3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60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矩形 28"/>
          <p:cNvSpPr/>
          <p:nvPr/>
        </p:nvSpPr>
        <p:spPr>
          <a:xfrm>
            <a:off x="6300788"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5724525"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34" name="直線接點 33"/>
          <p:cNvCxnSpPr/>
          <p:nvPr/>
        </p:nvCxnSpPr>
        <p:spPr>
          <a:xfrm>
            <a:off x="65166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69484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6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66595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57959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60848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550"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65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0788"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0" name="橢圓 9"/>
          <p:cNvSpPr/>
          <p:nvPr/>
        </p:nvSpPr>
        <p:spPr>
          <a:xfrm>
            <a:off x="67325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8" name="橢圓 17"/>
          <p:cNvSpPr/>
          <p:nvPr/>
        </p:nvSpPr>
        <p:spPr>
          <a:xfrm>
            <a:off x="5867400"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22" name="矩形 21"/>
          <p:cNvSpPr/>
          <p:nvPr/>
        </p:nvSpPr>
        <p:spPr>
          <a:xfrm>
            <a:off x="759618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4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9" name="文字方塊 88"/>
          <p:cNvSpPr txBox="1"/>
          <p:nvPr/>
        </p:nvSpPr>
        <p:spPr>
          <a:xfrm>
            <a:off x="5292725" y="5445125"/>
            <a:ext cx="2159000" cy="431800"/>
          </a:xfrm>
          <a:prstGeom prst="rect">
            <a:avLst/>
          </a:prstGeom>
          <a:noFill/>
        </p:spPr>
        <p:txBody>
          <a:bodyPr anchor="ctr"/>
          <a:lstStyle/>
          <a:p>
            <a:pPr algn="ctr">
              <a:defRPr/>
            </a:pPr>
            <a:r>
              <a:rPr lang="en-US" altLang="zh-TW" sz="2000" dirty="0">
                <a:latin typeface="+mn-lt"/>
                <a:ea typeface="新細明體" pitchFamily="18" charset="-120"/>
              </a:rPr>
              <a:t>(f)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cxnSp>
        <p:nvCxnSpPr>
          <p:cNvPr id="90" name="直線接點 89"/>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1835150"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93" name="直線接點 92"/>
          <p:cNvCxnSpPr>
            <a:endCxn id="102"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a:endCxn id="101"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827088"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96" name="直線接點 95"/>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橢圓 97"/>
          <p:cNvSpPr/>
          <p:nvPr/>
        </p:nvSpPr>
        <p:spPr>
          <a:xfrm>
            <a:off x="2843213" y="2133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sp>
        <p:nvSpPr>
          <p:cNvPr id="99" name="矩形 98"/>
          <p:cNvSpPr/>
          <p:nvPr/>
        </p:nvSpPr>
        <p:spPr>
          <a:xfrm>
            <a:off x="1835150"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0" name="矩形 99"/>
          <p:cNvSpPr/>
          <p:nvPr/>
        </p:nvSpPr>
        <p:spPr>
          <a:xfrm>
            <a:off x="24114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1" name="矩形 100"/>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2" name="矩形 101"/>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3" name="矩形 102"/>
          <p:cNvSpPr/>
          <p:nvPr/>
        </p:nvSpPr>
        <p:spPr>
          <a:xfrm>
            <a:off x="14033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4" name="直線接點 103"/>
          <p:cNvCxnSpPr/>
          <p:nvPr/>
        </p:nvCxnSpPr>
        <p:spPr>
          <a:xfrm>
            <a:off x="2339975" y="3068638"/>
            <a:ext cx="5762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flipH="1">
            <a:off x="1763713" y="3068638"/>
            <a:ext cx="5762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a:endCxn id="100" idx="0"/>
          </p:cNvCxnSpPr>
          <p:nvPr/>
        </p:nvCxnSpPr>
        <p:spPr>
          <a:xfrm>
            <a:off x="219551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a:endCxn id="116"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a:endCxn id="99" idx="0"/>
          </p:cNvCxnSpPr>
          <p:nvPr/>
        </p:nvCxnSpPr>
        <p:spPr>
          <a:xfrm flipH="1">
            <a:off x="19081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a:endCxn id="103" idx="0"/>
          </p:cNvCxnSpPr>
          <p:nvPr/>
        </p:nvCxnSpPr>
        <p:spPr>
          <a:xfrm flipH="1">
            <a:off x="1476375"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a:off x="1763713"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17"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橢圓 111"/>
          <p:cNvSpPr/>
          <p:nvPr/>
        </p:nvSpPr>
        <p:spPr>
          <a:xfrm>
            <a:off x="3563938"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90</a:t>
            </a:r>
            <a:endParaRPr lang="zh-TW" altLang="en-US" sz="2000" dirty="0">
              <a:solidFill>
                <a:schemeClr val="tx1"/>
              </a:solidFill>
            </a:endParaRPr>
          </a:p>
        </p:txBody>
      </p:sp>
      <p:sp>
        <p:nvSpPr>
          <p:cNvPr id="113" name="橢圓 112"/>
          <p:cNvSpPr/>
          <p:nvPr/>
        </p:nvSpPr>
        <p:spPr>
          <a:xfrm>
            <a:off x="2124075"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sp>
        <p:nvSpPr>
          <p:cNvPr id="114" name="橢圓 113"/>
          <p:cNvSpPr/>
          <p:nvPr/>
        </p:nvSpPr>
        <p:spPr>
          <a:xfrm>
            <a:off x="1979613" y="4292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115" name="橢圓 114"/>
          <p:cNvSpPr/>
          <p:nvPr/>
        </p:nvSpPr>
        <p:spPr>
          <a:xfrm>
            <a:off x="1547813"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116" name="矩形 115"/>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7" name="矩形 116"/>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8" name="文字方塊 11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(g) Insert 62</a:t>
            </a:r>
            <a:endParaRPr lang="zh-TW" altLang="en-US" sz="2000" dirty="0">
              <a:latin typeface="+mn-lt"/>
              <a:ea typeface="新細明體" pitchFamily="18" charset="-120"/>
            </a:endParaRPr>
          </a:p>
        </p:txBody>
      </p:sp>
      <p:sp>
        <p:nvSpPr>
          <p:cNvPr id="119" name="文字方塊 118"/>
          <p:cNvSpPr txBox="1"/>
          <p:nvPr/>
        </p:nvSpPr>
        <p:spPr>
          <a:xfrm>
            <a:off x="1116013" y="3573463"/>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0" name="文字方塊 119"/>
          <p:cNvSpPr txBox="1"/>
          <p:nvPr/>
        </p:nvSpPr>
        <p:spPr>
          <a:xfrm>
            <a:off x="1692275" y="4292600"/>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1" name="文字方塊 120"/>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2" name="矩形 121"/>
          <p:cNvSpPr/>
          <p:nvPr/>
        </p:nvSpPr>
        <p:spPr>
          <a:xfrm>
            <a:off x="255587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矩形 122"/>
          <p:cNvSpPr/>
          <p:nvPr/>
        </p:nvSpPr>
        <p:spPr>
          <a:xfrm>
            <a:off x="313213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4" name="直線接點 123"/>
          <p:cNvCxnSpPr>
            <a:endCxn id="123" idx="0"/>
          </p:cNvCxnSpPr>
          <p:nvPr/>
        </p:nvCxnSpPr>
        <p:spPr>
          <a:xfrm>
            <a:off x="291623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a:endCxn id="122" idx="0"/>
          </p:cNvCxnSpPr>
          <p:nvPr/>
        </p:nvCxnSpPr>
        <p:spPr>
          <a:xfrm flipH="1">
            <a:off x="262731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橢圓 125"/>
          <p:cNvSpPr/>
          <p:nvPr/>
        </p:nvSpPr>
        <p:spPr>
          <a:xfrm>
            <a:off x="2700338"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127" name="橢圓 126"/>
          <p:cNvSpPr/>
          <p:nvPr/>
        </p:nvSpPr>
        <p:spPr>
          <a:xfrm>
            <a:off x="1835023"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28" name="橢圓 127"/>
          <p:cNvSpPr/>
          <p:nvPr/>
        </p:nvSpPr>
        <p:spPr>
          <a:xfrm>
            <a:off x="826961"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29" name="橢圓 128"/>
          <p:cNvSpPr/>
          <p:nvPr/>
        </p:nvSpPr>
        <p:spPr>
          <a:xfrm>
            <a:off x="2843086" y="2133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30" name="橢圓 129"/>
          <p:cNvSpPr/>
          <p:nvPr/>
        </p:nvSpPr>
        <p:spPr>
          <a:xfrm>
            <a:off x="3563811"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31" name="橢圓 130"/>
          <p:cNvSpPr/>
          <p:nvPr/>
        </p:nvSpPr>
        <p:spPr>
          <a:xfrm>
            <a:off x="2123948"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32" name="橢圓 131"/>
          <p:cNvSpPr/>
          <p:nvPr/>
        </p:nvSpPr>
        <p:spPr>
          <a:xfrm>
            <a:off x="1979486" y="4292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33" name="橢圓 132"/>
          <p:cNvSpPr/>
          <p:nvPr/>
        </p:nvSpPr>
        <p:spPr>
          <a:xfrm>
            <a:off x="1547686"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34" name="橢圓 133"/>
          <p:cNvSpPr/>
          <p:nvPr/>
        </p:nvSpPr>
        <p:spPr>
          <a:xfrm>
            <a:off x="2700211"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Tree>
    <p:extLst>
      <p:ext uri="{BB962C8B-B14F-4D97-AF65-F5344CB8AC3E}">
        <p14:creationId xmlns:p14="http://schemas.microsoft.com/office/powerpoint/2010/main" val="4100988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p:txBody>
          <a:bodyPr/>
          <a:lstStyle/>
          <a:p>
            <a:r>
              <a:rPr lang="en-US" altLang="zh-TW" smtClean="0"/>
              <a:t>Example 10.4</a:t>
            </a:r>
            <a:endParaRPr lang="zh-TW" altLang="en-US" smtClean="0"/>
          </a:p>
        </p:txBody>
      </p:sp>
      <p:sp>
        <p:nvSpPr>
          <p:cNvPr id="82947"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sp>
        <p:nvSpPr>
          <p:cNvPr id="65" name="矩形 64"/>
          <p:cNvSpPr/>
          <p:nvPr/>
        </p:nvSpPr>
        <p:spPr>
          <a:xfrm>
            <a:off x="1835150"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4114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4033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p:nvPr/>
        </p:nvCxnSpPr>
        <p:spPr>
          <a:xfrm>
            <a:off x="2339975" y="3068638"/>
            <a:ext cx="5762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763713" y="3068638"/>
            <a:ext cx="5762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19551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19081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476375"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763713"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90</a:t>
            </a:r>
            <a:endParaRPr lang="zh-TW" altLang="en-US" sz="2000" dirty="0">
              <a:solidFill>
                <a:schemeClr val="tx1"/>
              </a:solidFill>
            </a:endParaRPr>
          </a:p>
        </p:txBody>
      </p:sp>
      <p:sp>
        <p:nvSpPr>
          <p:cNvPr id="80" name="橢圓 79"/>
          <p:cNvSpPr/>
          <p:nvPr/>
        </p:nvSpPr>
        <p:spPr>
          <a:xfrm>
            <a:off x="2124075"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sp>
        <p:nvSpPr>
          <p:cNvPr id="81" name="橢圓 80"/>
          <p:cNvSpPr/>
          <p:nvPr/>
        </p:nvSpPr>
        <p:spPr>
          <a:xfrm>
            <a:off x="1979613" y="4292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82" name="橢圓 81"/>
          <p:cNvSpPr/>
          <p:nvPr/>
        </p:nvSpPr>
        <p:spPr>
          <a:xfrm>
            <a:off x="1547813"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(g) Insert 62</a:t>
            </a:r>
            <a:endParaRPr lang="zh-TW" altLang="en-US" sz="2000" dirty="0">
              <a:latin typeface="+mn-lt"/>
              <a:ea typeface="新細明體" pitchFamily="18" charset="-120"/>
            </a:endParaRPr>
          </a:p>
        </p:txBody>
      </p:sp>
      <p:sp>
        <p:nvSpPr>
          <p:cNvPr id="89" name="文字方塊 88"/>
          <p:cNvSpPr txBox="1"/>
          <p:nvPr/>
        </p:nvSpPr>
        <p:spPr>
          <a:xfrm>
            <a:off x="5435600" y="5445125"/>
            <a:ext cx="2592388" cy="431800"/>
          </a:xfrm>
          <a:prstGeom prst="rect">
            <a:avLst/>
          </a:prstGeom>
          <a:noFill/>
        </p:spPr>
        <p:txBody>
          <a:bodyPr anchor="ctr"/>
          <a:lstStyle/>
          <a:p>
            <a:pPr algn="ctr">
              <a:defRPr/>
            </a:pPr>
            <a:r>
              <a:rPr lang="en-US" altLang="zh-TW" sz="2000" dirty="0">
                <a:latin typeface="+mn-lt"/>
                <a:ea typeface="新細明體" pitchFamily="18" charset="-120"/>
              </a:rPr>
              <a:t>(h)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85" name="文字方塊 84"/>
          <p:cNvSpPr txBox="1"/>
          <p:nvPr/>
        </p:nvSpPr>
        <p:spPr>
          <a:xfrm>
            <a:off x="1116013" y="3573463"/>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692275" y="4292600"/>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90" name="矩形 89"/>
          <p:cNvSpPr/>
          <p:nvPr/>
        </p:nvSpPr>
        <p:spPr>
          <a:xfrm>
            <a:off x="255587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1" name="矩形 90"/>
          <p:cNvSpPr/>
          <p:nvPr/>
        </p:nvSpPr>
        <p:spPr>
          <a:xfrm>
            <a:off x="313213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92" name="直線接點 91"/>
          <p:cNvCxnSpPr>
            <a:endCxn id="91" idx="0"/>
          </p:cNvCxnSpPr>
          <p:nvPr/>
        </p:nvCxnSpPr>
        <p:spPr>
          <a:xfrm>
            <a:off x="291623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a:endCxn id="90" idx="0"/>
          </p:cNvCxnSpPr>
          <p:nvPr/>
        </p:nvCxnSpPr>
        <p:spPr>
          <a:xfrm flipH="1">
            <a:off x="262731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橢圓 93"/>
          <p:cNvSpPr/>
          <p:nvPr/>
        </p:nvSpPr>
        <p:spPr>
          <a:xfrm>
            <a:off x="2700338"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131" name="橢圓 130"/>
          <p:cNvSpPr/>
          <p:nvPr/>
        </p:nvSpPr>
        <p:spPr>
          <a:xfrm>
            <a:off x="1835023"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32" name="橢圓 131"/>
          <p:cNvSpPr/>
          <p:nvPr/>
        </p:nvSpPr>
        <p:spPr>
          <a:xfrm>
            <a:off x="826961"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33" name="橢圓 132"/>
          <p:cNvSpPr/>
          <p:nvPr/>
        </p:nvSpPr>
        <p:spPr>
          <a:xfrm>
            <a:off x="2843086" y="2133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34" name="橢圓 133"/>
          <p:cNvSpPr/>
          <p:nvPr/>
        </p:nvSpPr>
        <p:spPr>
          <a:xfrm>
            <a:off x="3563811"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35" name="橢圓 134"/>
          <p:cNvSpPr/>
          <p:nvPr/>
        </p:nvSpPr>
        <p:spPr>
          <a:xfrm>
            <a:off x="2123948"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36" name="橢圓 135"/>
          <p:cNvSpPr/>
          <p:nvPr/>
        </p:nvSpPr>
        <p:spPr>
          <a:xfrm>
            <a:off x="1979486" y="4292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37" name="橢圓 136"/>
          <p:cNvSpPr/>
          <p:nvPr/>
        </p:nvSpPr>
        <p:spPr>
          <a:xfrm>
            <a:off x="1547686"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38" name="橢圓 137"/>
          <p:cNvSpPr/>
          <p:nvPr/>
        </p:nvSpPr>
        <p:spPr>
          <a:xfrm>
            <a:off x="2700211"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p:txBody>
          <a:bodyPr/>
          <a:lstStyle/>
          <a:p>
            <a:r>
              <a:rPr lang="en-US" altLang="zh-TW" smtClean="0"/>
              <a:t>Example 10.4</a:t>
            </a:r>
            <a:endParaRPr lang="zh-TW" altLang="en-US" smtClean="0"/>
          </a:p>
        </p:txBody>
      </p:sp>
      <p:sp>
        <p:nvSpPr>
          <p:cNvPr id="82947"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sp>
        <p:nvSpPr>
          <p:cNvPr id="65" name="矩形 64"/>
          <p:cNvSpPr/>
          <p:nvPr/>
        </p:nvSpPr>
        <p:spPr>
          <a:xfrm>
            <a:off x="1835150"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4114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4033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p:nvPr/>
        </p:nvCxnSpPr>
        <p:spPr>
          <a:xfrm>
            <a:off x="2339975" y="3068638"/>
            <a:ext cx="5762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763713" y="3068638"/>
            <a:ext cx="5762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19551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19081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476375"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763713"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90</a:t>
            </a:r>
            <a:endParaRPr lang="zh-TW" altLang="en-US" sz="2000" dirty="0">
              <a:solidFill>
                <a:schemeClr val="tx1"/>
              </a:solidFill>
            </a:endParaRPr>
          </a:p>
        </p:txBody>
      </p:sp>
      <p:sp>
        <p:nvSpPr>
          <p:cNvPr id="80" name="橢圓 79"/>
          <p:cNvSpPr/>
          <p:nvPr/>
        </p:nvSpPr>
        <p:spPr>
          <a:xfrm>
            <a:off x="2124075"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sp>
        <p:nvSpPr>
          <p:cNvPr id="81" name="橢圓 80"/>
          <p:cNvSpPr/>
          <p:nvPr/>
        </p:nvSpPr>
        <p:spPr>
          <a:xfrm>
            <a:off x="1979613" y="4292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82" name="橢圓 81"/>
          <p:cNvSpPr/>
          <p:nvPr/>
        </p:nvSpPr>
        <p:spPr>
          <a:xfrm>
            <a:off x="1547813"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(g) Insert 62</a:t>
            </a:r>
            <a:endParaRPr lang="zh-TW" altLang="en-US" sz="2000" dirty="0">
              <a:latin typeface="+mn-lt"/>
              <a:ea typeface="新細明體" pitchFamily="18" charset="-120"/>
            </a:endParaRPr>
          </a:p>
        </p:txBody>
      </p:sp>
      <p:sp>
        <p:nvSpPr>
          <p:cNvPr id="89" name="文字方塊 88"/>
          <p:cNvSpPr txBox="1"/>
          <p:nvPr/>
        </p:nvSpPr>
        <p:spPr>
          <a:xfrm>
            <a:off x="5435600" y="5445125"/>
            <a:ext cx="2592388" cy="431800"/>
          </a:xfrm>
          <a:prstGeom prst="rect">
            <a:avLst/>
          </a:prstGeom>
          <a:noFill/>
        </p:spPr>
        <p:txBody>
          <a:bodyPr anchor="ctr"/>
          <a:lstStyle/>
          <a:p>
            <a:pPr algn="ctr">
              <a:defRPr/>
            </a:pPr>
            <a:r>
              <a:rPr lang="en-US" altLang="zh-TW" sz="2000" dirty="0">
                <a:latin typeface="+mn-lt"/>
                <a:ea typeface="新細明體" pitchFamily="18" charset="-120"/>
              </a:rPr>
              <a:t>(h)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85" name="文字方塊 84"/>
          <p:cNvSpPr txBox="1"/>
          <p:nvPr/>
        </p:nvSpPr>
        <p:spPr>
          <a:xfrm>
            <a:off x="1116013" y="3573463"/>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692275" y="4292600"/>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90" name="矩形 89"/>
          <p:cNvSpPr/>
          <p:nvPr/>
        </p:nvSpPr>
        <p:spPr>
          <a:xfrm>
            <a:off x="255587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1" name="矩形 90"/>
          <p:cNvSpPr/>
          <p:nvPr/>
        </p:nvSpPr>
        <p:spPr>
          <a:xfrm>
            <a:off x="313213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92" name="直線接點 91"/>
          <p:cNvCxnSpPr>
            <a:endCxn id="91" idx="0"/>
          </p:cNvCxnSpPr>
          <p:nvPr/>
        </p:nvCxnSpPr>
        <p:spPr>
          <a:xfrm>
            <a:off x="291623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a:endCxn id="90" idx="0"/>
          </p:cNvCxnSpPr>
          <p:nvPr/>
        </p:nvCxnSpPr>
        <p:spPr>
          <a:xfrm flipH="1">
            <a:off x="262731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橢圓 93"/>
          <p:cNvSpPr/>
          <p:nvPr/>
        </p:nvSpPr>
        <p:spPr>
          <a:xfrm>
            <a:off x="2700338"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cxnSp>
        <p:nvCxnSpPr>
          <p:cNvPr id="95" name="直線接點 94"/>
          <p:cNvCxnSpPr/>
          <p:nvPr/>
        </p:nvCxnSpPr>
        <p:spPr>
          <a:xfrm>
            <a:off x="6372225"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5364163"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6156325"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98" name="直線接點 97"/>
          <p:cNvCxnSpPr>
            <a:endCxn id="107" idx="0"/>
          </p:cNvCxnSpPr>
          <p:nvPr/>
        </p:nvCxnSpPr>
        <p:spPr>
          <a:xfrm>
            <a:off x="5364163" y="23495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a:endCxn id="106" idx="0"/>
          </p:cNvCxnSpPr>
          <p:nvPr/>
        </p:nvCxnSpPr>
        <p:spPr>
          <a:xfrm flipH="1">
            <a:off x="5076825"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5148263"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101" name="直線接點 100"/>
          <p:cNvCxnSpPr/>
          <p:nvPr/>
        </p:nvCxnSpPr>
        <p:spPr>
          <a:xfrm>
            <a:off x="73818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6659563" y="2349500"/>
            <a:ext cx="7207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橢圓 102"/>
          <p:cNvSpPr/>
          <p:nvPr/>
        </p:nvSpPr>
        <p:spPr>
          <a:xfrm>
            <a:off x="7164388"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04" name="矩形 103"/>
          <p:cNvSpPr/>
          <p:nvPr/>
        </p:nvSpPr>
        <p:spPr>
          <a:xfrm>
            <a:off x="61563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5" name="矩形 104"/>
          <p:cNvSpPr/>
          <p:nvPr/>
        </p:nvSpPr>
        <p:spPr>
          <a:xfrm>
            <a:off x="67325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6" name="矩形 105"/>
          <p:cNvSpPr/>
          <p:nvPr/>
        </p:nvSpPr>
        <p:spPr>
          <a:xfrm>
            <a:off x="5003800" y="29972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7" name="矩形 106"/>
          <p:cNvSpPr/>
          <p:nvPr/>
        </p:nvSpPr>
        <p:spPr>
          <a:xfrm>
            <a:off x="5580063"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矩形 107"/>
          <p:cNvSpPr/>
          <p:nvPr/>
        </p:nvSpPr>
        <p:spPr>
          <a:xfrm>
            <a:off x="5724525"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9" name="直線接點 108"/>
          <p:cNvCxnSpPr/>
          <p:nvPr/>
        </p:nvCxnSpPr>
        <p:spPr>
          <a:xfrm>
            <a:off x="6659563" y="3068638"/>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flipH="1">
            <a:off x="6084888" y="3068638"/>
            <a:ext cx="574675"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05" idx="0"/>
          </p:cNvCxnSpPr>
          <p:nvPr/>
        </p:nvCxnSpPr>
        <p:spPr>
          <a:xfrm>
            <a:off x="65166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a:endCxn id="121" idx="0"/>
          </p:cNvCxnSpPr>
          <p:nvPr/>
        </p:nvCxnSpPr>
        <p:spPr>
          <a:xfrm flipH="1">
            <a:off x="7812088"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a:endCxn id="104" idx="0"/>
          </p:cNvCxnSpPr>
          <p:nvPr/>
        </p:nvCxnSpPr>
        <p:spPr>
          <a:xfrm flipH="1">
            <a:off x="62277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a:endCxn id="108" idx="0"/>
          </p:cNvCxnSpPr>
          <p:nvPr/>
        </p:nvCxnSpPr>
        <p:spPr>
          <a:xfrm flipH="1">
            <a:off x="579596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a:endCxn id="122" idx="0"/>
          </p:cNvCxnSpPr>
          <p:nvPr/>
        </p:nvCxnSpPr>
        <p:spPr>
          <a:xfrm>
            <a:off x="810101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7885113"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8" name="橢圓 117"/>
          <p:cNvSpPr/>
          <p:nvPr/>
        </p:nvSpPr>
        <p:spPr>
          <a:xfrm>
            <a:off x="6443663"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19" name="橢圓 118"/>
          <p:cNvSpPr/>
          <p:nvPr/>
        </p:nvSpPr>
        <p:spPr>
          <a:xfrm>
            <a:off x="63007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20" name="橢圓 119"/>
          <p:cNvSpPr/>
          <p:nvPr/>
        </p:nvSpPr>
        <p:spPr>
          <a:xfrm>
            <a:off x="586740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21" name="矩形 120"/>
          <p:cNvSpPr/>
          <p:nvPr/>
        </p:nvSpPr>
        <p:spPr>
          <a:xfrm>
            <a:off x="774065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2" name="矩形 121"/>
          <p:cNvSpPr/>
          <p:nvPr/>
        </p:nvSpPr>
        <p:spPr>
          <a:xfrm>
            <a:off x="8316913"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文字方塊 122"/>
          <p:cNvSpPr txBox="1"/>
          <p:nvPr/>
        </p:nvSpPr>
        <p:spPr>
          <a:xfrm>
            <a:off x="7596188" y="21336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4" name="文字方塊 123"/>
          <p:cNvSpPr txBox="1"/>
          <p:nvPr/>
        </p:nvSpPr>
        <p:spPr>
          <a:xfrm>
            <a:off x="6156325" y="2852738"/>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5" name="文字方塊 124"/>
          <p:cNvSpPr txBox="1"/>
          <p:nvPr/>
        </p:nvSpPr>
        <p:spPr>
          <a:xfrm>
            <a:off x="5724525" y="1412875"/>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6" name="矩形 125"/>
          <p:cNvSpPr/>
          <p:nvPr/>
        </p:nvSpPr>
        <p:spPr>
          <a:xfrm>
            <a:off x="6877050"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7" name="矩形 126"/>
          <p:cNvSpPr/>
          <p:nvPr/>
        </p:nvSpPr>
        <p:spPr>
          <a:xfrm>
            <a:off x="745172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8" name="直線接點 127"/>
          <p:cNvCxnSpPr>
            <a:endCxn id="127" idx="0"/>
          </p:cNvCxnSpPr>
          <p:nvPr/>
        </p:nvCxnSpPr>
        <p:spPr>
          <a:xfrm>
            <a:off x="72358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a:endCxn id="126" idx="0"/>
          </p:cNvCxnSpPr>
          <p:nvPr/>
        </p:nvCxnSpPr>
        <p:spPr>
          <a:xfrm flipH="1">
            <a:off x="694848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橢圓 129"/>
          <p:cNvSpPr/>
          <p:nvPr/>
        </p:nvSpPr>
        <p:spPr>
          <a:xfrm>
            <a:off x="7019925"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31" name="橢圓 130"/>
          <p:cNvSpPr/>
          <p:nvPr/>
        </p:nvSpPr>
        <p:spPr>
          <a:xfrm>
            <a:off x="1835023"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32" name="橢圓 131"/>
          <p:cNvSpPr/>
          <p:nvPr/>
        </p:nvSpPr>
        <p:spPr>
          <a:xfrm>
            <a:off x="826961"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33" name="橢圓 132"/>
          <p:cNvSpPr/>
          <p:nvPr/>
        </p:nvSpPr>
        <p:spPr>
          <a:xfrm>
            <a:off x="2843086" y="2133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34" name="橢圓 133"/>
          <p:cNvSpPr/>
          <p:nvPr/>
        </p:nvSpPr>
        <p:spPr>
          <a:xfrm>
            <a:off x="3563811"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35" name="橢圓 134"/>
          <p:cNvSpPr/>
          <p:nvPr/>
        </p:nvSpPr>
        <p:spPr>
          <a:xfrm>
            <a:off x="2123948"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36" name="橢圓 135"/>
          <p:cNvSpPr/>
          <p:nvPr/>
        </p:nvSpPr>
        <p:spPr>
          <a:xfrm>
            <a:off x="1979486" y="4292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37" name="橢圓 136"/>
          <p:cNvSpPr/>
          <p:nvPr/>
        </p:nvSpPr>
        <p:spPr>
          <a:xfrm>
            <a:off x="1547686"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38" name="橢圓 137"/>
          <p:cNvSpPr/>
          <p:nvPr/>
        </p:nvSpPr>
        <p:spPr>
          <a:xfrm>
            <a:off x="2700211"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39" name="橢圓 138"/>
          <p:cNvSpPr/>
          <p:nvPr/>
        </p:nvSpPr>
        <p:spPr>
          <a:xfrm>
            <a:off x="6156198"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40" name="橢圓 139"/>
          <p:cNvSpPr/>
          <p:nvPr/>
        </p:nvSpPr>
        <p:spPr>
          <a:xfrm>
            <a:off x="5148136"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Tree>
    <p:extLst>
      <p:ext uri="{BB962C8B-B14F-4D97-AF65-F5344CB8AC3E}">
        <p14:creationId xmlns:p14="http://schemas.microsoft.com/office/powerpoint/2010/main" val="126559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p:txBody>
          <a:bodyPr/>
          <a:lstStyle/>
          <a:p>
            <a:r>
              <a:rPr lang="en-US" altLang="zh-TW" smtClean="0"/>
              <a:t>Example 10.4</a:t>
            </a:r>
            <a:endParaRPr lang="zh-TW" altLang="en-US" smtClean="0"/>
          </a:p>
        </p:txBody>
      </p:sp>
      <p:sp>
        <p:nvSpPr>
          <p:cNvPr id="82947" name="內容版面配置區 2"/>
          <p:cNvSpPr>
            <a:spLocks noGrp="1"/>
          </p:cNvSpPr>
          <p:nvPr>
            <p:ph idx="1"/>
          </p:nvPr>
        </p:nvSpPr>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sp>
        <p:nvSpPr>
          <p:cNvPr id="89" name="文字方塊 88"/>
          <p:cNvSpPr txBox="1"/>
          <p:nvPr/>
        </p:nvSpPr>
        <p:spPr>
          <a:xfrm>
            <a:off x="5435600" y="5445125"/>
            <a:ext cx="2592388" cy="431800"/>
          </a:xfrm>
          <a:prstGeom prst="rect">
            <a:avLst/>
          </a:prstGeom>
          <a:noFill/>
        </p:spPr>
        <p:txBody>
          <a:bodyPr anchor="ctr"/>
          <a:lstStyle/>
          <a:p>
            <a:pPr algn="ctr">
              <a:defRPr/>
            </a:pPr>
            <a:r>
              <a:rPr lang="en-US" altLang="zh-TW" sz="2000" dirty="0">
                <a:latin typeface="+mn-lt"/>
                <a:ea typeface="新細明體" pitchFamily="18" charset="-120"/>
              </a:rPr>
              <a:t>(h)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cxnSp>
        <p:nvCxnSpPr>
          <p:cNvPr id="95" name="直線接點 94"/>
          <p:cNvCxnSpPr/>
          <p:nvPr/>
        </p:nvCxnSpPr>
        <p:spPr>
          <a:xfrm>
            <a:off x="6372225"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5364163"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6156325"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98" name="直線接點 97"/>
          <p:cNvCxnSpPr>
            <a:endCxn id="107" idx="0"/>
          </p:cNvCxnSpPr>
          <p:nvPr/>
        </p:nvCxnSpPr>
        <p:spPr>
          <a:xfrm>
            <a:off x="5364163" y="23495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a:endCxn id="106" idx="0"/>
          </p:cNvCxnSpPr>
          <p:nvPr/>
        </p:nvCxnSpPr>
        <p:spPr>
          <a:xfrm flipH="1">
            <a:off x="5076825"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5148263"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101" name="直線接點 100"/>
          <p:cNvCxnSpPr/>
          <p:nvPr/>
        </p:nvCxnSpPr>
        <p:spPr>
          <a:xfrm>
            <a:off x="73818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6659563" y="2349500"/>
            <a:ext cx="7207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橢圓 102"/>
          <p:cNvSpPr/>
          <p:nvPr/>
        </p:nvSpPr>
        <p:spPr>
          <a:xfrm>
            <a:off x="7164388"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04" name="矩形 103"/>
          <p:cNvSpPr/>
          <p:nvPr/>
        </p:nvSpPr>
        <p:spPr>
          <a:xfrm>
            <a:off x="61563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5" name="矩形 104"/>
          <p:cNvSpPr/>
          <p:nvPr/>
        </p:nvSpPr>
        <p:spPr>
          <a:xfrm>
            <a:off x="67325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6" name="矩形 105"/>
          <p:cNvSpPr/>
          <p:nvPr/>
        </p:nvSpPr>
        <p:spPr>
          <a:xfrm>
            <a:off x="5003800" y="29972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7" name="矩形 106"/>
          <p:cNvSpPr/>
          <p:nvPr/>
        </p:nvSpPr>
        <p:spPr>
          <a:xfrm>
            <a:off x="5580063"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矩形 107"/>
          <p:cNvSpPr/>
          <p:nvPr/>
        </p:nvSpPr>
        <p:spPr>
          <a:xfrm>
            <a:off x="5724525"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9" name="直線接點 108"/>
          <p:cNvCxnSpPr/>
          <p:nvPr/>
        </p:nvCxnSpPr>
        <p:spPr>
          <a:xfrm>
            <a:off x="6659563" y="3068638"/>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flipH="1">
            <a:off x="6084888" y="3068638"/>
            <a:ext cx="574675"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05" idx="0"/>
          </p:cNvCxnSpPr>
          <p:nvPr/>
        </p:nvCxnSpPr>
        <p:spPr>
          <a:xfrm>
            <a:off x="65166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a:endCxn id="121" idx="0"/>
          </p:cNvCxnSpPr>
          <p:nvPr/>
        </p:nvCxnSpPr>
        <p:spPr>
          <a:xfrm flipH="1">
            <a:off x="7812088"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a:endCxn id="104" idx="0"/>
          </p:cNvCxnSpPr>
          <p:nvPr/>
        </p:nvCxnSpPr>
        <p:spPr>
          <a:xfrm flipH="1">
            <a:off x="62277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a:endCxn id="108" idx="0"/>
          </p:cNvCxnSpPr>
          <p:nvPr/>
        </p:nvCxnSpPr>
        <p:spPr>
          <a:xfrm flipH="1">
            <a:off x="579596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a:endCxn id="122" idx="0"/>
          </p:cNvCxnSpPr>
          <p:nvPr/>
        </p:nvCxnSpPr>
        <p:spPr>
          <a:xfrm>
            <a:off x="810101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7885113"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8" name="橢圓 117"/>
          <p:cNvSpPr/>
          <p:nvPr/>
        </p:nvSpPr>
        <p:spPr>
          <a:xfrm>
            <a:off x="6443663"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19" name="橢圓 118"/>
          <p:cNvSpPr/>
          <p:nvPr/>
        </p:nvSpPr>
        <p:spPr>
          <a:xfrm>
            <a:off x="63007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20" name="橢圓 119"/>
          <p:cNvSpPr/>
          <p:nvPr/>
        </p:nvSpPr>
        <p:spPr>
          <a:xfrm>
            <a:off x="586740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21" name="矩形 120"/>
          <p:cNvSpPr/>
          <p:nvPr/>
        </p:nvSpPr>
        <p:spPr>
          <a:xfrm>
            <a:off x="774065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2" name="矩形 121"/>
          <p:cNvSpPr/>
          <p:nvPr/>
        </p:nvSpPr>
        <p:spPr>
          <a:xfrm>
            <a:off x="8316913"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文字方塊 122"/>
          <p:cNvSpPr txBox="1"/>
          <p:nvPr/>
        </p:nvSpPr>
        <p:spPr>
          <a:xfrm>
            <a:off x="7596188" y="21336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4" name="文字方塊 123"/>
          <p:cNvSpPr txBox="1"/>
          <p:nvPr/>
        </p:nvSpPr>
        <p:spPr>
          <a:xfrm>
            <a:off x="6156325" y="2852738"/>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5" name="文字方塊 124"/>
          <p:cNvSpPr txBox="1"/>
          <p:nvPr/>
        </p:nvSpPr>
        <p:spPr>
          <a:xfrm>
            <a:off x="5724525" y="1412875"/>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6" name="矩形 125"/>
          <p:cNvSpPr/>
          <p:nvPr/>
        </p:nvSpPr>
        <p:spPr>
          <a:xfrm>
            <a:off x="6877050"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7" name="矩形 126"/>
          <p:cNvSpPr/>
          <p:nvPr/>
        </p:nvSpPr>
        <p:spPr>
          <a:xfrm>
            <a:off x="745172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8" name="直線接點 127"/>
          <p:cNvCxnSpPr>
            <a:endCxn id="127" idx="0"/>
          </p:cNvCxnSpPr>
          <p:nvPr/>
        </p:nvCxnSpPr>
        <p:spPr>
          <a:xfrm>
            <a:off x="72358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a:endCxn id="126" idx="0"/>
          </p:cNvCxnSpPr>
          <p:nvPr/>
        </p:nvCxnSpPr>
        <p:spPr>
          <a:xfrm flipH="1">
            <a:off x="694848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橢圓 129"/>
          <p:cNvSpPr/>
          <p:nvPr/>
        </p:nvSpPr>
        <p:spPr>
          <a:xfrm>
            <a:off x="7019925"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39" name="橢圓 138"/>
          <p:cNvSpPr/>
          <p:nvPr/>
        </p:nvSpPr>
        <p:spPr>
          <a:xfrm>
            <a:off x="6156198"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40" name="橢圓 139"/>
          <p:cNvSpPr/>
          <p:nvPr/>
        </p:nvSpPr>
        <p:spPr>
          <a:xfrm>
            <a:off x="5148136"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57" name="文字方塊 156"/>
          <p:cNvSpPr txBox="1"/>
          <p:nvPr/>
        </p:nvSpPr>
        <p:spPr>
          <a:xfrm>
            <a:off x="1547622" y="5445252"/>
            <a:ext cx="2016125" cy="431800"/>
          </a:xfrm>
          <a:prstGeom prst="rect">
            <a:avLst/>
          </a:prstGeom>
          <a:noFill/>
        </p:spPr>
        <p:txBody>
          <a:bodyPr anchor="ctr"/>
          <a:lstStyle/>
          <a:p>
            <a:pPr algn="ctr">
              <a:defRPr/>
            </a:pPr>
            <a:r>
              <a:rPr lang="en-US" altLang="zh-TW" sz="2000" dirty="0">
                <a:latin typeface="+mn-lt"/>
                <a:ea typeface="新細明體" pitchFamily="18" charset="-120"/>
              </a:rPr>
              <a:t>(</a:t>
            </a:r>
            <a:r>
              <a:rPr lang="en-US" altLang="zh-TW" sz="2000" dirty="0" err="1">
                <a:latin typeface="+mn-lt"/>
                <a:ea typeface="新細明體" pitchFamily="18" charset="-120"/>
              </a:rPr>
              <a:t>i</a:t>
            </a:r>
            <a:r>
              <a:rPr lang="en-US" altLang="zh-TW" sz="2000" dirty="0">
                <a:latin typeface="+mn-lt"/>
                <a:ea typeface="新細明體" pitchFamily="18" charset="-120"/>
              </a:rPr>
              <a:t>) </a:t>
            </a:r>
            <a:r>
              <a:rPr lang="en-US" altLang="zh-TW" sz="2000" dirty="0" err="1">
                <a:latin typeface="+mn-lt"/>
                <a:ea typeface="新細明體" pitchFamily="18" charset="-120"/>
              </a:rPr>
              <a:t>RLb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3121602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p:txBody>
          <a:bodyPr/>
          <a:lstStyle/>
          <a:p>
            <a:r>
              <a:rPr lang="en-US" altLang="zh-TW" smtClean="0"/>
              <a:t>Example 10.4</a:t>
            </a:r>
            <a:endParaRPr lang="zh-TW" altLang="en-US" smtClean="0"/>
          </a:p>
        </p:txBody>
      </p:sp>
      <p:sp>
        <p:nvSpPr>
          <p:cNvPr id="82947" name="內容版面配置區 2"/>
          <p:cNvSpPr>
            <a:spLocks noGrp="1"/>
          </p:cNvSpPr>
          <p:nvPr>
            <p:ph idx="1"/>
          </p:nvPr>
        </p:nvSpPr>
        <p:spPr/>
        <p:txBody>
          <a:bodyPr/>
          <a:lstStyle/>
          <a:p>
            <a:r>
              <a:rPr lang="en-US" altLang="zh-TW" b="1" dirty="0" smtClean="0">
                <a:solidFill>
                  <a:srgbClr val="000000"/>
                </a:solidFill>
              </a:rPr>
              <a:t>Figure 10.18: </a:t>
            </a:r>
            <a:r>
              <a:rPr lang="en-US" altLang="zh-TW" dirty="0" smtClean="0">
                <a:solidFill>
                  <a:srgbClr val="000000"/>
                </a:solidFill>
              </a:rPr>
              <a:t>Insertion into a red-black tree</a:t>
            </a:r>
            <a:endParaRPr lang="zh-TW" altLang="en-US" dirty="0" smtClean="0">
              <a:solidFill>
                <a:srgbClr val="000000"/>
              </a:solidFill>
            </a:endParaRPr>
          </a:p>
        </p:txBody>
      </p:sp>
      <p:sp>
        <p:nvSpPr>
          <p:cNvPr id="89" name="文字方塊 88"/>
          <p:cNvSpPr txBox="1"/>
          <p:nvPr/>
        </p:nvSpPr>
        <p:spPr>
          <a:xfrm>
            <a:off x="5435600" y="5445125"/>
            <a:ext cx="2592388" cy="431800"/>
          </a:xfrm>
          <a:prstGeom prst="rect">
            <a:avLst/>
          </a:prstGeom>
          <a:noFill/>
        </p:spPr>
        <p:txBody>
          <a:bodyPr anchor="ctr"/>
          <a:lstStyle/>
          <a:p>
            <a:pPr algn="ctr">
              <a:defRPr/>
            </a:pPr>
            <a:r>
              <a:rPr lang="en-US" altLang="zh-TW" sz="2000" dirty="0">
                <a:latin typeface="+mn-lt"/>
                <a:ea typeface="新細明體" pitchFamily="18" charset="-120"/>
              </a:rPr>
              <a:t>(h)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cxnSp>
        <p:nvCxnSpPr>
          <p:cNvPr id="95" name="直線接點 94"/>
          <p:cNvCxnSpPr/>
          <p:nvPr/>
        </p:nvCxnSpPr>
        <p:spPr>
          <a:xfrm>
            <a:off x="6372225"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5364163"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6156325"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98" name="直線接點 97"/>
          <p:cNvCxnSpPr>
            <a:endCxn id="107" idx="0"/>
          </p:cNvCxnSpPr>
          <p:nvPr/>
        </p:nvCxnSpPr>
        <p:spPr>
          <a:xfrm>
            <a:off x="5364163" y="23495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a:endCxn id="106" idx="0"/>
          </p:cNvCxnSpPr>
          <p:nvPr/>
        </p:nvCxnSpPr>
        <p:spPr>
          <a:xfrm flipH="1">
            <a:off x="5076825"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5148263"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101" name="直線接點 100"/>
          <p:cNvCxnSpPr/>
          <p:nvPr/>
        </p:nvCxnSpPr>
        <p:spPr>
          <a:xfrm>
            <a:off x="73818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6659563" y="2349500"/>
            <a:ext cx="7207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橢圓 102"/>
          <p:cNvSpPr/>
          <p:nvPr/>
        </p:nvSpPr>
        <p:spPr>
          <a:xfrm>
            <a:off x="7164388"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04" name="矩形 103"/>
          <p:cNvSpPr/>
          <p:nvPr/>
        </p:nvSpPr>
        <p:spPr>
          <a:xfrm>
            <a:off x="61563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5" name="矩形 104"/>
          <p:cNvSpPr/>
          <p:nvPr/>
        </p:nvSpPr>
        <p:spPr>
          <a:xfrm>
            <a:off x="67325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6" name="矩形 105"/>
          <p:cNvSpPr/>
          <p:nvPr/>
        </p:nvSpPr>
        <p:spPr>
          <a:xfrm>
            <a:off x="5003800" y="29972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7" name="矩形 106"/>
          <p:cNvSpPr/>
          <p:nvPr/>
        </p:nvSpPr>
        <p:spPr>
          <a:xfrm>
            <a:off x="5580063"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矩形 107"/>
          <p:cNvSpPr/>
          <p:nvPr/>
        </p:nvSpPr>
        <p:spPr>
          <a:xfrm>
            <a:off x="5724525"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9" name="直線接點 108"/>
          <p:cNvCxnSpPr/>
          <p:nvPr/>
        </p:nvCxnSpPr>
        <p:spPr>
          <a:xfrm>
            <a:off x="6659563" y="3068638"/>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flipH="1">
            <a:off x="6084888" y="3068638"/>
            <a:ext cx="574675"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05" idx="0"/>
          </p:cNvCxnSpPr>
          <p:nvPr/>
        </p:nvCxnSpPr>
        <p:spPr>
          <a:xfrm>
            <a:off x="65166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a:endCxn id="121" idx="0"/>
          </p:cNvCxnSpPr>
          <p:nvPr/>
        </p:nvCxnSpPr>
        <p:spPr>
          <a:xfrm flipH="1">
            <a:off x="7812088"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a:endCxn id="104" idx="0"/>
          </p:cNvCxnSpPr>
          <p:nvPr/>
        </p:nvCxnSpPr>
        <p:spPr>
          <a:xfrm flipH="1">
            <a:off x="62277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a:endCxn id="108" idx="0"/>
          </p:cNvCxnSpPr>
          <p:nvPr/>
        </p:nvCxnSpPr>
        <p:spPr>
          <a:xfrm flipH="1">
            <a:off x="579596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a:endCxn id="122" idx="0"/>
          </p:cNvCxnSpPr>
          <p:nvPr/>
        </p:nvCxnSpPr>
        <p:spPr>
          <a:xfrm>
            <a:off x="810101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7885113"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8" name="橢圓 117"/>
          <p:cNvSpPr/>
          <p:nvPr/>
        </p:nvSpPr>
        <p:spPr>
          <a:xfrm>
            <a:off x="6443663"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19" name="橢圓 118"/>
          <p:cNvSpPr/>
          <p:nvPr/>
        </p:nvSpPr>
        <p:spPr>
          <a:xfrm>
            <a:off x="63007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20" name="橢圓 119"/>
          <p:cNvSpPr/>
          <p:nvPr/>
        </p:nvSpPr>
        <p:spPr>
          <a:xfrm>
            <a:off x="586740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21" name="矩形 120"/>
          <p:cNvSpPr/>
          <p:nvPr/>
        </p:nvSpPr>
        <p:spPr>
          <a:xfrm>
            <a:off x="774065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2" name="矩形 121"/>
          <p:cNvSpPr/>
          <p:nvPr/>
        </p:nvSpPr>
        <p:spPr>
          <a:xfrm>
            <a:off x="8316913"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文字方塊 122"/>
          <p:cNvSpPr txBox="1"/>
          <p:nvPr/>
        </p:nvSpPr>
        <p:spPr>
          <a:xfrm>
            <a:off x="7596188" y="21336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4" name="文字方塊 123"/>
          <p:cNvSpPr txBox="1"/>
          <p:nvPr/>
        </p:nvSpPr>
        <p:spPr>
          <a:xfrm>
            <a:off x="6156325" y="2852738"/>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5" name="文字方塊 124"/>
          <p:cNvSpPr txBox="1"/>
          <p:nvPr/>
        </p:nvSpPr>
        <p:spPr>
          <a:xfrm>
            <a:off x="5724525" y="1412875"/>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6" name="矩形 125"/>
          <p:cNvSpPr/>
          <p:nvPr/>
        </p:nvSpPr>
        <p:spPr>
          <a:xfrm>
            <a:off x="6877050"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7" name="矩形 126"/>
          <p:cNvSpPr/>
          <p:nvPr/>
        </p:nvSpPr>
        <p:spPr>
          <a:xfrm>
            <a:off x="745172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8" name="直線接點 127"/>
          <p:cNvCxnSpPr>
            <a:endCxn id="127" idx="0"/>
          </p:cNvCxnSpPr>
          <p:nvPr/>
        </p:nvCxnSpPr>
        <p:spPr>
          <a:xfrm>
            <a:off x="72358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a:endCxn id="126" idx="0"/>
          </p:cNvCxnSpPr>
          <p:nvPr/>
        </p:nvCxnSpPr>
        <p:spPr>
          <a:xfrm flipH="1">
            <a:off x="694848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橢圓 129"/>
          <p:cNvSpPr/>
          <p:nvPr/>
        </p:nvSpPr>
        <p:spPr>
          <a:xfrm>
            <a:off x="7019925"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39" name="橢圓 138"/>
          <p:cNvSpPr/>
          <p:nvPr/>
        </p:nvSpPr>
        <p:spPr>
          <a:xfrm>
            <a:off x="6156198"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40" name="橢圓 139"/>
          <p:cNvSpPr/>
          <p:nvPr/>
        </p:nvSpPr>
        <p:spPr>
          <a:xfrm>
            <a:off x="5148136"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1" name="直線接點 140"/>
          <p:cNvCxnSpPr/>
          <p:nvPr/>
        </p:nvCxnSpPr>
        <p:spPr>
          <a:xfrm>
            <a:off x="1188212" y="2349373"/>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flipH="1">
            <a:off x="611949" y="2349373"/>
            <a:ext cx="5762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線接點 142"/>
          <p:cNvCxnSpPr>
            <a:endCxn id="149" idx="0"/>
          </p:cNvCxnSpPr>
          <p:nvPr/>
        </p:nvCxnSpPr>
        <p:spPr>
          <a:xfrm>
            <a:off x="611949" y="307009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a:endCxn id="148" idx="0"/>
          </p:cNvCxnSpPr>
          <p:nvPr/>
        </p:nvCxnSpPr>
        <p:spPr>
          <a:xfrm flipH="1">
            <a:off x="324612" y="307009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橢圓 144"/>
          <p:cNvSpPr/>
          <p:nvPr/>
        </p:nvSpPr>
        <p:spPr>
          <a:xfrm>
            <a:off x="396049" y="285419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46" name="矩形 145"/>
          <p:cNvSpPr/>
          <p:nvPr/>
        </p:nvSpPr>
        <p:spPr>
          <a:xfrm>
            <a:off x="1691449" y="4436935"/>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7" name="矩形 146"/>
          <p:cNvSpPr/>
          <p:nvPr/>
        </p:nvSpPr>
        <p:spPr>
          <a:xfrm>
            <a:off x="2267712" y="4436935"/>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8" name="矩形 147"/>
          <p:cNvSpPr/>
          <p:nvPr/>
        </p:nvSpPr>
        <p:spPr>
          <a:xfrm>
            <a:off x="251587" y="371779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9" name="矩形 148"/>
          <p:cNvSpPr/>
          <p:nvPr/>
        </p:nvSpPr>
        <p:spPr>
          <a:xfrm>
            <a:off x="827849" y="371779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50" name="矩形 149"/>
          <p:cNvSpPr/>
          <p:nvPr/>
        </p:nvSpPr>
        <p:spPr>
          <a:xfrm>
            <a:off x="1404112" y="371779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51" name="直線接點 150"/>
          <p:cNvCxnSpPr>
            <a:endCxn id="147" idx="0"/>
          </p:cNvCxnSpPr>
          <p:nvPr/>
        </p:nvCxnSpPr>
        <p:spPr>
          <a:xfrm>
            <a:off x="2051812" y="3789235"/>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接點 151"/>
          <p:cNvCxnSpPr>
            <a:endCxn id="146" idx="0"/>
          </p:cNvCxnSpPr>
          <p:nvPr/>
        </p:nvCxnSpPr>
        <p:spPr>
          <a:xfrm flipH="1">
            <a:off x="1764474" y="3789235"/>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接點 152"/>
          <p:cNvCxnSpPr>
            <a:endCxn id="150" idx="0"/>
          </p:cNvCxnSpPr>
          <p:nvPr/>
        </p:nvCxnSpPr>
        <p:spPr>
          <a:xfrm flipH="1">
            <a:off x="1475549" y="307009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線接點 153"/>
          <p:cNvCxnSpPr/>
          <p:nvPr/>
        </p:nvCxnSpPr>
        <p:spPr>
          <a:xfrm>
            <a:off x="1764474" y="3070098"/>
            <a:ext cx="287338"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5" name="橢圓 154"/>
          <p:cNvSpPr/>
          <p:nvPr/>
        </p:nvSpPr>
        <p:spPr>
          <a:xfrm>
            <a:off x="1835912" y="3573335"/>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56" name="橢圓 155"/>
          <p:cNvSpPr/>
          <p:nvPr/>
        </p:nvSpPr>
        <p:spPr>
          <a:xfrm>
            <a:off x="1548574" y="285419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57" name="文字方塊 156"/>
          <p:cNvSpPr txBox="1"/>
          <p:nvPr/>
        </p:nvSpPr>
        <p:spPr>
          <a:xfrm>
            <a:off x="1547622" y="5445252"/>
            <a:ext cx="2016125" cy="431800"/>
          </a:xfrm>
          <a:prstGeom prst="rect">
            <a:avLst/>
          </a:prstGeom>
          <a:noFill/>
        </p:spPr>
        <p:txBody>
          <a:bodyPr anchor="ctr"/>
          <a:lstStyle/>
          <a:p>
            <a:pPr algn="ctr">
              <a:defRPr/>
            </a:pPr>
            <a:r>
              <a:rPr lang="en-US" altLang="zh-TW" sz="2000" dirty="0">
                <a:latin typeface="+mn-lt"/>
                <a:ea typeface="新細明體" pitchFamily="18" charset="-120"/>
              </a:rPr>
              <a:t>(</a:t>
            </a:r>
            <a:r>
              <a:rPr lang="en-US" altLang="zh-TW" sz="2000" dirty="0" err="1">
                <a:latin typeface="+mn-lt"/>
                <a:ea typeface="新細明體" pitchFamily="18" charset="-120"/>
              </a:rPr>
              <a:t>i</a:t>
            </a:r>
            <a:r>
              <a:rPr lang="en-US" altLang="zh-TW" sz="2000" dirty="0">
                <a:latin typeface="+mn-lt"/>
                <a:ea typeface="新細明體" pitchFamily="18" charset="-120"/>
              </a:rPr>
              <a:t>) </a:t>
            </a:r>
            <a:r>
              <a:rPr lang="en-US" altLang="zh-TW" sz="2000" dirty="0" err="1">
                <a:latin typeface="+mn-lt"/>
                <a:ea typeface="新細明體" pitchFamily="18" charset="-120"/>
              </a:rPr>
              <a:t>RLb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cxnSp>
        <p:nvCxnSpPr>
          <p:cNvPr id="158" name="直線接點 157"/>
          <p:cNvCxnSpPr/>
          <p:nvPr/>
        </p:nvCxnSpPr>
        <p:spPr>
          <a:xfrm>
            <a:off x="2483612" y="1628648"/>
            <a:ext cx="1296987"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flipH="1">
            <a:off x="1188212" y="1628648"/>
            <a:ext cx="12954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0" name="橢圓 159"/>
          <p:cNvSpPr/>
          <p:nvPr/>
        </p:nvSpPr>
        <p:spPr>
          <a:xfrm>
            <a:off x="2267712" y="141274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161" name="直線接點 160"/>
          <p:cNvCxnSpPr/>
          <p:nvPr/>
        </p:nvCxnSpPr>
        <p:spPr>
          <a:xfrm>
            <a:off x="3782187" y="2350960"/>
            <a:ext cx="574675"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接點 161"/>
          <p:cNvCxnSpPr/>
          <p:nvPr/>
        </p:nvCxnSpPr>
        <p:spPr>
          <a:xfrm flipH="1">
            <a:off x="3204337" y="2349373"/>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橢圓 162"/>
          <p:cNvSpPr/>
          <p:nvPr/>
        </p:nvSpPr>
        <p:spPr>
          <a:xfrm>
            <a:off x="3564699" y="213347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164" name="直線接點 163"/>
          <p:cNvCxnSpPr>
            <a:endCxn id="167" idx="0"/>
          </p:cNvCxnSpPr>
          <p:nvPr/>
        </p:nvCxnSpPr>
        <p:spPr>
          <a:xfrm flipH="1">
            <a:off x="4067937" y="307009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a:endCxn id="168" idx="0"/>
          </p:cNvCxnSpPr>
          <p:nvPr/>
        </p:nvCxnSpPr>
        <p:spPr>
          <a:xfrm>
            <a:off x="4356862" y="307009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橢圓 165"/>
          <p:cNvSpPr/>
          <p:nvPr/>
        </p:nvSpPr>
        <p:spPr>
          <a:xfrm>
            <a:off x="4140962" y="285419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67" name="矩形 166"/>
          <p:cNvSpPr/>
          <p:nvPr/>
        </p:nvSpPr>
        <p:spPr>
          <a:xfrm>
            <a:off x="3996499" y="371779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68" name="矩形 167"/>
          <p:cNvSpPr/>
          <p:nvPr/>
        </p:nvSpPr>
        <p:spPr>
          <a:xfrm>
            <a:off x="4572762" y="371779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69" name="矩形 168"/>
          <p:cNvSpPr/>
          <p:nvPr/>
        </p:nvSpPr>
        <p:spPr>
          <a:xfrm>
            <a:off x="2843974" y="371779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70" name="矩形 169"/>
          <p:cNvSpPr/>
          <p:nvPr/>
        </p:nvSpPr>
        <p:spPr>
          <a:xfrm>
            <a:off x="3420237" y="371779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71" name="直線接點 170"/>
          <p:cNvCxnSpPr>
            <a:endCxn id="170" idx="0"/>
          </p:cNvCxnSpPr>
          <p:nvPr/>
        </p:nvCxnSpPr>
        <p:spPr>
          <a:xfrm>
            <a:off x="3204337" y="307009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a:endCxn id="169" idx="0"/>
          </p:cNvCxnSpPr>
          <p:nvPr/>
        </p:nvCxnSpPr>
        <p:spPr>
          <a:xfrm flipH="1">
            <a:off x="2916999" y="307009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橢圓 172"/>
          <p:cNvSpPr/>
          <p:nvPr/>
        </p:nvSpPr>
        <p:spPr>
          <a:xfrm>
            <a:off x="2988437" y="285419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74" name="橢圓 173"/>
          <p:cNvSpPr/>
          <p:nvPr/>
        </p:nvSpPr>
        <p:spPr>
          <a:xfrm>
            <a:off x="972312" y="213347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Tree>
    <p:extLst>
      <p:ext uri="{BB962C8B-B14F-4D97-AF65-F5344CB8AC3E}">
        <p14:creationId xmlns:p14="http://schemas.microsoft.com/office/powerpoint/2010/main" val="1963936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441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z="4000" dirty="0" smtClean="0"/>
              <a:t>Deletion from </a:t>
            </a:r>
            <a:r>
              <a:rPr lang="en-US" altLang="zh-TW" sz="4000" dirty="0"/>
              <a:t>a Red-Black Tree</a:t>
            </a:r>
            <a:endParaRPr lang="zh-TW" altLang="en-US" dirty="0"/>
          </a:p>
        </p:txBody>
      </p:sp>
      <p:sp>
        <p:nvSpPr>
          <p:cNvPr id="5" name="內容版面配置區 4"/>
          <p:cNvSpPr>
            <a:spLocks noGrp="1"/>
          </p:cNvSpPr>
          <p:nvPr>
            <p:ph idx="1"/>
          </p:nvPr>
        </p:nvSpPr>
        <p:spPr>
          <a:xfrm>
            <a:off x="251970" y="1268413"/>
            <a:ext cx="8640060" cy="3312595"/>
          </a:xfrm>
        </p:spPr>
        <p:txBody>
          <a:bodyPr/>
          <a:lstStyle/>
          <a:p>
            <a:r>
              <a:rPr lang="en-US" altLang="zh-TW" dirty="0"/>
              <a:t>In a regular binary search tree when deleting a node with two </a:t>
            </a:r>
            <a:r>
              <a:rPr lang="en-US" altLang="zh-TW" dirty="0" smtClean="0"/>
              <a:t>internal </a:t>
            </a:r>
            <a:r>
              <a:rPr lang="en-US" altLang="zh-TW" dirty="0"/>
              <a:t>children, we find either the maximum element in its left subtree </a:t>
            </a:r>
            <a:r>
              <a:rPr lang="en-US" altLang="zh-TW" dirty="0" smtClean="0"/>
              <a:t>or </a:t>
            </a:r>
            <a:r>
              <a:rPr lang="en-US" altLang="zh-TW" dirty="0"/>
              <a:t>the minimum element in its right subtree </a:t>
            </a:r>
            <a:r>
              <a:rPr lang="en-US" altLang="zh-TW" dirty="0" smtClean="0"/>
              <a:t>and </a:t>
            </a:r>
            <a:r>
              <a:rPr lang="en-US" altLang="zh-TW" dirty="0"/>
              <a:t>move its value into the node being </a:t>
            </a:r>
            <a:r>
              <a:rPr lang="en-US" altLang="zh-TW" dirty="0" smtClean="0"/>
              <a:t>deleted.</a:t>
            </a:r>
          </a:p>
          <a:p>
            <a:r>
              <a:rPr lang="en-US" altLang="zh-TW" dirty="0"/>
              <a:t>We then delete the node we copied the value from, which must have fewer than two </a:t>
            </a:r>
            <a:r>
              <a:rPr lang="en-US" altLang="zh-TW" dirty="0" smtClean="0"/>
              <a:t>internal </a:t>
            </a:r>
            <a:r>
              <a:rPr lang="en-US" altLang="zh-TW" dirty="0"/>
              <a:t>children</a:t>
            </a:r>
            <a:r>
              <a:rPr lang="en-US" altLang="zh-TW" dirty="0" smtClean="0"/>
              <a:t>.</a:t>
            </a:r>
          </a:p>
          <a:p>
            <a:r>
              <a:rPr lang="en-US" altLang="zh-TW" dirty="0" smtClean="0"/>
              <a:t>Because </a:t>
            </a:r>
            <a:r>
              <a:rPr lang="en-US" altLang="zh-TW" dirty="0"/>
              <a:t>merely copying a value does not violate any </a:t>
            </a:r>
            <a:r>
              <a:rPr lang="en-US" altLang="zh-TW" dirty="0" smtClean="0"/>
              <a:t>red-black </a:t>
            </a:r>
            <a:r>
              <a:rPr lang="en-US" altLang="zh-TW" dirty="0"/>
              <a:t>properties, </a:t>
            </a:r>
            <a:r>
              <a:rPr lang="en-US" altLang="zh-TW" dirty="0">
                <a:solidFill>
                  <a:srgbClr val="FF0000"/>
                </a:solidFill>
              </a:rPr>
              <a:t>this reduces to the problem of deleting a node with at most one </a:t>
            </a:r>
            <a:r>
              <a:rPr lang="en-US" altLang="zh-TW" dirty="0" smtClean="0">
                <a:solidFill>
                  <a:srgbClr val="FF0000"/>
                </a:solidFill>
              </a:rPr>
              <a:t>internal </a:t>
            </a:r>
            <a:r>
              <a:rPr lang="en-US" altLang="zh-TW" dirty="0">
                <a:solidFill>
                  <a:srgbClr val="FF0000"/>
                </a:solidFill>
              </a:rPr>
              <a:t>child</a:t>
            </a:r>
            <a:r>
              <a:rPr lang="en-US" altLang="zh-TW" dirty="0" smtClean="0">
                <a:solidFill>
                  <a:srgbClr val="FF0000"/>
                </a:solidFill>
              </a:rPr>
              <a:t>.</a:t>
            </a:r>
          </a:p>
        </p:txBody>
      </p:sp>
    </p:spTree>
    <p:extLst>
      <p:ext uri="{BB962C8B-B14F-4D97-AF65-F5344CB8AC3E}">
        <p14:creationId xmlns:p14="http://schemas.microsoft.com/office/powerpoint/2010/main" val="34405167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z="4000" dirty="0" smtClean="0"/>
              <a:t>Deletion from </a:t>
            </a:r>
            <a:r>
              <a:rPr lang="en-US" altLang="zh-TW" sz="4000" dirty="0"/>
              <a:t>a Red-Black Tree</a:t>
            </a:r>
            <a:endParaRPr lang="zh-TW" altLang="en-US" dirty="0"/>
          </a:p>
        </p:txBody>
      </p:sp>
      <p:sp>
        <p:nvSpPr>
          <p:cNvPr id="5" name="內容版面配置區 4"/>
          <p:cNvSpPr>
            <a:spLocks noGrp="1"/>
          </p:cNvSpPr>
          <p:nvPr>
            <p:ph idx="1"/>
          </p:nvPr>
        </p:nvSpPr>
        <p:spPr>
          <a:xfrm>
            <a:off x="251970" y="1268414"/>
            <a:ext cx="8640060" cy="4032600"/>
          </a:xfrm>
        </p:spPr>
        <p:txBody>
          <a:bodyPr/>
          <a:lstStyle/>
          <a:p>
            <a:r>
              <a:rPr lang="en-US" altLang="zh-TW" dirty="0"/>
              <a:t>Therefore, for the remainder of this discussion we address the deletion of a node with at most one </a:t>
            </a:r>
            <a:r>
              <a:rPr lang="en-US" altLang="zh-TW" dirty="0" smtClean="0"/>
              <a:t>internal </a:t>
            </a:r>
            <a:r>
              <a:rPr lang="en-US" altLang="zh-TW" dirty="0"/>
              <a:t>child</a:t>
            </a:r>
            <a:r>
              <a:rPr lang="en-US" altLang="zh-TW" dirty="0" smtClean="0"/>
              <a:t>.</a:t>
            </a:r>
          </a:p>
          <a:p>
            <a:r>
              <a:rPr lang="en-US" altLang="zh-TW" dirty="0" smtClean="0"/>
              <a:t>We </a:t>
            </a:r>
            <a:r>
              <a:rPr lang="en-US" altLang="zh-TW" dirty="0"/>
              <a:t>use the label </a:t>
            </a:r>
            <a:r>
              <a:rPr lang="en-US" altLang="zh-TW" i="1" dirty="0"/>
              <a:t>M</a:t>
            </a:r>
            <a:r>
              <a:rPr lang="en-US" altLang="zh-TW" dirty="0"/>
              <a:t> to denote the node to be deleted; </a:t>
            </a:r>
            <a:r>
              <a:rPr lang="en-US" altLang="zh-TW" i="1" dirty="0" smtClean="0"/>
              <a:t>N</a:t>
            </a:r>
            <a:r>
              <a:rPr lang="en-US" altLang="zh-TW" dirty="0" smtClean="0"/>
              <a:t> </a:t>
            </a:r>
            <a:r>
              <a:rPr lang="en-US" altLang="zh-TW" dirty="0"/>
              <a:t>will denote a selected child of </a:t>
            </a:r>
            <a:r>
              <a:rPr lang="en-US" altLang="zh-TW" i="1" dirty="0"/>
              <a:t>M</a:t>
            </a:r>
            <a:r>
              <a:rPr lang="en-US" altLang="zh-TW" dirty="0"/>
              <a:t>, which we will also call “its child</a:t>
            </a:r>
            <a:r>
              <a:rPr lang="en-US" altLang="zh-TW" dirty="0" smtClean="0"/>
              <a:t>”.</a:t>
            </a:r>
          </a:p>
          <a:p>
            <a:r>
              <a:rPr lang="en-US" altLang="zh-TW" dirty="0" smtClean="0"/>
              <a:t>If </a:t>
            </a:r>
            <a:r>
              <a:rPr lang="en-US" altLang="zh-TW" i="1" dirty="0"/>
              <a:t>M</a:t>
            </a:r>
            <a:r>
              <a:rPr lang="en-US" altLang="zh-TW" dirty="0"/>
              <a:t> does have </a:t>
            </a:r>
            <a:r>
              <a:rPr lang="en-US" altLang="zh-TW" dirty="0" smtClean="0"/>
              <a:t>an internal </a:t>
            </a:r>
            <a:r>
              <a:rPr lang="en-US" altLang="zh-TW" dirty="0"/>
              <a:t>child, call that its child, </a:t>
            </a:r>
            <a:r>
              <a:rPr lang="en-US" altLang="zh-TW" i="1" dirty="0" smtClean="0"/>
              <a:t>N</a:t>
            </a:r>
            <a:r>
              <a:rPr lang="en-US" altLang="zh-TW" dirty="0" smtClean="0"/>
              <a:t>; </a:t>
            </a:r>
            <a:r>
              <a:rPr lang="en-US" altLang="zh-TW" dirty="0"/>
              <a:t>otherwise, choose either </a:t>
            </a:r>
            <a:r>
              <a:rPr lang="en-US" altLang="zh-TW" dirty="0" smtClean="0"/>
              <a:t>external node </a:t>
            </a:r>
            <a:r>
              <a:rPr lang="en-US" altLang="zh-TW" dirty="0"/>
              <a:t>as its child, </a:t>
            </a:r>
            <a:r>
              <a:rPr lang="en-US" altLang="zh-TW" i="1" dirty="0" smtClean="0"/>
              <a:t>N</a:t>
            </a:r>
            <a:r>
              <a:rPr lang="en-US" altLang="zh-TW" dirty="0" smtClean="0"/>
              <a:t>.</a:t>
            </a:r>
          </a:p>
          <a:p>
            <a:r>
              <a:rPr lang="en-US" altLang="zh-TW" dirty="0"/>
              <a:t>If </a:t>
            </a:r>
            <a:r>
              <a:rPr lang="en-US" altLang="zh-TW" i="1" dirty="0"/>
              <a:t>M</a:t>
            </a:r>
            <a:r>
              <a:rPr lang="en-US" altLang="zh-TW" dirty="0"/>
              <a:t> is a red node, we simply replace it with its child </a:t>
            </a:r>
            <a:r>
              <a:rPr lang="en-US" altLang="zh-TW" i="1" dirty="0" smtClean="0"/>
              <a:t>N</a:t>
            </a:r>
            <a:r>
              <a:rPr lang="en-US" altLang="zh-TW" dirty="0" smtClean="0"/>
              <a:t>, </a:t>
            </a:r>
            <a:r>
              <a:rPr lang="en-US" altLang="zh-TW" dirty="0"/>
              <a:t>which must be black by property </a:t>
            </a:r>
            <a:r>
              <a:rPr lang="en-US" altLang="zh-TW" dirty="0" err="1"/>
              <a:t>RB2</a:t>
            </a:r>
            <a:r>
              <a:rPr lang="en-US" altLang="zh-TW" dirty="0"/>
              <a:t>.</a:t>
            </a:r>
            <a:endParaRPr lang="en-US" altLang="zh-TW" dirty="0" smtClean="0"/>
          </a:p>
          <a:p>
            <a:r>
              <a:rPr lang="en-US" altLang="zh-TW" dirty="0" smtClean="0"/>
              <a:t>All </a:t>
            </a:r>
            <a:r>
              <a:rPr lang="en-US" altLang="zh-TW" dirty="0"/>
              <a:t>paths through the deleted node will simply pass through one fewer red node, and both the deleted node's parent and child must be black, so properties </a:t>
            </a:r>
            <a:r>
              <a:rPr lang="en-US" altLang="zh-TW" dirty="0" err="1" smtClean="0"/>
              <a:t>RB1</a:t>
            </a:r>
            <a:r>
              <a:rPr lang="en-US" altLang="zh-TW" dirty="0"/>
              <a:t>, </a:t>
            </a:r>
            <a:r>
              <a:rPr lang="en-US" altLang="zh-TW" dirty="0" err="1" smtClean="0"/>
              <a:t>RB2</a:t>
            </a:r>
            <a:r>
              <a:rPr lang="en-US" altLang="zh-TW" dirty="0" smtClean="0"/>
              <a:t> </a:t>
            </a:r>
            <a:r>
              <a:rPr lang="en-US" altLang="zh-TW" dirty="0"/>
              <a:t>and </a:t>
            </a:r>
            <a:r>
              <a:rPr lang="en-US" altLang="zh-TW" dirty="0" err="1" smtClean="0"/>
              <a:t>RB3</a:t>
            </a:r>
            <a:r>
              <a:rPr lang="en-US" altLang="zh-TW" dirty="0" smtClean="0"/>
              <a:t> </a:t>
            </a:r>
            <a:r>
              <a:rPr lang="en-US" altLang="zh-TW" dirty="0"/>
              <a:t>still hold. </a:t>
            </a:r>
            <a:endParaRPr lang="zh-TW" altLang="en-US" dirty="0"/>
          </a:p>
        </p:txBody>
      </p:sp>
    </p:spTree>
    <p:extLst>
      <p:ext uri="{BB962C8B-B14F-4D97-AF65-F5344CB8AC3E}">
        <p14:creationId xmlns:p14="http://schemas.microsoft.com/office/powerpoint/2010/main" val="3953240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z="4000" dirty="0" smtClean="0"/>
              <a:t>Deletion from </a:t>
            </a:r>
            <a:r>
              <a:rPr lang="en-US" altLang="zh-TW" sz="4000" dirty="0"/>
              <a:t>a Red-Black Tree</a:t>
            </a:r>
            <a:endParaRPr lang="zh-TW" altLang="en-US" dirty="0"/>
          </a:p>
        </p:txBody>
      </p:sp>
      <p:sp>
        <p:nvSpPr>
          <p:cNvPr id="5" name="內容版面配置區 4"/>
          <p:cNvSpPr>
            <a:spLocks noGrp="1"/>
          </p:cNvSpPr>
          <p:nvPr>
            <p:ph idx="1"/>
          </p:nvPr>
        </p:nvSpPr>
        <p:spPr>
          <a:xfrm>
            <a:off x="251970" y="1268414"/>
            <a:ext cx="8640060" cy="2448588"/>
          </a:xfrm>
        </p:spPr>
        <p:txBody>
          <a:bodyPr/>
          <a:lstStyle/>
          <a:p>
            <a:r>
              <a:rPr lang="en-US" altLang="zh-TW" dirty="0"/>
              <a:t>Another simple case is when </a:t>
            </a:r>
            <a:r>
              <a:rPr lang="en-US" altLang="zh-TW" i="1" dirty="0"/>
              <a:t>M</a:t>
            </a:r>
            <a:r>
              <a:rPr lang="en-US" altLang="zh-TW" dirty="0"/>
              <a:t> is black and </a:t>
            </a:r>
            <a:r>
              <a:rPr lang="en-US" altLang="zh-TW" i="1" dirty="0" smtClean="0"/>
              <a:t>N</a:t>
            </a:r>
            <a:r>
              <a:rPr lang="en-US" altLang="zh-TW" dirty="0" smtClean="0"/>
              <a:t> </a:t>
            </a:r>
            <a:r>
              <a:rPr lang="en-US" altLang="zh-TW" dirty="0"/>
              <a:t>is red</a:t>
            </a:r>
            <a:r>
              <a:rPr lang="en-US" altLang="zh-TW" dirty="0" smtClean="0"/>
              <a:t>.</a:t>
            </a:r>
          </a:p>
          <a:p>
            <a:r>
              <a:rPr lang="en-US" altLang="zh-TW" dirty="0" smtClean="0"/>
              <a:t>Simply </a:t>
            </a:r>
            <a:r>
              <a:rPr lang="en-US" altLang="zh-TW" dirty="0"/>
              <a:t>removing a black node could violate Properties </a:t>
            </a:r>
            <a:r>
              <a:rPr lang="en-US" altLang="zh-TW" dirty="0" err="1"/>
              <a:t>RB2</a:t>
            </a:r>
            <a:r>
              <a:rPr lang="en-US" altLang="zh-TW" dirty="0"/>
              <a:t> and </a:t>
            </a:r>
            <a:r>
              <a:rPr lang="en-US" altLang="zh-TW" dirty="0" err="1" smtClean="0"/>
              <a:t>RB3</a:t>
            </a:r>
            <a:r>
              <a:rPr lang="en-US" altLang="zh-TW" dirty="0" smtClean="0"/>
              <a:t>, </a:t>
            </a:r>
            <a:r>
              <a:rPr lang="en-US" altLang="zh-TW" dirty="0"/>
              <a:t>but if we repaint </a:t>
            </a:r>
            <a:r>
              <a:rPr lang="en-US" altLang="zh-TW" i="1" dirty="0" smtClean="0"/>
              <a:t>N</a:t>
            </a:r>
            <a:r>
              <a:rPr lang="en-US" altLang="zh-TW" dirty="0" smtClean="0"/>
              <a:t> </a:t>
            </a:r>
            <a:r>
              <a:rPr lang="en-US" altLang="zh-TW" dirty="0"/>
              <a:t>black, both of these properties are preserved</a:t>
            </a:r>
            <a:r>
              <a:rPr lang="en-US" altLang="zh-TW" dirty="0" smtClean="0"/>
              <a:t>.</a:t>
            </a:r>
          </a:p>
          <a:p>
            <a:r>
              <a:rPr lang="en-US" altLang="zh-TW" dirty="0" smtClean="0"/>
              <a:t>The third simple </a:t>
            </a:r>
            <a:r>
              <a:rPr lang="en-US" altLang="zh-TW" dirty="0"/>
              <a:t>case is when </a:t>
            </a:r>
            <a:r>
              <a:rPr lang="en-US" altLang="zh-TW" dirty="0">
                <a:solidFill>
                  <a:prstClr val="black"/>
                </a:solidFill>
              </a:rPr>
              <a:t>both </a:t>
            </a:r>
            <a:r>
              <a:rPr lang="en-US" altLang="zh-TW" i="1" dirty="0">
                <a:solidFill>
                  <a:prstClr val="black"/>
                </a:solidFill>
              </a:rPr>
              <a:t>M</a:t>
            </a:r>
            <a:r>
              <a:rPr lang="en-US" altLang="zh-TW" dirty="0">
                <a:solidFill>
                  <a:prstClr val="black"/>
                </a:solidFill>
              </a:rPr>
              <a:t>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are </a:t>
            </a:r>
            <a:r>
              <a:rPr lang="en-US" altLang="zh-TW" dirty="0" smtClean="0">
                <a:solidFill>
                  <a:prstClr val="black"/>
                </a:solidFill>
              </a:rPr>
              <a:t>black, </a:t>
            </a:r>
            <a:r>
              <a:rPr lang="en-US" altLang="zh-TW" dirty="0">
                <a:solidFill>
                  <a:prstClr val="black"/>
                </a:solidFill>
              </a:rPr>
              <a:t>and </a:t>
            </a:r>
            <a:r>
              <a:rPr lang="en-US" altLang="zh-TW" i="1" dirty="0">
                <a:solidFill>
                  <a:prstClr val="black"/>
                </a:solidFill>
              </a:rPr>
              <a:t>M</a:t>
            </a:r>
            <a:r>
              <a:rPr lang="en-US" altLang="zh-TW" dirty="0">
                <a:solidFill>
                  <a:prstClr val="black"/>
                </a:solidFill>
              </a:rPr>
              <a:t> is the </a:t>
            </a:r>
            <a:r>
              <a:rPr lang="en-US" altLang="zh-TW" dirty="0" smtClean="0">
                <a:solidFill>
                  <a:prstClr val="black"/>
                </a:solidFill>
              </a:rPr>
              <a:t>root.</a:t>
            </a:r>
          </a:p>
          <a:p>
            <a:r>
              <a:rPr lang="en-US" altLang="zh-TW" dirty="0" smtClean="0">
                <a:solidFill>
                  <a:prstClr val="black"/>
                </a:solidFill>
              </a:rPr>
              <a:t>Then </a:t>
            </a:r>
            <a:r>
              <a:rPr lang="en-US" altLang="zh-TW" i="1" dirty="0">
                <a:solidFill>
                  <a:prstClr val="black"/>
                </a:solidFill>
              </a:rPr>
              <a:t>N</a:t>
            </a:r>
            <a:r>
              <a:rPr lang="en-US" altLang="zh-TW" dirty="0">
                <a:solidFill>
                  <a:prstClr val="black"/>
                </a:solidFill>
              </a:rPr>
              <a:t> must be an external </a:t>
            </a:r>
            <a:r>
              <a:rPr lang="en-US" altLang="zh-TW" dirty="0" smtClean="0">
                <a:solidFill>
                  <a:prstClr val="black"/>
                </a:solidFill>
              </a:rPr>
              <a:t>node, and the tree has only one node.</a:t>
            </a:r>
          </a:p>
          <a:p>
            <a:r>
              <a:rPr lang="en-US" altLang="zh-TW" dirty="0"/>
              <a:t>Simply removing </a:t>
            </a:r>
            <a:r>
              <a:rPr lang="en-US" altLang="zh-TW" i="1" dirty="0" smtClean="0"/>
              <a:t>M</a:t>
            </a:r>
            <a:r>
              <a:rPr lang="en-US" altLang="zh-TW" dirty="0" smtClean="0"/>
              <a:t>, makes the tree empty.</a:t>
            </a:r>
            <a:endParaRPr lang="zh-TW" altLang="en-US" dirty="0"/>
          </a:p>
        </p:txBody>
      </p:sp>
    </p:spTree>
    <p:extLst>
      <p:ext uri="{BB962C8B-B14F-4D97-AF65-F5344CB8AC3E}">
        <p14:creationId xmlns:p14="http://schemas.microsoft.com/office/powerpoint/2010/main" val="2734649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4" name="內容版面配置區 3"/>
          <p:cNvSpPr>
            <a:spLocks noGrp="1"/>
          </p:cNvSpPr>
          <p:nvPr>
            <p:ph idx="1"/>
          </p:nvPr>
        </p:nvSpPr>
        <p:spPr>
          <a:xfrm>
            <a:off x="395288" y="1268414"/>
            <a:ext cx="8353425" cy="3456596"/>
          </a:xfrm>
        </p:spPr>
        <p:txBody>
          <a:bodyPr/>
          <a:lstStyle/>
          <a:p>
            <a:pPr>
              <a:defRPr/>
            </a:pPr>
            <a:r>
              <a:rPr lang="en-US" altLang="zh-TW" dirty="0" smtClean="0"/>
              <a:t>An equivalent definition arises from assigning colors to the pointers between a node and its children.</a:t>
            </a:r>
          </a:p>
          <a:p>
            <a:pPr>
              <a:defRPr/>
            </a:pPr>
            <a:r>
              <a:rPr lang="en-US" altLang="zh-TW" dirty="0" smtClean="0"/>
              <a:t>The pointer from a parent to a black child is black and to a red child is red.</a:t>
            </a:r>
          </a:p>
          <a:p>
            <a:pPr>
              <a:defRPr/>
            </a:pPr>
            <a:r>
              <a:rPr lang="en-US" altLang="zh-TW" dirty="0" smtClean="0"/>
              <a:t>Additionally,</a:t>
            </a:r>
          </a:p>
          <a:p>
            <a:pPr marL="989013" indent="-720000">
              <a:buFont typeface="Arial" charset="0"/>
              <a:buNone/>
              <a:defRPr/>
            </a:pPr>
            <a:r>
              <a:rPr lang="en-US" altLang="zh-TW" b="1" dirty="0" smtClean="0"/>
              <a:t>RB1.</a:t>
            </a:r>
            <a:r>
              <a:rPr lang="en-US" altLang="zh-TW" dirty="0" smtClean="0"/>
              <a:t>	Pointers from an internal node to an external node are black.</a:t>
            </a:r>
          </a:p>
          <a:p>
            <a:pPr marL="989013" indent="-720000">
              <a:buFont typeface="Arial" charset="0"/>
              <a:buNone/>
              <a:defRPr/>
            </a:pPr>
            <a:r>
              <a:rPr lang="en-US" altLang="zh-TW" b="1" dirty="0" smtClean="0"/>
              <a:t>RB2.</a:t>
            </a:r>
            <a:r>
              <a:rPr lang="en-US" altLang="zh-TW" dirty="0" smtClean="0"/>
              <a:t>	No root-to-external-node path has two consecutive red pointers.</a:t>
            </a:r>
          </a:p>
          <a:p>
            <a:pPr marL="989013" indent="-720000">
              <a:buFont typeface="Arial" charset="0"/>
              <a:buNone/>
              <a:defRPr/>
            </a:pPr>
            <a:r>
              <a:rPr lang="en-US" altLang="zh-TW" b="1" dirty="0" smtClean="0"/>
              <a:t>RB3.</a:t>
            </a:r>
            <a:r>
              <a:rPr lang="en-US" altLang="zh-TW" dirty="0" smtClean="0"/>
              <a:t>	All root-to-external-node paths have the same number of black pointers.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p:txBody>
          <a:bodyPr/>
          <a:lstStyle/>
          <a:p>
            <a:pPr marL="898525" lvl="0" indent="-898525"/>
            <a:r>
              <a:rPr lang="en-US" altLang="zh-TW" dirty="0">
                <a:solidFill>
                  <a:srgbClr val="FF0000"/>
                </a:solidFill>
              </a:rPr>
              <a:t>Case 1</a:t>
            </a:r>
            <a:r>
              <a:rPr lang="en-US" altLang="zh-TW" dirty="0" smtClean="0">
                <a:solidFill>
                  <a:srgbClr val="FF0000"/>
                </a:solidFill>
              </a:rPr>
              <a:t>:	</a:t>
            </a:r>
            <a:r>
              <a:rPr lang="en-US" altLang="zh-TW" i="1" dirty="0" smtClean="0">
                <a:solidFill>
                  <a:srgbClr val="FF0000"/>
                </a:solidFill>
              </a:rPr>
              <a:t>M</a:t>
            </a:r>
            <a:r>
              <a:rPr lang="en-US" altLang="zh-TW" dirty="0" smtClean="0">
                <a:solidFill>
                  <a:srgbClr val="FF0000"/>
                </a:solidFill>
              </a:rPr>
              <a:t> </a:t>
            </a:r>
            <a:r>
              <a:rPr lang="en-US" altLang="zh-TW" dirty="0">
                <a:solidFill>
                  <a:srgbClr val="FF0000"/>
                </a:solidFill>
              </a:rPr>
              <a:t>is red</a:t>
            </a:r>
          </a:p>
          <a:p>
            <a:pPr marL="898525" indent="-898525"/>
            <a:r>
              <a:rPr lang="en-US" altLang="zh-TW" dirty="0">
                <a:solidFill>
                  <a:prstClr val="black"/>
                </a:solidFill>
              </a:rPr>
              <a:t>Case 2</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t>
            </a:r>
            <a:r>
              <a:rPr lang="en-US" altLang="zh-TW" dirty="0" smtClean="0">
                <a:solidFill>
                  <a:prstClr val="black"/>
                </a:solidFill>
              </a:rPr>
              <a:t>and</a:t>
            </a:r>
            <a:r>
              <a:rPr lang="zh-TW" altLang="en-US"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a:t>
            </a:r>
            <a:r>
              <a:rPr lang="en-US" altLang="zh-TW" dirty="0" smtClean="0">
                <a:solidFill>
                  <a:prstClr val="black"/>
                </a:solidFill>
              </a:rPr>
              <a:t>red</a:t>
            </a:r>
          </a:p>
          <a:p>
            <a:pPr marL="898525" lvl="0" indent="-898525"/>
            <a:r>
              <a:rPr lang="en-US" altLang="zh-TW" dirty="0">
                <a:solidFill>
                  <a:prstClr val="black"/>
                </a:solidFill>
              </a:rPr>
              <a:t>Case </a:t>
            </a:r>
            <a:r>
              <a:rPr lang="en-US" altLang="zh-TW" dirty="0" smtClean="0">
                <a:solidFill>
                  <a:prstClr val="black"/>
                </a:solidFill>
              </a:rPr>
              <a:t>3: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a:t>
            </a:r>
            <a:r>
              <a:rPr lang="en-US" altLang="zh-TW" dirty="0" smtClean="0">
                <a:solidFill>
                  <a:prstClr val="black"/>
                </a:solidFill>
              </a:rPr>
              <a:t>black and </a:t>
            </a:r>
            <a:r>
              <a:rPr lang="en-US" altLang="zh-TW" i="1" dirty="0">
                <a:solidFill>
                  <a:prstClr val="black"/>
                </a:solidFill>
              </a:rPr>
              <a:t>M</a:t>
            </a:r>
            <a:r>
              <a:rPr lang="en-US" altLang="zh-TW" dirty="0">
                <a:solidFill>
                  <a:prstClr val="black"/>
                </a:solidFill>
              </a:rPr>
              <a:t> is the root</a:t>
            </a:r>
            <a:endParaRPr lang="en-US" altLang="zh-TW" dirty="0" smtClean="0"/>
          </a:p>
          <a:p>
            <a:pPr marL="898525" lvl="0" indent="-898525"/>
            <a:r>
              <a:rPr lang="en-US" altLang="zh-TW" dirty="0">
                <a:solidFill>
                  <a:prstClr val="black"/>
                </a:solidFill>
              </a:rPr>
              <a:t>Case </a:t>
            </a:r>
            <a:r>
              <a:rPr lang="en-US" altLang="zh-TW" dirty="0" smtClean="0">
                <a:solidFill>
                  <a:prstClr val="black"/>
                </a:solidFill>
              </a:rPr>
              <a:t>4:</a:t>
            </a:r>
            <a:r>
              <a:rPr lang="en-US" altLang="zh-TW" dirty="0">
                <a:solidFill>
                  <a:prstClr val="black"/>
                </a:solidFill>
              </a:rPr>
              <a:t>	</a:t>
            </a:r>
            <a:r>
              <a:rPr lang="en-US" altLang="zh-TW" i="1" dirty="0">
                <a:solidFill>
                  <a:prstClr val="black"/>
                </a:solidFill>
              </a:rPr>
              <a:t>M</a:t>
            </a:r>
            <a:r>
              <a:rPr lang="en-US" altLang="zh-TW" dirty="0">
                <a:solidFill>
                  <a:prstClr val="black"/>
                </a:solidFill>
              </a:rPr>
              <a:t> 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black and </a:t>
            </a:r>
            <a:r>
              <a:rPr lang="en-US" altLang="zh-TW" i="1" dirty="0">
                <a:solidFill>
                  <a:prstClr val="black"/>
                </a:solidFill>
              </a:rPr>
              <a:t>M</a:t>
            </a:r>
            <a:r>
              <a:rPr lang="en-US" altLang="zh-TW" dirty="0">
                <a:solidFill>
                  <a:prstClr val="black"/>
                </a:solidFill>
              </a:rPr>
              <a:t> </a:t>
            </a:r>
            <a:r>
              <a:rPr lang="en-US" altLang="zh-TW" dirty="0" smtClean="0">
                <a:solidFill>
                  <a:prstClr val="black"/>
                </a:solidFill>
              </a:rPr>
              <a:t>is not </a:t>
            </a:r>
            <a:r>
              <a:rPr lang="en-US" altLang="zh-TW" dirty="0">
                <a:solidFill>
                  <a:prstClr val="black"/>
                </a:solidFill>
              </a:rPr>
              <a:t>the </a:t>
            </a:r>
            <a:r>
              <a:rPr lang="en-US" altLang="zh-TW" dirty="0" smtClean="0">
                <a:solidFill>
                  <a:prstClr val="black"/>
                </a:solidFill>
              </a:rPr>
              <a:t>root</a:t>
            </a:r>
            <a:endParaRPr lang="en-US" altLang="zh-TW" dirty="0">
              <a:solidFill>
                <a:prstClr val="black"/>
              </a:solidFill>
            </a:endParaRPr>
          </a:p>
        </p:txBody>
      </p:sp>
      <p:cxnSp>
        <p:nvCxnSpPr>
          <p:cNvPr id="4" name="直線接點 3"/>
          <p:cNvCxnSpPr/>
          <p:nvPr/>
        </p:nvCxnSpPr>
        <p:spPr>
          <a:xfrm flipH="1">
            <a:off x="1547979" y="3861003"/>
            <a:ext cx="287895" cy="7195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a:endCxn id="13" idx="0"/>
          </p:cNvCxnSpPr>
          <p:nvPr/>
        </p:nvCxnSpPr>
        <p:spPr>
          <a:xfrm>
            <a:off x="1547979" y="4581008"/>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1259977" y="4581469"/>
            <a:ext cx="287895" cy="719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1258851" y="5301475"/>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H="1">
            <a:off x="971975" y="5301475"/>
            <a:ext cx="28687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橢圓 8"/>
          <p:cNvSpPr/>
          <p:nvPr/>
        </p:nvSpPr>
        <p:spPr>
          <a:xfrm>
            <a:off x="1115976" y="5157012"/>
            <a:ext cx="287338" cy="28733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 name="橢圓 9"/>
          <p:cNvSpPr/>
          <p:nvPr/>
        </p:nvSpPr>
        <p:spPr>
          <a:xfrm>
            <a:off x="1403978" y="4437007"/>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 name="文字方塊 10"/>
          <p:cNvSpPr txBox="1"/>
          <p:nvPr/>
        </p:nvSpPr>
        <p:spPr>
          <a:xfrm>
            <a:off x="683770" y="501275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2" name="文字方塊 11"/>
          <p:cNvSpPr txBox="1"/>
          <p:nvPr/>
        </p:nvSpPr>
        <p:spPr>
          <a:xfrm>
            <a:off x="971975"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3" name="矩形 12"/>
          <p:cNvSpPr/>
          <p:nvPr/>
        </p:nvSpPr>
        <p:spPr>
          <a:xfrm>
            <a:off x="1763879" y="523029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 name="橢圓 13"/>
          <p:cNvSpPr/>
          <p:nvPr/>
        </p:nvSpPr>
        <p:spPr>
          <a:xfrm>
            <a:off x="1691980" y="371700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5" name="直線接點 14"/>
          <p:cNvCxnSpPr/>
          <p:nvPr/>
        </p:nvCxnSpPr>
        <p:spPr>
          <a:xfrm>
            <a:off x="1835981" y="3861003"/>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1259977" y="357300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17" name="直線接點 16"/>
          <p:cNvCxnSpPr/>
          <p:nvPr/>
        </p:nvCxnSpPr>
        <p:spPr>
          <a:xfrm flipH="1">
            <a:off x="3419992" y="3861003"/>
            <a:ext cx="287895" cy="719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418866" y="4581009"/>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a:off x="3131990" y="4581009"/>
            <a:ext cx="28687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3275991" y="4436546"/>
            <a:ext cx="287338" cy="28733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21" name="文字方塊 20"/>
          <p:cNvSpPr txBox="1"/>
          <p:nvPr/>
        </p:nvSpPr>
        <p:spPr>
          <a:xfrm>
            <a:off x="2843785" y="429228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22" name="橢圓 21"/>
          <p:cNvSpPr/>
          <p:nvPr/>
        </p:nvSpPr>
        <p:spPr>
          <a:xfrm>
            <a:off x="3563993" y="371700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23" name="直線接點 22"/>
          <p:cNvCxnSpPr/>
          <p:nvPr/>
        </p:nvCxnSpPr>
        <p:spPr>
          <a:xfrm>
            <a:off x="3707994" y="3861003"/>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3131990" y="357300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25" name="直線接點 24"/>
          <p:cNvCxnSpPr/>
          <p:nvPr/>
        </p:nvCxnSpPr>
        <p:spPr>
          <a:xfrm flipH="1">
            <a:off x="5868009" y="3861003"/>
            <a:ext cx="287895" cy="7195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6012010" y="371700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6" name="直線接點 35"/>
          <p:cNvCxnSpPr/>
          <p:nvPr/>
        </p:nvCxnSpPr>
        <p:spPr>
          <a:xfrm>
            <a:off x="6156011" y="3861003"/>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5580007" y="357300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38" name="直線接點 37"/>
          <p:cNvCxnSpPr>
            <a:endCxn id="43" idx="0"/>
          </p:cNvCxnSpPr>
          <p:nvPr/>
        </p:nvCxnSpPr>
        <p:spPr>
          <a:xfrm>
            <a:off x="5868009" y="4581008"/>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a:endCxn id="44" idx="0"/>
          </p:cNvCxnSpPr>
          <p:nvPr/>
        </p:nvCxnSpPr>
        <p:spPr>
          <a:xfrm flipH="1">
            <a:off x="5579095" y="4581469"/>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橢圓 39"/>
          <p:cNvSpPr/>
          <p:nvPr/>
        </p:nvSpPr>
        <p:spPr>
          <a:xfrm>
            <a:off x="5724008" y="4437007"/>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5003800" y="501275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42" name="文字方塊 41"/>
          <p:cNvSpPr txBox="1"/>
          <p:nvPr/>
        </p:nvSpPr>
        <p:spPr>
          <a:xfrm>
            <a:off x="5292005"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43" name="矩形 42"/>
          <p:cNvSpPr/>
          <p:nvPr/>
        </p:nvSpPr>
        <p:spPr>
          <a:xfrm>
            <a:off x="6083909" y="523029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44" name="矩形 43"/>
          <p:cNvSpPr/>
          <p:nvPr/>
        </p:nvSpPr>
        <p:spPr>
          <a:xfrm>
            <a:off x="5506864" y="522947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45" name="直線接點 44"/>
          <p:cNvCxnSpPr>
            <a:endCxn id="50" idx="0"/>
          </p:cNvCxnSpPr>
          <p:nvPr/>
        </p:nvCxnSpPr>
        <p:spPr>
          <a:xfrm>
            <a:off x="8028024" y="3861003"/>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endCxn id="51" idx="0"/>
          </p:cNvCxnSpPr>
          <p:nvPr/>
        </p:nvCxnSpPr>
        <p:spPr>
          <a:xfrm flipH="1">
            <a:off x="7739110" y="3861464"/>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7884023" y="371700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8" name="文字方塊 47"/>
          <p:cNvSpPr txBox="1"/>
          <p:nvPr/>
        </p:nvSpPr>
        <p:spPr>
          <a:xfrm>
            <a:off x="7163815" y="429274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49" name="文字方塊 48"/>
          <p:cNvSpPr txBox="1"/>
          <p:nvPr/>
        </p:nvSpPr>
        <p:spPr>
          <a:xfrm>
            <a:off x="7452020" y="357300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50" name="矩形 49"/>
          <p:cNvSpPr/>
          <p:nvPr/>
        </p:nvSpPr>
        <p:spPr>
          <a:xfrm>
            <a:off x="8243924" y="451029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1" name="矩形 50"/>
          <p:cNvSpPr/>
          <p:nvPr/>
        </p:nvSpPr>
        <p:spPr>
          <a:xfrm>
            <a:off x="7666879" y="450947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2" name="文字方塊 51"/>
          <p:cNvSpPr txBox="1"/>
          <p:nvPr/>
        </p:nvSpPr>
        <p:spPr>
          <a:xfrm>
            <a:off x="1835982" y="5733016"/>
            <a:ext cx="2304016" cy="576000"/>
          </a:xfrm>
          <a:prstGeom prst="rect">
            <a:avLst/>
          </a:prstGeom>
          <a:noFill/>
          <a:ln w="12700">
            <a:noFill/>
          </a:ln>
        </p:spPr>
        <p:txBody>
          <a:bodyPr lIns="90000" tIns="46800" rIns="90000" bIns="46800" anchor="ctr" anchorCtr="0"/>
          <a:lstStyle/>
          <a:p>
            <a:pPr algn="ctr">
              <a:defRPr/>
            </a:pPr>
            <a:r>
              <a:rPr lang="en-US" altLang="zh-TW" sz="2000" i="1" dirty="0" smtClean="0">
                <a:latin typeface="+mn-lt"/>
                <a:ea typeface="新細明體" pitchFamily="18" charset="-120"/>
              </a:rPr>
              <a:t>N</a:t>
            </a:r>
            <a:r>
              <a:rPr lang="en-US" altLang="zh-TW" sz="2000" dirty="0" smtClean="0">
                <a:latin typeface="+mn-lt"/>
                <a:ea typeface="新細明體" pitchFamily="18" charset="-120"/>
              </a:rPr>
              <a:t> is an </a:t>
            </a:r>
            <a:r>
              <a:rPr lang="en-US" altLang="zh-TW" sz="2000" dirty="0">
                <a:latin typeface="+mn-lt"/>
                <a:ea typeface="新細明體" pitchFamily="18" charset="-120"/>
              </a:rPr>
              <a:t>internal </a:t>
            </a:r>
            <a:r>
              <a:rPr lang="en-US" altLang="zh-TW" sz="2000" dirty="0" smtClean="0">
                <a:latin typeface="+mn-lt"/>
                <a:ea typeface="新細明體" pitchFamily="18" charset="-120"/>
              </a:rPr>
              <a:t>node</a:t>
            </a:r>
            <a:endParaRPr lang="zh-TW" altLang="en-US" sz="2000" i="1" dirty="0">
              <a:latin typeface="+mn-lt"/>
              <a:ea typeface="新細明體" pitchFamily="18" charset="-120"/>
            </a:endParaRPr>
          </a:p>
        </p:txBody>
      </p:sp>
      <p:sp>
        <p:nvSpPr>
          <p:cNvPr id="53" name="文字方塊 52"/>
          <p:cNvSpPr txBox="1"/>
          <p:nvPr/>
        </p:nvSpPr>
        <p:spPr>
          <a:xfrm>
            <a:off x="5724008" y="5733016"/>
            <a:ext cx="2448017" cy="576000"/>
          </a:xfrm>
          <a:prstGeom prst="rect">
            <a:avLst/>
          </a:prstGeom>
          <a:noFill/>
          <a:ln w="12700">
            <a:noFill/>
          </a:ln>
        </p:spPr>
        <p:txBody>
          <a:bodyPr lIns="90000" tIns="46800" rIns="90000" bIns="46800" anchor="ctr" anchorCtr="0"/>
          <a:lstStyle/>
          <a:p>
            <a:pPr algn="ctr">
              <a:defRPr/>
            </a:pPr>
            <a:r>
              <a:rPr lang="en-US" altLang="zh-TW" sz="2000" i="1" dirty="0" smtClean="0">
                <a:latin typeface="+mn-lt"/>
                <a:ea typeface="新細明體" pitchFamily="18" charset="-120"/>
              </a:rPr>
              <a:t>N</a:t>
            </a:r>
            <a:r>
              <a:rPr lang="en-US" altLang="zh-TW" sz="2000" dirty="0" smtClean="0">
                <a:latin typeface="+mn-lt"/>
                <a:ea typeface="新細明體" pitchFamily="18" charset="-120"/>
              </a:rPr>
              <a:t> is an external node</a:t>
            </a:r>
            <a:endParaRPr lang="zh-TW" altLang="en-US" sz="2000" i="1" dirty="0">
              <a:latin typeface="+mn-lt"/>
              <a:ea typeface="新細明體" pitchFamily="18" charset="-120"/>
            </a:endParaRPr>
          </a:p>
        </p:txBody>
      </p:sp>
      <p:cxnSp>
        <p:nvCxnSpPr>
          <p:cNvPr id="54" name="直線接點 53"/>
          <p:cNvCxnSpPr/>
          <p:nvPr/>
        </p:nvCxnSpPr>
        <p:spPr>
          <a:xfrm>
            <a:off x="4572000" y="3429000"/>
            <a:ext cx="0" cy="2880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132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p:txBody>
          <a:bodyPr/>
          <a:lstStyle/>
          <a:p>
            <a:pPr marL="898525" lvl="0" indent="-898525"/>
            <a:r>
              <a:rPr lang="en-US" altLang="zh-TW" dirty="0">
                <a:solidFill>
                  <a:prstClr val="black"/>
                </a:solidFill>
              </a:rPr>
              <a:t>Case 1</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red</a:t>
            </a:r>
          </a:p>
          <a:p>
            <a:pPr marL="898525" indent="-898525"/>
            <a:r>
              <a:rPr lang="en-US" altLang="zh-TW" dirty="0">
                <a:solidFill>
                  <a:srgbClr val="FF0000"/>
                </a:solidFill>
              </a:rPr>
              <a:t>Case 2</a:t>
            </a:r>
            <a:r>
              <a:rPr lang="en-US" altLang="zh-TW" dirty="0" smtClean="0">
                <a:solidFill>
                  <a:srgbClr val="FF0000"/>
                </a:solidFill>
              </a:rPr>
              <a:t>:	</a:t>
            </a:r>
            <a:r>
              <a:rPr lang="en-US" altLang="zh-TW" i="1" dirty="0" smtClean="0">
                <a:solidFill>
                  <a:srgbClr val="FF0000"/>
                </a:solidFill>
              </a:rPr>
              <a:t>M</a:t>
            </a:r>
            <a:r>
              <a:rPr lang="en-US" altLang="zh-TW" dirty="0" smtClean="0">
                <a:solidFill>
                  <a:srgbClr val="FF0000"/>
                </a:solidFill>
              </a:rPr>
              <a:t> </a:t>
            </a:r>
            <a:r>
              <a:rPr lang="en-US" altLang="zh-TW" dirty="0">
                <a:solidFill>
                  <a:srgbClr val="FF0000"/>
                </a:solidFill>
              </a:rPr>
              <a:t>is black </a:t>
            </a:r>
            <a:r>
              <a:rPr lang="en-US" altLang="zh-TW" dirty="0" smtClean="0">
                <a:solidFill>
                  <a:srgbClr val="FF0000"/>
                </a:solidFill>
              </a:rPr>
              <a:t>and</a:t>
            </a:r>
            <a:r>
              <a:rPr lang="zh-TW" altLang="en-US" dirty="0" smtClean="0">
                <a:solidFill>
                  <a:srgbClr val="FF0000"/>
                </a:solidFill>
              </a:rPr>
              <a:t> </a:t>
            </a:r>
            <a:r>
              <a:rPr lang="en-US" altLang="zh-TW" i="1" dirty="0" smtClean="0">
                <a:solidFill>
                  <a:srgbClr val="FF0000"/>
                </a:solidFill>
              </a:rPr>
              <a:t>N</a:t>
            </a:r>
            <a:r>
              <a:rPr lang="en-US" altLang="zh-TW" dirty="0" smtClean="0">
                <a:solidFill>
                  <a:srgbClr val="FF0000"/>
                </a:solidFill>
              </a:rPr>
              <a:t> </a:t>
            </a:r>
            <a:r>
              <a:rPr lang="en-US" altLang="zh-TW" dirty="0">
                <a:solidFill>
                  <a:srgbClr val="FF0000"/>
                </a:solidFill>
              </a:rPr>
              <a:t>is </a:t>
            </a:r>
            <a:r>
              <a:rPr lang="en-US" altLang="zh-TW" dirty="0" smtClean="0">
                <a:solidFill>
                  <a:srgbClr val="FF0000"/>
                </a:solidFill>
              </a:rPr>
              <a:t>red</a:t>
            </a:r>
          </a:p>
          <a:p>
            <a:pPr marL="898525" lvl="0" indent="-898525"/>
            <a:r>
              <a:rPr lang="en-US" altLang="zh-TW" dirty="0">
                <a:solidFill>
                  <a:prstClr val="black"/>
                </a:solidFill>
              </a:rPr>
              <a:t>Case </a:t>
            </a:r>
            <a:r>
              <a:rPr lang="en-US" altLang="zh-TW" dirty="0" smtClean="0">
                <a:solidFill>
                  <a:prstClr val="black"/>
                </a:solidFill>
              </a:rPr>
              <a:t>3: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a:t>
            </a:r>
            <a:r>
              <a:rPr lang="en-US" altLang="zh-TW" dirty="0" smtClean="0">
                <a:solidFill>
                  <a:prstClr val="black"/>
                </a:solidFill>
              </a:rPr>
              <a:t>black and </a:t>
            </a:r>
            <a:r>
              <a:rPr lang="en-US" altLang="zh-TW" i="1" dirty="0">
                <a:solidFill>
                  <a:prstClr val="black"/>
                </a:solidFill>
              </a:rPr>
              <a:t>M</a:t>
            </a:r>
            <a:r>
              <a:rPr lang="en-US" altLang="zh-TW" dirty="0">
                <a:solidFill>
                  <a:prstClr val="black"/>
                </a:solidFill>
              </a:rPr>
              <a:t> is the root</a:t>
            </a:r>
            <a:endParaRPr lang="en-US" altLang="zh-TW" dirty="0" smtClean="0"/>
          </a:p>
          <a:p>
            <a:pPr marL="898525" lvl="0" indent="-898525"/>
            <a:r>
              <a:rPr lang="en-US" altLang="zh-TW" dirty="0">
                <a:solidFill>
                  <a:prstClr val="black"/>
                </a:solidFill>
              </a:rPr>
              <a:t>Case </a:t>
            </a:r>
            <a:r>
              <a:rPr lang="en-US" altLang="zh-TW" dirty="0" smtClean="0">
                <a:solidFill>
                  <a:prstClr val="black"/>
                </a:solidFill>
              </a:rPr>
              <a:t>4:</a:t>
            </a:r>
            <a:r>
              <a:rPr lang="en-US" altLang="zh-TW" dirty="0">
                <a:solidFill>
                  <a:prstClr val="black"/>
                </a:solidFill>
              </a:rPr>
              <a:t>	</a:t>
            </a:r>
            <a:r>
              <a:rPr lang="en-US" altLang="zh-TW" i="1" dirty="0">
                <a:solidFill>
                  <a:prstClr val="black"/>
                </a:solidFill>
              </a:rPr>
              <a:t>M</a:t>
            </a:r>
            <a:r>
              <a:rPr lang="en-US" altLang="zh-TW" dirty="0">
                <a:solidFill>
                  <a:prstClr val="black"/>
                </a:solidFill>
              </a:rPr>
              <a:t> 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black and </a:t>
            </a:r>
            <a:r>
              <a:rPr lang="en-US" altLang="zh-TW" i="1" dirty="0">
                <a:solidFill>
                  <a:prstClr val="black"/>
                </a:solidFill>
              </a:rPr>
              <a:t>M</a:t>
            </a:r>
            <a:r>
              <a:rPr lang="en-US" altLang="zh-TW" dirty="0">
                <a:solidFill>
                  <a:prstClr val="black"/>
                </a:solidFill>
              </a:rPr>
              <a:t> </a:t>
            </a:r>
            <a:r>
              <a:rPr lang="en-US" altLang="zh-TW" dirty="0" smtClean="0">
                <a:solidFill>
                  <a:prstClr val="black"/>
                </a:solidFill>
              </a:rPr>
              <a:t>is not </a:t>
            </a:r>
            <a:r>
              <a:rPr lang="en-US" altLang="zh-TW" dirty="0">
                <a:solidFill>
                  <a:prstClr val="black"/>
                </a:solidFill>
              </a:rPr>
              <a:t>the </a:t>
            </a:r>
            <a:r>
              <a:rPr lang="en-US" altLang="zh-TW" dirty="0" smtClean="0">
                <a:solidFill>
                  <a:prstClr val="black"/>
                </a:solidFill>
              </a:rPr>
              <a:t>root</a:t>
            </a:r>
            <a:endParaRPr lang="en-US" altLang="zh-TW" dirty="0">
              <a:solidFill>
                <a:prstClr val="black"/>
              </a:solidFill>
            </a:endParaRPr>
          </a:p>
        </p:txBody>
      </p:sp>
      <p:cxnSp>
        <p:nvCxnSpPr>
          <p:cNvPr id="4" name="直線接點 3"/>
          <p:cNvCxnSpPr/>
          <p:nvPr/>
        </p:nvCxnSpPr>
        <p:spPr>
          <a:xfrm>
            <a:off x="3275991" y="3717002"/>
            <a:ext cx="289128" cy="719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a:endCxn id="13" idx="0"/>
          </p:cNvCxnSpPr>
          <p:nvPr/>
        </p:nvCxnSpPr>
        <p:spPr>
          <a:xfrm>
            <a:off x="2987989" y="4437007"/>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2699987" y="4437468"/>
            <a:ext cx="287895" cy="7195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2698861" y="5157474"/>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H="1">
            <a:off x="2411985" y="5157474"/>
            <a:ext cx="28687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橢圓 8"/>
          <p:cNvSpPr/>
          <p:nvPr/>
        </p:nvSpPr>
        <p:spPr>
          <a:xfrm>
            <a:off x="2555986" y="5013011"/>
            <a:ext cx="287338" cy="28733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0" name="橢圓 9"/>
          <p:cNvSpPr/>
          <p:nvPr/>
        </p:nvSpPr>
        <p:spPr>
          <a:xfrm>
            <a:off x="2843988" y="4293006"/>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 name="文字方塊 10"/>
          <p:cNvSpPr txBox="1"/>
          <p:nvPr/>
        </p:nvSpPr>
        <p:spPr>
          <a:xfrm>
            <a:off x="2123780" y="486875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2" name="文字方塊 11"/>
          <p:cNvSpPr txBox="1"/>
          <p:nvPr/>
        </p:nvSpPr>
        <p:spPr>
          <a:xfrm>
            <a:off x="2411985"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3" name="矩形 12"/>
          <p:cNvSpPr/>
          <p:nvPr/>
        </p:nvSpPr>
        <p:spPr>
          <a:xfrm>
            <a:off x="3203889" y="508629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4" name="直線接點 13"/>
          <p:cNvCxnSpPr/>
          <p:nvPr/>
        </p:nvCxnSpPr>
        <p:spPr>
          <a:xfrm flipH="1">
            <a:off x="2987989" y="3717002"/>
            <a:ext cx="287895" cy="719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3131990" y="3572540"/>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6" name="文字方塊 15"/>
          <p:cNvSpPr txBox="1"/>
          <p:nvPr/>
        </p:nvSpPr>
        <p:spPr>
          <a:xfrm>
            <a:off x="2699987" y="342900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17" name="直線接點 16"/>
          <p:cNvCxnSpPr/>
          <p:nvPr/>
        </p:nvCxnSpPr>
        <p:spPr>
          <a:xfrm>
            <a:off x="5724008" y="3717002"/>
            <a:ext cx="289128" cy="719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5436006" y="4437007"/>
            <a:ext cx="28912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a:off x="5149130" y="4437007"/>
            <a:ext cx="286878" cy="719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5292005" y="4293006"/>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文字方塊 20"/>
          <p:cNvSpPr txBox="1"/>
          <p:nvPr/>
        </p:nvSpPr>
        <p:spPr>
          <a:xfrm>
            <a:off x="4860002"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22" name="直線接點 21"/>
          <p:cNvCxnSpPr/>
          <p:nvPr/>
        </p:nvCxnSpPr>
        <p:spPr>
          <a:xfrm flipH="1">
            <a:off x="5436006" y="3717002"/>
            <a:ext cx="287895" cy="719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5580007" y="3572540"/>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4" name="文字方塊 23"/>
          <p:cNvSpPr txBox="1"/>
          <p:nvPr/>
        </p:nvSpPr>
        <p:spPr>
          <a:xfrm>
            <a:off x="5148004" y="342900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20846098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p:txBody>
          <a:bodyPr/>
          <a:lstStyle/>
          <a:p>
            <a:pPr marL="898525" lvl="0" indent="-898525"/>
            <a:r>
              <a:rPr lang="en-US" altLang="zh-TW" dirty="0">
                <a:solidFill>
                  <a:prstClr val="black"/>
                </a:solidFill>
              </a:rPr>
              <a:t>Case 1</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red</a:t>
            </a:r>
          </a:p>
          <a:p>
            <a:pPr marL="898525" indent="-898525"/>
            <a:r>
              <a:rPr lang="en-US" altLang="zh-TW" dirty="0">
                <a:solidFill>
                  <a:prstClr val="black"/>
                </a:solidFill>
              </a:rPr>
              <a:t>Case 2</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t>
            </a:r>
            <a:r>
              <a:rPr lang="en-US" altLang="zh-TW" dirty="0" smtClean="0">
                <a:solidFill>
                  <a:prstClr val="black"/>
                </a:solidFill>
              </a:rPr>
              <a:t>and</a:t>
            </a:r>
            <a:r>
              <a:rPr lang="zh-TW" altLang="en-US"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a:t>
            </a:r>
            <a:r>
              <a:rPr lang="en-US" altLang="zh-TW" dirty="0" smtClean="0">
                <a:solidFill>
                  <a:prstClr val="black"/>
                </a:solidFill>
              </a:rPr>
              <a:t>red</a:t>
            </a:r>
          </a:p>
          <a:p>
            <a:pPr marL="898525" lvl="0" indent="-898525"/>
            <a:r>
              <a:rPr lang="en-US" altLang="zh-TW" dirty="0">
                <a:solidFill>
                  <a:srgbClr val="FF0000"/>
                </a:solidFill>
              </a:rPr>
              <a:t>Case </a:t>
            </a:r>
            <a:r>
              <a:rPr lang="en-US" altLang="zh-TW" dirty="0" smtClean="0">
                <a:solidFill>
                  <a:srgbClr val="FF0000"/>
                </a:solidFill>
              </a:rPr>
              <a:t>3:	</a:t>
            </a:r>
            <a:r>
              <a:rPr lang="en-US" altLang="zh-TW" i="1" dirty="0" smtClean="0">
                <a:solidFill>
                  <a:srgbClr val="FF0000"/>
                </a:solidFill>
              </a:rPr>
              <a:t>M</a:t>
            </a:r>
            <a:r>
              <a:rPr lang="en-US" altLang="zh-TW" dirty="0" smtClean="0">
                <a:solidFill>
                  <a:srgbClr val="FF0000"/>
                </a:solidFill>
              </a:rPr>
              <a:t> </a:t>
            </a:r>
            <a:r>
              <a:rPr lang="en-US" altLang="zh-TW" dirty="0">
                <a:solidFill>
                  <a:srgbClr val="FF0000"/>
                </a:solidFill>
              </a:rPr>
              <a:t>is black and</a:t>
            </a:r>
            <a:r>
              <a:rPr lang="zh-TW" altLang="en-US" dirty="0">
                <a:solidFill>
                  <a:srgbClr val="FF0000"/>
                </a:solidFill>
              </a:rPr>
              <a:t> </a:t>
            </a:r>
            <a:r>
              <a:rPr lang="en-US" altLang="zh-TW" i="1" dirty="0">
                <a:solidFill>
                  <a:srgbClr val="FF0000"/>
                </a:solidFill>
              </a:rPr>
              <a:t>N</a:t>
            </a:r>
            <a:r>
              <a:rPr lang="en-US" altLang="zh-TW" dirty="0">
                <a:solidFill>
                  <a:srgbClr val="FF0000"/>
                </a:solidFill>
              </a:rPr>
              <a:t> is </a:t>
            </a:r>
            <a:r>
              <a:rPr lang="en-US" altLang="zh-TW" dirty="0" smtClean="0">
                <a:solidFill>
                  <a:srgbClr val="FF0000"/>
                </a:solidFill>
              </a:rPr>
              <a:t>black and </a:t>
            </a:r>
            <a:r>
              <a:rPr lang="en-US" altLang="zh-TW" i="1" dirty="0">
                <a:solidFill>
                  <a:srgbClr val="FF0000"/>
                </a:solidFill>
              </a:rPr>
              <a:t>M</a:t>
            </a:r>
            <a:r>
              <a:rPr lang="en-US" altLang="zh-TW" dirty="0">
                <a:solidFill>
                  <a:srgbClr val="FF0000"/>
                </a:solidFill>
              </a:rPr>
              <a:t> is the root</a:t>
            </a:r>
            <a:endParaRPr lang="en-US" altLang="zh-TW" dirty="0" smtClean="0">
              <a:solidFill>
                <a:srgbClr val="FF0000"/>
              </a:solidFill>
            </a:endParaRPr>
          </a:p>
          <a:p>
            <a:pPr marL="898525" lvl="0" indent="-898525"/>
            <a:r>
              <a:rPr lang="en-US" altLang="zh-TW" dirty="0">
                <a:solidFill>
                  <a:prstClr val="black"/>
                </a:solidFill>
              </a:rPr>
              <a:t>Case </a:t>
            </a:r>
            <a:r>
              <a:rPr lang="en-US" altLang="zh-TW" dirty="0" smtClean="0">
                <a:solidFill>
                  <a:prstClr val="black"/>
                </a:solidFill>
              </a:rPr>
              <a:t>4:</a:t>
            </a:r>
            <a:r>
              <a:rPr lang="en-US" altLang="zh-TW" dirty="0">
                <a:solidFill>
                  <a:prstClr val="black"/>
                </a:solidFill>
              </a:rPr>
              <a:t>	</a:t>
            </a:r>
            <a:r>
              <a:rPr lang="en-US" altLang="zh-TW" i="1" dirty="0">
                <a:solidFill>
                  <a:prstClr val="black"/>
                </a:solidFill>
              </a:rPr>
              <a:t>M</a:t>
            </a:r>
            <a:r>
              <a:rPr lang="en-US" altLang="zh-TW" dirty="0">
                <a:solidFill>
                  <a:prstClr val="black"/>
                </a:solidFill>
              </a:rPr>
              <a:t> 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black and </a:t>
            </a:r>
            <a:r>
              <a:rPr lang="en-US" altLang="zh-TW" i="1" dirty="0">
                <a:solidFill>
                  <a:prstClr val="black"/>
                </a:solidFill>
              </a:rPr>
              <a:t>M</a:t>
            </a:r>
            <a:r>
              <a:rPr lang="en-US" altLang="zh-TW" dirty="0">
                <a:solidFill>
                  <a:prstClr val="black"/>
                </a:solidFill>
              </a:rPr>
              <a:t> </a:t>
            </a:r>
            <a:r>
              <a:rPr lang="en-US" altLang="zh-TW" dirty="0" smtClean="0">
                <a:solidFill>
                  <a:prstClr val="black"/>
                </a:solidFill>
              </a:rPr>
              <a:t>is not </a:t>
            </a:r>
            <a:r>
              <a:rPr lang="en-US" altLang="zh-TW" dirty="0">
                <a:solidFill>
                  <a:prstClr val="black"/>
                </a:solidFill>
              </a:rPr>
              <a:t>the </a:t>
            </a:r>
            <a:r>
              <a:rPr lang="en-US" altLang="zh-TW" dirty="0" smtClean="0">
                <a:solidFill>
                  <a:prstClr val="black"/>
                </a:solidFill>
              </a:rPr>
              <a:t>root</a:t>
            </a:r>
            <a:endParaRPr lang="en-US" altLang="zh-TW" dirty="0">
              <a:solidFill>
                <a:prstClr val="black"/>
              </a:solidFill>
            </a:endParaRPr>
          </a:p>
        </p:txBody>
      </p:sp>
      <p:cxnSp>
        <p:nvCxnSpPr>
          <p:cNvPr id="4" name="直線接點 3"/>
          <p:cNvCxnSpPr>
            <a:endCxn id="9" idx="0"/>
          </p:cNvCxnSpPr>
          <p:nvPr/>
        </p:nvCxnSpPr>
        <p:spPr>
          <a:xfrm>
            <a:off x="3275991" y="3861003"/>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a:endCxn id="11" idx="0"/>
          </p:cNvCxnSpPr>
          <p:nvPr/>
        </p:nvCxnSpPr>
        <p:spPr>
          <a:xfrm flipH="1">
            <a:off x="2987077" y="3861464"/>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橢圓 5"/>
          <p:cNvSpPr/>
          <p:nvPr/>
        </p:nvSpPr>
        <p:spPr>
          <a:xfrm>
            <a:off x="3131990" y="371700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 name="文字方塊 6"/>
          <p:cNvSpPr txBox="1"/>
          <p:nvPr/>
        </p:nvSpPr>
        <p:spPr>
          <a:xfrm>
            <a:off x="2411782" y="429274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8" name="文字方塊 7"/>
          <p:cNvSpPr txBox="1"/>
          <p:nvPr/>
        </p:nvSpPr>
        <p:spPr>
          <a:xfrm>
            <a:off x="2699987" y="357300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9" name="矩形 8"/>
          <p:cNvSpPr/>
          <p:nvPr/>
        </p:nvSpPr>
        <p:spPr>
          <a:xfrm>
            <a:off x="3491891" y="451029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 name="文字方塊 9"/>
          <p:cNvSpPr txBox="1"/>
          <p:nvPr/>
        </p:nvSpPr>
        <p:spPr>
          <a:xfrm>
            <a:off x="5292005" y="4005004"/>
            <a:ext cx="1440010" cy="576000"/>
          </a:xfrm>
          <a:prstGeom prst="rect">
            <a:avLst/>
          </a:prstGeom>
          <a:noFill/>
          <a:ln w="12700">
            <a:noFill/>
          </a:ln>
        </p:spPr>
        <p:txBody>
          <a:bodyPr lIns="90000" tIns="46800" rIns="90000" bIns="46800" anchor="ctr" anchorCtr="0"/>
          <a:lstStyle/>
          <a:p>
            <a:pPr algn="r">
              <a:defRPr/>
            </a:pPr>
            <a:r>
              <a:rPr lang="en-US" altLang="zh-TW" sz="2000" dirty="0" smtClean="0">
                <a:latin typeface="+mn-lt"/>
                <a:ea typeface="新細明體" pitchFamily="18" charset="-120"/>
              </a:rPr>
              <a:t>empty tree</a:t>
            </a:r>
            <a:endParaRPr lang="zh-TW" altLang="en-US" sz="2000" dirty="0">
              <a:latin typeface="+mn-lt"/>
              <a:ea typeface="新細明體" pitchFamily="18" charset="-120"/>
            </a:endParaRPr>
          </a:p>
        </p:txBody>
      </p:sp>
      <p:sp>
        <p:nvSpPr>
          <p:cNvPr id="11" name="矩形 10"/>
          <p:cNvSpPr/>
          <p:nvPr/>
        </p:nvSpPr>
        <p:spPr>
          <a:xfrm>
            <a:off x="2914846" y="450947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 name="文字方塊 11"/>
          <p:cNvSpPr txBox="1"/>
          <p:nvPr/>
        </p:nvSpPr>
        <p:spPr>
          <a:xfrm>
            <a:off x="1691980" y="5445014"/>
            <a:ext cx="3168000" cy="576000"/>
          </a:xfrm>
          <a:prstGeom prst="rect">
            <a:avLst/>
          </a:prstGeom>
          <a:noFill/>
          <a:ln w="12700">
            <a:noFill/>
          </a:ln>
        </p:spPr>
        <p:txBody>
          <a:bodyPr lIns="90000" tIns="46800" rIns="90000" bIns="46800" anchor="ctr" anchorCtr="0"/>
          <a:lstStyle/>
          <a:p>
            <a:pPr algn="ctr">
              <a:defRPr/>
            </a:pPr>
            <a:r>
              <a:rPr kumimoji="0" lang="en-US" altLang="zh-TW" sz="2000" i="1" dirty="0">
                <a:solidFill>
                  <a:prstClr val="black"/>
                </a:solidFill>
                <a:latin typeface="Times New Roman" panose="02020603050405020304" pitchFamily="18" charset="0"/>
                <a:ea typeface="標楷體"/>
                <a:cs typeface="Times New Roman" panose="02020603050405020304" pitchFamily="18" charset="0"/>
              </a:rPr>
              <a:t>N</a:t>
            </a:r>
            <a:r>
              <a:rPr kumimoji="0" lang="en-US" altLang="zh-TW" sz="2000" dirty="0">
                <a:solidFill>
                  <a:prstClr val="black"/>
                </a:solidFill>
                <a:latin typeface="Times New Roman" panose="02020603050405020304" pitchFamily="18" charset="0"/>
                <a:ea typeface="標楷體"/>
                <a:cs typeface="Times New Roman" panose="02020603050405020304" pitchFamily="18" charset="0"/>
              </a:rPr>
              <a:t> must be an external node</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34656263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p:txBody>
          <a:bodyPr/>
          <a:lstStyle/>
          <a:p>
            <a:pPr marL="898525" lvl="0" indent="-898525"/>
            <a:r>
              <a:rPr lang="en-US" altLang="zh-TW" dirty="0">
                <a:solidFill>
                  <a:prstClr val="black"/>
                </a:solidFill>
              </a:rPr>
              <a:t>Case 1</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red</a:t>
            </a:r>
          </a:p>
          <a:p>
            <a:pPr marL="898525" indent="-898525"/>
            <a:r>
              <a:rPr lang="en-US" altLang="zh-TW" dirty="0">
                <a:solidFill>
                  <a:prstClr val="black"/>
                </a:solidFill>
              </a:rPr>
              <a:t>Case 2</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t>
            </a:r>
            <a:r>
              <a:rPr lang="en-US" altLang="zh-TW" dirty="0" smtClean="0">
                <a:solidFill>
                  <a:prstClr val="black"/>
                </a:solidFill>
              </a:rPr>
              <a:t>and</a:t>
            </a:r>
            <a:r>
              <a:rPr lang="zh-TW" altLang="en-US"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a:t>
            </a:r>
            <a:r>
              <a:rPr lang="en-US" altLang="zh-TW" dirty="0" smtClean="0">
                <a:solidFill>
                  <a:prstClr val="black"/>
                </a:solidFill>
              </a:rPr>
              <a:t>red</a:t>
            </a:r>
          </a:p>
          <a:p>
            <a:pPr marL="898525" lvl="0" indent="-898525"/>
            <a:r>
              <a:rPr lang="en-US" altLang="zh-TW" dirty="0">
                <a:solidFill>
                  <a:prstClr val="black"/>
                </a:solidFill>
              </a:rPr>
              <a:t>Case </a:t>
            </a:r>
            <a:r>
              <a:rPr lang="en-US" altLang="zh-TW" dirty="0" smtClean="0">
                <a:solidFill>
                  <a:prstClr val="black"/>
                </a:solidFill>
              </a:rPr>
              <a:t>3: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a:t>
            </a:r>
            <a:r>
              <a:rPr lang="en-US" altLang="zh-TW" dirty="0" smtClean="0">
                <a:solidFill>
                  <a:prstClr val="black"/>
                </a:solidFill>
              </a:rPr>
              <a:t>black and </a:t>
            </a:r>
            <a:r>
              <a:rPr lang="en-US" altLang="zh-TW" i="1" dirty="0">
                <a:solidFill>
                  <a:prstClr val="black"/>
                </a:solidFill>
              </a:rPr>
              <a:t>M</a:t>
            </a:r>
            <a:r>
              <a:rPr lang="en-US" altLang="zh-TW" dirty="0">
                <a:solidFill>
                  <a:prstClr val="black"/>
                </a:solidFill>
              </a:rPr>
              <a:t> is the root</a:t>
            </a:r>
            <a:endParaRPr lang="en-US" altLang="zh-TW" dirty="0" smtClean="0"/>
          </a:p>
          <a:p>
            <a:pPr marL="898525" lvl="0" indent="-898525"/>
            <a:r>
              <a:rPr lang="en-US" altLang="zh-TW" dirty="0">
                <a:solidFill>
                  <a:srgbClr val="FF0000"/>
                </a:solidFill>
              </a:rPr>
              <a:t>Case </a:t>
            </a:r>
            <a:r>
              <a:rPr lang="en-US" altLang="zh-TW" dirty="0" smtClean="0">
                <a:solidFill>
                  <a:srgbClr val="FF0000"/>
                </a:solidFill>
              </a:rPr>
              <a:t>4:</a:t>
            </a:r>
            <a:r>
              <a:rPr lang="en-US" altLang="zh-TW" dirty="0">
                <a:solidFill>
                  <a:srgbClr val="FF0000"/>
                </a:solidFill>
              </a:rPr>
              <a:t>	</a:t>
            </a:r>
            <a:r>
              <a:rPr lang="en-US" altLang="zh-TW" i="1" dirty="0">
                <a:solidFill>
                  <a:srgbClr val="FF0000"/>
                </a:solidFill>
              </a:rPr>
              <a:t>M</a:t>
            </a:r>
            <a:r>
              <a:rPr lang="en-US" altLang="zh-TW" dirty="0">
                <a:solidFill>
                  <a:srgbClr val="FF0000"/>
                </a:solidFill>
              </a:rPr>
              <a:t> is black and</a:t>
            </a:r>
            <a:r>
              <a:rPr lang="zh-TW" altLang="en-US" dirty="0">
                <a:solidFill>
                  <a:srgbClr val="FF0000"/>
                </a:solidFill>
              </a:rPr>
              <a:t> </a:t>
            </a:r>
            <a:r>
              <a:rPr lang="en-US" altLang="zh-TW" i="1" dirty="0">
                <a:solidFill>
                  <a:srgbClr val="FF0000"/>
                </a:solidFill>
              </a:rPr>
              <a:t>N</a:t>
            </a:r>
            <a:r>
              <a:rPr lang="en-US" altLang="zh-TW" dirty="0">
                <a:solidFill>
                  <a:srgbClr val="FF0000"/>
                </a:solidFill>
              </a:rPr>
              <a:t> is black and </a:t>
            </a:r>
            <a:r>
              <a:rPr lang="en-US" altLang="zh-TW" i="1" dirty="0">
                <a:solidFill>
                  <a:srgbClr val="FF0000"/>
                </a:solidFill>
              </a:rPr>
              <a:t>M</a:t>
            </a:r>
            <a:r>
              <a:rPr lang="en-US" altLang="zh-TW" dirty="0">
                <a:solidFill>
                  <a:srgbClr val="FF0000"/>
                </a:solidFill>
              </a:rPr>
              <a:t> </a:t>
            </a:r>
            <a:r>
              <a:rPr lang="en-US" altLang="zh-TW" dirty="0" smtClean="0">
                <a:solidFill>
                  <a:srgbClr val="FF0000"/>
                </a:solidFill>
              </a:rPr>
              <a:t>is not </a:t>
            </a:r>
            <a:r>
              <a:rPr lang="en-US" altLang="zh-TW" dirty="0">
                <a:solidFill>
                  <a:srgbClr val="FF0000"/>
                </a:solidFill>
              </a:rPr>
              <a:t>the </a:t>
            </a:r>
            <a:r>
              <a:rPr lang="en-US" altLang="zh-TW" dirty="0" smtClean="0">
                <a:solidFill>
                  <a:srgbClr val="FF0000"/>
                </a:solidFill>
              </a:rPr>
              <a:t>root</a:t>
            </a:r>
            <a:endParaRPr lang="en-US" altLang="zh-TW" dirty="0">
              <a:solidFill>
                <a:srgbClr val="FF0000"/>
              </a:solidFill>
            </a:endParaRPr>
          </a:p>
        </p:txBody>
      </p:sp>
      <p:cxnSp>
        <p:nvCxnSpPr>
          <p:cNvPr id="57" name="直線接點 56"/>
          <p:cNvCxnSpPr/>
          <p:nvPr/>
        </p:nvCxnSpPr>
        <p:spPr>
          <a:xfrm flipH="1">
            <a:off x="3707994" y="3573001"/>
            <a:ext cx="287895" cy="719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3995996" y="3573001"/>
            <a:ext cx="289128" cy="719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3419992"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61" name="直線接點 60"/>
          <p:cNvCxnSpPr>
            <a:endCxn id="66" idx="0"/>
          </p:cNvCxnSpPr>
          <p:nvPr/>
        </p:nvCxnSpPr>
        <p:spPr>
          <a:xfrm>
            <a:off x="3707994" y="4293006"/>
            <a:ext cx="288131" cy="649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a:endCxn id="67" idx="0"/>
          </p:cNvCxnSpPr>
          <p:nvPr/>
        </p:nvCxnSpPr>
        <p:spPr>
          <a:xfrm flipH="1">
            <a:off x="3419080" y="4293467"/>
            <a:ext cx="288808" cy="648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橢圓 62"/>
          <p:cNvSpPr/>
          <p:nvPr/>
        </p:nvSpPr>
        <p:spPr>
          <a:xfrm>
            <a:off x="3563993" y="4149005"/>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4" name="文字方塊 63"/>
          <p:cNvSpPr txBox="1"/>
          <p:nvPr/>
        </p:nvSpPr>
        <p:spPr>
          <a:xfrm>
            <a:off x="2843785" y="472475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65" name="文字方塊 64"/>
          <p:cNvSpPr txBox="1"/>
          <p:nvPr/>
        </p:nvSpPr>
        <p:spPr>
          <a:xfrm>
            <a:off x="3131990" y="400500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66" name="矩形 65"/>
          <p:cNvSpPr/>
          <p:nvPr/>
        </p:nvSpPr>
        <p:spPr>
          <a:xfrm>
            <a:off x="3923894" y="4942293"/>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3346849"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6" name="文字方塊 75"/>
          <p:cNvSpPr txBox="1"/>
          <p:nvPr/>
        </p:nvSpPr>
        <p:spPr>
          <a:xfrm>
            <a:off x="2267984" y="5877017"/>
            <a:ext cx="3024000" cy="431999"/>
          </a:xfrm>
          <a:prstGeom prst="rect">
            <a:avLst/>
          </a:prstGeom>
          <a:noFill/>
          <a:ln w="12700">
            <a:noFill/>
          </a:ln>
        </p:spPr>
        <p:txBody>
          <a:bodyPr lIns="90000" tIns="46800" rIns="90000" bIns="46800" anchor="ctr" anchorCtr="0"/>
          <a:lstStyle/>
          <a:p>
            <a:pPr algn="ctr">
              <a:defRPr/>
            </a:pPr>
            <a:r>
              <a:rPr lang="en-US" altLang="zh-TW" sz="2000" i="1" dirty="0" smtClean="0">
                <a:latin typeface="+mn-lt"/>
                <a:ea typeface="新細明體" pitchFamily="18" charset="-120"/>
              </a:rPr>
              <a:t>N</a:t>
            </a:r>
            <a:r>
              <a:rPr lang="en-US" altLang="zh-TW" sz="2000" dirty="0" smtClean="0">
                <a:latin typeface="+mn-lt"/>
                <a:ea typeface="新細明體" pitchFamily="18" charset="-120"/>
              </a:rPr>
              <a:t> </a:t>
            </a:r>
            <a:r>
              <a:rPr lang="en-US" altLang="zh-TW" sz="2000" dirty="0">
                <a:latin typeface="+mn-lt"/>
                <a:ea typeface="新細明體" pitchFamily="18" charset="-120"/>
              </a:rPr>
              <a:t>must be </a:t>
            </a:r>
            <a:r>
              <a:rPr lang="en-US" altLang="zh-TW" sz="2000" dirty="0" smtClean="0">
                <a:latin typeface="+mn-lt"/>
                <a:ea typeface="新細明體" pitchFamily="18" charset="-120"/>
              </a:rPr>
              <a:t>an external node</a:t>
            </a:r>
            <a:endParaRPr lang="zh-TW" altLang="en-US" sz="2000" i="1" dirty="0">
              <a:latin typeface="+mn-lt"/>
              <a:ea typeface="新細明體" pitchFamily="18" charset="-120"/>
            </a:endParaRPr>
          </a:p>
        </p:txBody>
      </p:sp>
      <p:sp>
        <p:nvSpPr>
          <p:cNvPr id="58" name="橢圓 57"/>
          <p:cNvSpPr/>
          <p:nvPr/>
        </p:nvSpPr>
        <p:spPr>
          <a:xfrm>
            <a:off x="3851995" y="3429000"/>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1505756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 name="直線接點 118"/>
          <p:cNvCxnSpPr/>
          <p:nvPr/>
        </p:nvCxnSpPr>
        <p:spPr>
          <a:xfrm>
            <a:off x="2987989" y="558901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0" name="直線接點 119"/>
          <p:cNvCxnSpPr/>
          <p:nvPr/>
        </p:nvCxnSpPr>
        <p:spPr>
          <a:xfrm flipH="1">
            <a:off x="2700707" y="558901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3851995" y="558901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a:xfrm flipH="1">
            <a:off x="3564713" y="558901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flipH="1">
            <a:off x="2987989" y="5013472"/>
            <a:ext cx="431893"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標題 3"/>
          <p:cNvSpPr>
            <a:spLocks noGrp="1"/>
          </p:cNvSpPr>
          <p:nvPr>
            <p:ph type="title"/>
          </p:nvPr>
        </p:nvSpPr>
        <p:spPr/>
        <p:txBody>
          <a:bodyPr/>
          <a:lstStyle/>
          <a:p>
            <a:r>
              <a:rPr lang="en-US" altLang="zh-TW" dirty="0" smtClean="0"/>
              <a:t>Deletion from </a:t>
            </a:r>
            <a:r>
              <a:rPr lang="en-US" altLang="zh-TW" dirty="0"/>
              <a:t>a Red-Black Tree</a:t>
            </a:r>
            <a:endParaRPr lang="zh-TW" altLang="en-US" dirty="0"/>
          </a:p>
        </p:txBody>
      </p:sp>
      <p:sp>
        <p:nvSpPr>
          <p:cNvPr id="5" name="內容版面配置區 4"/>
          <p:cNvSpPr>
            <a:spLocks noGrp="1"/>
          </p:cNvSpPr>
          <p:nvPr>
            <p:ph idx="1"/>
          </p:nvPr>
        </p:nvSpPr>
        <p:spPr>
          <a:xfrm>
            <a:off x="251970" y="1268413"/>
            <a:ext cx="8640060" cy="2448589"/>
          </a:xfrm>
        </p:spPr>
        <p:txBody>
          <a:bodyPr/>
          <a:lstStyle/>
          <a:p>
            <a:r>
              <a:rPr lang="en-US" altLang="zh-TW" dirty="0"/>
              <a:t>The complex case is when both </a:t>
            </a:r>
            <a:r>
              <a:rPr lang="en-US" altLang="zh-TW" i="1" dirty="0"/>
              <a:t>M</a:t>
            </a:r>
            <a:r>
              <a:rPr lang="en-US" altLang="zh-TW" dirty="0"/>
              <a:t> and </a:t>
            </a:r>
            <a:r>
              <a:rPr lang="en-US" altLang="zh-TW" i="1" dirty="0" smtClean="0"/>
              <a:t>N</a:t>
            </a:r>
            <a:r>
              <a:rPr lang="en-US" altLang="zh-TW" dirty="0" smtClean="0"/>
              <a:t> </a:t>
            </a:r>
            <a:r>
              <a:rPr lang="en-US" altLang="zh-TW" dirty="0"/>
              <a:t>are </a:t>
            </a:r>
            <a:r>
              <a:rPr lang="en-US" altLang="zh-TW" dirty="0" smtClean="0"/>
              <a:t>black, and </a:t>
            </a:r>
            <a:r>
              <a:rPr lang="en-US" altLang="zh-TW" i="1" dirty="0">
                <a:solidFill>
                  <a:prstClr val="black"/>
                </a:solidFill>
              </a:rPr>
              <a:t>M</a:t>
            </a:r>
            <a:r>
              <a:rPr lang="en-US" altLang="zh-TW" dirty="0">
                <a:solidFill>
                  <a:prstClr val="black"/>
                </a:solidFill>
              </a:rPr>
              <a:t> </a:t>
            </a:r>
            <a:r>
              <a:rPr lang="en-US" altLang="zh-TW" dirty="0" smtClean="0">
                <a:solidFill>
                  <a:prstClr val="black"/>
                </a:solidFill>
              </a:rPr>
              <a:t>is </a:t>
            </a:r>
            <a:r>
              <a:rPr lang="en-US" altLang="zh-TW" dirty="0">
                <a:solidFill>
                  <a:prstClr val="black"/>
                </a:solidFill>
              </a:rPr>
              <a:t>not</a:t>
            </a:r>
            <a:r>
              <a:rPr lang="en-US" altLang="zh-TW" dirty="0" smtClean="0">
                <a:solidFill>
                  <a:prstClr val="black"/>
                </a:solidFill>
              </a:rPr>
              <a:t> the root</a:t>
            </a:r>
            <a:r>
              <a:rPr lang="en-US" altLang="zh-TW" dirty="0" smtClean="0"/>
              <a:t>.</a:t>
            </a:r>
          </a:p>
          <a:p>
            <a:r>
              <a:rPr lang="en-US" altLang="zh-TW" dirty="0" smtClean="0"/>
              <a:t>Note that </a:t>
            </a:r>
            <a:r>
              <a:rPr lang="en-US" altLang="zh-TW" i="1" dirty="0" smtClean="0"/>
              <a:t>N</a:t>
            </a:r>
            <a:r>
              <a:rPr lang="en-US" altLang="zh-TW" dirty="0" smtClean="0"/>
              <a:t> must be </a:t>
            </a:r>
            <a:r>
              <a:rPr lang="en-US" altLang="zh-TW" dirty="0"/>
              <a:t>an external </a:t>
            </a:r>
            <a:r>
              <a:rPr lang="en-US" altLang="zh-TW" dirty="0" smtClean="0"/>
              <a:t>node.</a:t>
            </a:r>
          </a:p>
          <a:p>
            <a:r>
              <a:rPr lang="en-US" altLang="zh-TW" dirty="0" smtClean="0"/>
              <a:t>We </a:t>
            </a:r>
            <a:r>
              <a:rPr lang="en-US" altLang="zh-TW" dirty="0"/>
              <a:t>begin by replacing </a:t>
            </a:r>
            <a:r>
              <a:rPr lang="en-US" altLang="zh-TW" i="1" dirty="0"/>
              <a:t>M</a:t>
            </a:r>
            <a:r>
              <a:rPr lang="en-US" altLang="zh-TW" dirty="0"/>
              <a:t> with its child </a:t>
            </a:r>
            <a:r>
              <a:rPr lang="en-US" altLang="zh-TW" i="1" dirty="0" smtClean="0"/>
              <a:t>N</a:t>
            </a:r>
            <a:r>
              <a:rPr lang="en-US" altLang="zh-TW" dirty="0" smtClean="0"/>
              <a:t>.</a:t>
            </a:r>
          </a:p>
          <a:p>
            <a:r>
              <a:rPr lang="en-US" altLang="zh-TW" dirty="0" smtClean="0"/>
              <a:t>We </a:t>
            </a:r>
            <a:r>
              <a:rPr lang="en-US" altLang="zh-TW" dirty="0"/>
              <a:t>will </a:t>
            </a:r>
            <a:r>
              <a:rPr lang="en-US" altLang="zh-TW" dirty="0" smtClean="0"/>
              <a:t>label </a:t>
            </a:r>
            <a:r>
              <a:rPr lang="en-US" altLang="zh-TW" i="1" spc="100" dirty="0" smtClean="0"/>
              <a:t>N</a:t>
            </a:r>
            <a:r>
              <a:rPr lang="en-US" altLang="zh-TW" dirty="0" smtClean="0"/>
              <a:t>’s </a:t>
            </a:r>
            <a:r>
              <a:rPr lang="en-US" altLang="zh-TW" dirty="0"/>
              <a:t>sibling (its new </a:t>
            </a:r>
            <a:r>
              <a:rPr lang="en-US" altLang="zh-TW" dirty="0" smtClean="0"/>
              <a:t>parent</a:t>
            </a:r>
            <a:r>
              <a:rPr lang="en-US" altLang="zh-TW" dirty="0">
                <a:solidFill>
                  <a:prstClr val="black"/>
                </a:solidFill>
              </a:rPr>
              <a:t>’</a:t>
            </a:r>
            <a:r>
              <a:rPr lang="en-US" altLang="zh-TW" dirty="0" smtClean="0"/>
              <a:t>s </a:t>
            </a:r>
            <a:r>
              <a:rPr lang="en-US" altLang="zh-TW" dirty="0"/>
              <a:t>other child) </a:t>
            </a:r>
            <a:r>
              <a:rPr lang="en-US" altLang="zh-TW" i="1" dirty="0"/>
              <a:t>S</a:t>
            </a:r>
            <a:r>
              <a:rPr lang="en-US" altLang="zh-TW" dirty="0" smtClean="0"/>
              <a:t>.</a:t>
            </a:r>
          </a:p>
          <a:p>
            <a:r>
              <a:rPr lang="en-US" altLang="zh-TW" dirty="0"/>
              <a:t>In the diagrams below, we will also use </a:t>
            </a:r>
            <a:r>
              <a:rPr lang="en-US" altLang="zh-TW" i="1" dirty="0"/>
              <a:t>P</a:t>
            </a:r>
            <a:r>
              <a:rPr lang="en-US" altLang="zh-TW" dirty="0"/>
              <a:t> for </a:t>
            </a:r>
            <a:r>
              <a:rPr lang="en-US" altLang="zh-TW" i="1" spc="150" dirty="0" smtClean="0"/>
              <a:t>N</a:t>
            </a:r>
            <a:r>
              <a:rPr lang="en-US" altLang="zh-TW" dirty="0">
                <a:solidFill>
                  <a:prstClr val="black"/>
                </a:solidFill>
              </a:rPr>
              <a:t>’</a:t>
            </a:r>
            <a:r>
              <a:rPr lang="en-US" altLang="zh-TW" dirty="0" smtClean="0"/>
              <a:t>s </a:t>
            </a:r>
            <a:r>
              <a:rPr lang="en-US" altLang="zh-TW" dirty="0"/>
              <a:t>new parent (</a:t>
            </a:r>
            <a:r>
              <a:rPr lang="en-US" altLang="zh-TW" i="1" spc="200" dirty="0" smtClean="0"/>
              <a:t>M</a:t>
            </a:r>
            <a:r>
              <a:rPr lang="en-US" altLang="zh-TW" dirty="0">
                <a:solidFill>
                  <a:prstClr val="black"/>
                </a:solidFill>
              </a:rPr>
              <a:t>’</a:t>
            </a:r>
            <a:r>
              <a:rPr lang="en-US" altLang="zh-TW" dirty="0" smtClean="0"/>
              <a:t>s </a:t>
            </a:r>
            <a:r>
              <a:rPr lang="en-US" altLang="zh-TW" dirty="0"/>
              <a:t>old parent), </a:t>
            </a:r>
            <a:r>
              <a:rPr lang="en-US" altLang="zh-TW" i="1" dirty="0"/>
              <a:t>S</a:t>
            </a:r>
            <a:r>
              <a:rPr lang="en-US" altLang="zh-TW" i="1" baseline="-25000" dirty="0"/>
              <a:t>L</a:t>
            </a:r>
            <a:r>
              <a:rPr lang="en-US" altLang="zh-TW" dirty="0"/>
              <a:t> for </a:t>
            </a:r>
            <a:r>
              <a:rPr lang="en-US" altLang="zh-TW" i="1" spc="100" dirty="0" smtClean="0"/>
              <a:t>S</a:t>
            </a:r>
            <a:r>
              <a:rPr lang="en-US" altLang="zh-TW" dirty="0">
                <a:solidFill>
                  <a:prstClr val="black"/>
                </a:solidFill>
              </a:rPr>
              <a:t>’</a:t>
            </a:r>
            <a:r>
              <a:rPr lang="en-US" altLang="zh-TW" dirty="0" smtClean="0"/>
              <a:t>s </a:t>
            </a:r>
            <a:r>
              <a:rPr lang="en-US" altLang="zh-TW" dirty="0"/>
              <a:t>left child, and </a:t>
            </a:r>
            <a:r>
              <a:rPr lang="en-US" altLang="zh-TW" i="1" dirty="0"/>
              <a:t>S</a:t>
            </a:r>
            <a:r>
              <a:rPr lang="en-US" altLang="zh-TW" i="1" baseline="-25000" dirty="0"/>
              <a:t>R</a:t>
            </a:r>
            <a:r>
              <a:rPr lang="en-US" altLang="zh-TW" dirty="0"/>
              <a:t> for </a:t>
            </a:r>
            <a:r>
              <a:rPr lang="en-US" altLang="zh-TW" i="1" spc="100" dirty="0" smtClean="0"/>
              <a:t>S</a:t>
            </a:r>
            <a:r>
              <a:rPr lang="en-US" altLang="zh-TW" dirty="0">
                <a:solidFill>
                  <a:prstClr val="black"/>
                </a:solidFill>
              </a:rPr>
              <a:t>’</a:t>
            </a:r>
            <a:r>
              <a:rPr lang="en-US" altLang="zh-TW" dirty="0" smtClean="0"/>
              <a:t>s </a:t>
            </a:r>
            <a:r>
              <a:rPr lang="en-US" altLang="zh-TW" dirty="0"/>
              <a:t>right </a:t>
            </a:r>
            <a:r>
              <a:rPr lang="en-US" altLang="zh-TW" dirty="0" smtClean="0"/>
              <a:t>child.</a:t>
            </a:r>
            <a:endParaRPr lang="zh-TW" altLang="en-US" dirty="0"/>
          </a:p>
        </p:txBody>
      </p:sp>
      <p:cxnSp>
        <p:nvCxnSpPr>
          <p:cNvPr id="23" name="直線接點 22"/>
          <p:cNvCxnSpPr/>
          <p:nvPr/>
        </p:nvCxnSpPr>
        <p:spPr>
          <a:xfrm flipH="1">
            <a:off x="1691980" y="443746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2556448" y="4437469"/>
            <a:ext cx="863544" cy="57554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2411985" y="429300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6" name="直線接點 75"/>
          <p:cNvCxnSpPr/>
          <p:nvPr/>
        </p:nvCxnSpPr>
        <p:spPr>
          <a:xfrm>
            <a:off x="3420454" y="5013472"/>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3275991" y="4869010"/>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0" name="橢圓 79"/>
          <p:cNvSpPr/>
          <p:nvPr/>
        </p:nvSpPr>
        <p:spPr>
          <a:xfrm>
            <a:off x="2843988" y="5445014"/>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1" name="橢圓 80"/>
          <p:cNvSpPr/>
          <p:nvPr/>
        </p:nvSpPr>
        <p:spPr>
          <a:xfrm>
            <a:off x="3707994" y="5445014"/>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9" name="文字方塊 128"/>
          <p:cNvSpPr txBox="1"/>
          <p:nvPr/>
        </p:nvSpPr>
        <p:spPr>
          <a:xfrm>
            <a:off x="1979982"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33" name="文字方塊 132"/>
          <p:cNvSpPr txBox="1"/>
          <p:nvPr/>
        </p:nvSpPr>
        <p:spPr>
          <a:xfrm>
            <a:off x="3563993"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34" name="文字方塊 133"/>
          <p:cNvSpPr txBox="1"/>
          <p:nvPr/>
        </p:nvSpPr>
        <p:spPr>
          <a:xfrm>
            <a:off x="2411985"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35" name="文字方塊 134"/>
          <p:cNvSpPr txBox="1"/>
          <p:nvPr/>
        </p:nvSpPr>
        <p:spPr>
          <a:xfrm>
            <a:off x="3995996"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72" name="直線接點 171"/>
          <p:cNvCxnSpPr/>
          <p:nvPr/>
        </p:nvCxnSpPr>
        <p:spPr>
          <a:xfrm>
            <a:off x="6300012" y="4437007"/>
            <a:ext cx="720005"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73" name="文字方塊 172"/>
          <p:cNvSpPr txBox="1"/>
          <p:nvPr/>
        </p:nvSpPr>
        <p:spPr>
          <a:xfrm>
            <a:off x="5724008"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77" name="文字方塊 176"/>
          <p:cNvSpPr txBox="1"/>
          <p:nvPr/>
        </p:nvSpPr>
        <p:spPr>
          <a:xfrm>
            <a:off x="5148004"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78" name="直線接點 177"/>
          <p:cNvCxnSpPr/>
          <p:nvPr/>
        </p:nvCxnSpPr>
        <p:spPr>
          <a:xfrm>
            <a:off x="6588014" y="558901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9" name="直線接點 178"/>
          <p:cNvCxnSpPr/>
          <p:nvPr/>
        </p:nvCxnSpPr>
        <p:spPr>
          <a:xfrm flipH="1">
            <a:off x="6300732" y="558901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0" name="直線接點 179"/>
          <p:cNvCxnSpPr/>
          <p:nvPr/>
        </p:nvCxnSpPr>
        <p:spPr>
          <a:xfrm>
            <a:off x="7452020" y="558901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1" name="直線接點 180"/>
          <p:cNvCxnSpPr/>
          <p:nvPr/>
        </p:nvCxnSpPr>
        <p:spPr>
          <a:xfrm flipH="1">
            <a:off x="7164738" y="558901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2" name="直線接點 181"/>
          <p:cNvCxnSpPr/>
          <p:nvPr/>
        </p:nvCxnSpPr>
        <p:spPr>
          <a:xfrm flipH="1">
            <a:off x="6588014" y="5013472"/>
            <a:ext cx="431893"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3" name="直線接點 182"/>
          <p:cNvCxnSpPr/>
          <p:nvPr/>
        </p:nvCxnSpPr>
        <p:spPr>
          <a:xfrm>
            <a:off x="7020479" y="5013472"/>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84" name="橢圓 183"/>
          <p:cNvSpPr/>
          <p:nvPr/>
        </p:nvSpPr>
        <p:spPr>
          <a:xfrm>
            <a:off x="6876016" y="4869010"/>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85" name="橢圓 184"/>
          <p:cNvSpPr/>
          <p:nvPr/>
        </p:nvSpPr>
        <p:spPr>
          <a:xfrm>
            <a:off x="6444013" y="5445014"/>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86" name="橢圓 185"/>
          <p:cNvSpPr/>
          <p:nvPr/>
        </p:nvSpPr>
        <p:spPr>
          <a:xfrm>
            <a:off x="7308019" y="5445014"/>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87" name="文字方塊 186"/>
          <p:cNvSpPr txBox="1"/>
          <p:nvPr/>
        </p:nvSpPr>
        <p:spPr>
          <a:xfrm>
            <a:off x="7164018"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88" name="文字方塊 187"/>
          <p:cNvSpPr txBox="1"/>
          <p:nvPr/>
        </p:nvSpPr>
        <p:spPr>
          <a:xfrm>
            <a:off x="6012010"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89" name="文字方塊 188"/>
          <p:cNvSpPr txBox="1"/>
          <p:nvPr/>
        </p:nvSpPr>
        <p:spPr>
          <a:xfrm>
            <a:off x="7596021"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47" name="直線接點 46"/>
          <p:cNvCxnSpPr>
            <a:endCxn id="52" idx="0"/>
          </p:cNvCxnSpPr>
          <p:nvPr/>
        </p:nvCxnSpPr>
        <p:spPr>
          <a:xfrm>
            <a:off x="1691980" y="501301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a:endCxn id="53" idx="0"/>
          </p:cNvCxnSpPr>
          <p:nvPr/>
        </p:nvCxnSpPr>
        <p:spPr>
          <a:xfrm flipH="1">
            <a:off x="1403066" y="501301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橢圓 48"/>
          <p:cNvSpPr/>
          <p:nvPr/>
        </p:nvSpPr>
        <p:spPr>
          <a:xfrm>
            <a:off x="1547979"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0" name="文字方塊 49"/>
          <p:cNvSpPr txBox="1"/>
          <p:nvPr/>
        </p:nvSpPr>
        <p:spPr>
          <a:xfrm>
            <a:off x="827771" y="530075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51" name="文字方塊 50"/>
          <p:cNvSpPr txBox="1"/>
          <p:nvPr/>
        </p:nvSpPr>
        <p:spPr>
          <a:xfrm>
            <a:off x="1115976"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52" name="矩形 51"/>
          <p:cNvSpPr/>
          <p:nvPr/>
        </p:nvSpPr>
        <p:spPr>
          <a:xfrm>
            <a:off x="1907880" y="551829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3" name="矩形 52"/>
          <p:cNvSpPr/>
          <p:nvPr/>
        </p:nvSpPr>
        <p:spPr>
          <a:xfrm>
            <a:off x="1330835" y="551747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6" name="直線接點 55"/>
          <p:cNvCxnSpPr>
            <a:endCxn id="58" idx="0"/>
          </p:cNvCxnSpPr>
          <p:nvPr/>
        </p:nvCxnSpPr>
        <p:spPr>
          <a:xfrm flipH="1">
            <a:off x="5723096" y="4437007"/>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6156011" y="4293006"/>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8" name="矩形 57"/>
          <p:cNvSpPr/>
          <p:nvPr/>
        </p:nvSpPr>
        <p:spPr>
          <a:xfrm>
            <a:off x="5650865"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36003301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251970" y="1268985"/>
            <a:ext cx="8353425" cy="5184775"/>
          </a:xfrm>
        </p:spPr>
        <p:txBody>
          <a:bodyPr/>
          <a:lstStyle/>
          <a:p>
            <a:pPr marL="898525" lvl="0" indent="-898525"/>
            <a:r>
              <a:rPr lang="en-US" altLang="zh-TW" dirty="0">
                <a:solidFill>
                  <a:prstClr val="black"/>
                </a:solidFill>
              </a:rPr>
              <a:t>Case 1</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red</a:t>
            </a:r>
          </a:p>
          <a:p>
            <a:pPr marL="898525" indent="-898525"/>
            <a:r>
              <a:rPr lang="en-US" altLang="zh-TW" dirty="0">
                <a:solidFill>
                  <a:prstClr val="black"/>
                </a:solidFill>
              </a:rPr>
              <a:t>Case 2</a:t>
            </a:r>
            <a:r>
              <a:rPr lang="en-US" altLang="zh-TW" dirty="0" smtClean="0">
                <a:solidFill>
                  <a:prstClr val="black"/>
                </a:solidFill>
              </a:rPr>
              <a:t>: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t>
            </a:r>
            <a:r>
              <a:rPr lang="en-US" altLang="zh-TW" dirty="0" smtClean="0">
                <a:solidFill>
                  <a:prstClr val="black"/>
                </a:solidFill>
              </a:rPr>
              <a:t>and</a:t>
            </a:r>
            <a:r>
              <a:rPr lang="zh-TW" altLang="en-US"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a:t>
            </a:r>
            <a:r>
              <a:rPr lang="en-US" altLang="zh-TW" dirty="0" smtClean="0">
                <a:solidFill>
                  <a:prstClr val="black"/>
                </a:solidFill>
              </a:rPr>
              <a:t>red</a:t>
            </a:r>
          </a:p>
          <a:p>
            <a:pPr marL="898525" lvl="0" indent="-898525"/>
            <a:r>
              <a:rPr lang="en-US" altLang="zh-TW" dirty="0">
                <a:solidFill>
                  <a:prstClr val="black"/>
                </a:solidFill>
              </a:rPr>
              <a:t>Case </a:t>
            </a:r>
            <a:r>
              <a:rPr lang="en-US" altLang="zh-TW" dirty="0" smtClean="0">
                <a:solidFill>
                  <a:prstClr val="black"/>
                </a:solidFill>
              </a:rPr>
              <a:t>3:	</a:t>
            </a:r>
            <a:r>
              <a:rPr lang="en-US" altLang="zh-TW" i="1" dirty="0" smtClean="0">
                <a:solidFill>
                  <a:prstClr val="black"/>
                </a:solidFill>
              </a:rPr>
              <a:t>M</a:t>
            </a:r>
            <a:r>
              <a:rPr lang="en-US" altLang="zh-TW" dirty="0" smtClean="0">
                <a:solidFill>
                  <a:prstClr val="black"/>
                </a:solidFill>
              </a:rPr>
              <a:t> </a:t>
            </a:r>
            <a:r>
              <a:rPr lang="en-US" altLang="zh-TW" dirty="0">
                <a:solidFill>
                  <a:prstClr val="black"/>
                </a:solidFill>
              </a:rPr>
              <a:t>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a:t>
            </a:r>
            <a:r>
              <a:rPr lang="en-US" altLang="zh-TW" dirty="0" smtClean="0">
                <a:solidFill>
                  <a:prstClr val="black"/>
                </a:solidFill>
              </a:rPr>
              <a:t>black and </a:t>
            </a:r>
            <a:r>
              <a:rPr lang="en-US" altLang="zh-TW" i="1" dirty="0">
                <a:solidFill>
                  <a:prstClr val="black"/>
                </a:solidFill>
              </a:rPr>
              <a:t>M</a:t>
            </a:r>
            <a:r>
              <a:rPr lang="en-US" altLang="zh-TW" dirty="0">
                <a:solidFill>
                  <a:prstClr val="black"/>
                </a:solidFill>
              </a:rPr>
              <a:t> is the root</a:t>
            </a:r>
            <a:endParaRPr lang="en-US" altLang="zh-TW" dirty="0" smtClean="0"/>
          </a:p>
          <a:p>
            <a:pPr marL="898525" lvl="0" indent="-898525"/>
            <a:r>
              <a:rPr lang="en-US" altLang="zh-TW" dirty="0">
                <a:solidFill>
                  <a:prstClr val="black"/>
                </a:solidFill>
              </a:rPr>
              <a:t>Case </a:t>
            </a:r>
            <a:r>
              <a:rPr lang="en-US" altLang="zh-TW" dirty="0" smtClean="0">
                <a:solidFill>
                  <a:prstClr val="black"/>
                </a:solidFill>
              </a:rPr>
              <a:t>4:</a:t>
            </a:r>
            <a:r>
              <a:rPr lang="en-US" altLang="zh-TW" dirty="0">
                <a:solidFill>
                  <a:prstClr val="black"/>
                </a:solidFill>
              </a:rPr>
              <a:t>	</a:t>
            </a:r>
            <a:r>
              <a:rPr lang="en-US" altLang="zh-TW" i="1" dirty="0">
                <a:solidFill>
                  <a:prstClr val="black"/>
                </a:solidFill>
              </a:rPr>
              <a:t>M</a:t>
            </a:r>
            <a:r>
              <a:rPr lang="en-US" altLang="zh-TW" dirty="0">
                <a:solidFill>
                  <a:prstClr val="black"/>
                </a:solidFill>
              </a:rPr>
              <a:t> is black and</a:t>
            </a:r>
            <a:r>
              <a:rPr lang="zh-TW" altLang="en-US" dirty="0">
                <a:solidFill>
                  <a:prstClr val="black"/>
                </a:solidFill>
              </a:rPr>
              <a:t> </a:t>
            </a:r>
            <a:r>
              <a:rPr lang="en-US" altLang="zh-TW" i="1" dirty="0">
                <a:solidFill>
                  <a:prstClr val="black"/>
                </a:solidFill>
              </a:rPr>
              <a:t>N</a:t>
            </a:r>
            <a:r>
              <a:rPr lang="en-US" altLang="zh-TW" dirty="0">
                <a:solidFill>
                  <a:prstClr val="black"/>
                </a:solidFill>
              </a:rPr>
              <a:t> is black and </a:t>
            </a:r>
            <a:r>
              <a:rPr lang="en-US" altLang="zh-TW" i="1" dirty="0">
                <a:solidFill>
                  <a:prstClr val="black"/>
                </a:solidFill>
              </a:rPr>
              <a:t>M</a:t>
            </a:r>
            <a:r>
              <a:rPr lang="en-US" altLang="zh-TW" dirty="0">
                <a:solidFill>
                  <a:prstClr val="black"/>
                </a:solidFill>
              </a:rPr>
              <a:t> </a:t>
            </a:r>
            <a:r>
              <a:rPr lang="en-US" altLang="zh-TW" dirty="0" smtClean="0">
                <a:solidFill>
                  <a:prstClr val="black"/>
                </a:solidFill>
              </a:rPr>
              <a:t>is not </a:t>
            </a:r>
            <a:r>
              <a:rPr lang="en-US" altLang="zh-TW" dirty="0">
                <a:solidFill>
                  <a:prstClr val="black"/>
                </a:solidFill>
              </a:rPr>
              <a:t>the root</a:t>
            </a:r>
          </a:p>
          <a:p>
            <a:pPr marL="898525" indent="-1588"/>
            <a:r>
              <a:rPr lang="en-US" altLang="zh-TW" dirty="0" smtClean="0"/>
              <a:t>Case 4.1: </a:t>
            </a:r>
            <a:r>
              <a:rPr lang="en-US" altLang="zh-TW" i="1" dirty="0" smtClean="0"/>
              <a:t>S</a:t>
            </a:r>
            <a:r>
              <a:rPr lang="en-US" altLang="zh-TW" dirty="0" smtClean="0"/>
              <a:t> </a:t>
            </a:r>
            <a:r>
              <a:rPr lang="en-US" altLang="zh-TW" dirty="0"/>
              <a:t>is </a:t>
            </a:r>
            <a:r>
              <a:rPr lang="en-US" altLang="zh-TW" dirty="0" smtClean="0"/>
              <a:t>red</a:t>
            </a:r>
          </a:p>
          <a:p>
            <a:pPr marL="898525" indent="-1588"/>
            <a:r>
              <a:rPr lang="en-US" altLang="zh-TW" dirty="0" smtClean="0"/>
              <a:t>Case </a:t>
            </a:r>
            <a:r>
              <a:rPr lang="en-US" altLang="zh-TW" dirty="0" smtClean="0">
                <a:solidFill>
                  <a:prstClr val="black"/>
                </a:solidFill>
              </a:rPr>
              <a:t>4.</a:t>
            </a:r>
            <a:r>
              <a:rPr lang="en-US" altLang="zh-TW" dirty="0" smtClean="0"/>
              <a:t>2: </a:t>
            </a:r>
            <a:r>
              <a:rPr lang="en-US" altLang="zh-TW" i="1" dirty="0"/>
              <a:t>S</a:t>
            </a:r>
            <a:r>
              <a:rPr lang="en-US" altLang="zh-TW" dirty="0"/>
              <a:t> is black and </a:t>
            </a:r>
            <a:r>
              <a:rPr lang="en-US" altLang="zh-TW" i="1" dirty="0">
                <a:solidFill>
                  <a:prstClr val="black"/>
                </a:solidFill>
              </a:rPr>
              <a:t>S</a:t>
            </a:r>
            <a:r>
              <a:rPr lang="en-US" altLang="zh-TW" i="1" baseline="-25000" dirty="0">
                <a:solidFill>
                  <a:prstClr val="black"/>
                </a:solidFill>
              </a:rPr>
              <a:t>R</a:t>
            </a:r>
            <a:r>
              <a:rPr lang="en-US" altLang="zh-TW" dirty="0"/>
              <a:t> is </a:t>
            </a:r>
            <a:r>
              <a:rPr lang="en-US" altLang="zh-TW" dirty="0" smtClean="0"/>
              <a:t>red</a:t>
            </a:r>
          </a:p>
          <a:p>
            <a:pPr marL="898525" indent="-1588"/>
            <a:r>
              <a:rPr lang="en-US" altLang="zh-TW" dirty="0" smtClean="0"/>
              <a:t>Case </a:t>
            </a:r>
            <a:r>
              <a:rPr lang="en-US" altLang="zh-TW" dirty="0" smtClean="0">
                <a:solidFill>
                  <a:prstClr val="black"/>
                </a:solidFill>
              </a:rPr>
              <a:t>4.</a:t>
            </a:r>
            <a:r>
              <a:rPr lang="en-US" altLang="zh-TW" dirty="0" smtClean="0"/>
              <a:t>3: </a:t>
            </a:r>
            <a:r>
              <a:rPr lang="en-US" altLang="zh-TW" i="1" dirty="0"/>
              <a:t>S</a:t>
            </a:r>
            <a:r>
              <a:rPr lang="en-US" altLang="zh-TW" dirty="0"/>
              <a:t> and</a:t>
            </a:r>
            <a:r>
              <a:rPr lang="en-US" altLang="zh-TW" i="1" dirty="0">
                <a:solidFill>
                  <a:prstClr val="black"/>
                </a:solidFill>
              </a:rPr>
              <a:t> S</a:t>
            </a:r>
            <a:r>
              <a:rPr lang="en-US" altLang="zh-TW" i="1" baseline="-25000" dirty="0">
                <a:solidFill>
                  <a:prstClr val="black"/>
                </a:solidFill>
              </a:rPr>
              <a:t>R</a:t>
            </a:r>
            <a:r>
              <a:rPr lang="en-US" altLang="zh-TW" dirty="0"/>
              <a:t> are black, but </a:t>
            </a:r>
            <a:r>
              <a:rPr lang="en-US" altLang="zh-TW" i="1" dirty="0">
                <a:solidFill>
                  <a:prstClr val="black"/>
                </a:solidFill>
              </a:rPr>
              <a:t>S</a:t>
            </a:r>
            <a:r>
              <a:rPr lang="en-US" altLang="zh-TW" i="1" baseline="-25000" dirty="0">
                <a:solidFill>
                  <a:prstClr val="black"/>
                </a:solidFill>
              </a:rPr>
              <a:t>L</a:t>
            </a:r>
            <a:r>
              <a:rPr lang="en-US" altLang="zh-TW" dirty="0"/>
              <a:t> is red</a:t>
            </a:r>
          </a:p>
          <a:p>
            <a:pPr marL="898525" indent="-1588"/>
            <a:r>
              <a:rPr lang="en-US" altLang="zh-TW" dirty="0" smtClean="0"/>
              <a:t>Case </a:t>
            </a:r>
            <a:r>
              <a:rPr lang="en-US" altLang="zh-TW" dirty="0" smtClean="0">
                <a:solidFill>
                  <a:prstClr val="black"/>
                </a:solidFill>
              </a:rPr>
              <a:t>4.</a:t>
            </a:r>
            <a:r>
              <a:rPr lang="en-US" altLang="zh-TW" dirty="0" smtClean="0"/>
              <a:t>4: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and </a:t>
            </a:r>
            <a:r>
              <a:rPr lang="en-US" altLang="zh-TW" i="1" dirty="0" smtClean="0">
                <a:solidFill>
                  <a:prstClr val="black"/>
                </a:solidFill>
              </a:rPr>
              <a:t>S</a:t>
            </a:r>
            <a:r>
              <a:rPr lang="en-US" altLang="zh-TW" i="1" baseline="-25000" dirty="0" smtClean="0">
                <a:solidFill>
                  <a:prstClr val="black"/>
                </a:solidFill>
              </a:rPr>
              <a:t>L</a:t>
            </a:r>
            <a:r>
              <a:rPr lang="en-US" altLang="zh-TW" dirty="0" smtClean="0"/>
              <a:t> are black, but </a:t>
            </a:r>
            <a:r>
              <a:rPr lang="en-US" altLang="zh-TW" i="1" dirty="0" smtClean="0"/>
              <a:t>P</a:t>
            </a:r>
            <a:r>
              <a:rPr lang="en-US" altLang="zh-TW" dirty="0" smtClean="0"/>
              <a:t> is red</a:t>
            </a:r>
          </a:p>
          <a:p>
            <a:pPr marL="898525" indent="-1588"/>
            <a:r>
              <a:rPr lang="en-US" altLang="zh-TW" dirty="0" smtClean="0"/>
              <a:t>Case </a:t>
            </a:r>
            <a:r>
              <a:rPr lang="en-US" altLang="zh-TW" dirty="0" smtClean="0">
                <a:solidFill>
                  <a:prstClr val="black"/>
                </a:solidFill>
              </a:rPr>
              <a:t>4.</a:t>
            </a:r>
            <a:r>
              <a:rPr lang="en-US" altLang="zh-TW" dirty="0" smtClean="0"/>
              <a:t>5: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t>
            </a:r>
            <a:r>
              <a:rPr lang="en-US" altLang="zh-TW" i="1" dirty="0" smtClean="0">
                <a:solidFill>
                  <a:prstClr val="black"/>
                </a:solidFill>
              </a:rPr>
              <a:t>S</a:t>
            </a:r>
            <a:r>
              <a:rPr lang="en-US" altLang="zh-TW" i="1" baseline="-25000" dirty="0" smtClean="0">
                <a:solidFill>
                  <a:prstClr val="black"/>
                </a:solidFill>
              </a:rPr>
              <a:t>L</a:t>
            </a:r>
            <a:r>
              <a:rPr lang="en-US" altLang="zh-TW" dirty="0"/>
              <a:t> </a:t>
            </a:r>
            <a:r>
              <a:rPr lang="en-US" altLang="zh-TW" dirty="0" smtClean="0"/>
              <a:t>and </a:t>
            </a:r>
            <a:r>
              <a:rPr lang="en-US" altLang="zh-TW" i="1" dirty="0" smtClean="0"/>
              <a:t>P</a:t>
            </a:r>
            <a:r>
              <a:rPr lang="en-US" altLang="zh-TW" dirty="0" smtClean="0"/>
              <a:t> </a:t>
            </a:r>
            <a:r>
              <a:rPr lang="en-US" altLang="zh-TW" dirty="0"/>
              <a:t>are </a:t>
            </a:r>
            <a:r>
              <a:rPr lang="en-US" altLang="zh-TW" dirty="0" smtClean="0"/>
              <a:t>black</a:t>
            </a:r>
          </a:p>
          <a:p>
            <a:pPr marL="266700" indent="-266700"/>
            <a:endParaRPr lang="en-US" altLang="zh-TW" dirty="0" smtClean="0"/>
          </a:p>
          <a:p>
            <a:r>
              <a:rPr lang="en-US" altLang="zh-TW" dirty="0"/>
              <a:t>Note: In cases </a:t>
            </a:r>
            <a:r>
              <a:rPr lang="en-US" altLang="zh-TW" dirty="0">
                <a:solidFill>
                  <a:prstClr val="black"/>
                </a:solidFill>
              </a:rPr>
              <a:t>4.</a:t>
            </a:r>
            <a:r>
              <a:rPr lang="en-US" altLang="zh-TW" dirty="0" smtClean="0"/>
              <a:t>1, </a:t>
            </a:r>
            <a:r>
              <a:rPr lang="en-US" altLang="zh-TW" dirty="0">
                <a:solidFill>
                  <a:prstClr val="black"/>
                </a:solidFill>
              </a:rPr>
              <a:t>4.</a:t>
            </a:r>
            <a:r>
              <a:rPr lang="en-US" altLang="zh-TW" dirty="0" smtClean="0"/>
              <a:t>2, </a:t>
            </a:r>
            <a:r>
              <a:rPr lang="en-US" altLang="zh-TW" dirty="0"/>
              <a:t>and </a:t>
            </a:r>
            <a:r>
              <a:rPr lang="en-US" altLang="zh-TW" dirty="0">
                <a:solidFill>
                  <a:prstClr val="black"/>
                </a:solidFill>
              </a:rPr>
              <a:t>4.</a:t>
            </a:r>
            <a:r>
              <a:rPr lang="en-US" altLang="zh-TW" dirty="0" smtClean="0"/>
              <a:t>3, </a:t>
            </a:r>
            <a:r>
              <a:rPr lang="en-US" altLang="zh-TW" dirty="0"/>
              <a:t>we assume </a:t>
            </a:r>
            <a:r>
              <a:rPr lang="en-US" altLang="zh-TW" i="1" dirty="0"/>
              <a:t>N</a:t>
            </a:r>
            <a:r>
              <a:rPr lang="en-US" altLang="zh-TW" dirty="0"/>
              <a:t> is the left child of </a:t>
            </a:r>
            <a:r>
              <a:rPr lang="en-US" altLang="zh-TW" i="1" dirty="0" smtClean="0"/>
              <a:t>P</a:t>
            </a:r>
            <a:r>
              <a:rPr lang="en-US" altLang="zh-TW" dirty="0"/>
              <a:t>. If it is the right child, left and right should be reversed throughout these three cases.</a:t>
            </a:r>
            <a:endParaRPr lang="zh-TW" altLang="en-US" dirty="0"/>
          </a:p>
        </p:txBody>
      </p:sp>
      <p:cxnSp>
        <p:nvCxnSpPr>
          <p:cNvPr id="4" name="直線接點 3"/>
          <p:cNvCxnSpPr/>
          <p:nvPr/>
        </p:nvCxnSpPr>
        <p:spPr>
          <a:xfrm>
            <a:off x="7308019" y="3140998"/>
            <a:ext cx="576004"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6732015" y="285299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6" name="文字方塊 5"/>
          <p:cNvSpPr txBox="1"/>
          <p:nvPr/>
        </p:nvSpPr>
        <p:spPr>
          <a:xfrm>
            <a:off x="6300012" y="342900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7" name="直線接點 6"/>
          <p:cNvCxnSpPr/>
          <p:nvPr/>
        </p:nvCxnSpPr>
        <p:spPr>
          <a:xfrm>
            <a:off x="7452020" y="429300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H="1">
            <a:off x="7164738" y="429300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8316026" y="429300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H="1">
            <a:off x="8028744" y="429300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7452020" y="3717463"/>
            <a:ext cx="431893"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7884485" y="3717463"/>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7740022" y="3573001"/>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 name="橢圓 13"/>
          <p:cNvSpPr/>
          <p:nvPr/>
        </p:nvSpPr>
        <p:spPr>
          <a:xfrm>
            <a:off x="7308019" y="4149005"/>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5" name="橢圓 14"/>
          <p:cNvSpPr/>
          <p:nvPr/>
        </p:nvSpPr>
        <p:spPr>
          <a:xfrm>
            <a:off x="8172025" y="4149005"/>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6" name="文字方塊 15"/>
          <p:cNvSpPr txBox="1"/>
          <p:nvPr/>
        </p:nvSpPr>
        <p:spPr>
          <a:xfrm>
            <a:off x="8028024" y="342900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7" name="文字方塊 16"/>
          <p:cNvSpPr txBox="1"/>
          <p:nvPr/>
        </p:nvSpPr>
        <p:spPr>
          <a:xfrm>
            <a:off x="6876016" y="400500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8" name="文字方塊 17"/>
          <p:cNvSpPr txBox="1"/>
          <p:nvPr/>
        </p:nvSpPr>
        <p:spPr>
          <a:xfrm>
            <a:off x="8460027" y="400500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9" name="直線接點 18"/>
          <p:cNvCxnSpPr>
            <a:endCxn id="21" idx="0"/>
          </p:cNvCxnSpPr>
          <p:nvPr/>
        </p:nvCxnSpPr>
        <p:spPr>
          <a:xfrm flipH="1">
            <a:off x="6875104" y="3140998"/>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7164018" y="2996997"/>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矩形 20"/>
          <p:cNvSpPr/>
          <p:nvPr/>
        </p:nvSpPr>
        <p:spPr>
          <a:xfrm>
            <a:off x="6802873" y="364546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32295460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9971" y="548980"/>
            <a:ext cx="5328037" cy="5616039"/>
          </a:xfrm>
        </p:spPr>
        <p:txBody>
          <a:bodyPr/>
          <a:lstStyle/>
          <a:p>
            <a:r>
              <a:rPr lang="en-US" altLang="zh-TW" sz="2200" dirty="0"/>
              <a:t>Case </a:t>
            </a:r>
            <a:r>
              <a:rPr lang="en-US" altLang="zh-TW" sz="2200" dirty="0">
                <a:solidFill>
                  <a:prstClr val="black"/>
                </a:solidFill>
              </a:rPr>
              <a:t>4.</a:t>
            </a:r>
            <a:r>
              <a:rPr lang="en-US" altLang="zh-TW" sz="2200" dirty="0" smtClean="0"/>
              <a:t>1: </a:t>
            </a:r>
            <a:r>
              <a:rPr lang="en-US" altLang="zh-TW" sz="2200" i="1" dirty="0" smtClean="0"/>
              <a:t>S</a:t>
            </a:r>
            <a:r>
              <a:rPr lang="en-US" altLang="zh-TW" sz="2200" dirty="0" smtClean="0"/>
              <a:t> </a:t>
            </a:r>
            <a:r>
              <a:rPr lang="en-US" altLang="zh-TW" sz="2200" dirty="0"/>
              <a:t>is </a:t>
            </a:r>
            <a:r>
              <a:rPr lang="en-US" altLang="zh-TW" sz="2200" dirty="0" smtClean="0"/>
              <a:t>red</a:t>
            </a:r>
          </a:p>
          <a:p>
            <a:r>
              <a:rPr lang="en-US" altLang="zh-TW" sz="2200" dirty="0" smtClean="0"/>
              <a:t>Case </a:t>
            </a:r>
            <a:r>
              <a:rPr lang="en-US" altLang="zh-TW" sz="2200" dirty="0">
                <a:solidFill>
                  <a:prstClr val="black"/>
                </a:solidFill>
              </a:rPr>
              <a:t>4.</a:t>
            </a:r>
            <a:r>
              <a:rPr lang="en-US" altLang="zh-TW" sz="2200" dirty="0" smtClean="0"/>
              <a:t>2: </a:t>
            </a:r>
            <a:r>
              <a:rPr lang="en-US" altLang="zh-TW" sz="2200" i="1" dirty="0"/>
              <a:t>S</a:t>
            </a:r>
            <a:r>
              <a:rPr lang="en-US" altLang="zh-TW" sz="2200" dirty="0"/>
              <a:t> is black and </a:t>
            </a:r>
            <a:r>
              <a:rPr lang="en-US" altLang="zh-TW" sz="2200" i="1" dirty="0">
                <a:solidFill>
                  <a:prstClr val="black"/>
                </a:solidFill>
              </a:rPr>
              <a:t>S</a:t>
            </a:r>
            <a:r>
              <a:rPr lang="en-US" altLang="zh-TW" sz="2200" i="1" baseline="-25000" dirty="0">
                <a:solidFill>
                  <a:prstClr val="black"/>
                </a:solidFill>
              </a:rPr>
              <a:t>R</a:t>
            </a:r>
            <a:r>
              <a:rPr lang="en-US" altLang="zh-TW" sz="2200" dirty="0"/>
              <a:t> is </a:t>
            </a:r>
            <a:r>
              <a:rPr lang="en-US" altLang="zh-TW" sz="2200" dirty="0" smtClean="0"/>
              <a:t>red</a:t>
            </a:r>
          </a:p>
          <a:p>
            <a:r>
              <a:rPr lang="en-US" altLang="zh-TW" sz="2200" dirty="0" smtClean="0"/>
              <a:t>Case </a:t>
            </a:r>
            <a:r>
              <a:rPr lang="en-US" altLang="zh-TW" sz="2200" dirty="0">
                <a:solidFill>
                  <a:prstClr val="black"/>
                </a:solidFill>
              </a:rPr>
              <a:t>4.</a:t>
            </a:r>
            <a:r>
              <a:rPr lang="en-US" altLang="zh-TW" sz="2200" dirty="0" smtClean="0"/>
              <a:t>3: </a:t>
            </a:r>
            <a:r>
              <a:rPr lang="en-US" altLang="zh-TW" sz="2200" i="1" dirty="0"/>
              <a:t>S</a:t>
            </a:r>
            <a:r>
              <a:rPr lang="en-US" altLang="zh-TW" sz="2200" dirty="0"/>
              <a:t> and</a:t>
            </a:r>
            <a:r>
              <a:rPr lang="en-US" altLang="zh-TW" sz="2200" i="1" dirty="0">
                <a:solidFill>
                  <a:prstClr val="black"/>
                </a:solidFill>
              </a:rPr>
              <a:t> S</a:t>
            </a:r>
            <a:r>
              <a:rPr lang="en-US" altLang="zh-TW" sz="2200" i="1" baseline="-25000" dirty="0">
                <a:solidFill>
                  <a:prstClr val="black"/>
                </a:solidFill>
              </a:rPr>
              <a:t>R</a:t>
            </a:r>
            <a:r>
              <a:rPr lang="en-US" altLang="zh-TW" sz="2200" dirty="0"/>
              <a:t> are black, but </a:t>
            </a:r>
            <a:r>
              <a:rPr lang="en-US" altLang="zh-TW" sz="2200" i="1" dirty="0">
                <a:solidFill>
                  <a:prstClr val="black"/>
                </a:solidFill>
              </a:rPr>
              <a:t>S</a:t>
            </a:r>
            <a:r>
              <a:rPr lang="en-US" altLang="zh-TW" sz="2200" i="1" baseline="-25000" dirty="0">
                <a:solidFill>
                  <a:prstClr val="black"/>
                </a:solidFill>
              </a:rPr>
              <a:t>L</a:t>
            </a:r>
            <a:r>
              <a:rPr lang="en-US" altLang="zh-TW" sz="2200" dirty="0"/>
              <a:t> is red</a:t>
            </a:r>
          </a:p>
          <a:p>
            <a:r>
              <a:rPr lang="en-US" altLang="zh-TW" sz="2200" dirty="0" smtClean="0"/>
              <a:t>Case </a:t>
            </a:r>
            <a:r>
              <a:rPr lang="en-US" altLang="zh-TW" sz="2200" dirty="0">
                <a:solidFill>
                  <a:prstClr val="black"/>
                </a:solidFill>
              </a:rPr>
              <a:t>4.</a:t>
            </a:r>
            <a:r>
              <a:rPr lang="en-US" altLang="zh-TW" sz="2200" dirty="0" smtClean="0"/>
              <a:t>4: </a:t>
            </a:r>
            <a:r>
              <a:rPr lang="en-US" altLang="zh-TW" sz="2200" i="1" dirty="0" smtClean="0"/>
              <a:t>S</a:t>
            </a:r>
            <a:r>
              <a:rPr lang="en-US" altLang="zh-TW" sz="2200" dirty="0" smtClean="0"/>
              <a:t>, </a:t>
            </a:r>
            <a:r>
              <a:rPr lang="en-US" altLang="zh-TW" sz="2200" i="1" dirty="0" smtClean="0">
                <a:solidFill>
                  <a:prstClr val="black"/>
                </a:solidFill>
              </a:rPr>
              <a:t>S</a:t>
            </a:r>
            <a:r>
              <a:rPr lang="en-US" altLang="zh-TW" sz="2200" i="1" baseline="-25000" dirty="0" smtClean="0">
                <a:solidFill>
                  <a:prstClr val="black"/>
                </a:solidFill>
              </a:rPr>
              <a:t>R</a:t>
            </a:r>
            <a:r>
              <a:rPr lang="en-US" altLang="zh-TW" sz="2200" dirty="0" smtClean="0"/>
              <a:t> and </a:t>
            </a:r>
            <a:r>
              <a:rPr lang="en-US" altLang="zh-TW" sz="2200" i="1" dirty="0" smtClean="0">
                <a:solidFill>
                  <a:prstClr val="black"/>
                </a:solidFill>
              </a:rPr>
              <a:t>S</a:t>
            </a:r>
            <a:r>
              <a:rPr lang="en-US" altLang="zh-TW" sz="2200" i="1" baseline="-25000" dirty="0" smtClean="0">
                <a:solidFill>
                  <a:prstClr val="black"/>
                </a:solidFill>
              </a:rPr>
              <a:t>L</a:t>
            </a:r>
            <a:r>
              <a:rPr lang="en-US" altLang="zh-TW" sz="2200" dirty="0" smtClean="0"/>
              <a:t> are black, but </a:t>
            </a:r>
            <a:r>
              <a:rPr lang="en-US" altLang="zh-TW" sz="2200" i="1" dirty="0" smtClean="0"/>
              <a:t>P</a:t>
            </a:r>
            <a:r>
              <a:rPr lang="en-US" altLang="zh-TW" sz="2200" dirty="0" smtClean="0"/>
              <a:t> is red</a:t>
            </a:r>
          </a:p>
          <a:p>
            <a:r>
              <a:rPr lang="en-US" altLang="zh-TW" sz="2200" dirty="0" smtClean="0"/>
              <a:t>Case </a:t>
            </a:r>
            <a:r>
              <a:rPr lang="en-US" altLang="zh-TW" sz="2200" dirty="0">
                <a:solidFill>
                  <a:prstClr val="black"/>
                </a:solidFill>
              </a:rPr>
              <a:t>4.</a:t>
            </a:r>
            <a:r>
              <a:rPr lang="en-US" altLang="zh-TW" sz="2200" dirty="0" smtClean="0"/>
              <a:t>5: </a:t>
            </a:r>
            <a:r>
              <a:rPr lang="en-US" altLang="zh-TW" sz="2200" i="1" dirty="0" smtClean="0"/>
              <a:t>S</a:t>
            </a:r>
            <a:r>
              <a:rPr lang="en-US" altLang="zh-TW" sz="2200" dirty="0" smtClean="0"/>
              <a:t>, </a:t>
            </a:r>
            <a:r>
              <a:rPr lang="en-US" altLang="zh-TW" sz="2200" i="1" dirty="0" smtClean="0">
                <a:solidFill>
                  <a:prstClr val="black"/>
                </a:solidFill>
              </a:rPr>
              <a:t>S</a:t>
            </a:r>
            <a:r>
              <a:rPr lang="en-US" altLang="zh-TW" sz="2200" i="1" baseline="-25000" dirty="0" smtClean="0">
                <a:solidFill>
                  <a:prstClr val="black"/>
                </a:solidFill>
              </a:rPr>
              <a:t>R</a:t>
            </a:r>
            <a:r>
              <a:rPr lang="en-US" altLang="zh-TW" sz="2200" dirty="0" smtClean="0"/>
              <a:t>, </a:t>
            </a:r>
            <a:r>
              <a:rPr lang="en-US" altLang="zh-TW" sz="2200" i="1" dirty="0" smtClean="0">
                <a:solidFill>
                  <a:prstClr val="black"/>
                </a:solidFill>
              </a:rPr>
              <a:t>S</a:t>
            </a:r>
            <a:r>
              <a:rPr lang="en-US" altLang="zh-TW" sz="2200" i="1" baseline="-25000" dirty="0" smtClean="0">
                <a:solidFill>
                  <a:prstClr val="black"/>
                </a:solidFill>
              </a:rPr>
              <a:t>L</a:t>
            </a:r>
            <a:r>
              <a:rPr lang="en-US" altLang="zh-TW" sz="2200" dirty="0"/>
              <a:t> </a:t>
            </a:r>
            <a:r>
              <a:rPr lang="en-US" altLang="zh-TW" sz="2200" dirty="0" smtClean="0"/>
              <a:t>and </a:t>
            </a:r>
            <a:r>
              <a:rPr lang="en-US" altLang="zh-TW" sz="2200" i="1" dirty="0" smtClean="0"/>
              <a:t>P</a:t>
            </a:r>
            <a:r>
              <a:rPr lang="en-US" altLang="zh-TW" sz="2200" dirty="0" smtClean="0"/>
              <a:t> </a:t>
            </a:r>
            <a:r>
              <a:rPr lang="en-US" altLang="zh-TW" sz="2200" dirty="0"/>
              <a:t>are </a:t>
            </a:r>
            <a:r>
              <a:rPr lang="en-US" altLang="zh-TW" sz="2200" dirty="0" smtClean="0"/>
              <a:t>black</a:t>
            </a:r>
          </a:p>
          <a:p>
            <a:pPr marL="266700" indent="-266700"/>
            <a:endParaRPr lang="en-US" altLang="zh-TW" sz="2200" dirty="0"/>
          </a:p>
          <a:p>
            <a:pPr lvl="0"/>
            <a:r>
              <a:rPr lang="en-US" altLang="zh-TW" sz="2200" dirty="0" smtClean="0">
                <a:solidFill>
                  <a:prstClr val="black"/>
                </a:solidFill>
              </a:rPr>
              <a:t>Case </a:t>
            </a:r>
            <a:r>
              <a:rPr lang="en-US" altLang="zh-TW" sz="2200" dirty="0">
                <a:solidFill>
                  <a:prstClr val="black"/>
                </a:solidFill>
              </a:rPr>
              <a:t>4.</a:t>
            </a:r>
            <a:r>
              <a:rPr lang="en-US" altLang="zh-TW" sz="2200" dirty="0" smtClean="0">
                <a:solidFill>
                  <a:prstClr val="black"/>
                </a:solidFill>
              </a:rPr>
              <a:t>1</a:t>
            </a:r>
            <a:r>
              <a:rPr lang="en-US" altLang="zh-TW" sz="2200" dirty="0">
                <a:solidFill>
                  <a:prstClr val="black"/>
                </a:solidFill>
              </a:rPr>
              <a:t>: </a:t>
            </a:r>
            <a:r>
              <a:rPr lang="en-US" altLang="zh-TW" sz="2200" i="1" dirty="0">
                <a:solidFill>
                  <a:prstClr val="black"/>
                </a:solidFill>
              </a:rPr>
              <a:t>S</a:t>
            </a:r>
            <a:r>
              <a:rPr lang="en-US" altLang="zh-TW" sz="2200" dirty="0">
                <a:solidFill>
                  <a:prstClr val="black"/>
                </a:solidFill>
              </a:rPr>
              <a:t> is red </a:t>
            </a:r>
            <a:r>
              <a:rPr lang="en-US" altLang="zh-TW" sz="2200" dirty="0">
                <a:solidFill>
                  <a:srgbClr val="00B050"/>
                </a:solidFill>
              </a:rPr>
              <a:t>(Case 4.1)</a:t>
            </a:r>
          </a:p>
          <a:p>
            <a:pPr lvl="0"/>
            <a:r>
              <a:rPr lang="en-US" altLang="zh-TW" sz="2200" dirty="0" smtClean="0">
                <a:solidFill>
                  <a:prstClr val="black"/>
                </a:solidFill>
              </a:rPr>
              <a:t>Case </a:t>
            </a:r>
            <a:r>
              <a:rPr lang="en-US" altLang="zh-TW" sz="2200" dirty="0">
                <a:solidFill>
                  <a:prstClr val="black"/>
                </a:solidFill>
              </a:rPr>
              <a:t>4.</a:t>
            </a:r>
            <a:r>
              <a:rPr lang="en-US" altLang="zh-TW" sz="2200" dirty="0" smtClean="0">
                <a:solidFill>
                  <a:prstClr val="black"/>
                </a:solidFill>
              </a:rPr>
              <a:t>2</a:t>
            </a:r>
            <a:r>
              <a:rPr lang="en-US" altLang="zh-TW" sz="2200" dirty="0">
                <a:solidFill>
                  <a:prstClr val="black"/>
                </a:solidFill>
              </a:rPr>
              <a:t>: </a:t>
            </a:r>
            <a:r>
              <a:rPr lang="en-US" altLang="zh-TW" sz="2200" i="1" dirty="0">
                <a:solidFill>
                  <a:prstClr val="black"/>
                </a:solidFill>
              </a:rPr>
              <a:t>S</a:t>
            </a:r>
            <a:r>
              <a:rPr lang="en-US" altLang="zh-TW" sz="2200" dirty="0">
                <a:solidFill>
                  <a:prstClr val="black"/>
                </a:solidFill>
              </a:rPr>
              <a:t> is black</a:t>
            </a:r>
          </a:p>
          <a:p>
            <a:pPr marL="357188" lvl="1" indent="0">
              <a:buNone/>
            </a:pPr>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2.1</a:t>
            </a:r>
            <a:r>
              <a:rPr lang="en-US" altLang="zh-TW" dirty="0">
                <a:solidFill>
                  <a:prstClr val="black"/>
                </a:solidFill>
              </a:rPr>
              <a:t>: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is red </a:t>
            </a:r>
            <a:r>
              <a:rPr lang="en-US" altLang="zh-TW" dirty="0">
                <a:solidFill>
                  <a:srgbClr val="00B050"/>
                </a:solidFill>
              </a:rPr>
              <a:t>(Case 4.2)</a:t>
            </a:r>
          </a:p>
          <a:p>
            <a:pPr marL="357188" lvl="1" indent="0">
              <a:buNone/>
            </a:pPr>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2.2</a:t>
            </a:r>
            <a:r>
              <a:rPr lang="en-US" altLang="zh-TW" dirty="0">
                <a:solidFill>
                  <a:prstClr val="black"/>
                </a:solidFill>
              </a:rPr>
              <a:t>: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is black</a:t>
            </a:r>
            <a:endParaRPr lang="zh-TW" altLang="en-US" dirty="0">
              <a:solidFill>
                <a:prstClr val="black"/>
              </a:solidFill>
            </a:endParaRPr>
          </a:p>
          <a:p>
            <a:pPr marL="714375" lvl="2" indent="0">
              <a:buNone/>
            </a:pPr>
            <a:r>
              <a:rPr lang="en-US" altLang="zh-TW" sz="2200" dirty="0" smtClean="0">
                <a:solidFill>
                  <a:prstClr val="black"/>
                </a:solidFill>
              </a:rPr>
              <a:t>Case </a:t>
            </a:r>
            <a:r>
              <a:rPr lang="en-US" altLang="zh-TW" sz="2200" dirty="0">
                <a:solidFill>
                  <a:prstClr val="black"/>
                </a:solidFill>
              </a:rPr>
              <a:t>4.</a:t>
            </a:r>
            <a:r>
              <a:rPr lang="en-US" altLang="zh-TW" sz="2200" dirty="0" smtClean="0">
                <a:solidFill>
                  <a:prstClr val="black"/>
                </a:solidFill>
              </a:rPr>
              <a:t>2.2.1</a:t>
            </a:r>
            <a:r>
              <a:rPr lang="en-US" altLang="zh-TW" sz="2200" dirty="0">
                <a:solidFill>
                  <a:prstClr val="black"/>
                </a:solidFill>
              </a:rPr>
              <a:t>: </a:t>
            </a:r>
            <a:r>
              <a:rPr lang="en-US" altLang="zh-TW" sz="2200" i="1" dirty="0">
                <a:solidFill>
                  <a:prstClr val="black"/>
                </a:solidFill>
              </a:rPr>
              <a:t>S</a:t>
            </a:r>
            <a:r>
              <a:rPr lang="en-US" altLang="zh-TW" sz="2200" i="1" baseline="-25000" dirty="0">
                <a:solidFill>
                  <a:prstClr val="black"/>
                </a:solidFill>
              </a:rPr>
              <a:t>L</a:t>
            </a:r>
            <a:r>
              <a:rPr lang="en-US" altLang="zh-TW" sz="2200" dirty="0">
                <a:solidFill>
                  <a:prstClr val="black"/>
                </a:solidFill>
              </a:rPr>
              <a:t> is red </a:t>
            </a:r>
            <a:r>
              <a:rPr lang="en-US" altLang="zh-TW" sz="2200" dirty="0">
                <a:solidFill>
                  <a:srgbClr val="00B050"/>
                </a:solidFill>
              </a:rPr>
              <a:t>(Case 4.3)</a:t>
            </a:r>
          </a:p>
          <a:p>
            <a:pPr marL="714375" lvl="2" indent="0">
              <a:buNone/>
            </a:pPr>
            <a:r>
              <a:rPr lang="en-US" altLang="zh-TW" sz="2200" dirty="0" smtClean="0">
                <a:solidFill>
                  <a:prstClr val="black"/>
                </a:solidFill>
              </a:rPr>
              <a:t>Case </a:t>
            </a:r>
            <a:r>
              <a:rPr lang="en-US" altLang="zh-TW" sz="2200" dirty="0">
                <a:solidFill>
                  <a:prstClr val="black"/>
                </a:solidFill>
              </a:rPr>
              <a:t>4.</a:t>
            </a:r>
            <a:r>
              <a:rPr lang="en-US" altLang="zh-TW" sz="2200" dirty="0" smtClean="0">
                <a:solidFill>
                  <a:prstClr val="black"/>
                </a:solidFill>
              </a:rPr>
              <a:t>2.2.2</a:t>
            </a:r>
            <a:r>
              <a:rPr lang="en-US" altLang="zh-TW" sz="2200" dirty="0">
                <a:solidFill>
                  <a:prstClr val="black"/>
                </a:solidFill>
              </a:rPr>
              <a:t>: </a:t>
            </a:r>
            <a:r>
              <a:rPr lang="en-US" altLang="zh-TW" sz="2200" i="1" dirty="0">
                <a:solidFill>
                  <a:prstClr val="black"/>
                </a:solidFill>
              </a:rPr>
              <a:t>S</a:t>
            </a:r>
            <a:r>
              <a:rPr lang="en-US" altLang="zh-TW" sz="2200" i="1" baseline="-25000" dirty="0">
                <a:solidFill>
                  <a:prstClr val="black"/>
                </a:solidFill>
              </a:rPr>
              <a:t>L</a:t>
            </a:r>
            <a:r>
              <a:rPr lang="en-US" altLang="zh-TW" sz="2200" dirty="0">
                <a:solidFill>
                  <a:prstClr val="black"/>
                </a:solidFill>
              </a:rPr>
              <a:t> is black</a:t>
            </a:r>
          </a:p>
          <a:p>
            <a:pPr marL="1071563" lvl="3" indent="0">
              <a:buNone/>
            </a:pPr>
            <a:r>
              <a:rPr lang="en-US" altLang="zh-TW" sz="2200" dirty="0" smtClean="0">
                <a:solidFill>
                  <a:prstClr val="black"/>
                </a:solidFill>
              </a:rPr>
              <a:t>Case </a:t>
            </a:r>
            <a:r>
              <a:rPr lang="en-US" altLang="zh-TW" sz="2200" dirty="0">
                <a:solidFill>
                  <a:prstClr val="black"/>
                </a:solidFill>
              </a:rPr>
              <a:t>4.</a:t>
            </a:r>
            <a:r>
              <a:rPr lang="en-US" altLang="zh-TW" sz="2200" dirty="0" smtClean="0">
                <a:solidFill>
                  <a:prstClr val="black"/>
                </a:solidFill>
              </a:rPr>
              <a:t>2.2.2.1</a:t>
            </a:r>
            <a:r>
              <a:rPr lang="en-US" altLang="zh-TW" sz="2200" dirty="0">
                <a:solidFill>
                  <a:prstClr val="black"/>
                </a:solidFill>
              </a:rPr>
              <a:t>: </a:t>
            </a:r>
            <a:r>
              <a:rPr lang="en-US" altLang="zh-TW" sz="2200" i="1" dirty="0">
                <a:solidFill>
                  <a:prstClr val="black"/>
                </a:solidFill>
              </a:rPr>
              <a:t>P</a:t>
            </a:r>
            <a:r>
              <a:rPr lang="en-US" altLang="zh-TW" sz="2200" dirty="0">
                <a:solidFill>
                  <a:prstClr val="black"/>
                </a:solidFill>
              </a:rPr>
              <a:t> is red </a:t>
            </a:r>
            <a:r>
              <a:rPr lang="en-US" altLang="zh-TW" sz="2200" dirty="0">
                <a:solidFill>
                  <a:srgbClr val="00B050"/>
                </a:solidFill>
              </a:rPr>
              <a:t>(Case 4.4)</a:t>
            </a:r>
          </a:p>
          <a:p>
            <a:pPr marL="1071563" lvl="3" indent="0">
              <a:buNone/>
            </a:pPr>
            <a:r>
              <a:rPr lang="en-US" altLang="zh-TW" sz="2200" dirty="0" smtClean="0">
                <a:solidFill>
                  <a:prstClr val="black"/>
                </a:solidFill>
              </a:rPr>
              <a:t>Case </a:t>
            </a:r>
            <a:r>
              <a:rPr lang="en-US" altLang="zh-TW" sz="2200" dirty="0">
                <a:solidFill>
                  <a:prstClr val="black"/>
                </a:solidFill>
              </a:rPr>
              <a:t>4.</a:t>
            </a:r>
            <a:r>
              <a:rPr lang="en-US" altLang="zh-TW" sz="2200" dirty="0" smtClean="0">
                <a:solidFill>
                  <a:prstClr val="black"/>
                </a:solidFill>
              </a:rPr>
              <a:t>2.2.2.2</a:t>
            </a:r>
            <a:r>
              <a:rPr lang="en-US" altLang="zh-TW" sz="2200" dirty="0">
                <a:solidFill>
                  <a:prstClr val="black"/>
                </a:solidFill>
              </a:rPr>
              <a:t>: </a:t>
            </a:r>
            <a:r>
              <a:rPr lang="en-US" altLang="zh-TW" sz="2200" i="1" dirty="0">
                <a:solidFill>
                  <a:prstClr val="black"/>
                </a:solidFill>
              </a:rPr>
              <a:t>P</a:t>
            </a:r>
            <a:r>
              <a:rPr lang="en-US" altLang="zh-TW" sz="2200" dirty="0">
                <a:solidFill>
                  <a:prstClr val="black"/>
                </a:solidFill>
              </a:rPr>
              <a:t> is black </a:t>
            </a:r>
            <a:r>
              <a:rPr lang="en-US" altLang="zh-TW" sz="2200" dirty="0">
                <a:solidFill>
                  <a:srgbClr val="00B050"/>
                </a:solidFill>
              </a:rPr>
              <a:t>(Case 4.5</a:t>
            </a:r>
            <a:r>
              <a:rPr lang="en-US" altLang="zh-TW" sz="2200" dirty="0" smtClean="0">
                <a:solidFill>
                  <a:srgbClr val="00B050"/>
                </a:solidFill>
              </a:rPr>
              <a:t>)</a:t>
            </a:r>
            <a:endParaRPr lang="en-US" altLang="zh-TW" sz="2200" dirty="0">
              <a:solidFill>
                <a:srgbClr val="00B050"/>
              </a:solidFill>
            </a:endParaRPr>
          </a:p>
        </p:txBody>
      </p:sp>
      <p:cxnSp>
        <p:nvCxnSpPr>
          <p:cNvPr id="24" name="直線接點 23"/>
          <p:cNvCxnSpPr/>
          <p:nvPr/>
        </p:nvCxnSpPr>
        <p:spPr>
          <a:xfrm>
            <a:off x="6732015" y="2996997"/>
            <a:ext cx="720005"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615601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26" name="文字方塊 25"/>
          <p:cNvSpPr txBox="1"/>
          <p:nvPr/>
        </p:nvSpPr>
        <p:spPr>
          <a:xfrm>
            <a:off x="5580007"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27" name="直線接點 26"/>
          <p:cNvCxnSpPr/>
          <p:nvPr/>
        </p:nvCxnSpPr>
        <p:spPr>
          <a:xfrm>
            <a:off x="7020017" y="414900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flipH="1">
            <a:off x="6732735" y="414900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7884023" y="414900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flipH="1">
            <a:off x="7596741" y="414900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flipH="1">
            <a:off x="7020017" y="3573462"/>
            <a:ext cx="431893"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7452482" y="3573462"/>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308019" y="3429000"/>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4" name="橢圓 33"/>
          <p:cNvSpPr/>
          <p:nvPr/>
        </p:nvSpPr>
        <p:spPr>
          <a:xfrm>
            <a:off x="6876016" y="4005004"/>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5" name="橢圓 34"/>
          <p:cNvSpPr/>
          <p:nvPr/>
        </p:nvSpPr>
        <p:spPr>
          <a:xfrm>
            <a:off x="7740022" y="4005004"/>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6" name="文字方塊 35"/>
          <p:cNvSpPr txBox="1"/>
          <p:nvPr/>
        </p:nvSpPr>
        <p:spPr>
          <a:xfrm>
            <a:off x="7596021"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37" name="文字方塊 36"/>
          <p:cNvSpPr txBox="1"/>
          <p:nvPr/>
        </p:nvSpPr>
        <p:spPr>
          <a:xfrm>
            <a:off x="6444013"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38" name="文字方塊 37"/>
          <p:cNvSpPr txBox="1"/>
          <p:nvPr/>
        </p:nvSpPr>
        <p:spPr>
          <a:xfrm>
            <a:off x="8028024"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39" name="直線接點 38"/>
          <p:cNvCxnSpPr>
            <a:endCxn id="41" idx="0"/>
          </p:cNvCxnSpPr>
          <p:nvPr/>
        </p:nvCxnSpPr>
        <p:spPr>
          <a:xfrm flipH="1">
            <a:off x="6155099" y="2996997"/>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橢圓 39"/>
          <p:cNvSpPr/>
          <p:nvPr/>
        </p:nvSpPr>
        <p:spPr>
          <a:xfrm>
            <a:off x="6588014" y="2852996"/>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矩形 40"/>
          <p:cNvSpPr/>
          <p:nvPr/>
        </p:nvSpPr>
        <p:spPr>
          <a:xfrm>
            <a:off x="6082868" y="350146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7727314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539973" y="1268413"/>
            <a:ext cx="8064056" cy="3312595"/>
          </a:xfrm>
        </p:spPr>
        <p:txBody>
          <a:bodyPr/>
          <a:lstStyle/>
          <a:p>
            <a:pPr marL="266700" indent="-266700"/>
            <a:r>
              <a:rPr lang="en-US" altLang="zh-TW" dirty="0"/>
              <a:t>Case </a:t>
            </a:r>
            <a:r>
              <a:rPr lang="en-US" altLang="zh-TW" dirty="0">
                <a:solidFill>
                  <a:prstClr val="black"/>
                </a:solidFill>
              </a:rPr>
              <a:t>4.</a:t>
            </a:r>
            <a:r>
              <a:rPr lang="en-US" altLang="zh-TW" dirty="0" smtClean="0"/>
              <a:t>1.1: </a:t>
            </a:r>
            <a:r>
              <a:rPr lang="en-US" altLang="zh-TW" i="1" dirty="0" smtClean="0"/>
              <a:t>S</a:t>
            </a:r>
            <a:r>
              <a:rPr lang="en-US" altLang="zh-TW" dirty="0" smtClean="0"/>
              <a:t> </a:t>
            </a:r>
            <a:r>
              <a:rPr lang="en-US" altLang="zh-TW" dirty="0"/>
              <a:t>is </a:t>
            </a:r>
            <a:r>
              <a:rPr lang="en-US" altLang="zh-TW" dirty="0" smtClean="0"/>
              <a:t>red and </a:t>
            </a:r>
            <a:r>
              <a:rPr lang="en-US" altLang="zh-TW" i="1" dirty="0" smtClean="0">
                <a:solidFill>
                  <a:prstClr val="black"/>
                </a:solidFill>
              </a:rPr>
              <a:t>N</a:t>
            </a:r>
            <a:r>
              <a:rPr lang="en-US" altLang="zh-TW" dirty="0" smtClean="0">
                <a:solidFill>
                  <a:prstClr val="black"/>
                </a:solidFill>
              </a:rPr>
              <a:t> is the left child of </a:t>
            </a:r>
            <a:r>
              <a:rPr lang="en-US" altLang="zh-TW" i="1" dirty="0" smtClean="0">
                <a:solidFill>
                  <a:prstClr val="black"/>
                </a:solidFill>
              </a:rPr>
              <a:t>P</a:t>
            </a:r>
            <a:endParaRPr lang="en-US" altLang="zh-TW" dirty="0" smtClean="0"/>
          </a:p>
          <a:p>
            <a:pPr marL="266700" indent="-266700"/>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1.2: </a:t>
            </a:r>
            <a:r>
              <a:rPr lang="en-US" altLang="zh-TW" i="1" dirty="0">
                <a:solidFill>
                  <a:prstClr val="black"/>
                </a:solidFill>
              </a:rPr>
              <a:t>S</a:t>
            </a:r>
            <a:r>
              <a:rPr lang="en-US" altLang="zh-TW" dirty="0">
                <a:solidFill>
                  <a:prstClr val="black"/>
                </a:solidFill>
              </a:rPr>
              <a:t> is red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a:t>
            </a:r>
            <a:r>
              <a:rPr lang="en-US" altLang="zh-TW" dirty="0" smtClean="0">
                <a:solidFill>
                  <a:prstClr val="black"/>
                </a:solidFill>
              </a:rPr>
              <a:t>right </a:t>
            </a:r>
            <a:r>
              <a:rPr lang="en-US" altLang="zh-TW" dirty="0">
                <a:solidFill>
                  <a:prstClr val="black"/>
                </a:solidFill>
              </a:rPr>
              <a:t>child </a:t>
            </a:r>
            <a:r>
              <a:rPr lang="en-US" altLang="zh-TW" dirty="0" smtClean="0">
                <a:solidFill>
                  <a:prstClr val="black"/>
                </a:solidFill>
              </a:rPr>
              <a:t>of </a:t>
            </a:r>
            <a:r>
              <a:rPr lang="en-US" altLang="zh-TW" i="1" dirty="0" smtClean="0">
                <a:solidFill>
                  <a:prstClr val="black"/>
                </a:solidFill>
              </a:rPr>
              <a:t>P</a:t>
            </a:r>
            <a:endParaRPr lang="en-US" altLang="zh-TW" i="1" dirty="0" smtClean="0"/>
          </a:p>
          <a:p>
            <a:pPr marL="266700" indent="-266700"/>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2.1</a:t>
            </a:r>
            <a:r>
              <a:rPr lang="en-US" altLang="zh-TW" dirty="0">
                <a:solidFill>
                  <a:prstClr val="black"/>
                </a:solidFill>
              </a:rPr>
              <a:t>: </a:t>
            </a:r>
            <a:r>
              <a:rPr lang="en-US" altLang="zh-TW" i="1" dirty="0"/>
              <a:t>S</a:t>
            </a:r>
            <a:r>
              <a:rPr lang="en-US" altLang="zh-TW" dirty="0"/>
              <a:t> is </a:t>
            </a:r>
            <a:r>
              <a:rPr lang="en-US" altLang="zh-TW" dirty="0" smtClean="0"/>
              <a:t>black, </a:t>
            </a:r>
            <a:r>
              <a:rPr lang="en-US" altLang="zh-TW" i="1" dirty="0">
                <a:solidFill>
                  <a:prstClr val="black"/>
                </a:solidFill>
              </a:rPr>
              <a:t>S</a:t>
            </a:r>
            <a:r>
              <a:rPr lang="en-US" altLang="zh-TW" i="1" baseline="-25000" dirty="0">
                <a:solidFill>
                  <a:prstClr val="black"/>
                </a:solidFill>
              </a:rPr>
              <a:t>R</a:t>
            </a:r>
            <a:r>
              <a:rPr lang="en-US" altLang="zh-TW" dirty="0"/>
              <a:t> is red</a:t>
            </a:r>
            <a:r>
              <a:rPr lang="en-US" altLang="zh-TW" dirty="0" smtClean="0">
                <a:solidFill>
                  <a:prstClr val="black"/>
                </a:solidFill>
              </a:rPr>
              <a:t>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left child of </a:t>
            </a:r>
            <a:r>
              <a:rPr lang="en-US" altLang="zh-TW" i="1" dirty="0">
                <a:solidFill>
                  <a:prstClr val="black"/>
                </a:solidFill>
              </a:rPr>
              <a:t>P</a:t>
            </a:r>
          </a:p>
          <a:p>
            <a:pPr marL="266700" indent="-266700"/>
            <a:r>
              <a:rPr lang="en-US" altLang="zh-TW" dirty="0">
                <a:solidFill>
                  <a:prstClr val="black"/>
                </a:solidFill>
              </a:rPr>
              <a:t>Case 4.</a:t>
            </a:r>
            <a:r>
              <a:rPr lang="en-US" altLang="zh-TW" dirty="0" smtClean="0">
                <a:solidFill>
                  <a:prstClr val="black"/>
                </a:solidFill>
              </a:rPr>
              <a:t>2.2: </a:t>
            </a:r>
            <a:r>
              <a:rPr lang="en-US" altLang="zh-TW" i="1" dirty="0"/>
              <a:t>S</a:t>
            </a:r>
            <a:r>
              <a:rPr lang="en-US" altLang="zh-TW" dirty="0"/>
              <a:t> is </a:t>
            </a:r>
            <a:r>
              <a:rPr lang="en-US" altLang="zh-TW" dirty="0" smtClean="0"/>
              <a:t>black,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is red</a:t>
            </a:r>
            <a:r>
              <a:rPr lang="en-US" altLang="zh-TW" dirty="0" smtClean="0">
                <a:solidFill>
                  <a:prstClr val="black"/>
                </a:solidFill>
              </a:rPr>
              <a:t>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right child of </a:t>
            </a:r>
            <a:r>
              <a:rPr lang="en-US" altLang="zh-TW" i="1" dirty="0" smtClean="0">
                <a:solidFill>
                  <a:prstClr val="black"/>
                </a:solidFill>
              </a:rPr>
              <a:t>P</a:t>
            </a:r>
            <a:endParaRPr lang="en-US" altLang="zh-TW" dirty="0" smtClean="0"/>
          </a:p>
          <a:p>
            <a:pPr marL="266700" indent="-266700"/>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3.1</a:t>
            </a:r>
            <a:r>
              <a:rPr lang="en-US" altLang="zh-TW" dirty="0">
                <a:solidFill>
                  <a:prstClr val="black"/>
                </a:solidFill>
              </a:rPr>
              <a:t>: </a:t>
            </a:r>
            <a:r>
              <a:rPr lang="en-US" altLang="zh-TW" i="1" dirty="0"/>
              <a:t>S</a:t>
            </a:r>
            <a:r>
              <a:rPr lang="en-US" altLang="zh-TW" dirty="0"/>
              <a:t> and</a:t>
            </a:r>
            <a:r>
              <a:rPr lang="en-US" altLang="zh-TW" i="1" dirty="0">
                <a:solidFill>
                  <a:prstClr val="black"/>
                </a:solidFill>
              </a:rPr>
              <a:t> S</a:t>
            </a:r>
            <a:r>
              <a:rPr lang="en-US" altLang="zh-TW" i="1" baseline="-25000" dirty="0">
                <a:solidFill>
                  <a:prstClr val="black"/>
                </a:solidFill>
              </a:rPr>
              <a:t>R</a:t>
            </a:r>
            <a:r>
              <a:rPr lang="en-US" altLang="zh-TW" dirty="0"/>
              <a:t> are </a:t>
            </a:r>
            <a:r>
              <a:rPr lang="en-US" altLang="zh-TW" dirty="0" smtClean="0"/>
              <a:t>black</a:t>
            </a:r>
            <a:r>
              <a:rPr lang="en-US" altLang="zh-TW"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left child of </a:t>
            </a:r>
            <a:r>
              <a:rPr lang="en-US" altLang="zh-TW" i="1" dirty="0" smtClean="0">
                <a:solidFill>
                  <a:prstClr val="black"/>
                </a:solidFill>
              </a:rPr>
              <a:t>P</a:t>
            </a:r>
            <a:r>
              <a:rPr lang="en-US" altLang="zh-TW" dirty="0"/>
              <a:t>, but </a:t>
            </a:r>
            <a:r>
              <a:rPr lang="en-US" altLang="zh-TW" i="1" dirty="0">
                <a:solidFill>
                  <a:prstClr val="black"/>
                </a:solidFill>
              </a:rPr>
              <a:t>S</a:t>
            </a:r>
            <a:r>
              <a:rPr lang="en-US" altLang="zh-TW" i="1" baseline="-25000" dirty="0">
                <a:solidFill>
                  <a:prstClr val="black"/>
                </a:solidFill>
              </a:rPr>
              <a:t>L</a:t>
            </a:r>
            <a:r>
              <a:rPr lang="en-US" altLang="zh-TW" dirty="0"/>
              <a:t> is red</a:t>
            </a:r>
            <a:endParaRPr lang="en-US" altLang="zh-TW" i="1" dirty="0">
              <a:solidFill>
                <a:prstClr val="black"/>
              </a:solidFill>
            </a:endParaRPr>
          </a:p>
          <a:p>
            <a:pPr marL="266700" indent="-266700"/>
            <a:r>
              <a:rPr lang="en-US" altLang="zh-TW" dirty="0">
                <a:solidFill>
                  <a:prstClr val="black"/>
                </a:solidFill>
              </a:rPr>
              <a:t>Case 4.</a:t>
            </a:r>
            <a:r>
              <a:rPr lang="en-US" altLang="zh-TW" dirty="0" smtClean="0">
                <a:solidFill>
                  <a:prstClr val="black"/>
                </a:solidFill>
              </a:rPr>
              <a:t>3.2: </a:t>
            </a:r>
            <a:r>
              <a:rPr lang="en-US" altLang="zh-TW" i="1" dirty="0"/>
              <a:t>S</a:t>
            </a:r>
            <a:r>
              <a:rPr lang="en-US" altLang="zh-TW" dirty="0"/>
              <a:t> and</a:t>
            </a:r>
            <a:r>
              <a:rPr lang="en-US" altLang="zh-TW" i="1" dirty="0">
                <a:solidFill>
                  <a:prstClr val="black"/>
                </a:solidFill>
              </a:rPr>
              <a:t>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are black</a:t>
            </a:r>
            <a:r>
              <a:rPr lang="en-US" altLang="zh-TW"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right child of </a:t>
            </a:r>
            <a:r>
              <a:rPr lang="en-US" altLang="zh-TW" i="1" dirty="0" smtClean="0">
                <a:solidFill>
                  <a:prstClr val="black"/>
                </a:solidFill>
              </a:rPr>
              <a:t>P</a:t>
            </a:r>
            <a:r>
              <a:rPr lang="en-US" altLang="zh-TW" dirty="0" smtClean="0">
                <a:solidFill>
                  <a:prstClr val="black"/>
                </a:solidFill>
              </a:rPr>
              <a:t>, </a:t>
            </a:r>
            <a:r>
              <a:rPr lang="en-US" altLang="zh-TW" dirty="0">
                <a:solidFill>
                  <a:prstClr val="black"/>
                </a:solidFill>
              </a:rPr>
              <a:t>but </a:t>
            </a:r>
            <a:r>
              <a:rPr lang="en-US" altLang="zh-TW" i="1" dirty="0" smtClean="0">
                <a:solidFill>
                  <a:prstClr val="black"/>
                </a:solidFill>
              </a:rPr>
              <a:t>S</a:t>
            </a:r>
            <a:r>
              <a:rPr lang="en-US" altLang="zh-TW" i="1" baseline="-25000" dirty="0" smtClean="0">
                <a:solidFill>
                  <a:prstClr val="black"/>
                </a:solidFill>
              </a:rPr>
              <a:t>R</a:t>
            </a:r>
            <a:r>
              <a:rPr lang="en-US" altLang="zh-TW" dirty="0" smtClean="0">
                <a:solidFill>
                  <a:prstClr val="black"/>
                </a:solidFill>
              </a:rPr>
              <a:t> </a:t>
            </a:r>
            <a:r>
              <a:rPr lang="en-US" altLang="zh-TW" dirty="0">
                <a:solidFill>
                  <a:prstClr val="black"/>
                </a:solidFill>
              </a:rPr>
              <a:t>is red</a:t>
            </a:r>
            <a:endParaRPr lang="en-US" altLang="zh-TW" i="1" dirty="0">
              <a:solidFill>
                <a:prstClr val="black"/>
              </a:solidFill>
            </a:endParaRPr>
          </a:p>
          <a:p>
            <a:pPr marL="266700" indent="-266700"/>
            <a:r>
              <a:rPr lang="en-US" altLang="zh-TW" dirty="0" smtClean="0"/>
              <a:t>Case </a:t>
            </a:r>
            <a:r>
              <a:rPr lang="en-US" altLang="zh-TW" dirty="0">
                <a:solidFill>
                  <a:prstClr val="black"/>
                </a:solidFill>
              </a:rPr>
              <a:t>4.</a:t>
            </a:r>
            <a:r>
              <a:rPr lang="en-US" altLang="zh-TW" dirty="0" smtClean="0"/>
              <a:t>4: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and </a:t>
            </a:r>
            <a:r>
              <a:rPr lang="en-US" altLang="zh-TW" i="1" dirty="0" smtClean="0">
                <a:solidFill>
                  <a:prstClr val="black"/>
                </a:solidFill>
              </a:rPr>
              <a:t>S</a:t>
            </a:r>
            <a:r>
              <a:rPr lang="en-US" altLang="zh-TW" i="1" baseline="-25000" dirty="0" smtClean="0">
                <a:solidFill>
                  <a:prstClr val="black"/>
                </a:solidFill>
              </a:rPr>
              <a:t>L</a:t>
            </a:r>
            <a:r>
              <a:rPr lang="en-US" altLang="zh-TW" dirty="0" smtClean="0"/>
              <a:t> are black, but </a:t>
            </a:r>
            <a:r>
              <a:rPr lang="en-US" altLang="zh-TW" i="1" dirty="0" smtClean="0"/>
              <a:t>P</a:t>
            </a:r>
            <a:r>
              <a:rPr lang="en-US" altLang="zh-TW" dirty="0" smtClean="0"/>
              <a:t> is red</a:t>
            </a:r>
          </a:p>
          <a:p>
            <a:pPr marL="266700" indent="-266700"/>
            <a:r>
              <a:rPr lang="en-US" altLang="zh-TW" dirty="0" smtClean="0"/>
              <a:t>Case </a:t>
            </a:r>
            <a:r>
              <a:rPr lang="en-US" altLang="zh-TW" dirty="0">
                <a:solidFill>
                  <a:prstClr val="black"/>
                </a:solidFill>
              </a:rPr>
              <a:t>4.</a:t>
            </a:r>
            <a:r>
              <a:rPr lang="en-US" altLang="zh-TW" dirty="0" smtClean="0"/>
              <a:t>5: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t>
            </a:r>
            <a:r>
              <a:rPr lang="en-US" altLang="zh-TW" i="1" dirty="0" smtClean="0">
                <a:solidFill>
                  <a:prstClr val="black"/>
                </a:solidFill>
              </a:rPr>
              <a:t>S</a:t>
            </a:r>
            <a:r>
              <a:rPr lang="en-US" altLang="zh-TW" i="1" baseline="-25000" dirty="0" smtClean="0">
                <a:solidFill>
                  <a:prstClr val="black"/>
                </a:solidFill>
              </a:rPr>
              <a:t>L</a:t>
            </a:r>
            <a:r>
              <a:rPr lang="en-US" altLang="zh-TW" dirty="0"/>
              <a:t> </a:t>
            </a:r>
            <a:r>
              <a:rPr lang="en-US" altLang="zh-TW" dirty="0" smtClean="0"/>
              <a:t>and </a:t>
            </a:r>
            <a:r>
              <a:rPr lang="en-US" altLang="zh-TW" i="1" dirty="0" smtClean="0"/>
              <a:t>P</a:t>
            </a:r>
            <a:r>
              <a:rPr lang="en-US" altLang="zh-TW" dirty="0" smtClean="0"/>
              <a:t> </a:t>
            </a:r>
            <a:r>
              <a:rPr lang="en-US" altLang="zh-TW" dirty="0"/>
              <a:t>are </a:t>
            </a:r>
            <a:r>
              <a:rPr lang="en-US" altLang="zh-TW" dirty="0" smtClean="0"/>
              <a:t>black</a:t>
            </a:r>
            <a:endParaRPr lang="en-US" altLang="zh-TW" dirty="0"/>
          </a:p>
        </p:txBody>
      </p:sp>
    </p:spTree>
    <p:extLst>
      <p:ext uri="{BB962C8B-B14F-4D97-AF65-F5344CB8AC3E}">
        <p14:creationId xmlns:p14="http://schemas.microsoft.com/office/powerpoint/2010/main" val="14802482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395288" y="1988990"/>
            <a:ext cx="5904724" cy="3600025"/>
          </a:xfrm>
        </p:spPr>
        <p:txBody>
          <a:bodyPr/>
          <a:lstStyle/>
          <a:p>
            <a:r>
              <a:rPr lang="en-US" altLang="zh-TW" dirty="0">
                <a:solidFill>
                  <a:prstClr val="black"/>
                </a:solidFill>
              </a:rPr>
              <a:t>Case 4.1</a:t>
            </a:r>
            <a:r>
              <a:rPr lang="en-US" altLang="zh-TW" dirty="0" smtClean="0">
                <a:solidFill>
                  <a:prstClr val="black"/>
                </a:solidFill>
              </a:rPr>
              <a:t>:</a:t>
            </a:r>
            <a:r>
              <a:rPr lang="en-US" altLang="zh-TW" i="1" dirty="0">
                <a:solidFill>
                  <a:prstClr val="black"/>
                </a:solidFill>
              </a:rPr>
              <a:t> N</a:t>
            </a:r>
            <a:r>
              <a:rPr lang="en-US" altLang="zh-TW" dirty="0">
                <a:solidFill>
                  <a:prstClr val="black"/>
                </a:solidFill>
              </a:rPr>
              <a:t> is the left child of </a:t>
            </a:r>
            <a:r>
              <a:rPr lang="en-US" altLang="zh-TW" i="1" dirty="0">
                <a:solidFill>
                  <a:prstClr val="black"/>
                </a:solidFill>
              </a:rPr>
              <a:t>P</a:t>
            </a:r>
            <a:endParaRPr lang="en-US" altLang="zh-TW" dirty="0" smtClean="0"/>
          </a:p>
          <a:p>
            <a:pPr marL="355600"/>
            <a:r>
              <a:rPr lang="en-US" altLang="zh-TW" dirty="0" smtClean="0"/>
              <a:t>Case </a:t>
            </a:r>
            <a:r>
              <a:rPr lang="en-US" altLang="zh-TW" dirty="0">
                <a:solidFill>
                  <a:prstClr val="black"/>
                </a:solidFill>
              </a:rPr>
              <a:t>4.</a:t>
            </a:r>
            <a:r>
              <a:rPr lang="en-US" altLang="zh-TW" dirty="0" smtClean="0"/>
              <a:t>1.1: </a:t>
            </a:r>
            <a:r>
              <a:rPr lang="en-US" altLang="zh-TW" i="1" dirty="0"/>
              <a:t>S</a:t>
            </a:r>
            <a:r>
              <a:rPr lang="en-US" altLang="zh-TW" dirty="0"/>
              <a:t> is </a:t>
            </a:r>
            <a:r>
              <a:rPr lang="en-US" altLang="zh-TW" dirty="0" smtClean="0"/>
              <a:t>red </a:t>
            </a:r>
            <a:r>
              <a:rPr lang="en-US" altLang="zh-TW" dirty="0">
                <a:solidFill>
                  <a:srgbClr val="00B050"/>
                </a:solidFill>
              </a:rPr>
              <a:t>(Case </a:t>
            </a:r>
            <a:r>
              <a:rPr lang="en-US" altLang="zh-TW" dirty="0" smtClean="0">
                <a:solidFill>
                  <a:srgbClr val="00B050"/>
                </a:solidFill>
              </a:rPr>
              <a:t>4.1.1)</a:t>
            </a:r>
          </a:p>
          <a:p>
            <a:pPr marL="355600"/>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1.2: </a:t>
            </a:r>
            <a:r>
              <a:rPr lang="en-US" altLang="zh-TW" i="1" dirty="0">
                <a:solidFill>
                  <a:prstClr val="black"/>
                </a:solidFill>
              </a:rPr>
              <a:t>S</a:t>
            </a:r>
            <a:r>
              <a:rPr lang="en-US" altLang="zh-TW" dirty="0">
                <a:solidFill>
                  <a:prstClr val="black"/>
                </a:solidFill>
              </a:rPr>
              <a:t> is </a:t>
            </a:r>
            <a:r>
              <a:rPr lang="en-US" altLang="zh-TW" dirty="0" smtClean="0">
                <a:solidFill>
                  <a:prstClr val="black"/>
                </a:solidFill>
              </a:rPr>
              <a:t>black</a:t>
            </a:r>
            <a:endParaRPr lang="en-US" altLang="zh-TW" dirty="0" smtClean="0"/>
          </a:p>
          <a:p>
            <a:pPr marL="720725" lvl="1" indent="0">
              <a:buNone/>
            </a:pPr>
            <a:r>
              <a:rPr lang="en-US" altLang="zh-TW" dirty="0" smtClean="0"/>
              <a:t>Case </a:t>
            </a:r>
            <a:r>
              <a:rPr lang="en-US" altLang="zh-TW" dirty="0">
                <a:solidFill>
                  <a:prstClr val="black"/>
                </a:solidFill>
              </a:rPr>
              <a:t>4.</a:t>
            </a:r>
            <a:r>
              <a:rPr lang="en-US" altLang="zh-TW" dirty="0" smtClean="0"/>
              <a:t>1.2.1: </a:t>
            </a:r>
            <a:r>
              <a:rPr lang="en-US" altLang="zh-TW" i="1" dirty="0">
                <a:solidFill>
                  <a:prstClr val="black"/>
                </a:solidFill>
              </a:rPr>
              <a:t>S</a:t>
            </a:r>
            <a:r>
              <a:rPr lang="en-US" altLang="zh-TW" i="1" baseline="-25000" dirty="0">
                <a:solidFill>
                  <a:prstClr val="black"/>
                </a:solidFill>
              </a:rPr>
              <a:t>R</a:t>
            </a:r>
            <a:r>
              <a:rPr lang="en-US" altLang="zh-TW" dirty="0"/>
              <a:t> is red </a:t>
            </a:r>
            <a:r>
              <a:rPr lang="en-US" altLang="zh-TW" dirty="0">
                <a:solidFill>
                  <a:srgbClr val="00B050"/>
                </a:solidFill>
              </a:rPr>
              <a:t>(Case </a:t>
            </a:r>
            <a:r>
              <a:rPr lang="en-US" altLang="zh-TW" dirty="0" smtClean="0">
                <a:solidFill>
                  <a:srgbClr val="00B050"/>
                </a:solidFill>
              </a:rPr>
              <a:t>4.2.1)</a:t>
            </a:r>
          </a:p>
          <a:p>
            <a:pPr marL="720725" lvl="1" indent="0">
              <a:buNone/>
            </a:pPr>
            <a:r>
              <a:rPr lang="en-US" altLang="zh-TW" dirty="0" smtClean="0"/>
              <a:t>Case </a:t>
            </a:r>
            <a:r>
              <a:rPr lang="en-US" altLang="zh-TW" dirty="0">
                <a:solidFill>
                  <a:prstClr val="black"/>
                </a:solidFill>
              </a:rPr>
              <a:t>4.</a:t>
            </a:r>
            <a:r>
              <a:rPr lang="en-US" altLang="zh-TW" dirty="0" smtClean="0"/>
              <a:t>1.2.2: </a:t>
            </a:r>
            <a:r>
              <a:rPr lang="en-US" altLang="zh-TW" i="1" dirty="0" smtClean="0">
                <a:solidFill>
                  <a:prstClr val="black"/>
                </a:solidFill>
              </a:rPr>
              <a:t>S</a:t>
            </a:r>
            <a:r>
              <a:rPr lang="en-US" altLang="zh-TW" i="1" baseline="-25000" dirty="0" smtClean="0">
                <a:solidFill>
                  <a:prstClr val="black"/>
                </a:solidFill>
              </a:rPr>
              <a:t>R</a:t>
            </a:r>
            <a:r>
              <a:rPr lang="en-US" altLang="zh-TW" dirty="0" smtClean="0"/>
              <a:t> is </a:t>
            </a:r>
            <a:r>
              <a:rPr lang="en-US" altLang="zh-TW" dirty="0"/>
              <a:t>black</a:t>
            </a:r>
            <a:endParaRPr lang="zh-TW" altLang="en-US" dirty="0"/>
          </a:p>
          <a:p>
            <a:pPr marL="1076325" lvl="2" indent="0">
              <a:buNone/>
            </a:pPr>
            <a:r>
              <a:rPr lang="en-US" altLang="zh-TW" sz="2200" dirty="0" smtClean="0"/>
              <a:t>Case </a:t>
            </a:r>
            <a:r>
              <a:rPr lang="en-US" altLang="zh-TW" sz="2200" dirty="0">
                <a:solidFill>
                  <a:prstClr val="black"/>
                </a:solidFill>
              </a:rPr>
              <a:t>4.</a:t>
            </a:r>
            <a:r>
              <a:rPr lang="en-US" altLang="zh-TW" sz="2200" dirty="0" smtClean="0"/>
              <a:t>1.2.2.1: </a:t>
            </a:r>
            <a:r>
              <a:rPr lang="en-US" altLang="zh-TW" sz="2200" i="1" dirty="0">
                <a:solidFill>
                  <a:prstClr val="black"/>
                </a:solidFill>
              </a:rPr>
              <a:t>S</a:t>
            </a:r>
            <a:r>
              <a:rPr lang="en-US" altLang="zh-TW" sz="2200" i="1" baseline="-25000" dirty="0">
                <a:solidFill>
                  <a:prstClr val="black"/>
                </a:solidFill>
              </a:rPr>
              <a:t>L</a:t>
            </a:r>
            <a:r>
              <a:rPr lang="en-US" altLang="zh-TW" sz="2200" dirty="0"/>
              <a:t> is </a:t>
            </a:r>
            <a:r>
              <a:rPr lang="en-US" altLang="zh-TW" sz="2200" dirty="0" smtClean="0"/>
              <a:t>red </a:t>
            </a:r>
            <a:r>
              <a:rPr lang="en-US" altLang="zh-TW" sz="2200" dirty="0">
                <a:solidFill>
                  <a:srgbClr val="00B050"/>
                </a:solidFill>
              </a:rPr>
              <a:t>(Case </a:t>
            </a:r>
            <a:r>
              <a:rPr lang="en-US" altLang="zh-TW" sz="2200" dirty="0" smtClean="0">
                <a:solidFill>
                  <a:srgbClr val="00B050"/>
                </a:solidFill>
              </a:rPr>
              <a:t>4.3.1)</a:t>
            </a:r>
          </a:p>
          <a:p>
            <a:pPr marL="1076325" lvl="2" indent="0">
              <a:buNone/>
            </a:pPr>
            <a:r>
              <a:rPr lang="en-US" altLang="zh-TW" sz="2200" dirty="0" smtClean="0"/>
              <a:t>Case </a:t>
            </a:r>
            <a:r>
              <a:rPr lang="en-US" altLang="zh-TW" sz="2200" dirty="0">
                <a:solidFill>
                  <a:prstClr val="black"/>
                </a:solidFill>
              </a:rPr>
              <a:t>4.</a:t>
            </a:r>
            <a:r>
              <a:rPr lang="en-US" altLang="zh-TW" sz="2200" dirty="0" smtClean="0"/>
              <a:t>1.2.2.2: </a:t>
            </a:r>
            <a:r>
              <a:rPr lang="en-US" altLang="zh-TW" sz="2200" i="1" dirty="0" smtClean="0">
                <a:solidFill>
                  <a:prstClr val="black"/>
                </a:solidFill>
              </a:rPr>
              <a:t>S</a:t>
            </a:r>
            <a:r>
              <a:rPr lang="en-US" altLang="zh-TW" sz="2200" i="1" baseline="-25000" dirty="0" smtClean="0">
                <a:solidFill>
                  <a:prstClr val="black"/>
                </a:solidFill>
              </a:rPr>
              <a:t>L</a:t>
            </a:r>
            <a:r>
              <a:rPr lang="en-US" altLang="zh-TW" sz="2200" dirty="0" smtClean="0"/>
              <a:t> is </a:t>
            </a:r>
            <a:r>
              <a:rPr lang="en-US" altLang="zh-TW" sz="2200" dirty="0"/>
              <a:t>black</a:t>
            </a:r>
          </a:p>
          <a:p>
            <a:pPr marL="1431925" lvl="3" indent="0">
              <a:buNone/>
            </a:pPr>
            <a:r>
              <a:rPr lang="en-US" altLang="zh-TW" sz="2200" dirty="0" smtClean="0"/>
              <a:t>Case </a:t>
            </a:r>
            <a:r>
              <a:rPr lang="en-US" altLang="zh-TW" sz="2200" dirty="0">
                <a:solidFill>
                  <a:prstClr val="black"/>
                </a:solidFill>
              </a:rPr>
              <a:t>4.</a:t>
            </a:r>
            <a:r>
              <a:rPr lang="en-US" altLang="zh-TW" sz="2200" dirty="0" smtClean="0"/>
              <a:t>1.2.2.2.1: </a:t>
            </a:r>
            <a:r>
              <a:rPr lang="en-US" altLang="zh-TW" sz="2200" i="1" dirty="0"/>
              <a:t>P</a:t>
            </a:r>
            <a:r>
              <a:rPr lang="en-US" altLang="zh-TW" sz="2200" dirty="0"/>
              <a:t> is red </a:t>
            </a:r>
            <a:r>
              <a:rPr lang="en-US" altLang="zh-TW" sz="2200" dirty="0">
                <a:solidFill>
                  <a:srgbClr val="00B050"/>
                </a:solidFill>
              </a:rPr>
              <a:t>(Case 4.4)</a:t>
            </a:r>
          </a:p>
          <a:p>
            <a:pPr marL="1431925" lvl="3" indent="0">
              <a:buNone/>
            </a:pPr>
            <a:r>
              <a:rPr lang="en-US" altLang="zh-TW" sz="2200" dirty="0" smtClean="0"/>
              <a:t>Case </a:t>
            </a:r>
            <a:r>
              <a:rPr lang="en-US" altLang="zh-TW" sz="2200" dirty="0">
                <a:solidFill>
                  <a:prstClr val="black"/>
                </a:solidFill>
              </a:rPr>
              <a:t>4.</a:t>
            </a:r>
            <a:r>
              <a:rPr lang="en-US" altLang="zh-TW" sz="2200" dirty="0" smtClean="0"/>
              <a:t>1.2.2.2.2: </a:t>
            </a:r>
            <a:r>
              <a:rPr lang="en-US" altLang="zh-TW" sz="2200" i="1" dirty="0" smtClean="0"/>
              <a:t>P</a:t>
            </a:r>
            <a:r>
              <a:rPr lang="en-US" altLang="zh-TW" sz="2200" dirty="0" smtClean="0"/>
              <a:t> is </a:t>
            </a:r>
            <a:r>
              <a:rPr lang="en-US" altLang="zh-TW" sz="2200" dirty="0"/>
              <a:t>black </a:t>
            </a:r>
            <a:r>
              <a:rPr lang="en-US" altLang="zh-TW" sz="2200" dirty="0">
                <a:solidFill>
                  <a:srgbClr val="00B050"/>
                </a:solidFill>
              </a:rPr>
              <a:t>(Case 4.5</a:t>
            </a:r>
            <a:r>
              <a:rPr lang="en-US" altLang="zh-TW" sz="2200" dirty="0" smtClean="0">
                <a:solidFill>
                  <a:srgbClr val="00B050"/>
                </a:solidFill>
              </a:rPr>
              <a:t>)</a:t>
            </a:r>
          </a:p>
        </p:txBody>
      </p:sp>
      <p:cxnSp>
        <p:nvCxnSpPr>
          <p:cNvPr id="24" name="直線接點 23"/>
          <p:cNvCxnSpPr/>
          <p:nvPr/>
        </p:nvCxnSpPr>
        <p:spPr>
          <a:xfrm>
            <a:off x="6876016" y="2276992"/>
            <a:ext cx="720005"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6300012" y="198899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26" name="文字方塊 25"/>
          <p:cNvSpPr txBox="1"/>
          <p:nvPr/>
        </p:nvSpPr>
        <p:spPr>
          <a:xfrm>
            <a:off x="5724008" y="256499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27" name="直線接點 26"/>
          <p:cNvCxnSpPr/>
          <p:nvPr/>
        </p:nvCxnSpPr>
        <p:spPr>
          <a:xfrm>
            <a:off x="7164018" y="3429000"/>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flipH="1">
            <a:off x="6876736" y="3429000"/>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8028024" y="3429000"/>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flipH="1">
            <a:off x="7740742" y="3429000"/>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flipH="1">
            <a:off x="7164018" y="2853457"/>
            <a:ext cx="431893"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7596483" y="2853457"/>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452020" y="2708995"/>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4" name="橢圓 33"/>
          <p:cNvSpPr/>
          <p:nvPr/>
        </p:nvSpPr>
        <p:spPr>
          <a:xfrm>
            <a:off x="7020017" y="3284999"/>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5" name="橢圓 34"/>
          <p:cNvSpPr/>
          <p:nvPr/>
        </p:nvSpPr>
        <p:spPr>
          <a:xfrm>
            <a:off x="7884023" y="3284999"/>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6" name="文字方塊 35"/>
          <p:cNvSpPr txBox="1"/>
          <p:nvPr/>
        </p:nvSpPr>
        <p:spPr>
          <a:xfrm>
            <a:off x="7740022" y="256499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37" name="文字方塊 36"/>
          <p:cNvSpPr txBox="1"/>
          <p:nvPr/>
        </p:nvSpPr>
        <p:spPr>
          <a:xfrm>
            <a:off x="6588014" y="3140998"/>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38" name="文字方塊 37"/>
          <p:cNvSpPr txBox="1"/>
          <p:nvPr/>
        </p:nvSpPr>
        <p:spPr>
          <a:xfrm>
            <a:off x="8172025" y="3140998"/>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39" name="直線接點 38"/>
          <p:cNvCxnSpPr>
            <a:endCxn id="41" idx="0"/>
          </p:cNvCxnSpPr>
          <p:nvPr/>
        </p:nvCxnSpPr>
        <p:spPr>
          <a:xfrm flipH="1">
            <a:off x="6299100" y="2276992"/>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橢圓 39"/>
          <p:cNvSpPr/>
          <p:nvPr/>
        </p:nvSpPr>
        <p:spPr>
          <a:xfrm>
            <a:off x="6732015" y="2132991"/>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矩形 40"/>
          <p:cNvSpPr/>
          <p:nvPr/>
        </p:nvSpPr>
        <p:spPr>
          <a:xfrm>
            <a:off x="6226869" y="278145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020065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395288" y="1988990"/>
            <a:ext cx="5904724" cy="3600025"/>
          </a:xfrm>
        </p:spPr>
        <p:txBody>
          <a:bodyPr/>
          <a:lstStyle/>
          <a:p>
            <a:r>
              <a:rPr lang="en-US" altLang="zh-TW" dirty="0">
                <a:solidFill>
                  <a:prstClr val="black"/>
                </a:solidFill>
              </a:rPr>
              <a:t>Case 4.2</a:t>
            </a:r>
            <a:r>
              <a:rPr lang="en-US" altLang="zh-TW" dirty="0" smtClean="0">
                <a:solidFill>
                  <a:prstClr val="black"/>
                </a:solidFill>
              </a:rPr>
              <a:t>:</a:t>
            </a:r>
            <a:r>
              <a:rPr lang="en-US" altLang="zh-TW" i="1" dirty="0" smtClean="0">
                <a:solidFill>
                  <a:prstClr val="black"/>
                </a:solidFill>
              </a:rPr>
              <a:t> </a:t>
            </a:r>
            <a:r>
              <a:rPr lang="en-US" altLang="zh-TW" i="1" dirty="0">
                <a:solidFill>
                  <a:prstClr val="black"/>
                </a:solidFill>
              </a:rPr>
              <a:t>N</a:t>
            </a:r>
            <a:r>
              <a:rPr lang="en-US" altLang="zh-TW" dirty="0">
                <a:solidFill>
                  <a:prstClr val="black"/>
                </a:solidFill>
              </a:rPr>
              <a:t> is the </a:t>
            </a:r>
            <a:r>
              <a:rPr lang="en-US" altLang="zh-TW" dirty="0" smtClean="0">
                <a:solidFill>
                  <a:prstClr val="black"/>
                </a:solidFill>
              </a:rPr>
              <a:t>right </a:t>
            </a:r>
            <a:r>
              <a:rPr lang="en-US" altLang="zh-TW" dirty="0">
                <a:solidFill>
                  <a:prstClr val="black"/>
                </a:solidFill>
              </a:rPr>
              <a:t>child of </a:t>
            </a:r>
            <a:r>
              <a:rPr lang="en-US" altLang="zh-TW" i="1" dirty="0">
                <a:solidFill>
                  <a:prstClr val="black"/>
                </a:solidFill>
              </a:rPr>
              <a:t>P</a:t>
            </a:r>
            <a:endParaRPr lang="en-US" altLang="zh-TW" dirty="0" smtClean="0"/>
          </a:p>
          <a:p>
            <a:pPr marL="355600"/>
            <a:r>
              <a:rPr lang="en-US" altLang="zh-TW" dirty="0" smtClean="0"/>
              <a:t>Case </a:t>
            </a:r>
            <a:r>
              <a:rPr lang="en-US" altLang="zh-TW" dirty="0">
                <a:solidFill>
                  <a:prstClr val="black"/>
                </a:solidFill>
              </a:rPr>
              <a:t>4.</a:t>
            </a:r>
            <a:r>
              <a:rPr lang="en-US" altLang="zh-TW" dirty="0" smtClean="0"/>
              <a:t>2.1: </a:t>
            </a:r>
            <a:r>
              <a:rPr lang="en-US" altLang="zh-TW" i="1" dirty="0"/>
              <a:t>S</a:t>
            </a:r>
            <a:r>
              <a:rPr lang="en-US" altLang="zh-TW" dirty="0"/>
              <a:t> is </a:t>
            </a:r>
            <a:r>
              <a:rPr lang="en-US" altLang="zh-TW" dirty="0" smtClean="0"/>
              <a:t>red </a:t>
            </a:r>
            <a:r>
              <a:rPr lang="en-US" altLang="zh-TW" dirty="0">
                <a:solidFill>
                  <a:srgbClr val="00B050"/>
                </a:solidFill>
              </a:rPr>
              <a:t>(Case </a:t>
            </a:r>
            <a:r>
              <a:rPr lang="en-US" altLang="zh-TW" dirty="0" smtClean="0">
                <a:solidFill>
                  <a:srgbClr val="00B050"/>
                </a:solidFill>
              </a:rPr>
              <a:t>4.1.2)</a:t>
            </a:r>
          </a:p>
          <a:p>
            <a:pPr marL="355600"/>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2.2: </a:t>
            </a:r>
            <a:r>
              <a:rPr lang="en-US" altLang="zh-TW" i="1" dirty="0">
                <a:solidFill>
                  <a:prstClr val="black"/>
                </a:solidFill>
              </a:rPr>
              <a:t>S</a:t>
            </a:r>
            <a:r>
              <a:rPr lang="en-US" altLang="zh-TW" dirty="0">
                <a:solidFill>
                  <a:prstClr val="black"/>
                </a:solidFill>
              </a:rPr>
              <a:t> is </a:t>
            </a:r>
            <a:r>
              <a:rPr lang="en-US" altLang="zh-TW" dirty="0" smtClean="0">
                <a:solidFill>
                  <a:prstClr val="black"/>
                </a:solidFill>
              </a:rPr>
              <a:t>black</a:t>
            </a:r>
            <a:endParaRPr lang="en-US" altLang="zh-TW" dirty="0" smtClean="0"/>
          </a:p>
          <a:p>
            <a:pPr marL="720725" lvl="1" indent="0">
              <a:buNone/>
            </a:pPr>
            <a:r>
              <a:rPr lang="en-US" altLang="zh-TW" dirty="0" smtClean="0"/>
              <a:t>Case </a:t>
            </a:r>
            <a:r>
              <a:rPr lang="en-US" altLang="zh-TW" dirty="0">
                <a:solidFill>
                  <a:prstClr val="black"/>
                </a:solidFill>
              </a:rPr>
              <a:t>4.</a:t>
            </a:r>
            <a:r>
              <a:rPr lang="en-US" altLang="zh-TW" dirty="0" smtClean="0">
                <a:solidFill>
                  <a:prstClr val="black"/>
                </a:solidFill>
              </a:rPr>
              <a:t>2.</a:t>
            </a:r>
            <a:r>
              <a:rPr lang="en-US" altLang="zh-TW" dirty="0" smtClean="0"/>
              <a:t>2.1: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is red </a:t>
            </a:r>
            <a:r>
              <a:rPr lang="en-US" altLang="zh-TW" dirty="0">
                <a:solidFill>
                  <a:srgbClr val="00B050"/>
                </a:solidFill>
              </a:rPr>
              <a:t>(Case </a:t>
            </a:r>
            <a:r>
              <a:rPr lang="en-US" altLang="zh-TW" dirty="0" smtClean="0">
                <a:solidFill>
                  <a:srgbClr val="00B050"/>
                </a:solidFill>
              </a:rPr>
              <a:t>4.2.2)</a:t>
            </a:r>
          </a:p>
          <a:p>
            <a:pPr marL="720725" lvl="1" indent="0">
              <a:buNone/>
            </a:pPr>
            <a:r>
              <a:rPr lang="en-US" altLang="zh-TW" dirty="0" smtClean="0"/>
              <a:t>Case </a:t>
            </a:r>
            <a:r>
              <a:rPr lang="en-US" altLang="zh-TW" dirty="0">
                <a:solidFill>
                  <a:prstClr val="black"/>
                </a:solidFill>
              </a:rPr>
              <a:t>4.</a:t>
            </a:r>
            <a:r>
              <a:rPr lang="en-US" altLang="zh-TW" dirty="0" smtClean="0">
                <a:solidFill>
                  <a:prstClr val="black"/>
                </a:solidFill>
              </a:rPr>
              <a:t>2.</a:t>
            </a:r>
            <a:r>
              <a:rPr lang="en-US" altLang="zh-TW" dirty="0" smtClean="0"/>
              <a:t>2.2: </a:t>
            </a:r>
            <a:r>
              <a:rPr lang="en-US" altLang="zh-TW" i="1" dirty="0" smtClean="0">
                <a:solidFill>
                  <a:prstClr val="black"/>
                </a:solidFill>
              </a:rPr>
              <a:t>S</a:t>
            </a:r>
            <a:r>
              <a:rPr lang="en-US" altLang="zh-TW" i="1" baseline="-25000" dirty="0" smtClean="0">
                <a:solidFill>
                  <a:prstClr val="black"/>
                </a:solidFill>
              </a:rPr>
              <a:t>L</a:t>
            </a:r>
            <a:r>
              <a:rPr lang="en-US" altLang="zh-TW" dirty="0" smtClean="0"/>
              <a:t> is </a:t>
            </a:r>
            <a:r>
              <a:rPr lang="en-US" altLang="zh-TW" dirty="0"/>
              <a:t>black</a:t>
            </a:r>
            <a:endParaRPr lang="zh-TW" altLang="en-US" dirty="0"/>
          </a:p>
          <a:p>
            <a:pPr marL="1076325" lvl="2" indent="0">
              <a:buNone/>
            </a:pPr>
            <a:r>
              <a:rPr lang="en-US" altLang="zh-TW" sz="2200" dirty="0" smtClean="0"/>
              <a:t>Case </a:t>
            </a:r>
            <a:r>
              <a:rPr lang="en-US" altLang="zh-TW" sz="2200" dirty="0">
                <a:solidFill>
                  <a:prstClr val="black"/>
                </a:solidFill>
              </a:rPr>
              <a:t>4.</a:t>
            </a:r>
            <a:r>
              <a:rPr lang="en-US" altLang="zh-TW" sz="2200" dirty="0" smtClean="0">
                <a:solidFill>
                  <a:prstClr val="black"/>
                </a:solidFill>
              </a:rPr>
              <a:t>2.</a:t>
            </a:r>
            <a:r>
              <a:rPr lang="en-US" altLang="zh-TW" sz="2200" dirty="0" smtClean="0"/>
              <a:t>2.2.1: </a:t>
            </a:r>
            <a:r>
              <a:rPr lang="en-US" altLang="zh-TW" sz="2200" i="1" dirty="0" smtClean="0">
                <a:solidFill>
                  <a:prstClr val="black"/>
                </a:solidFill>
              </a:rPr>
              <a:t>S</a:t>
            </a:r>
            <a:r>
              <a:rPr lang="en-US" altLang="zh-TW" sz="2200" i="1" baseline="-25000" dirty="0" smtClean="0">
                <a:solidFill>
                  <a:prstClr val="black"/>
                </a:solidFill>
              </a:rPr>
              <a:t>R</a:t>
            </a:r>
            <a:r>
              <a:rPr lang="en-US" altLang="zh-TW" sz="2200" dirty="0" smtClean="0"/>
              <a:t> </a:t>
            </a:r>
            <a:r>
              <a:rPr lang="en-US" altLang="zh-TW" sz="2200" dirty="0"/>
              <a:t>is </a:t>
            </a:r>
            <a:r>
              <a:rPr lang="en-US" altLang="zh-TW" sz="2200" dirty="0" smtClean="0"/>
              <a:t>red </a:t>
            </a:r>
            <a:r>
              <a:rPr lang="en-US" altLang="zh-TW" sz="2200" dirty="0">
                <a:solidFill>
                  <a:srgbClr val="00B050"/>
                </a:solidFill>
              </a:rPr>
              <a:t>(Case </a:t>
            </a:r>
            <a:r>
              <a:rPr lang="en-US" altLang="zh-TW" sz="2200" dirty="0" smtClean="0">
                <a:solidFill>
                  <a:srgbClr val="00B050"/>
                </a:solidFill>
              </a:rPr>
              <a:t>4.3.2)</a:t>
            </a:r>
          </a:p>
          <a:p>
            <a:pPr marL="1076325" lvl="2" indent="0">
              <a:buNone/>
            </a:pPr>
            <a:r>
              <a:rPr lang="en-US" altLang="zh-TW" sz="2200" dirty="0" smtClean="0"/>
              <a:t>Case </a:t>
            </a:r>
            <a:r>
              <a:rPr lang="en-US" altLang="zh-TW" sz="2200" dirty="0">
                <a:solidFill>
                  <a:prstClr val="black"/>
                </a:solidFill>
              </a:rPr>
              <a:t>4.</a:t>
            </a:r>
            <a:r>
              <a:rPr lang="en-US" altLang="zh-TW" sz="2200" dirty="0" smtClean="0">
                <a:solidFill>
                  <a:prstClr val="black"/>
                </a:solidFill>
              </a:rPr>
              <a:t>2.</a:t>
            </a:r>
            <a:r>
              <a:rPr lang="en-US" altLang="zh-TW" sz="2200" dirty="0" smtClean="0"/>
              <a:t>2.2.2: </a:t>
            </a:r>
            <a:r>
              <a:rPr lang="en-US" altLang="zh-TW" sz="2200" i="1" dirty="0" smtClean="0">
                <a:solidFill>
                  <a:prstClr val="black"/>
                </a:solidFill>
              </a:rPr>
              <a:t>S</a:t>
            </a:r>
            <a:r>
              <a:rPr lang="en-US" altLang="zh-TW" sz="2200" i="1" baseline="-25000" dirty="0" smtClean="0">
                <a:solidFill>
                  <a:prstClr val="black"/>
                </a:solidFill>
              </a:rPr>
              <a:t>R</a:t>
            </a:r>
            <a:r>
              <a:rPr lang="en-US" altLang="zh-TW" sz="2200" dirty="0" smtClean="0"/>
              <a:t> is </a:t>
            </a:r>
            <a:r>
              <a:rPr lang="en-US" altLang="zh-TW" sz="2200" dirty="0"/>
              <a:t>black</a:t>
            </a:r>
          </a:p>
          <a:p>
            <a:pPr marL="1431925" lvl="3" indent="0">
              <a:buNone/>
            </a:pPr>
            <a:r>
              <a:rPr lang="en-US" altLang="zh-TW" sz="2200" dirty="0" smtClean="0"/>
              <a:t>Case </a:t>
            </a:r>
            <a:r>
              <a:rPr lang="en-US" altLang="zh-TW" sz="2200" dirty="0">
                <a:solidFill>
                  <a:prstClr val="black"/>
                </a:solidFill>
              </a:rPr>
              <a:t>4.</a:t>
            </a:r>
            <a:r>
              <a:rPr lang="en-US" altLang="zh-TW" sz="2200" dirty="0" smtClean="0">
                <a:solidFill>
                  <a:prstClr val="black"/>
                </a:solidFill>
              </a:rPr>
              <a:t>2.</a:t>
            </a:r>
            <a:r>
              <a:rPr lang="en-US" altLang="zh-TW" sz="2200" dirty="0" smtClean="0"/>
              <a:t>2.2.2.1: </a:t>
            </a:r>
            <a:r>
              <a:rPr lang="en-US" altLang="zh-TW" sz="2200" i="1" dirty="0"/>
              <a:t>P</a:t>
            </a:r>
            <a:r>
              <a:rPr lang="en-US" altLang="zh-TW" sz="2200" dirty="0"/>
              <a:t> is red </a:t>
            </a:r>
            <a:r>
              <a:rPr lang="en-US" altLang="zh-TW" sz="2200" dirty="0">
                <a:solidFill>
                  <a:srgbClr val="00B050"/>
                </a:solidFill>
              </a:rPr>
              <a:t>(Case 4.4)</a:t>
            </a:r>
          </a:p>
          <a:p>
            <a:pPr marL="1431925" lvl="3" indent="0">
              <a:buNone/>
            </a:pPr>
            <a:r>
              <a:rPr lang="en-US" altLang="zh-TW" sz="2200" dirty="0" smtClean="0"/>
              <a:t>Case </a:t>
            </a:r>
            <a:r>
              <a:rPr lang="en-US" altLang="zh-TW" sz="2200" dirty="0">
                <a:solidFill>
                  <a:prstClr val="black"/>
                </a:solidFill>
              </a:rPr>
              <a:t>4.</a:t>
            </a:r>
            <a:r>
              <a:rPr lang="en-US" altLang="zh-TW" sz="2200" dirty="0" smtClean="0">
                <a:solidFill>
                  <a:prstClr val="black"/>
                </a:solidFill>
              </a:rPr>
              <a:t>2.</a:t>
            </a:r>
            <a:r>
              <a:rPr lang="en-US" altLang="zh-TW" sz="2200" dirty="0" smtClean="0"/>
              <a:t>2.2.2.2: </a:t>
            </a:r>
            <a:r>
              <a:rPr lang="en-US" altLang="zh-TW" sz="2200" i="1" dirty="0" smtClean="0"/>
              <a:t>P</a:t>
            </a:r>
            <a:r>
              <a:rPr lang="en-US" altLang="zh-TW" sz="2200" dirty="0" smtClean="0"/>
              <a:t> is </a:t>
            </a:r>
            <a:r>
              <a:rPr lang="en-US" altLang="zh-TW" sz="2200" dirty="0"/>
              <a:t>black </a:t>
            </a:r>
            <a:r>
              <a:rPr lang="en-US" altLang="zh-TW" sz="2200" dirty="0">
                <a:solidFill>
                  <a:srgbClr val="00B050"/>
                </a:solidFill>
              </a:rPr>
              <a:t>(Case 4.5</a:t>
            </a:r>
            <a:r>
              <a:rPr lang="en-US" altLang="zh-TW" sz="2200" dirty="0" smtClean="0">
                <a:solidFill>
                  <a:srgbClr val="00B050"/>
                </a:solidFill>
              </a:rPr>
              <a:t>)</a:t>
            </a:r>
          </a:p>
        </p:txBody>
      </p:sp>
      <p:cxnSp>
        <p:nvCxnSpPr>
          <p:cNvPr id="24" name="直線接點 23"/>
          <p:cNvCxnSpPr/>
          <p:nvPr/>
        </p:nvCxnSpPr>
        <p:spPr>
          <a:xfrm flipH="1">
            <a:off x="6732016" y="2276992"/>
            <a:ext cx="720004"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6876016" y="198899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31" name="文字方塊 30"/>
          <p:cNvSpPr txBox="1"/>
          <p:nvPr/>
        </p:nvSpPr>
        <p:spPr>
          <a:xfrm>
            <a:off x="6156011" y="256499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cxnSp>
        <p:nvCxnSpPr>
          <p:cNvPr id="32" name="直線接點 31"/>
          <p:cNvCxnSpPr/>
          <p:nvPr/>
        </p:nvCxnSpPr>
        <p:spPr>
          <a:xfrm>
            <a:off x="6300012" y="3429000"/>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6012730" y="3429000"/>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164018" y="3429000"/>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6876736" y="3429000"/>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300012" y="2853457"/>
            <a:ext cx="431893"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6732477" y="2853457"/>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6588014" y="2708995"/>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9" name="橢圓 38"/>
          <p:cNvSpPr/>
          <p:nvPr/>
        </p:nvSpPr>
        <p:spPr>
          <a:xfrm>
            <a:off x="6156011" y="3284999"/>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0" name="橢圓 39"/>
          <p:cNvSpPr/>
          <p:nvPr/>
        </p:nvSpPr>
        <p:spPr>
          <a:xfrm>
            <a:off x="7020017" y="3284999"/>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8172025" y="256499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42" name="文字方塊 41"/>
          <p:cNvSpPr txBox="1"/>
          <p:nvPr/>
        </p:nvSpPr>
        <p:spPr>
          <a:xfrm>
            <a:off x="5724008" y="3140998"/>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3" name="文字方塊 42"/>
          <p:cNvSpPr txBox="1"/>
          <p:nvPr/>
        </p:nvSpPr>
        <p:spPr>
          <a:xfrm>
            <a:off x="7308019" y="3140998"/>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45" name="直線接點 44"/>
          <p:cNvCxnSpPr>
            <a:endCxn id="47" idx="0"/>
          </p:cNvCxnSpPr>
          <p:nvPr/>
        </p:nvCxnSpPr>
        <p:spPr>
          <a:xfrm>
            <a:off x="7452020" y="2276992"/>
            <a:ext cx="575092"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7308019" y="2132991"/>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7" name="矩形 46"/>
          <p:cNvSpPr/>
          <p:nvPr/>
        </p:nvSpPr>
        <p:spPr>
          <a:xfrm>
            <a:off x="7954881" y="278145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126229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67587" name="內容版面配置區 2"/>
          <p:cNvSpPr>
            <a:spLocks noGrp="1"/>
          </p:cNvSpPr>
          <p:nvPr>
            <p:ph idx="1"/>
          </p:nvPr>
        </p:nvSpPr>
        <p:spPr/>
        <p:txBody>
          <a:bodyPr/>
          <a:lstStyle/>
          <a:p>
            <a:r>
              <a:rPr lang="en-US" altLang="zh-TW" b="1" smtClean="0">
                <a:solidFill>
                  <a:srgbClr val="000000"/>
                </a:solidFill>
              </a:rPr>
              <a:t>Figure 10.15: </a:t>
            </a:r>
            <a:r>
              <a:rPr lang="en-US" altLang="zh-TW" smtClean="0">
                <a:solidFill>
                  <a:srgbClr val="000000"/>
                </a:solidFill>
              </a:rPr>
              <a:t>A red-black tree</a:t>
            </a:r>
            <a:endParaRPr lang="zh-TW" altLang="en-US" smtClean="0"/>
          </a:p>
        </p:txBody>
      </p:sp>
      <p:cxnSp>
        <p:nvCxnSpPr>
          <p:cNvPr id="5" name="直線接點 4"/>
          <p:cNvCxnSpPr/>
          <p:nvPr/>
        </p:nvCxnSpPr>
        <p:spPr>
          <a:xfrm>
            <a:off x="5075238" y="2060575"/>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3203575" y="2060575"/>
            <a:ext cx="18716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859338"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9" name="直線接點 8"/>
          <p:cNvCxnSpPr>
            <a:endCxn id="27" idx="0"/>
          </p:cNvCxnSpPr>
          <p:nvPr/>
        </p:nvCxnSpPr>
        <p:spPr>
          <a:xfrm>
            <a:off x="6948488" y="2781300"/>
            <a:ext cx="1008062"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5795963" y="2781300"/>
            <a:ext cx="11525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67325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14" name="直線接點 13"/>
          <p:cNvCxnSpPr/>
          <p:nvPr/>
        </p:nvCxnSpPr>
        <p:spPr>
          <a:xfrm>
            <a:off x="3205163" y="2781300"/>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2051050" y="2781300"/>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298767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23" name="矩形 22"/>
          <p:cNvSpPr/>
          <p:nvPr/>
        </p:nvSpPr>
        <p:spPr>
          <a:xfrm>
            <a:off x="442753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4" name="矩形 23"/>
          <p:cNvSpPr/>
          <p:nvPr/>
        </p:nvSpPr>
        <p:spPr>
          <a:xfrm>
            <a:off x="500380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5" name="矩形 24"/>
          <p:cNvSpPr/>
          <p:nvPr/>
        </p:nvSpPr>
        <p:spPr>
          <a:xfrm>
            <a:off x="543560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6" name="矩形 25"/>
          <p:cNvSpPr/>
          <p:nvPr/>
        </p:nvSpPr>
        <p:spPr>
          <a:xfrm>
            <a:off x="6011863"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7" name="矩形 26"/>
          <p:cNvSpPr/>
          <p:nvPr/>
        </p:nvSpPr>
        <p:spPr>
          <a:xfrm>
            <a:off x="78851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9" name="矩形 28"/>
          <p:cNvSpPr/>
          <p:nvPr/>
        </p:nvSpPr>
        <p:spPr>
          <a:xfrm>
            <a:off x="183515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0" name="矩形 29"/>
          <p:cNvSpPr/>
          <p:nvPr/>
        </p:nvSpPr>
        <p:spPr>
          <a:xfrm>
            <a:off x="125888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34" name="直線接點 33"/>
          <p:cNvCxnSpPr/>
          <p:nvPr/>
        </p:nvCxnSpPr>
        <p:spPr>
          <a:xfrm>
            <a:off x="4356100"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619250"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a:endCxn id="26" idx="0"/>
          </p:cNvCxnSpPr>
          <p:nvPr/>
        </p:nvCxnSpPr>
        <p:spPr>
          <a:xfrm>
            <a:off x="5795963"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endCxn id="25" idx="0"/>
          </p:cNvCxnSpPr>
          <p:nvPr/>
        </p:nvCxnSpPr>
        <p:spPr>
          <a:xfrm flipH="1">
            <a:off x="5508625"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478790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406717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450056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133191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2051050"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橢圓 11"/>
          <p:cNvSpPr/>
          <p:nvPr/>
        </p:nvSpPr>
        <p:spPr>
          <a:xfrm>
            <a:off x="5580063"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5" name="橢圓 14"/>
          <p:cNvSpPr/>
          <p:nvPr/>
        </p:nvSpPr>
        <p:spPr>
          <a:xfrm>
            <a:off x="414020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7" name="橢圓 16"/>
          <p:cNvSpPr/>
          <p:nvPr/>
        </p:nvSpPr>
        <p:spPr>
          <a:xfrm>
            <a:off x="1835981" y="3284999"/>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0" name="橢圓 9"/>
          <p:cNvSpPr/>
          <p:nvPr/>
        </p:nvSpPr>
        <p:spPr>
          <a:xfrm>
            <a:off x="45720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8" name="橢圓 17"/>
          <p:cNvSpPr/>
          <p:nvPr/>
        </p:nvSpPr>
        <p:spPr>
          <a:xfrm>
            <a:off x="140335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a:t>
            </a:r>
            <a:endParaRPr lang="zh-TW" altLang="en-US" sz="2000" dirty="0">
              <a:solidFill>
                <a:schemeClr val="bg1"/>
              </a:solidFill>
            </a:endParaRPr>
          </a:p>
        </p:txBody>
      </p:sp>
      <p:sp>
        <p:nvSpPr>
          <p:cNvPr id="22" name="矩形 21"/>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8" name="矩形 27"/>
          <p:cNvSpPr/>
          <p:nvPr/>
        </p:nvSpPr>
        <p:spPr>
          <a:xfrm>
            <a:off x="22669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Tree>
    <p:extLst>
      <p:ext uri="{BB962C8B-B14F-4D97-AF65-F5344CB8AC3E}">
        <p14:creationId xmlns:p14="http://schemas.microsoft.com/office/powerpoint/2010/main" val="20927507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Deletion from a Red-Black Tree</a:t>
            </a:r>
            <a:endParaRPr lang="zh-TW" altLang="en-US" dirty="0"/>
          </a:p>
        </p:txBody>
      </p:sp>
      <p:sp>
        <p:nvSpPr>
          <p:cNvPr id="5" name="內容版面配置區 4"/>
          <p:cNvSpPr>
            <a:spLocks noGrp="1"/>
          </p:cNvSpPr>
          <p:nvPr>
            <p:ph sz="half" idx="1"/>
          </p:nvPr>
        </p:nvSpPr>
        <p:spPr>
          <a:xfrm>
            <a:off x="539972" y="1268985"/>
            <a:ext cx="3600026" cy="3456024"/>
          </a:xfrm>
        </p:spPr>
        <p:txBody>
          <a:bodyPr/>
          <a:lstStyle/>
          <a:p>
            <a:pPr lvl="0"/>
            <a:r>
              <a:rPr lang="en-US" altLang="zh-TW" dirty="0">
                <a:solidFill>
                  <a:prstClr val="black"/>
                </a:solidFill>
              </a:rPr>
              <a:t>Case 4.1:</a:t>
            </a:r>
            <a:r>
              <a:rPr lang="en-US" altLang="zh-TW" sz="2400" i="1" dirty="0">
                <a:solidFill>
                  <a:prstClr val="black"/>
                </a:solidFill>
              </a:rPr>
              <a:t> </a:t>
            </a:r>
            <a:r>
              <a:rPr lang="en-US" altLang="zh-TW" i="1" dirty="0">
                <a:solidFill>
                  <a:prstClr val="black"/>
                </a:solidFill>
              </a:rPr>
              <a:t>N</a:t>
            </a:r>
            <a:r>
              <a:rPr lang="en-US" altLang="zh-TW" dirty="0">
                <a:solidFill>
                  <a:prstClr val="black"/>
                </a:solidFill>
              </a:rPr>
              <a:t> is the left child of </a:t>
            </a:r>
            <a:r>
              <a:rPr lang="en-US" altLang="zh-TW" i="1" dirty="0">
                <a:solidFill>
                  <a:prstClr val="black"/>
                </a:solidFill>
              </a:rPr>
              <a:t>P</a:t>
            </a:r>
            <a:endParaRPr lang="en-US" altLang="zh-TW" dirty="0">
              <a:solidFill>
                <a:prstClr val="black"/>
              </a:solidFill>
            </a:endParaRPr>
          </a:p>
          <a:p>
            <a:pPr marL="180975" lvl="0"/>
            <a:r>
              <a:rPr lang="en-US" altLang="zh-TW" dirty="0">
                <a:solidFill>
                  <a:prstClr val="black"/>
                </a:solidFill>
              </a:rPr>
              <a:t>Case 4.1.1: </a:t>
            </a:r>
            <a:r>
              <a:rPr lang="en-US" altLang="zh-TW" i="1" dirty="0">
                <a:solidFill>
                  <a:prstClr val="black"/>
                </a:solidFill>
              </a:rPr>
              <a:t>S</a:t>
            </a:r>
            <a:r>
              <a:rPr lang="en-US" altLang="zh-TW" dirty="0">
                <a:solidFill>
                  <a:prstClr val="black"/>
                </a:solidFill>
              </a:rPr>
              <a:t> is </a:t>
            </a:r>
            <a:r>
              <a:rPr lang="en-US" altLang="zh-TW" dirty="0" smtClean="0">
                <a:solidFill>
                  <a:prstClr val="black"/>
                </a:solidFill>
              </a:rPr>
              <a:t>red</a:t>
            </a:r>
            <a:endParaRPr lang="en-US" altLang="zh-TW" dirty="0">
              <a:solidFill>
                <a:srgbClr val="00B050"/>
              </a:solidFill>
            </a:endParaRPr>
          </a:p>
          <a:p>
            <a:pPr marL="180975" lvl="0"/>
            <a:r>
              <a:rPr lang="en-US" altLang="zh-TW" dirty="0">
                <a:solidFill>
                  <a:prstClr val="black"/>
                </a:solidFill>
              </a:rPr>
              <a:t>Case 4.1.2: </a:t>
            </a:r>
            <a:r>
              <a:rPr lang="en-US" altLang="zh-TW" i="1" dirty="0">
                <a:solidFill>
                  <a:prstClr val="black"/>
                </a:solidFill>
              </a:rPr>
              <a:t>S</a:t>
            </a:r>
            <a:r>
              <a:rPr lang="en-US" altLang="zh-TW" dirty="0">
                <a:solidFill>
                  <a:prstClr val="black"/>
                </a:solidFill>
              </a:rPr>
              <a:t> is black</a:t>
            </a:r>
          </a:p>
          <a:p>
            <a:pPr marL="361950" lvl="1" indent="0">
              <a:buNone/>
            </a:pPr>
            <a:r>
              <a:rPr lang="en-US" altLang="zh-TW" sz="2000" dirty="0">
                <a:solidFill>
                  <a:prstClr val="black"/>
                </a:solidFill>
              </a:rPr>
              <a:t>Case 4.1.2.1: </a:t>
            </a:r>
            <a:r>
              <a:rPr lang="en-US" altLang="zh-TW" sz="2000" i="1" dirty="0">
                <a:solidFill>
                  <a:prstClr val="black"/>
                </a:solidFill>
              </a:rPr>
              <a:t>S</a:t>
            </a:r>
            <a:r>
              <a:rPr lang="en-US" altLang="zh-TW" sz="2000" i="1" baseline="-25000" dirty="0">
                <a:solidFill>
                  <a:prstClr val="black"/>
                </a:solidFill>
              </a:rPr>
              <a:t>R</a:t>
            </a:r>
            <a:r>
              <a:rPr lang="en-US" altLang="zh-TW" sz="2000" dirty="0">
                <a:solidFill>
                  <a:prstClr val="black"/>
                </a:solidFill>
              </a:rPr>
              <a:t> is </a:t>
            </a:r>
            <a:r>
              <a:rPr lang="en-US" altLang="zh-TW" sz="2000" dirty="0" smtClean="0">
                <a:solidFill>
                  <a:prstClr val="black"/>
                </a:solidFill>
              </a:rPr>
              <a:t>red</a:t>
            </a:r>
            <a:endParaRPr lang="en-US" altLang="zh-TW" sz="2000" dirty="0">
              <a:solidFill>
                <a:srgbClr val="00B050"/>
              </a:solidFill>
            </a:endParaRPr>
          </a:p>
          <a:p>
            <a:pPr marL="361950" lvl="1" indent="0">
              <a:buNone/>
            </a:pPr>
            <a:r>
              <a:rPr lang="en-US" altLang="zh-TW" sz="2000" dirty="0">
                <a:solidFill>
                  <a:prstClr val="black"/>
                </a:solidFill>
              </a:rPr>
              <a:t>Case 4.1.2.2: </a:t>
            </a:r>
            <a:r>
              <a:rPr lang="en-US" altLang="zh-TW" sz="2000" i="1" dirty="0">
                <a:solidFill>
                  <a:prstClr val="black"/>
                </a:solidFill>
              </a:rPr>
              <a:t>S</a:t>
            </a:r>
            <a:r>
              <a:rPr lang="en-US" altLang="zh-TW" sz="2000" i="1" baseline="-25000" dirty="0">
                <a:solidFill>
                  <a:prstClr val="black"/>
                </a:solidFill>
              </a:rPr>
              <a:t>R</a:t>
            </a:r>
            <a:r>
              <a:rPr lang="en-US" altLang="zh-TW" sz="2000" dirty="0">
                <a:solidFill>
                  <a:prstClr val="black"/>
                </a:solidFill>
              </a:rPr>
              <a:t> is black</a:t>
            </a:r>
            <a:endParaRPr lang="zh-TW" altLang="en-US" sz="2000" dirty="0">
              <a:solidFill>
                <a:prstClr val="black"/>
              </a:solidFill>
            </a:endParaRPr>
          </a:p>
          <a:p>
            <a:pPr marL="536575" lvl="2" indent="0">
              <a:buNone/>
            </a:pPr>
            <a:r>
              <a:rPr lang="en-US" altLang="zh-TW" dirty="0">
                <a:solidFill>
                  <a:prstClr val="black"/>
                </a:solidFill>
              </a:rPr>
              <a:t>Case 4.1.2.2.1: </a:t>
            </a:r>
            <a:r>
              <a:rPr lang="en-US" altLang="zh-TW" i="1" dirty="0">
                <a:solidFill>
                  <a:prstClr val="black"/>
                </a:solidFill>
              </a:rPr>
              <a:t>S</a:t>
            </a:r>
            <a:r>
              <a:rPr lang="en-US" altLang="zh-TW" i="1" baseline="-25000" dirty="0">
                <a:solidFill>
                  <a:prstClr val="black"/>
                </a:solidFill>
              </a:rPr>
              <a:t>L</a:t>
            </a:r>
            <a:r>
              <a:rPr lang="en-US" altLang="zh-TW" dirty="0">
                <a:solidFill>
                  <a:prstClr val="black"/>
                </a:solidFill>
              </a:rPr>
              <a:t> is </a:t>
            </a:r>
            <a:r>
              <a:rPr lang="en-US" altLang="zh-TW" dirty="0" smtClean="0">
                <a:solidFill>
                  <a:prstClr val="black"/>
                </a:solidFill>
              </a:rPr>
              <a:t>red</a:t>
            </a:r>
            <a:endParaRPr lang="en-US" altLang="zh-TW" dirty="0">
              <a:solidFill>
                <a:srgbClr val="00B050"/>
              </a:solidFill>
            </a:endParaRPr>
          </a:p>
          <a:p>
            <a:pPr marL="536575" lvl="2" indent="0">
              <a:buNone/>
            </a:pPr>
            <a:r>
              <a:rPr lang="en-US" altLang="zh-TW" dirty="0">
                <a:solidFill>
                  <a:prstClr val="black"/>
                </a:solidFill>
              </a:rPr>
              <a:t>Case 4.1.2.2.2: </a:t>
            </a:r>
            <a:r>
              <a:rPr lang="en-US" altLang="zh-TW" i="1" dirty="0">
                <a:solidFill>
                  <a:prstClr val="black"/>
                </a:solidFill>
              </a:rPr>
              <a:t>S</a:t>
            </a:r>
            <a:r>
              <a:rPr lang="en-US" altLang="zh-TW" i="1" baseline="-25000" dirty="0">
                <a:solidFill>
                  <a:prstClr val="black"/>
                </a:solidFill>
              </a:rPr>
              <a:t>L</a:t>
            </a:r>
            <a:r>
              <a:rPr lang="en-US" altLang="zh-TW" dirty="0">
                <a:solidFill>
                  <a:prstClr val="black"/>
                </a:solidFill>
              </a:rPr>
              <a:t> is black</a:t>
            </a:r>
          </a:p>
          <a:p>
            <a:pPr marL="717550" lvl="3" indent="0">
              <a:buNone/>
            </a:pPr>
            <a:r>
              <a:rPr lang="en-US" altLang="zh-TW" sz="2000" dirty="0">
                <a:solidFill>
                  <a:prstClr val="black"/>
                </a:solidFill>
              </a:rPr>
              <a:t>Case 4.1.2.2.2.1: </a:t>
            </a:r>
            <a:r>
              <a:rPr lang="en-US" altLang="zh-TW" sz="2000" i="1" dirty="0">
                <a:solidFill>
                  <a:prstClr val="black"/>
                </a:solidFill>
              </a:rPr>
              <a:t>P</a:t>
            </a:r>
            <a:r>
              <a:rPr lang="en-US" altLang="zh-TW" sz="2000" dirty="0">
                <a:solidFill>
                  <a:prstClr val="black"/>
                </a:solidFill>
              </a:rPr>
              <a:t> is </a:t>
            </a:r>
            <a:r>
              <a:rPr lang="en-US" altLang="zh-TW" sz="2000" dirty="0" smtClean="0">
                <a:solidFill>
                  <a:prstClr val="black"/>
                </a:solidFill>
              </a:rPr>
              <a:t>red</a:t>
            </a:r>
            <a:endParaRPr lang="en-US" altLang="zh-TW" sz="2000" dirty="0">
              <a:solidFill>
                <a:srgbClr val="00B050"/>
              </a:solidFill>
            </a:endParaRPr>
          </a:p>
          <a:p>
            <a:pPr marL="717550" lvl="3" indent="0">
              <a:buNone/>
            </a:pPr>
            <a:r>
              <a:rPr lang="en-US" altLang="zh-TW" sz="2000" dirty="0">
                <a:solidFill>
                  <a:prstClr val="black"/>
                </a:solidFill>
              </a:rPr>
              <a:t>Case 4.1.2.2.2.2: </a:t>
            </a:r>
            <a:r>
              <a:rPr lang="en-US" altLang="zh-TW" sz="2000" i="1" dirty="0">
                <a:solidFill>
                  <a:prstClr val="black"/>
                </a:solidFill>
              </a:rPr>
              <a:t>P</a:t>
            </a:r>
            <a:r>
              <a:rPr lang="en-US" altLang="zh-TW" sz="2000" dirty="0">
                <a:solidFill>
                  <a:prstClr val="black"/>
                </a:solidFill>
              </a:rPr>
              <a:t> is </a:t>
            </a:r>
            <a:r>
              <a:rPr lang="en-US" altLang="zh-TW" sz="2000" dirty="0" smtClean="0">
                <a:solidFill>
                  <a:prstClr val="black"/>
                </a:solidFill>
              </a:rPr>
              <a:t>black</a:t>
            </a:r>
            <a:endParaRPr lang="en-US" altLang="zh-TW" sz="2000" dirty="0">
              <a:solidFill>
                <a:srgbClr val="00B050"/>
              </a:solidFill>
            </a:endParaRPr>
          </a:p>
        </p:txBody>
      </p:sp>
      <p:sp>
        <p:nvSpPr>
          <p:cNvPr id="6" name="內容版面配置區 5"/>
          <p:cNvSpPr>
            <a:spLocks noGrp="1"/>
          </p:cNvSpPr>
          <p:nvPr>
            <p:ph sz="half" idx="2"/>
          </p:nvPr>
        </p:nvSpPr>
        <p:spPr>
          <a:xfrm>
            <a:off x="5004003" y="1268985"/>
            <a:ext cx="3600025" cy="3456024"/>
          </a:xfrm>
        </p:spPr>
        <p:txBody>
          <a:bodyPr/>
          <a:lstStyle/>
          <a:p>
            <a:pPr lvl="0"/>
            <a:r>
              <a:rPr lang="en-US" altLang="zh-TW" dirty="0">
                <a:solidFill>
                  <a:prstClr val="black"/>
                </a:solidFill>
              </a:rPr>
              <a:t>Case 4.2:</a:t>
            </a:r>
            <a:r>
              <a:rPr lang="en-US" altLang="zh-TW" sz="2400" i="1" dirty="0">
                <a:solidFill>
                  <a:prstClr val="black"/>
                </a:solidFill>
              </a:rPr>
              <a:t> </a:t>
            </a:r>
            <a:r>
              <a:rPr lang="en-US" altLang="zh-TW" i="1" dirty="0">
                <a:solidFill>
                  <a:prstClr val="black"/>
                </a:solidFill>
              </a:rPr>
              <a:t>N</a:t>
            </a:r>
            <a:r>
              <a:rPr lang="en-US" altLang="zh-TW" dirty="0">
                <a:solidFill>
                  <a:prstClr val="black"/>
                </a:solidFill>
              </a:rPr>
              <a:t> is the right child of </a:t>
            </a:r>
            <a:r>
              <a:rPr lang="en-US" altLang="zh-TW" i="1" dirty="0">
                <a:solidFill>
                  <a:prstClr val="black"/>
                </a:solidFill>
              </a:rPr>
              <a:t>P</a:t>
            </a:r>
            <a:endParaRPr lang="en-US" altLang="zh-TW" dirty="0">
              <a:solidFill>
                <a:prstClr val="black"/>
              </a:solidFill>
            </a:endParaRPr>
          </a:p>
          <a:p>
            <a:pPr marL="180975" lvl="0"/>
            <a:r>
              <a:rPr lang="en-US" altLang="zh-TW" dirty="0">
                <a:solidFill>
                  <a:prstClr val="black"/>
                </a:solidFill>
              </a:rPr>
              <a:t>Case 4.2.1: </a:t>
            </a:r>
            <a:r>
              <a:rPr lang="en-US" altLang="zh-TW" i="1" dirty="0">
                <a:solidFill>
                  <a:prstClr val="black"/>
                </a:solidFill>
              </a:rPr>
              <a:t>S</a:t>
            </a:r>
            <a:r>
              <a:rPr lang="en-US" altLang="zh-TW" dirty="0">
                <a:solidFill>
                  <a:prstClr val="black"/>
                </a:solidFill>
              </a:rPr>
              <a:t> is </a:t>
            </a:r>
            <a:r>
              <a:rPr lang="en-US" altLang="zh-TW" dirty="0" smtClean="0">
                <a:solidFill>
                  <a:prstClr val="black"/>
                </a:solidFill>
              </a:rPr>
              <a:t>red</a:t>
            </a:r>
            <a:endParaRPr lang="en-US" altLang="zh-TW" dirty="0">
              <a:solidFill>
                <a:srgbClr val="00B050"/>
              </a:solidFill>
            </a:endParaRPr>
          </a:p>
          <a:p>
            <a:pPr marL="180975" lvl="0"/>
            <a:r>
              <a:rPr lang="en-US" altLang="zh-TW" dirty="0">
                <a:solidFill>
                  <a:prstClr val="black"/>
                </a:solidFill>
              </a:rPr>
              <a:t>Case 4.2.2: </a:t>
            </a:r>
            <a:r>
              <a:rPr lang="en-US" altLang="zh-TW" i="1" dirty="0">
                <a:solidFill>
                  <a:prstClr val="black"/>
                </a:solidFill>
              </a:rPr>
              <a:t>S</a:t>
            </a:r>
            <a:r>
              <a:rPr lang="en-US" altLang="zh-TW" dirty="0">
                <a:solidFill>
                  <a:prstClr val="black"/>
                </a:solidFill>
              </a:rPr>
              <a:t> is black</a:t>
            </a:r>
          </a:p>
          <a:p>
            <a:pPr marL="361950" lvl="1" indent="0">
              <a:buNone/>
            </a:pPr>
            <a:r>
              <a:rPr lang="en-US" altLang="zh-TW" sz="2000" dirty="0">
                <a:solidFill>
                  <a:prstClr val="black"/>
                </a:solidFill>
              </a:rPr>
              <a:t>Case 4.2.2.1: </a:t>
            </a:r>
            <a:r>
              <a:rPr lang="en-US" altLang="zh-TW" sz="2000" i="1" dirty="0">
                <a:solidFill>
                  <a:prstClr val="black"/>
                </a:solidFill>
              </a:rPr>
              <a:t>S</a:t>
            </a:r>
            <a:r>
              <a:rPr lang="en-US" altLang="zh-TW" sz="2000" i="1" baseline="-25000" dirty="0">
                <a:solidFill>
                  <a:prstClr val="black"/>
                </a:solidFill>
              </a:rPr>
              <a:t>L</a:t>
            </a:r>
            <a:r>
              <a:rPr lang="en-US" altLang="zh-TW" sz="2000" dirty="0">
                <a:solidFill>
                  <a:prstClr val="black"/>
                </a:solidFill>
              </a:rPr>
              <a:t> is </a:t>
            </a:r>
            <a:r>
              <a:rPr lang="en-US" altLang="zh-TW" sz="2000" dirty="0" smtClean="0">
                <a:solidFill>
                  <a:prstClr val="black"/>
                </a:solidFill>
              </a:rPr>
              <a:t>red</a:t>
            </a:r>
            <a:endParaRPr lang="en-US" altLang="zh-TW" sz="2000" dirty="0">
              <a:solidFill>
                <a:srgbClr val="00B050"/>
              </a:solidFill>
            </a:endParaRPr>
          </a:p>
          <a:p>
            <a:pPr marL="361950" lvl="1" indent="0">
              <a:buNone/>
            </a:pPr>
            <a:r>
              <a:rPr lang="en-US" altLang="zh-TW" sz="2000" dirty="0">
                <a:solidFill>
                  <a:prstClr val="black"/>
                </a:solidFill>
              </a:rPr>
              <a:t>Case 4.2.2.2: </a:t>
            </a:r>
            <a:r>
              <a:rPr lang="en-US" altLang="zh-TW" sz="2000" i="1" dirty="0">
                <a:solidFill>
                  <a:prstClr val="black"/>
                </a:solidFill>
              </a:rPr>
              <a:t>S</a:t>
            </a:r>
            <a:r>
              <a:rPr lang="en-US" altLang="zh-TW" sz="2000" i="1" baseline="-25000" dirty="0">
                <a:solidFill>
                  <a:prstClr val="black"/>
                </a:solidFill>
              </a:rPr>
              <a:t>L</a:t>
            </a:r>
            <a:r>
              <a:rPr lang="en-US" altLang="zh-TW" sz="2000" dirty="0">
                <a:solidFill>
                  <a:prstClr val="black"/>
                </a:solidFill>
              </a:rPr>
              <a:t> is black</a:t>
            </a:r>
            <a:endParaRPr lang="zh-TW" altLang="en-US" sz="2000" dirty="0">
              <a:solidFill>
                <a:prstClr val="black"/>
              </a:solidFill>
            </a:endParaRPr>
          </a:p>
          <a:p>
            <a:pPr marL="536575" lvl="2" indent="0">
              <a:buNone/>
            </a:pPr>
            <a:r>
              <a:rPr lang="en-US" altLang="zh-TW" dirty="0">
                <a:solidFill>
                  <a:prstClr val="black"/>
                </a:solidFill>
              </a:rPr>
              <a:t>Case 4.2.2.2.1: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is </a:t>
            </a:r>
            <a:r>
              <a:rPr lang="en-US" altLang="zh-TW" dirty="0" smtClean="0">
                <a:solidFill>
                  <a:prstClr val="black"/>
                </a:solidFill>
              </a:rPr>
              <a:t>red</a:t>
            </a:r>
            <a:endParaRPr lang="en-US" altLang="zh-TW" dirty="0">
              <a:solidFill>
                <a:srgbClr val="00B050"/>
              </a:solidFill>
            </a:endParaRPr>
          </a:p>
          <a:p>
            <a:pPr marL="536575" lvl="2" indent="0">
              <a:buNone/>
            </a:pPr>
            <a:r>
              <a:rPr lang="en-US" altLang="zh-TW" dirty="0">
                <a:solidFill>
                  <a:prstClr val="black"/>
                </a:solidFill>
              </a:rPr>
              <a:t>Case 4.2.2.2.2: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is black</a:t>
            </a:r>
          </a:p>
          <a:p>
            <a:pPr marL="717550" lvl="3" indent="0">
              <a:buNone/>
            </a:pPr>
            <a:r>
              <a:rPr lang="en-US" altLang="zh-TW" sz="2000" dirty="0">
                <a:solidFill>
                  <a:prstClr val="black"/>
                </a:solidFill>
              </a:rPr>
              <a:t>Case 4.2.2.2.2.1: </a:t>
            </a:r>
            <a:r>
              <a:rPr lang="en-US" altLang="zh-TW" sz="2000" i="1" dirty="0">
                <a:solidFill>
                  <a:prstClr val="black"/>
                </a:solidFill>
              </a:rPr>
              <a:t>P</a:t>
            </a:r>
            <a:r>
              <a:rPr lang="en-US" altLang="zh-TW" sz="2000" dirty="0">
                <a:solidFill>
                  <a:prstClr val="black"/>
                </a:solidFill>
              </a:rPr>
              <a:t> is </a:t>
            </a:r>
            <a:r>
              <a:rPr lang="en-US" altLang="zh-TW" sz="2000" dirty="0" smtClean="0">
                <a:solidFill>
                  <a:prstClr val="black"/>
                </a:solidFill>
              </a:rPr>
              <a:t>red</a:t>
            </a:r>
            <a:endParaRPr lang="en-US" altLang="zh-TW" sz="2000" dirty="0">
              <a:solidFill>
                <a:srgbClr val="00B050"/>
              </a:solidFill>
            </a:endParaRPr>
          </a:p>
          <a:p>
            <a:pPr marL="717550" lvl="3" indent="0">
              <a:buNone/>
            </a:pPr>
            <a:r>
              <a:rPr lang="en-US" altLang="zh-TW" sz="2000" dirty="0">
                <a:solidFill>
                  <a:prstClr val="black"/>
                </a:solidFill>
              </a:rPr>
              <a:t>Case 4.2.2.2.2.2: </a:t>
            </a:r>
            <a:r>
              <a:rPr lang="en-US" altLang="zh-TW" sz="2000" i="1" dirty="0">
                <a:solidFill>
                  <a:prstClr val="black"/>
                </a:solidFill>
              </a:rPr>
              <a:t>P</a:t>
            </a:r>
            <a:r>
              <a:rPr lang="en-US" altLang="zh-TW" sz="2000" dirty="0">
                <a:solidFill>
                  <a:prstClr val="black"/>
                </a:solidFill>
              </a:rPr>
              <a:t> is </a:t>
            </a:r>
            <a:r>
              <a:rPr lang="en-US" altLang="zh-TW" sz="2000" dirty="0" smtClean="0">
                <a:solidFill>
                  <a:prstClr val="black"/>
                </a:solidFill>
              </a:rPr>
              <a:t>black</a:t>
            </a:r>
            <a:endParaRPr lang="en-US" altLang="zh-TW" sz="2000" dirty="0">
              <a:solidFill>
                <a:srgbClr val="00B050"/>
              </a:solidFill>
            </a:endParaRPr>
          </a:p>
        </p:txBody>
      </p:sp>
    </p:spTree>
    <p:extLst>
      <p:ext uri="{BB962C8B-B14F-4D97-AF65-F5344CB8AC3E}">
        <p14:creationId xmlns:p14="http://schemas.microsoft.com/office/powerpoint/2010/main" val="38730804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8355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Case 4.1.1: </a:t>
            </a:r>
            <a:r>
              <a:rPr lang="en-US" altLang="zh-TW" i="1" dirty="0"/>
              <a:t>S</a:t>
            </a:r>
            <a:r>
              <a:rPr lang="en-US" altLang="zh-TW" dirty="0"/>
              <a:t> is red</a:t>
            </a:r>
            <a:endParaRPr lang="zh-TW" altLang="en-US" dirty="0"/>
          </a:p>
        </p:txBody>
      </p:sp>
      <p:sp>
        <p:nvSpPr>
          <p:cNvPr id="3" name="內容版面配置區 2"/>
          <p:cNvSpPr>
            <a:spLocks noGrp="1"/>
          </p:cNvSpPr>
          <p:nvPr>
            <p:ph idx="1"/>
          </p:nvPr>
        </p:nvSpPr>
        <p:spPr>
          <a:xfrm>
            <a:off x="251970" y="1268415"/>
            <a:ext cx="8640060" cy="432573"/>
          </a:xfrm>
        </p:spPr>
        <p:txBody>
          <a:bodyPr/>
          <a:lstStyle/>
          <a:p>
            <a:pPr marL="266700" indent="-266700"/>
            <a:r>
              <a:rPr lang="en-US" altLang="zh-TW" sz="2200" dirty="0"/>
              <a:t>Note that </a:t>
            </a:r>
            <a:r>
              <a:rPr lang="en-US" altLang="zh-TW" sz="2200" i="1" dirty="0"/>
              <a:t>P</a:t>
            </a:r>
            <a:r>
              <a:rPr lang="en-US" altLang="zh-TW" sz="2200" dirty="0"/>
              <a:t>, </a:t>
            </a:r>
            <a:r>
              <a:rPr lang="en-US" altLang="zh-TW" sz="2200" i="1" dirty="0">
                <a:solidFill>
                  <a:prstClr val="black"/>
                </a:solidFill>
              </a:rPr>
              <a:t>S</a:t>
            </a:r>
            <a:r>
              <a:rPr lang="en-US" altLang="zh-TW" sz="2200" i="1" baseline="-25000" dirty="0">
                <a:solidFill>
                  <a:prstClr val="black"/>
                </a:solidFill>
              </a:rPr>
              <a:t>L</a:t>
            </a:r>
            <a:r>
              <a:rPr lang="en-US" altLang="zh-TW" sz="2200" dirty="0">
                <a:solidFill>
                  <a:prstClr val="black"/>
                </a:solidFill>
              </a:rPr>
              <a:t> and </a:t>
            </a:r>
            <a:r>
              <a:rPr lang="en-US" altLang="zh-TW" sz="2200" i="1" dirty="0">
                <a:solidFill>
                  <a:prstClr val="black"/>
                </a:solidFill>
              </a:rPr>
              <a:t>S</a:t>
            </a:r>
            <a:r>
              <a:rPr lang="en-US" altLang="zh-TW" sz="2200" i="1" baseline="-25000" dirty="0">
                <a:solidFill>
                  <a:prstClr val="black"/>
                </a:solidFill>
              </a:rPr>
              <a:t>R</a:t>
            </a:r>
            <a:r>
              <a:rPr lang="en-US" altLang="zh-TW" sz="2200" dirty="0">
                <a:solidFill>
                  <a:prstClr val="black"/>
                </a:solidFill>
              </a:rPr>
              <a:t> have to be black as </a:t>
            </a:r>
            <a:r>
              <a:rPr lang="en-US" altLang="zh-TW" sz="2200" i="1" dirty="0">
                <a:solidFill>
                  <a:prstClr val="black"/>
                </a:solidFill>
              </a:rPr>
              <a:t>S</a:t>
            </a:r>
            <a:r>
              <a:rPr lang="en-US" altLang="zh-TW" sz="2200" dirty="0">
                <a:solidFill>
                  <a:prstClr val="black"/>
                </a:solidFill>
              </a:rPr>
              <a:t> is red</a:t>
            </a:r>
            <a:r>
              <a:rPr lang="en-US" altLang="zh-TW" sz="2200" dirty="0" smtClean="0"/>
              <a:t>.</a:t>
            </a:r>
            <a:endParaRPr lang="en-US" altLang="zh-TW" sz="2200" dirty="0"/>
          </a:p>
        </p:txBody>
      </p:sp>
      <p:cxnSp>
        <p:nvCxnSpPr>
          <p:cNvPr id="66" name="直線接點 65"/>
          <p:cNvCxnSpPr/>
          <p:nvPr/>
        </p:nvCxnSpPr>
        <p:spPr>
          <a:xfrm>
            <a:off x="5004003" y="414900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flipH="1">
            <a:off x="4716721" y="414900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5868009" y="414900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5580727" y="414900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5004003"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3707994"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a:off x="4572462"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橢圓 97"/>
          <p:cNvSpPr/>
          <p:nvPr/>
        </p:nvSpPr>
        <p:spPr>
          <a:xfrm>
            <a:off x="4427999" y="285299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9" name="直線接點 98"/>
          <p:cNvCxnSpPr/>
          <p:nvPr/>
        </p:nvCxnSpPr>
        <p:spPr>
          <a:xfrm>
            <a:off x="5436468" y="357346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5292005" y="342900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1" name="橢圓 100"/>
          <p:cNvSpPr/>
          <p:nvPr/>
        </p:nvSpPr>
        <p:spPr>
          <a:xfrm>
            <a:off x="4860002"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2" name="橢圓 101"/>
          <p:cNvSpPr/>
          <p:nvPr/>
        </p:nvSpPr>
        <p:spPr>
          <a:xfrm>
            <a:off x="5724008"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3" name="文字方塊 102"/>
          <p:cNvSpPr txBox="1"/>
          <p:nvPr/>
        </p:nvSpPr>
        <p:spPr>
          <a:xfrm>
            <a:off x="3995996"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04" name="文字方塊 103"/>
          <p:cNvSpPr txBox="1"/>
          <p:nvPr/>
        </p:nvSpPr>
        <p:spPr>
          <a:xfrm>
            <a:off x="5580007"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05" name="文字方塊 104"/>
          <p:cNvSpPr txBox="1"/>
          <p:nvPr/>
        </p:nvSpPr>
        <p:spPr>
          <a:xfrm>
            <a:off x="4427999"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06" name="文字方塊 105"/>
          <p:cNvSpPr txBox="1"/>
          <p:nvPr/>
        </p:nvSpPr>
        <p:spPr>
          <a:xfrm>
            <a:off x="6012010"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07" name="直線接點 106"/>
          <p:cNvCxnSpPr>
            <a:endCxn id="112" idx="0"/>
          </p:cNvCxnSpPr>
          <p:nvPr/>
        </p:nvCxnSpPr>
        <p:spPr>
          <a:xfrm>
            <a:off x="3707994"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a:endCxn id="113" idx="0"/>
          </p:cNvCxnSpPr>
          <p:nvPr/>
        </p:nvCxnSpPr>
        <p:spPr>
          <a:xfrm flipH="1">
            <a:off x="3419080"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橢圓 108"/>
          <p:cNvSpPr/>
          <p:nvPr/>
        </p:nvSpPr>
        <p:spPr>
          <a:xfrm>
            <a:off x="3563993"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0" name="文字方塊 109"/>
          <p:cNvSpPr txBox="1"/>
          <p:nvPr/>
        </p:nvSpPr>
        <p:spPr>
          <a:xfrm>
            <a:off x="2843785"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11" name="文字方塊 110"/>
          <p:cNvSpPr txBox="1"/>
          <p:nvPr/>
        </p:nvSpPr>
        <p:spPr>
          <a:xfrm>
            <a:off x="3131990"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12" name="矩形 111"/>
          <p:cNvSpPr/>
          <p:nvPr/>
        </p:nvSpPr>
        <p:spPr>
          <a:xfrm>
            <a:off x="3923894"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3" name="矩形 112"/>
          <p:cNvSpPr/>
          <p:nvPr/>
        </p:nvSpPr>
        <p:spPr>
          <a:xfrm>
            <a:off x="3346849"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40152751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4.2.1: </a:t>
            </a:r>
            <a:r>
              <a:rPr lang="en-US" altLang="zh-TW" sz="4000" i="1" dirty="0"/>
              <a:t>S</a:t>
            </a:r>
            <a:r>
              <a:rPr lang="en-US" altLang="zh-TW" sz="4000" dirty="0"/>
              <a:t> is black and </a:t>
            </a:r>
            <a:r>
              <a:rPr lang="en-US" altLang="zh-TW" sz="4000" i="1" dirty="0"/>
              <a:t>S</a:t>
            </a:r>
            <a:r>
              <a:rPr lang="en-US" altLang="zh-TW" sz="4000" i="1" baseline="-25000" dirty="0"/>
              <a:t>R</a:t>
            </a:r>
            <a:r>
              <a:rPr lang="en-US" altLang="zh-TW" sz="4000" dirty="0"/>
              <a:t> is red</a:t>
            </a:r>
            <a:endParaRPr lang="zh-TW" altLang="en-US" sz="2800" dirty="0"/>
          </a:p>
        </p:txBody>
      </p:sp>
      <p:cxnSp>
        <p:nvCxnSpPr>
          <p:cNvPr id="83" name="直線接點 82"/>
          <p:cNvCxnSpPr/>
          <p:nvPr/>
        </p:nvCxnSpPr>
        <p:spPr>
          <a:xfrm>
            <a:off x="5004003" y="414900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H="1">
            <a:off x="4716721" y="414900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5868009"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flipH="1">
            <a:off x="5580727"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H="1">
            <a:off x="5004003"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flipH="1">
            <a:off x="3707994"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a:off x="4572462"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橢圓 89"/>
          <p:cNvSpPr/>
          <p:nvPr/>
        </p:nvSpPr>
        <p:spPr>
          <a:xfrm>
            <a:off x="4427999" y="285299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1" name="直線接點 90"/>
          <p:cNvCxnSpPr/>
          <p:nvPr/>
        </p:nvCxnSpPr>
        <p:spPr>
          <a:xfrm>
            <a:off x="5436468" y="357346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5292005"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3" name="橢圓 92"/>
          <p:cNvSpPr/>
          <p:nvPr/>
        </p:nvSpPr>
        <p:spPr>
          <a:xfrm>
            <a:off x="4860002" y="4005004"/>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4" name="橢圓 93"/>
          <p:cNvSpPr/>
          <p:nvPr/>
        </p:nvSpPr>
        <p:spPr>
          <a:xfrm>
            <a:off x="5724008" y="4005004"/>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5" name="文字方塊 94"/>
          <p:cNvSpPr txBox="1"/>
          <p:nvPr/>
        </p:nvSpPr>
        <p:spPr>
          <a:xfrm>
            <a:off x="3995996"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96" name="文字方塊 95"/>
          <p:cNvSpPr txBox="1"/>
          <p:nvPr/>
        </p:nvSpPr>
        <p:spPr>
          <a:xfrm>
            <a:off x="5580007"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97" name="文字方塊 96"/>
          <p:cNvSpPr txBox="1"/>
          <p:nvPr/>
        </p:nvSpPr>
        <p:spPr>
          <a:xfrm>
            <a:off x="4427999"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98" name="文字方塊 97"/>
          <p:cNvSpPr txBox="1"/>
          <p:nvPr/>
        </p:nvSpPr>
        <p:spPr>
          <a:xfrm>
            <a:off x="6012010"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99" name="直線接點 98"/>
          <p:cNvCxnSpPr>
            <a:endCxn id="104" idx="0"/>
          </p:cNvCxnSpPr>
          <p:nvPr/>
        </p:nvCxnSpPr>
        <p:spPr>
          <a:xfrm>
            <a:off x="3707994"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a:endCxn id="105" idx="0"/>
          </p:cNvCxnSpPr>
          <p:nvPr/>
        </p:nvCxnSpPr>
        <p:spPr>
          <a:xfrm flipH="1">
            <a:off x="3419080"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橢圓 100"/>
          <p:cNvSpPr/>
          <p:nvPr/>
        </p:nvSpPr>
        <p:spPr>
          <a:xfrm>
            <a:off x="3563993"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2" name="文字方塊 101"/>
          <p:cNvSpPr txBox="1"/>
          <p:nvPr/>
        </p:nvSpPr>
        <p:spPr>
          <a:xfrm>
            <a:off x="2843785"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03" name="文字方塊 102"/>
          <p:cNvSpPr txBox="1"/>
          <p:nvPr/>
        </p:nvSpPr>
        <p:spPr>
          <a:xfrm>
            <a:off x="3131990"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04" name="矩形 103"/>
          <p:cNvSpPr/>
          <p:nvPr/>
        </p:nvSpPr>
        <p:spPr>
          <a:xfrm>
            <a:off x="3923894"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5" name="矩形 104"/>
          <p:cNvSpPr/>
          <p:nvPr/>
        </p:nvSpPr>
        <p:spPr>
          <a:xfrm>
            <a:off x="3346849"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1089583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970" y="260350"/>
            <a:ext cx="8352059" cy="863600"/>
          </a:xfrm>
        </p:spPr>
        <p:txBody>
          <a:bodyPr/>
          <a:lstStyle/>
          <a:p>
            <a:r>
              <a:rPr lang="en-US" altLang="zh-TW" sz="3600" dirty="0"/>
              <a:t>Case 4.3.1: </a:t>
            </a:r>
            <a:r>
              <a:rPr lang="en-US" altLang="zh-TW" sz="3600" i="1" dirty="0"/>
              <a:t>S</a:t>
            </a:r>
            <a:r>
              <a:rPr lang="en-US" altLang="zh-TW" sz="3600" dirty="0"/>
              <a:t> and</a:t>
            </a:r>
            <a:r>
              <a:rPr lang="en-US" altLang="zh-TW" sz="3600" i="1" dirty="0"/>
              <a:t> S</a:t>
            </a:r>
            <a:r>
              <a:rPr lang="en-US" altLang="zh-TW" sz="3600" i="1" baseline="-25000" dirty="0"/>
              <a:t>R</a:t>
            </a:r>
            <a:r>
              <a:rPr lang="en-US" altLang="zh-TW" sz="3600" dirty="0"/>
              <a:t> are black, but </a:t>
            </a:r>
            <a:r>
              <a:rPr lang="en-US" altLang="zh-TW" sz="3600" i="1" dirty="0"/>
              <a:t>S</a:t>
            </a:r>
            <a:r>
              <a:rPr lang="en-US" altLang="zh-TW" sz="3600" i="1" baseline="-25000" dirty="0"/>
              <a:t>L</a:t>
            </a:r>
            <a:r>
              <a:rPr lang="en-US" altLang="zh-TW" sz="3600" dirty="0"/>
              <a:t> is red</a:t>
            </a:r>
            <a:endParaRPr lang="zh-TW" altLang="en-US" sz="3600" dirty="0"/>
          </a:p>
        </p:txBody>
      </p:sp>
      <p:sp>
        <p:nvSpPr>
          <p:cNvPr id="4" name="內容版面配置區 3"/>
          <p:cNvSpPr>
            <a:spLocks noGrp="1"/>
          </p:cNvSpPr>
          <p:nvPr>
            <p:ph idx="1"/>
          </p:nvPr>
        </p:nvSpPr>
        <p:spPr>
          <a:xfrm>
            <a:off x="395288" y="1268413"/>
            <a:ext cx="8353425" cy="432575"/>
          </a:xfrm>
        </p:spPr>
        <p:txBody>
          <a:bodyPr/>
          <a:lstStyle/>
          <a:p>
            <a:pPr marL="266700" lvl="0" indent="-266700"/>
            <a:r>
              <a:rPr lang="en-US" altLang="zh-TW" dirty="0">
                <a:solidFill>
                  <a:prstClr val="black"/>
                </a:solidFill>
              </a:rPr>
              <a:t>Note that </a:t>
            </a:r>
            <a:r>
              <a:rPr lang="en-US" altLang="zh-TW" i="1" dirty="0" smtClean="0">
                <a:solidFill>
                  <a:prstClr val="black"/>
                </a:solidFill>
              </a:rPr>
              <a:t>S</a:t>
            </a:r>
            <a:r>
              <a:rPr lang="en-US" altLang="zh-TW" i="1" baseline="-25000" dirty="0" smtClean="0">
                <a:solidFill>
                  <a:prstClr val="black"/>
                </a:solidFill>
              </a:rPr>
              <a:t>R</a:t>
            </a:r>
            <a:r>
              <a:rPr lang="en-US" altLang="zh-TW" dirty="0">
                <a:solidFill>
                  <a:prstClr val="black"/>
                </a:solidFill>
              </a:rPr>
              <a:t> must be an external node </a:t>
            </a:r>
            <a:r>
              <a:rPr lang="en-US" altLang="zh-TW" dirty="0" smtClean="0">
                <a:solidFill>
                  <a:prstClr val="black"/>
                </a:solidFill>
              </a:rPr>
              <a:t>as </a:t>
            </a:r>
            <a:r>
              <a:rPr lang="en-US" altLang="zh-TW" i="1" dirty="0" smtClean="0">
                <a:solidFill>
                  <a:prstClr val="black"/>
                </a:solidFill>
              </a:rPr>
              <a:t>S</a:t>
            </a:r>
            <a:r>
              <a:rPr lang="en-US" altLang="zh-TW" dirty="0">
                <a:solidFill>
                  <a:prstClr val="black"/>
                </a:solidFill>
              </a:rPr>
              <a:t> and </a:t>
            </a:r>
            <a:r>
              <a:rPr lang="en-US" altLang="zh-TW" i="1" dirty="0">
                <a:solidFill>
                  <a:prstClr val="black"/>
                </a:solidFill>
              </a:rPr>
              <a:t>S</a:t>
            </a:r>
            <a:r>
              <a:rPr lang="en-US" altLang="zh-TW" i="1" baseline="-25000" dirty="0">
                <a:solidFill>
                  <a:prstClr val="black"/>
                </a:solidFill>
              </a:rPr>
              <a:t>R</a:t>
            </a:r>
            <a:r>
              <a:rPr lang="en-US" altLang="zh-TW" dirty="0" smtClean="0">
                <a:solidFill>
                  <a:prstClr val="black"/>
                </a:solidFill>
              </a:rPr>
              <a:t> are black.</a:t>
            </a:r>
            <a:endParaRPr lang="en-US" altLang="zh-TW" dirty="0">
              <a:solidFill>
                <a:prstClr val="black"/>
              </a:solidFill>
            </a:endParaRPr>
          </a:p>
        </p:txBody>
      </p:sp>
      <p:cxnSp>
        <p:nvCxnSpPr>
          <p:cNvPr id="69" name="直線接點 68"/>
          <p:cNvCxnSpPr/>
          <p:nvPr/>
        </p:nvCxnSpPr>
        <p:spPr>
          <a:xfrm>
            <a:off x="2843988"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flipH="1">
            <a:off x="2556706"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3707994" y="414900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3420712" y="414900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flipH="1">
            <a:off x="2843988"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flipH="1">
            <a:off x="1547979"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2412447"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橢圓 75"/>
          <p:cNvSpPr/>
          <p:nvPr/>
        </p:nvSpPr>
        <p:spPr>
          <a:xfrm>
            <a:off x="2267984" y="285299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7" name="直線接點 76"/>
          <p:cNvCxnSpPr/>
          <p:nvPr/>
        </p:nvCxnSpPr>
        <p:spPr>
          <a:xfrm>
            <a:off x="3276453" y="357346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3131990"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9" name="橢圓 78"/>
          <p:cNvSpPr/>
          <p:nvPr/>
        </p:nvSpPr>
        <p:spPr>
          <a:xfrm>
            <a:off x="2699987" y="4005004"/>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0" name="橢圓 79"/>
          <p:cNvSpPr/>
          <p:nvPr/>
        </p:nvSpPr>
        <p:spPr>
          <a:xfrm>
            <a:off x="3563993"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1" name="文字方塊 80"/>
          <p:cNvSpPr txBox="1"/>
          <p:nvPr/>
        </p:nvSpPr>
        <p:spPr>
          <a:xfrm>
            <a:off x="183598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2" name="文字方塊 81"/>
          <p:cNvSpPr txBox="1"/>
          <p:nvPr/>
        </p:nvSpPr>
        <p:spPr>
          <a:xfrm>
            <a:off x="3419992"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83" name="文字方塊 82"/>
          <p:cNvSpPr txBox="1"/>
          <p:nvPr/>
        </p:nvSpPr>
        <p:spPr>
          <a:xfrm>
            <a:off x="2267984"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84" name="文字方塊 83"/>
          <p:cNvSpPr txBox="1"/>
          <p:nvPr/>
        </p:nvSpPr>
        <p:spPr>
          <a:xfrm>
            <a:off x="3851995"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85" name="直線接點 84"/>
          <p:cNvCxnSpPr>
            <a:endCxn id="107" idx="0"/>
          </p:cNvCxnSpPr>
          <p:nvPr/>
        </p:nvCxnSpPr>
        <p:spPr>
          <a:xfrm>
            <a:off x="1547979"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a:endCxn id="108" idx="0"/>
          </p:cNvCxnSpPr>
          <p:nvPr/>
        </p:nvCxnSpPr>
        <p:spPr>
          <a:xfrm flipH="1">
            <a:off x="1259065"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橢圓 103"/>
          <p:cNvSpPr/>
          <p:nvPr/>
        </p:nvSpPr>
        <p:spPr>
          <a:xfrm>
            <a:off x="140397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5" name="文字方塊 104"/>
          <p:cNvSpPr txBox="1"/>
          <p:nvPr/>
        </p:nvSpPr>
        <p:spPr>
          <a:xfrm>
            <a:off x="683770"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06" name="文字方塊 105"/>
          <p:cNvSpPr txBox="1"/>
          <p:nvPr/>
        </p:nvSpPr>
        <p:spPr>
          <a:xfrm>
            <a:off x="971975"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07" name="矩形 106"/>
          <p:cNvSpPr/>
          <p:nvPr/>
        </p:nvSpPr>
        <p:spPr>
          <a:xfrm>
            <a:off x="1763879"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矩形 107"/>
          <p:cNvSpPr/>
          <p:nvPr/>
        </p:nvSpPr>
        <p:spPr>
          <a:xfrm>
            <a:off x="1186834"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12" name="直線接點 111"/>
          <p:cNvCxnSpPr/>
          <p:nvPr/>
        </p:nvCxnSpPr>
        <p:spPr>
          <a:xfrm>
            <a:off x="7164018" y="4149005"/>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p:nvPr/>
        </p:nvCxnSpPr>
        <p:spPr>
          <a:xfrm flipH="1">
            <a:off x="6876736" y="4149005"/>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flipH="1">
            <a:off x="7164018"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H="1">
            <a:off x="5868009"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6732477"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6588014" y="285299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8" name="橢圓 117"/>
          <p:cNvSpPr/>
          <p:nvPr/>
        </p:nvSpPr>
        <p:spPr>
          <a:xfrm>
            <a:off x="7020017" y="4005004"/>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9" name="文字方塊 118"/>
          <p:cNvSpPr txBox="1"/>
          <p:nvPr/>
        </p:nvSpPr>
        <p:spPr>
          <a:xfrm>
            <a:off x="615601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20" name="文字方塊 119"/>
          <p:cNvSpPr txBox="1"/>
          <p:nvPr/>
        </p:nvSpPr>
        <p:spPr>
          <a:xfrm>
            <a:off x="7740022"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21" name="文字方塊 120"/>
          <p:cNvSpPr txBox="1"/>
          <p:nvPr/>
        </p:nvSpPr>
        <p:spPr>
          <a:xfrm>
            <a:off x="6588014"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22" name="文字方塊 121"/>
          <p:cNvSpPr txBox="1"/>
          <p:nvPr/>
        </p:nvSpPr>
        <p:spPr>
          <a:xfrm>
            <a:off x="8028024"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23" name="直線接點 122"/>
          <p:cNvCxnSpPr>
            <a:endCxn id="128" idx="0"/>
          </p:cNvCxnSpPr>
          <p:nvPr/>
        </p:nvCxnSpPr>
        <p:spPr>
          <a:xfrm>
            <a:off x="5868009"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a:endCxn id="129" idx="0"/>
          </p:cNvCxnSpPr>
          <p:nvPr/>
        </p:nvCxnSpPr>
        <p:spPr>
          <a:xfrm flipH="1">
            <a:off x="5579095"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橢圓 124"/>
          <p:cNvSpPr/>
          <p:nvPr/>
        </p:nvSpPr>
        <p:spPr>
          <a:xfrm>
            <a:off x="572400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6" name="文字方塊 125"/>
          <p:cNvSpPr txBox="1"/>
          <p:nvPr/>
        </p:nvSpPr>
        <p:spPr>
          <a:xfrm>
            <a:off x="5003800"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27" name="文字方塊 126"/>
          <p:cNvSpPr txBox="1"/>
          <p:nvPr/>
        </p:nvSpPr>
        <p:spPr>
          <a:xfrm>
            <a:off x="5292005"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28" name="矩形 127"/>
          <p:cNvSpPr/>
          <p:nvPr/>
        </p:nvSpPr>
        <p:spPr>
          <a:xfrm>
            <a:off x="6083909"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9" name="矩形 128"/>
          <p:cNvSpPr/>
          <p:nvPr/>
        </p:nvSpPr>
        <p:spPr>
          <a:xfrm>
            <a:off x="5506864"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30" name="直線接點 129"/>
          <p:cNvCxnSpPr>
            <a:endCxn id="132" idx="0"/>
          </p:cNvCxnSpPr>
          <p:nvPr/>
        </p:nvCxnSpPr>
        <p:spPr>
          <a:xfrm>
            <a:off x="7596021"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橢圓 130"/>
          <p:cNvSpPr/>
          <p:nvPr/>
        </p:nvSpPr>
        <p:spPr>
          <a:xfrm>
            <a:off x="7452020"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2" name="矩形 131"/>
          <p:cNvSpPr/>
          <p:nvPr/>
        </p:nvSpPr>
        <p:spPr>
          <a:xfrm>
            <a:off x="7811921"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6710485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Case 4.4: </a:t>
            </a:r>
            <a:r>
              <a:rPr lang="en-US" altLang="zh-TW" sz="3600" i="1" dirty="0"/>
              <a:t>S</a:t>
            </a:r>
            <a:r>
              <a:rPr lang="en-US" altLang="zh-TW" sz="3600" dirty="0"/>
              <a:t>, </a:t>
            </a:r>
            <a:r>
              <a:rPr lang="en-US" altLang="zh-TW" sz="3600" i="1" dirty="0" smtClean="0"/>
              <a:t>S</a:t>
            </a:r>
            <a:r>
              <a:rPr lang="en-US" altLang="zh-TW" sz="3600" i="1" baseline="-25000" dirty="0" smtClean="0"/>
              <a:t>R</a:t>
            </a:r>
            <a:r>
              <a:rPr lang="en-US" altLang="zh-TW" sz="3600" dirty="0" smtClean="0"/>
              <a:t> </a:t>
            </a:r>
            <a:r>
              <a:rPr lang="en-US" altLang="zh-TW" sz="3600" dirty="0"/>
              <a:t>and </a:t>
            </a:r>
            <a:r>
              <a:rPr lang="en-US" altLang="zh-TW" sz="3600" i="1" dirty="0" smtClean="0"/>
              <a:t>S</a:t>
            </a:r>
            <a:r>
              <a:rPr lang="en-US" altLang="zh-TW" sz="3600" i="1" baseline="-25000" dirty="0" smtClean="0"/>
              <a:t>L</a:t>
            </a:r>
            <a:r>
              <a:rPr lang="en-US" altLang="zh-TW" sz="3600" dirty="0" smtClean="0"/>
              <a:t> </a:t>
            </a:r>
            <a:r>
              <a:rPr lang="en-US" altLang="zh-TW" sz="3600" dirty="0"/>
              <a:t>are black, but </a:t>
            </a:r>
            <a:r>
              <a:rPr lang="en-US" altLang="zh-TW" sz="3600" i="1" dirty="0"/>
              <a:t>P</a:t>
            </a:r>
            <a:r>
              <a:rPr lang="en-US" altLang="zh-TW" sz="3600" dirty="0"/>
              <a:t> is red</a:t>
            </a:r>
            <a:endParaRPr lang="zh-TW" altLang="en-US" sz="3600" dirty="0"/>
          </a:p>
        </p:txBody>
      </p:sp>
      <p:sp>
        <p:nvSpPr>
          <p:cNvPr id="4" name="內容版面配置區 3"/>
          <p:cNvSpPr>
            <a:spLocks noGrp="1"/>
          </p:cNvSpPr>
          <p:nvPr>
            <p:ph idx="1"/>
          </p:nvPr>
        </p:nvSpPr>
        <p:spPr>
          <a:xfrm>
            <a:off x="395288" y="1268414"/>
            <a:ext cx="8353425" cy="576576"/>
          </a:xfrm>
        </p:spPr>
        <p:txBody>
          <a:bodyPr/>
          <a:lstStyle/>
          <a:p>
            <a:pPr marL="266700" lvl="0" indent="-266700"/>
            <a:r>
              <a:rPr lang="en-US" altLang="zh-TW" dirty="0">
                <a:solidFill>
                  <a:prstClr val="black"/>
                </a:solidFill>
              </a:rPr>
              <a:t>Note that </a:t>
            </a:r>
            <a:r>
              <a:rPr lang="en-US" altLang="zh-TW" i="1" dirty="0" smtClean="0">
                <a:solidFill>
                  <a:prstClr val="black"/>
                </a:solidFill>
              </a:rPr>
              <a:t>S</a:t>
            </a:r>
            <a:r>
              <a:rPr lang="en-US" altLang="zh-TW" i="1" baseline="-25000" dirty="0" smtClean="0">
                <a:solidFill>
                  <a:prstClr val="black"/>
                </a:solidFill>
              </a:rPr>
              <a:t>R</a:t>
            </a:r>
            <a:r>
              <a:rPr lang="en-US" altLang="zh-TW" dirty="0" smtClean="0">
                <a:solidFill>
                  <a:prstClr val="black"/>
                </a:solidFill>
              </a:rPr>
              <a:t> and </a:t>
            </a:r>
            <a:r>
              <a:rPr lang="en-US" altLang="zh-TW" i="1" dirty="0">
                <a:solidFill>
                  <a:prstClr val="black"/>
                </a:solidFill>
              </a:rPr>
              <a:t>S</a:t>
            </a:r>
            <a:r>
              <a:rPr lang="en-US" altLang="zh-TW" i="1" baseline="-25000" dirty="0">
                <a:solidFill>
                  <a:prstClr val="black"/>
                </a:solidFill>
              </a:rPr>
              <a:t>L</a:t>
            </a:r>
            <a:r>
              <a:rPr lang="en-US" altLang="zh-TW" dirty="0" smtClean="0">
                <a:solidFill>
                  <a:prstClr val="black"/>
                </a:solidFill>
              </a:rPr>
              <a:t> must </a:t>
            </a:r>
            <a:r>
              <a:rPr lang="en-US" altLang="zh-TW" dirty="0">
                <a:solidFill>
                  <a:prstClr val="black"/>
                </a:solidFill>
              </a:rPr>
              <a:t>be an external node as </a:t>
            </a:r>
            <a:r>
              <a:rPr lang="en-US" altLang="zh-TW" i="1" dirty="0" smtClean="0">
                <a:solidFill>
                  <a:prstClr val="black"/>
                </a:solidFill>
              </a:rPr>
              <a:t>S</a:t>
            </a:r>
            <a:r>
              <a:rPr lang="en-US" altLang="zh-TW" dirty="0" smtClean="0">
                <a:solidFill>
                  <a:prstClr val="black"/>
                </a:solidFill>
              </a:rPr>
              <a:t>, </a:t>
            </a:r>
            <a:r>
              <a:rPr lang="en-US" altLang="zh-TW" i="1" dirty="0" smtClean="0">
                <a:solidFill>
                  <a:prstClr val="black"/>
                </a:solidFill>
              </a:rPr>
              <a:t>S</a:t>
            </a:r>
            <a:r>
              <a:rPr lang="en-US" altLang="zh-TW" i="1" baseline="-25000" dirty="0" smtClean="0">
                <a:solidFill>
                  <a:prstClr val="black"/>
                </a:solidFill>
              </a:rPr>
              <a:t>R</a:t>
            </a:r>
            <a:r>
              <a:rPr lang="en-US" altLang="zh-TW" dirty="0" smtClean="0">
                <a:solidFill>
                  <a:prstClr val="black"/>
                </a:solidFill>
              </a:rPr>
              <a:t> and </a:t>
            </a:r>
            <a:r>
              <a:rPr lang="en-US" altLang="zh-TW" i="1" dirty="0">
                <a:solidFill>
                  <a:prstClr val="black"/>
                </a:solidFill>
              </a:rPr>
              <a:t>S</a:t>
            </a:r>
            <a:r>
              <a:rPr lang="en-US" altLang="zh-TW" i="1" baseline="-25000" dirty="0">
                <a:solidFill>
                  <a:prstClr val="black"/>
                </a:solidFill>
              </a:rPr>
              <a:t>L</a:t>
            </a:r>
            <a:r>
              <a:rPr lang="en-US" altLang="zh-TW" dirty="0" smtClean="0">
                <a:solidFill>
                  <a:prstClr val="black"/>
                </a:solidFill>
              </a:rPr>
              <a:t> are </a:t>
            </a:r>
            <a:r>
              <a:rPr lang="en-US" altLang="zh-TW" dirty="0">
                <a:solidFill>
                  <a:prstClr val="black"/>
                </a:solidFill>
              </a:rPr>
              <a:t>black</a:t>
            </a:r>
            <a:r>
              <a:rPr lang="en-US" altLang="zh-TW" dirty="0" smtClean="0">
                <a:solidFill>
                  <a:prstClr val="black"/>
                </a:solidFill>
              </a:rPr>
              <a:t>.</a:t>
            </a:r>
            <a:endParaRPr lang="en-US" altLang="zh-TW" dirty="0">
              <a:solidFill>
                <a:prstClr val="black"/>
              </a:solidFill>
            </a:endParaRPr>
          </a:p>
        </p:txBody>
      </p:sp>
      <p:cxnSp>
        <p:nvCxnSpPr>
          <p:cNvPr id="54" name="直線接點 53"/>
          <p:cNvCxnSpPr/>
          <p:nvPr/>
        </p:nvCxnSpPr>
        <p:spPr>
          <a:xfrm>
            <a:off x="2843988" y="414900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H="1">
            <a:off x="2556706" y="414900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3707994" y="414900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3420712" y="414900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flipH="1">
            <a:off x="2843988"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1547979"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2412447"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2267984" y="285299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62" name="直線接點 61"/>
          <p:cNvCxnSpPr/>
          <p:nvPr/>
        </p:nvCxnSpPr>
        <p:spPr>
          <a:xfrm>
            <a:off x="3276453" y="357346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橢圓 62"/>
          <p:cNvSpPr/>
          <p:nvPr/>
        </p:nvSpPr>
        <p:spPr>
          <a:xfrm>
            <a:off x="3131990"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4" name="橢圓 63"/>
          <p:cNvSpPr/>
          <p:nvPr/>
        </p:nvSpPr>
        <p:spPr>
          <a:xfrm>
            <a:off x="2699987"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5" name="橢圓 64"/>
          <p:cNvSpPr/>
          <p:nvPr/>
        </p:nvSpPr>
        <p:spPr>
          <a:xfrm>
            <a:off x="3563993"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6" name="文字方塊 65"/>
          <p:cNvSpPr txBox="1"/>
          <p:nvPr/>
        </p:nvSpPr>
        <p:spPr>
          <a:xfrm>
            <a:off x="183598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67" name="文字方塊 66"/>
          <p:cNvSpPr txBox="1"/>
          <p:nvPr/>
        </p:nvSpPr>
        <p:spPr>
          <a:xfrm>
            <a:off x="3419992"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8" name="文字方塊 67"/>
          <p:cNvSpPr txBox="1"/>
          <p:nvPr/>
        </p:nvSpPr>
        <p:spPr>
          <a:xfrm>
            <a:off x="2267984"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9" name="文字方塊 68"/>
          <p:cNvSpPr txBox="1"/>
          <p:nvPr/>
        </p:nvSpPr>
        <p:spPr>
          <a:xfrm>
            <a:off x="3851995"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70" name="直線接點 69"/>
          <p:cNvCxnSpPr>
            <a:endCxn id="75" idx="0"/>
          </p:cNvCxnSpPr>
          <p:nvPr/>
        </p:nvCxnSpPr>
        <p:spPr>
          <a:xfrm>
            <a:off x="1547979"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a:endCxn id="76" idx="0"/>
          </p:cNvCxnSpPr>
          <p:nvPr/>
        </p:nvCxnSpPr>
        <p:spPr>
          <a:xfrm flipH="1">
            <a:off x="1259065"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140397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文字方塊 72"/>
          <p:cNvSpPr txBox="1"/>
          <p:nvPr/>
        </p:nvSpPr>
        <p:spPr>
          <a:xfrm>
            <a:off x="683770"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74" name="文字方塊 73"/>
          <p:cNvSpPr txBox="1"/>
          <p:nvPr/>
        </p:nvSpPr>
        <p:spPr>
          <a:xfrm>
            <a:off x="971975"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75" name="矩形 74"/>
          <p:cNvSpPr/>
          <p:nvPr/>
        </p:nvSpPr>
        <p:spPr>
          <a:xfrm>
            <a:off x="1763879"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6" name="矩形 75"/>
          <p:cNvSpPr/>
          <p:nvPr/>
        </p:nvSpPr>
        <p:spPr>
          <a:xfrm>
            <a:off x="1186834"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82" name="直線接點 81"/>
          <p:cNvCxnSpPr/>
          <p:nvPr/>
        </p:nvCxnSpPr>
        <p:spPr>
          <a:xfrm flipH="1">
            <a:off x="5868009"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a:off x="6732477"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6588014" y="285299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文字方塊 88"/>
          <p:cNvSpPr txBox="1"/>
          <p:nvPr/>
        </p:nvSpPr>
        <p:spPr>
          <a:xfrm>
            <a:off x="615601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90" name="文字方塊 89"/>
          <p:cNvSpPr txBox="1"/>
          <p:nvPr/>
        </p:nvSpPr>
        <p:spPr>
          <a:xfrm>
            <a:off x="7740022"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91" name="文字方塊 90"/>
          <p:cNvSpPr txBox="1"/>
          <p:nvPr/>
        </p:nvSpPr>
        <p:spPr>
          <a:xfrm>
            <a:off x="6732015"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92" name="文字方塊 91"/>
          <p:cNvSpPr txBox="1"/>
          <p:nvPr/>
        </p:nvSpPr>
        <p:spPr>
          <a:xfrm>
            <a:off x="8028024"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93" name="直線接點 92"/>
          <p:cNvCxnSpPr>
            <a:endCxn id="98" idx="0"/>
          </p:cNvCxnSpPr>
          <p:nvPr/>
        </p:nvCxnSpPr>
        <p:spPr>
          <a:xfrm>
            <a:off x="5868009"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a:endCxn id="99" idx="0"/>
          </p:cNvCxnSpPr>
          <p:nvPr/>
        </p:nvCxnSpPr>
        <p:spPr>
          <a:xfrm flipH="1">
            <a:off x="5579095"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572400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6" name="文字方塊 95"/>
          <p:cNvSpPr txBox="1"/>
          <p:nvPr/>
        </p:nvSpPr>
        <p:spPr>
          <a:xfrm>
            <a:off x="5003800"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97" name="文字方塊 96"/>
          <p:cNvSpPr txBox="1"/>
          <p:nvPr/>
        </p:nvSpPr>
        <p:spPr>
          <a:xfrm>
            <a:off x="5292005"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98" name="矩形 97"/>
          <p:cNvSpPr/>
          <p:nvPr/>
        </p:nvSpPr>
        <p:spPr>
          <a:xfrm>
            <a:off x="6083909"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9" name="矩形 98"/>
          <p:cNvSpPr/>
          <p:nvPr/>
        </p:nvSpPr>
        <p:spPr>
          <a:xfrm>
            <a:off x="5506864"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0" name="直線接點 99"/>
          <p:cNvCxnSpPr>
            <a:endCxn id="103" idx="0"/>
          </p:cNvCxnSpPr>
          <p:nvPr/>
        </p:nvCxnSpPr>
        <p:spPr>
          <a:xfrm>
            <a:off x="7596021"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a:endCxn id="104" idx="0"/>
          </p:cNvCxnSpPr>
          <p:nvPr/>
        </p:nvCxnSpPr>
        <p:spPr>
          <a:xfrm flipH="1">
            <a:off x="7307107"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橢圓 101"/>
          <p:cNvSpPr/>
          <p:nvPr/>
        </p:nvSpPr>
        <p:spPr>
          <a:xfrm>
            <a:off x="7452020"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3" name="矩形 102"/>
          <p:cNvSpPr/>
          <p:nvPr/>
        </p:nvSpPr>
        <p:spPr>
          <a:xfrm>
            <a:off x="7811921"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4" name="矩形 103"/>
          <p:cNvSpPr/>
          <p:nvPr/>
        </p:nvSpPr>
        <p:spPr>
          <a:xfrm>
            <a:off x="7234876"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17743061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4.5</a:t>
            </a:r>
            <a:r>
              <a:rPr lang="en-US" altLang="zh-TW" sz="4000" dirty="0" smtClean="0"/>
              <a:t>: </a:t>
            </a:r>
            <a:r>
              <a:rPr lang="en-US" altLang="zh-TW" sz="4000" i="1" dirty="0"/>
              <a:t>S</a:t>
            </a:r>
            <a:r>
              <a:rPr lang="en-US" altLang="zh-TW" sz="4000" dirty="0"/>
              <a:t>, </a:t>
            </a:r>
            <a:r>
              <a:rPr lang="en-US" altLang="zh-TW" sz="4000" i="1" dirty="0"/>
              <a:t>S</a:t>
            </a:r>
            <a:r>
              <a:rPr lang="en-US" altLang="zh-TW" sz="4000" i="1" baseline="-25000" dirty="0"/>
              <a:t>R</a:t>
            </a:r>
            <a:r>
              <a:rPr lang="en-US" altLang="zh-TW" sz="4000" dirty="0"/>
              <a:t>, </a:t>
            </a:r>
            <a:r>
              <a:rPr lang="en-US" altLang="zh-TW" sz="4000" i="1" dirty="0"/>
              <a:t>S</a:t>
            </a:r>
            <a:r>
              <a:rPr lang="en-US" altLang="zh-TW" sz="4000" i="1" baseline="-25000" dirty="0"/>
              <a:t>L</a:t>
            </a:r>
            <a:r>
              <a:rPr lang="en-US" altLang="zh-TW" sz="4000" dirty="0"/>
              <a:t> and </a:t>
            </a:r>
            <a:r>
              <a:rPr lang="en-US" altLang="zh-TW" sz="4000" i="1" dirty="0"/>
              <a:t>P</a:t>
            </a:r>
            <a:r>
              <a:rPr lang="en-US" altLang="zh-TW" sz="4000" dirty="0" smtClean="0"/>
              <a:t> </a:t>
            </a:r>
            <a:r>
              <a:rPr lang="en-US" altLang="zh-TW" sz="4000" dirty="0"/>
              <a:t>are black</a:t>
            </a:r>
            <a:endParaRPr lang="zh-TW" altLang="en-US" sz="4000" dirty="0"/>
          </a:p>
        </p:txBody>
      </p:sp>
      <p:sp>
        <p:nvSpPr>
          <p:cNvPr id="4" name="內容版面配置區 3"/>
          <p:cNvSpPr>
            <a:spLocks noGrp="1"/>
          </p:cNvSpPr>
          <p:nvPr>
            <p:ph idx="1"/>
          </p:nvPr>
        </p:nvSpPr>
        <p:spPr>
          <a:xfrm>
            <a:off x="395288" y="1268413"/>
            <a:ext cx="8353425" cy="432575"/>
          </a:xfrm>
        </p:spPr>
        <p:txBody>
          <a:bodyPr/>
          <a:lstStyle/>
          <a:p>
            <a:pPr marL="266700" lvl="0" indent="-266700"/>
            <a:r>
              <a:rPr lang="en-US" altLang="zh-TW" dirty="0">
                <a:solidFill>
                  <a:prstClr val="black"/>
                </a:solidFill>
              </a:rPr>
              <a:t>Note that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and </a:t>
            </a:r>
            <a:r>
              <a:rPr lang="en-US" altLang="zh-TW" i="1" dirty="0">
                <a:solidFill>
                  <a:prstClr val="black"/>
                </a:solidFill>
              </a:rPr>
              <a:t>S</a:t>
            </a:r>
            <a:r>
              <a:rPr lang="en-US" altLang="zh-TW" i="1" baseline="-25000" dirty="0">
                <a:solidFill>
                  <a:prstClr val="black"/>
                </a:solidFill>
              </a:rPr>
              <a:t>L</a:t>
            </a:r>
            <a:r>
              <a:rPr lang="en-US" altLang="zh-TW" dirty="0">
                <a:solidFill>
                  <a:prstClr val="black"/>
                </a:solidFill>
              </a:rPr>
              <a:t> must be an external node as </a:t>
            </a:r>
            <a:r>
              <a:rPr lang="en-US" altLang="zh-TW" i="1" dirty="0">
                <a:solidFill>
                  <a:prstClr val="black"/>
                </a:solidFill>
              </a:rPr>
              <a:t>S</a:t>
            </a:r>
            <a:r>
              <a:rPr lang="en-US" altLang="zh-TW" dirty="0">
                <a:solidFill>
                  <a:prstClr val="black"/>
                </a:solidFill>
              </a:rPr>
              <a:t>,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and </a:t>
            </a:r>
            <a:r>
              <a:rPr lang="en-US" altLang="zh-TW" i="1" dirty="0">
                <a:solidFill>
                  <a:prstClr val="black"/>
                </a:solidFill>
              </a:rPr>
              <a:t>S</a:t>
            </a:r>
            <a:r>
              <a:rPr lang="en-US" altLang="zh-TW" i="1" baseline="-25000" dirty="0">
                <a:solidFill>
                  <a:prstClr val="black"/>
                </a:solidFill>
              </a:rPr>
              <a:t>L</a:t>
            </a:r>
            <a:r>
              <a:rPr lang="en-US" altLang="zh-TW" dirty="0">
                <a:solidFill>
                  <a:prstClr val="black"/>
                </a:solidFill>
              </a:rPr>
              <a:t> are black</a:t>
            </a:r>
            <a:r>
              <a:rPr lang="en-US" altLang="zh-TW" dirty="0" smtClean="0">
                <a:solidFill>
                  <a:prstClr val="black"/>
                </a:solidFill>
              </a:rPr>
              <a:t>.</a:t>
            </a:r>
            <a:endParaRPr lang="zh-TW" altLang="en-US" dirty="0"/>
          </a:p>
        </p:txBody>
      </p:sp>
      <p:cxnSp>
        <p:nvCxnSpPr>
          <p:cNvPr id="54" name="直線接點 53"/>
          <p:cNvCxnSpPr/>
          <p:nvPr/>
        </p:nvCxnSpPr>
        <p:spPr>
          <a:xfrm>
            <a:off x="2843988" y="414900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H="1">
            <a:off x="2556706" y="414900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3707994" y="414900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3420712" y="414900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flipH="1">
            <a:off x="2843988" y="357346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1547979"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2412447"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2267984" y="285299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62" name="直線接點 61"/>
          <p:cNvCxnSpPr/>
          <p:nvPr/>
        </p:nvCxnSpPr>
        <p:spPr>
          <a:xfrm>
            <a:off x="3276453" y="357346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橢圓 62"/>
          <p:cNvSpPr/>
          <p:nvPr/>
        </p:nvSpPr>
        <p:spPr>
          <a:xfrm>
            <a:off x="3131990"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4" name="橢圓 63"/>
          <p:cNvSpPr/>
          <p:nvPr/>
        </p:nvSpPr>
        <p:spPr>
          <a:xfrm>
            <a:off x="2699987"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5" name="橢圓 64"/>
          <p:cNvSpPr/>
          <p:nvPr/>
        </p:nvSpPr>
        <p:spPr>
          <a:xfrm>
            <a:off x="3563993" y="40050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6" name="文字方塊 65"/>
          <p:cNvSpPr txBox="1"/>
          <p:nvPr/>
        </p:nvSpPr>
        <p:spPr>
          <a:xfrm>
            <a:off x="183598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67" name="文字方塊 66"/>
          <p:cNvSpPr txBox="1"/>
          <p:nvPr/>
        </p:nvSpPr>
        <p:spPr>
          <a:xfrm>
            <a:off x="3419992"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8" name="文字方塊 67"/>
          <p:cNvSpPr txBox="1"/>
          <p:nvPr/>
        </p:nvSpPr>
        <p:spPr>
          <a:xfrm>
            <a:off x="2267984"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9" name="文字方塊 68"/>
          <p:cNvSpPr txBox="1"/>
          <p:nvPr/>
        </p:nvSpPr>
        <p:spPr>
          <a:xfrm>
            <a:off x="3851995"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70" name="直線接點 69"/>
          <p:cNvCxnSpPr>
            <a:endCxn id="75" idx="0"/>
          </p:cNvCxnSpPr>
          <p:nvPr/>
        </p:nvCxnSpPr>
        <p:spPr>
          <a:xfrm>
            <a:off x="1547979"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a:endCxn id="76" idx="0"/>
          </p:cNvCxnSpPr>
          <p:nvPr/>
        </p:nvCxnSpPr>
        <p:spPr>
          <a:xfrm flipH="1">
            <a:off x="1259065"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140397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文字方塊 72"/>
          <p:cNvSpPr txBox="1"/>
          <p:nvPr/>
        </p:nvSpPr>
        <p:spPr>
          <a:xfrm>
            <a:off x="683770"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74" name="文字方塊 73"/>
          <p:cNvSpPr txBox="1"/>
          <p:nvPr/>
        </p:nvSpPr>
        <p:spPr>
          <a:xfrm>
            <a:off x="971975"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75" name="矩形 74"/>
          <p:cNvSpPr/>
          <p:nvPr/>
        </p:nvSpPr>
        <p:spPr>
          <a:xfrm>
            <a:off x="1763879"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6" name="矩形 75"/>
          <p:cNvSpPr/>
          <p:nvPr/>
        </p:nvSpPr>
        <p:spPr>
          <a:xfrm>
            <a:off x="1186834"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7" name="直線接點 76"/>
          <p:cNvCxnSpPr/>
          <p:nvPr/>
        </p:nvCxnSpPr>
        <p:spPr>
          <a:xfrm flipH="1">
            <a:off x="5868009" y="2997459"/>
            <a:ext cx="863898"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a:off x="6732477" y="2997459"/>
            <a:ext cx="863544" cy="57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6588014" y="285299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0" name="文字方塊 79"/>
          <p:cNvSpPr txBox="1"/>
          <p:nvPr/>
        </p:nvSpPr>
        <p:spPr>
          <a:xfrm>
            <a:off x="6156011" y="270899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1" name="文字方塊 80"/>
          <p:cNvSpPr txBox="1"/>
          <p:nvPr/>
        </p:nvSpPr>
        <p:spPr>
          <a:xfrm>
            <a:off x="7740022" y="328499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82" name="文字方塊 81"/>
          <p:cNvSpPr txBox="1"/>
          <p:nvPr/>
        </p:nvSpPr>
        <p:spPr>
          <a:xfrm>
            <a:off x="6732015" y="386100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83" name="文字方塊 82"/>
          <p:cNvSpPr txBox="1"/>
          <p:nvPr/>
        </p:nvSpPr>
        <p:spPr>
          <a:xfrm>
            <a:off x="8028024" y="386100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84" name="直線接點 83"/>
          <p:cNvCxnSpPr>
            <a:endCxn id="89" idx="0"/>
          </p:cNvCxnSpPr>
          <p:nvPr/>
        </p:nvCxnSpPr>
        <p:spPr>
          <a:xfrm>
            <a:off x="5868009"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a:endCxn id="90" idx="0"/>
          </p:cNvCxnSpPr>
          <p:nvPr/>
        </p:nvCxnSpPr>
        <p:spPr>
          <a:xfrm flipH="1">
            <a:off x="5579095"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5724008"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7" name="文字方塊 86"/>
          <p:cNvSpPr txBox="1"/>
          <p:nvPr/>
        </p:nvSpPr>
        <p:spPr>
          <a:xfrm>
            <a:off x="5003800" y="386074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88" name="文字方塊 87"/>
          <p:cNvSpPr txBox="1"/>
          <p:nvPr/>
        </p:nvSpPr>
        <p:spPr>
          <a:xfrm>
            <a:off x="5292005" y="328499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89" name="矩形 88"/>
          <p:cNvSpPr/>
          <p:nvPr/>
        </p:nvSpPr>
        <p:spPr>
          <a:xfrm>
            <a:off x="6083909"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0" name="矩形 89"/>
          <p:cNvSpPr/>
          <p:nvPr/>
        </p:nvSpPr>
        <p:spPr>
          <a:xfrm>
            <a:off x="5506864"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91" name="直線接點 90"/>
          <p:cNvCxnSpPr>
            <a:endCxn id="94" idx="0"/>
          </p:cNvCxnSpPr>
          <p:nvPr/>
        </p:nvCxnSpPr>
        <p:spPr>
          <a:xfrm>
            <a:off x="7596021" y="357300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a:endCxn id="95" idx="0"/>
          </p:cNvCxnSpPr>
          <p:nvPr/>
        </p:nvCxnSpPr>
        <p:spPr>
          <a:xfrm flipH="1">
            <a:off x="7307107" y="357300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7452020" y="342900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4" name="矩形 93"/>
          <p:cNvSpPr/>
          <p:nvPr/>
        </p:nvSpPr>
        <p:spPr>
          <a:xfrm>
            <a:off x="7811921" y="407828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5" name="矩形 94"/>
          <p:cNvSpPr/>
          <p:nvPr/>
        </p:nvSpPr>
        <p:spPr>
          <a:xfrm>
            <a:off x="7234876" y="407746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0265996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4559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Case 4.4: </a:t>
            </a:r>
            <a:r>
              <a:rPr lang="en-US" altLang="zh-TW" sz="3600" i="1" dirty="0"/>
              <a:t>S</a:t>
            </a:r>
            <a:r>
              <a:rPr lang="en-US" altLang="zh-TW" sz="3600" dirty="0"/>
              <a:t>, </a:t>
            </a:r>
            <a:r>
              <a:rPr lang="en-US" altLang="zh-TW" sz="3600" i="1" dirty="0" smtClean="0"/>
              <a:t>S</a:t>
            </a:r>
            <a:r>
              <a:rPr lang="en-US" altLang="zh-TW" sz="3600" i="1" baseline="-25000" dirty="0" smtClean="0"/>
              <a:t>R</a:t>
            </a:r>
            <a:r>
              <a:rPr lang="en-US" altLang="zh-TW" sz="3600" dirty="0" smtClean="0"/>
              <a:t> </a:t>
            </a:r>
            <a:r>
              <a:rPr lang="en-US" altLang="zh-TW" sz="3600" dirty="0"/>
              <a:t>and </a:t>
            </a:r>
            <a:r>
              <a:rPr lang="en-US" altLang="zh-TW" sz="3600" i="1" dirty="0" smtClean="0"/>
              <a:t>S</a:t>
            </a:r>
            <a:r>
              <a:rPr lang="en-US" altLang="zh-TW" sz="3600" i="1" baseline="-25000" dirty="0" smtClean="0"/>
              <a:t>L</a:t>
            </a:r>
            <a:r>
              <a:rPr lang="en-US" altLang="zh-TW" sz="3600" dirty="0" smtClean="0"/>
              <a:t> </a:t>
            </a:r>
            <a:r>
              <a:rPr lang="en-US" altLang="zh-TW" sz="3600" dirty="0"/>
              <a:t>are black, but </a:t>
            </a:r>
            <a:r>
              <a:rPr lang="en-US" altLang="zh-TW" sz="3600" i="1" dirty="0"/>
              <a:t>P</a:t>
            </a:r>
            <a:r>
              <a:rPr lang="en-US" altLang="zh-TW" sz="3600" dirty="0"/>
              <a:t> is red</a:t>
            </a:r>
            <a:endParaRPr lang="zh-TW" altLang="en-US" sz="3600" dirty="0"/>
          </a:p>
        </p:txBody>
      </p:sp>
      <p:sp>
        <p:nvSpPr>
          <p:cNvPr id="3" name="內容版面配置區 2"/>
          <p:cNvSpPr>
            <a:spLocks noGrp="1"/>
          </p:cNvSpPr>
          <p:nvPr>
            <p:ph idx="1"/>
          </p:nvPr>
        </p:nvSpPr>
        <p:spPr>
          <a:xfrm>
            <a:off x="395970" y="1268415"/>
            <a:ext cx="8496059" cy="1584582"/>
          </a:xfrm>
        </p:spPr>
        <p:txBody>
          <a:bodyPr/>
          <a:lstStyle/>
          <a:p>
            <a:pPr marL="266700" indent="-266700"/>
            <a:r>
              <a:rPr lang="en-US" altLang="zh-TW" sz="2100" dirty="0"/>
              <a:t>In this case, we simply exchange the colors of </a:t>
            </a:r>
            <a:r>
              <a:rPr lang="en-US" altLang="zh-TW" sz="2100" i="1" dirty="0"/>
              <a:t>S</a:t>
            </a:r>
            <a:r>
              <a:rPr lang="en-US" altLang="zh-TW" sz="2100" dirty="0"/>
              <a:t> and </a:t>
            </a:r>
            <a:r>
              <a:rPr lang="en-US" altLang="zh-TW" sz="2100" i="1" dirty="0"/>
              <a:t>P</a:t>
            </a:r>
            <a:r>
              <a:rPr lang="en-US" altLang="zh-TW" sz="2100" dirty="0" smtClean="0"/>
              <a:t>.</a:t>
            </a:r>
          </a:p>
          <a:p>
            <a:pPr marL="266700" indent="-266700"/>
            <a:r>
              <a:rPr lang="en-US" altLang="zh-TW" sz="2100" dirty="0" smtClean="0"/>
              <a:t>This </a:t>
            </a:r>
            <a:r>
              <a:rPr lang="en-US" altLang="zh-TW" sz="2100" dirty="0"/>
              <a:t>does not affect the number of black nodes on paths going through </a:t>
            </a:r>
            <a:r>
              <a:rPr lang="en-US" altLang="zh-TW" sz="2100" i="1" dirty="0"/>
              <a:t>S</a:t>
            </a:r>
            <a:r>
              <a:rPr lang="en-US" altLang="zh-TW" sz="2100" dirty="0" smtClean="0"/>
              <a:t>,</a:t>
            </a:r>
          </a:p>
          <a:p>
            <a:pPr marL="266700" indent="-266700"/>
            <a:r>
              <a:rPr lang="en-US" altLang="zh-TW" sz="2100" dirty="0" smtClean="0"/>
              <a:t>but </a:t>
            </a:r>
            <a:r>
              <a:rPr lang="en-US" altLang="zh-TW" sz="2100" dirty="0"/>
              <a:t>it does add one to the number of black nodes on paths going through </a:t>
            </a:r>
            <a:r>
              <a:rPr lang="en-US" altLang="zh-TW" sz="2100" i="1" dirty="0"/>
              <a:t>N</a:t>
            </a:r>
            <a:r>
              <a:rPr lang="en-US" altLang="zh-TW" sz="2100" dirty="0" smtClean="0"/>
              <a:t>,</a:t>
            </a:r>
          </a:p>
          <a:p>
            <a:pPr marL="266700" indent="-266700"/>
            <a:r>
              <a:rPr lang="en-US" altLang="zh-TW" sz="2100" dirty="0" smtClean="0"/>
              <a:t>making </a:t>
            </a:r>
            <a:r>
              <a:rPr lang="en-US" altLang="zh-TW" sz="2100" dirty="0"/>
              <a:t>up for the deleted black node on those paths</a:t>
            </a:r>
            <a:r>
              <a:rPr lang="en-US" altLang="zh-TW" sz="2100" dirty="0" smtClean="0"/>
              <a:t>.</a:t>
            </a:r>
            <a:endParaRPr lang="zh-TW" altLang="en-US" sz="2100" dirty="0"/>
          </a:p>
        </p:txBody>
      </p:sp>
      <p:cxnSp>
        <p:nvCxnSpPr>
          <p:cNvPr id="6" name="直線接點 5"/>
          <p:cNvCxnSpPr/>
          <p:nvPr/>
        </p:nvCxnSpPr>
        <p:spPr>
          <a:xfrm>
            <a:off x="2555986" y="4437007"/>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156011" y="4437007"/>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5580007"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45" name="文字方塊 44"/>
          <p:cNvSpPr txBox="1"/>
          <p:nvPr/>
        </p:nvSpPr>
        <p:spPr>
          <a:xfrm>
            <a:off x="5004003"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46" name="直線接點 45"/>
          <p:cNvCxnSpPr>
            <a:endCxn id="48" idx="0"/>
          </p:cNvCxnSpPr>
          <p:nvPr/>
        </p:nvCxnSpPr>
        <p:spPr>
          <a:xfrm flipH="1">
            <a:off x="5579095" y="4437007"/>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6012010" y="4293006"/>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8" name="矩形 47"/>
          <p:cNvSpPr/>
          <p:nvPr/>
        </p:nvSpPr>
        <p:spPr>
          <a:xfrm>
            <a:off x="5506864"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49" name="文字方塊 48"/>
          <p:cNvSpPr txBox="1"/>
          <p:nvPr/>
        </p:nvSpPr>
        <p:spPr>
          <a:xfrm>
            <a:off x="1979982"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50" name="文字方塊 49"/>
          <p:cNvSpPr txBox="1"/>
          <p:nvPr/>
        </p:nvSpPr>
        <p:spPr>
          <a:xfrm>
            <a:off x="1403978"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51" name="直線接點 50"/>
          <p:cNvCxnSpPr>
            <a:endCxn id="53" idx="0"/>
          </p:cNvCxnSpPr>
          <p:nvPr/>
        </p:nvCxnSpPr>
        <p:spPr>
          <a:xfrm flipH="1">
            <a:off x="1979070" y="4437007"/>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橢圓 51"/>
          <p:cNvSpPr/>
          <p:nvPr/>
        </p:nvSpPr>
        <p:spPr>
          <a:xfrm>
            <a:off x="2411985" y="4293006"/>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3" name="矩形 52"/>
          <p:cNvSpPr/>
          <p:nvPr/>
        </p:nvSpPr>
        <p:spPr>
          <a:xfrm>
            <a:off x="1906839" y="494147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4" name="文字方塊 53"/>
          <p:cNvSpPr txBox="1"/>
          <p:nvPr/>
        </p:nvSpPr>
        <p:spPr>
          <a:xfrm>
            <a:off x="3419992"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55" name="文字方塊 54"/>
          <p:cNvSpPr txBox="1"/>
          <p:nvPr/>
        </p:nvSpPr>
        <p:spPr>
          <a:xfrm>
            <a:off x="2411985"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56" name="文字方塊 55"/>
          <p:cNvSpPr txBox="1"/>
          <p:nvPr/>
        </p:nvSpPr>
        <p:spPr>
          <a:xfrm>
            <a:off x="3707994"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57" name="直線接點 56"/>
          <p:cNvCxnSpPr>
            <a:endCxn id="60" idx="0"/>
          </p:cNvCxnSpPr>
          <p:nvPr/>
        </p:nvCxnSpPr>
        <p:spPr>
          <a:xfrm>
            <a:off x="3275991" y="501301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a:endCxn id="61" idx="0"/>
          </p:cNvCxnSpPr>
          <p:nvPr/>
        </p:nvCxnSpPr>
        <p:spPr>
          <a:xfrm flipH="1">
            <a:off x="2987077" y="501301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3131990"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0" name="矩形 59"/>
          <p:cNvSpPr/>
          <p:nvPr/>
        </p:nvSpPr>
        <p:spPr>
          <a:xfrm>
            <a:off x="3491891" y="551829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1" name="矩形 60"/>
          <p:cNvSpPr/>
          <p:nvPr/>
        </p:nvSpPr>
        <p:spPr>
          <a:xfrm>
            <a:off x="2914846" y="551747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2" name="文字方塊 61"/>
          <p:cNvSpPr txBox="1"/>
          <p:nvPr/>
        </p:nvSpPr>
        <p:spPr>
          <a:xfrm>
            <a:off x="7020017"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3" name="文字方塊 62"/>
          <p:cNvSpPr txBox="1"/>
          <p:nvPr/>
        </p:nvSpPr>
        <p:spPr>
          <a:xfrm>
            <a:off x="6012010"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4" name="文字方塊 63"/>
          <p:cNvSpPr txBox="1"/>
          <p:nvPr/>
        </p:nvSpPr>
        <p:spPr>
          <a:xfrm>
            <a:off x="7308019"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5" name="直線接點 64"/>
          <p:cNvCxnSpPr>
            <a:endCxn id="68" idx="0"/>
          </p:cNvCxnSpPr>
          <p:nvPr/>
        </p:nvCxnSpPr>
        <p:spPr>
          <a:xfrm>
            <a:off x="6876016" y="5013011"/>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69" idx="0"/>
          </p:cNvCxnSpPr>
          <p:nvPr/>
        </p:nvCxnSpPr>
        <p:spPr>
          <a:xfrm flipH="1">
            <a:off x="6587102" y="5013011"/>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橢圓 66"/>
          <p:cNvSpPr/>
          <p:nvPr/>
        </p:nvSpPr>
        <p:spPr>
          <a:xfrm>
            <a:off x="6732015" y="486901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8" name="矩形 67"/>
          <p:cNvSpPr/>
          <p:nvPr/>
        </p:nvSpPr>
        <p:spPr>
          <a:xfrm>
            <a:off x="7091916" y="551829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6514871" y="551747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3272563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接點 29"/>
          <p:cNvCxnSpPr/>
          <p:nvPr/>
        </p:nvCxnSpPr>
        <p:spPr>
          <a:xfrm flipH="1">
            <a:off x="529180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sz="4000" dirty="0"/>
              <a:t>Case 4.2.1: </a:t>
            </a:r>
            <a:r>
              <a:rPr lang="en-US" altLang="zh-TW" sz="4000" i="1" dirty="0"/>
              <a:t>S</a:t>
            </a:r>
            <a:r>
              <a:rPr lang="en-US" altLang="zh-TW" sz="4000" dirty="0"/>
              <a:t> is black and </a:t>
            </a:r>
            <a:r>
              <a:rPr lang="en-US" altLang="zh-TW" sz="4000" i="1" dirty="0"/>
              <a:t>S</a:t>
            </a:r>
            <a:r>
              <a:rPr lang="en-US" altLang="zh-TW" sz="4000" i="1" baseline="-25000" dirty="0"/>
              <a:t>R</a:t>
            </a:r>
            <a:r>
              <a:rPr lang="en-US" altLang="zh-TW" sz="4000" dirty="0"/>
              <a:t> is red</a:t>
            </a:r>
            <a:endParaRPr lang="zh-TW" altLang="en-US" sz="2800" dirty="0"/>
          </a:p>
        </p:txBody>
      </p:sp>
      <p:sp>
        <p:nvSpPr>
          <p:cNvPr id="3" name="內容版面配置區 2"/>
          <p:cNvSpPr>
            <a:spLocks noGrp="1"/>
          </p:cNvSpPr>
          <p:nvPr>
            <p:ph idx="1"/>
          </p:nvPr>
        </p:nvSpPr>
        <p:spPr>
          <a:xfrm>
            <a:off x="395288" y="1268414"/>
            <a:ext cx="8496742" cy="2304587"/>
          </a:xfrm>
        </p:spPr>
        <p:txBody>
          <a:bodyPr/>
          <a:lstStyle/>
          <a:p>
            <a:pPr marL="266700" indent="-266700"/>
            <a:r>
              <a:rPr lang="en-US" altLang="zh-TW" sz="2100" dirty="0"/>
              <a:t>In this case we rotate left at </a:t>
            </a:r>
            <a:r>
              <a:rPr lang="en-US" altLang="zh-TW" sz="2100" i="1" dirty="0"/>
              <a:t>P</a:t>
            </a:r>
            <a:r>
              <a:rPr lang="en-US" altLang="zh-TW" sz="2100" dirty="0"/>
              <a:t>, so that </a:t>
            </a:r>
            <a:r>
              <a:rPr lang="en-US" altLang="zh-TW" sz="2100" i="1" dirty="0"/>
              <a:t>S</a:t>
            </a:r>
            <a:r>
              <a:rPr lang="en-US" altLang="zh-TW" sz="2100" dirty="0"/>
              <a:t> becomes the parent of </a:t>
            </a:r>
            <a:r>
              <a:rPr lang="en-US" altLang="zh-TW" sz="2100" i="1" dirty="0"/>
              <a:t>P</a:t>
            </a:r>
            <a:r>
              <a:rPr lang="en-US" altLang="zh-TW" sz="2100" dirty="0"/>
              <a:t> </a:t>
            </a:r>
            <a:r>
              <a:rPr lang="en-US" altLang="zh-TW" sz="2100" dirty="0" smtClean="0"/>
              <a:t>and       </a:t>
            </a:r>
            <a:r>
              <a:rPr lang="en-US" altLang="zh-TW" sz="2100" i="1" spc="100" dirty="0" smtClean="0"/>
              <a:t>S</a:t>
            </a:r>
            <a:r>
              <a:rPr lang="en-US" altLang="zh-TW" dirty="0">
                <a:solidFill>
                  <a:prstClr val="black"/>
                </a:solidFill>
              </a:rPr>
              <a:t>’</a:t>
            </a:r>
            <a:r>
              <a:rPr lang="en-US" altLang="zh-TW" sz="2100" dirty="0" smtClean="0"/>
              <a:t>s </a:t>
            </a:r>
            <a:r>
              <a:rPr lang="en-US" altLang="zh-TW" sz="2100" dirty="0"/>
              <a:t>right child</a:t>
            </a:r>
            <a:r>
              <a:rPr lang="en-US" altLang="zh-TW" sz="2100" dirty="0" smtClean="0"/>
              <a:t>.</a:t>
            </a:r>
          </a:p>
          <a:p>
            <a:pPr marL="266700" indent="-266700"/>
            <a:r>
              <a:rPr lang="en-US" altLang="zh-TW" sz="2100" dirty="0" smtClean="0"/>
              <a:t>We </a:t>
            </a:r>
            <a:r>
              <a:rPr lang="en-US" altLang="zh-TW" sz="2100" dirty="0"/>
              <a:t>then exchange the colors of </a:t>
            </a:r>
            <a:r>
              <a:rPr lang="en-US" altLang="zh-TW" sz="2100" i="1" dirty="0"/>
              <a:t>P</a:t>
            </a:r>
            <a:r>
              <a:rPr lang="en-US" altLang="zh-TW" sz="2100" dirty="0"/>
              <a:t> and </a:t>
            </a:r>
            <a:r>
              <a:rPr lang="en-US" altLang="zh-TW" sz="2100" i="1" dirty="0"/>
              <a:t>S</a:t>
            </a:r>
            <a:r>
              <a:rPr lang="en-US" altLang="zh-TW" sz="2100" dirty="0"/>
              <a:t>, and make </a:t>
            </a:r>
            <a:r>
              <a:rPr lang="en-US" altLang="zh-TW" sz="2100" i="1" spc="100" dirty="0" smtClean="0"/>
              <a:t>S</a:t>
            </a:r>
            <a:r>
              <a:rPr lang="en-US" altLang="zh-TW" dirty="0">
                <a:solidFill>
                  <a:prstClr val="black"/>
                </a:solidFill>
              </a:rPr>
              <a:t>’</a:t>
            </a:r>
            <a:r>
              <a:rPr lang="en-US" altLang="zh-TW" sz="2100" dirty="0" smtClean="0"/>
              <a:t>s </a:t>
            </a:r>
            <a:r>
              <a:rPr lang="en-US" altLang="zh-TW" sz="2100" dirty="0"/>
              <a:t>right </a:t>
            </a:r>
            <a:r>
              <a:rPr lang="en-US" altLang="zh-TW" sz="2100" dirty="0" smtClean="0"/>
              <a:t>child</a:t>
            </a:r>
            <a:r>
              <a:rPr lang="en-US" altLang="zh-TW" sz="2100" i="1" dirty="0">
                <a:solidFill>
                  <a:prstClr val="black"/>
                </a:solidFill>
              </a:rPr>
              <a:t> S</a:t>
            </a:r>
            <a:r>
              <a:rPr lang="en-US" altLang="zh-TW" sz="2100" i="1" baseline="-25000" dirty="0">
                <a:solidFill>
                  <a:prstClr val="black"/>
                </a:solidFill>
              </a:rPr>
              <a:t>R</a:t>
            </a:r>
            <a:r>
              <a:rPr lang="en-US" altLang="zh-TW" sz="2100" dirty="0" smtClean="0"/>
              <a:t> </a:t>
            </a:r>
            <a:r>
              <a:rPr lang="en-US" altLang="zh-TW" sz="2100" dirty="0"/>
              <a:t>black</a:t>
            </a:r>
            <a:r>
              <a:rPr lang="en-US" altLang="zh-TW" sz="2100" dirty="0" smtClean="0"/>
              <a:t>.</a:t>
            </a:r>
          </a:p>
          <a:p>
            <a:pPr marL="266700" indent="-266700"/>
            <a:r>
              <a:rPr lang="en-US" altLang="zh-TW" sz="2100" dirty="0" smtClean="0"/>
              <a:t>Now </a:t>
            </a:r>
            <a:r>
              <a:rPr lang="en-US" altLang="zh-TW" sz="2100" i="1" dirty="0" smtClean="0"/>
              <a:t>N</a:t>
            </a:r>
            <a:r>
              <a:rPr lang="en-US" altLang="zh-TW" sz="2100" dirty="0" smtClean="0"/>
              <a:t> has </a:t>
            </a:r>
            <a:r>
              <a:rPr lang="en-US" altLang="zh-TW" sz="2100" dirty="0"/>
              <a:t>one additional black ancestor: either </a:t>
            </a:r>
            <a:r>
              <a:rPr lang="en-US" altLang="zh-TW" sz="2100" i="1" dirty="0"/>
              <a:t>P</a:t>
            </a:r>
            <a:r>
              <a:rPr lang="en-US" altLang="zh-TW" sz="2100" dirty="0"/>
              <a:t> has become black, or it was black and </a:t>
            </a:r>
            <a:r>
              <a:rPr lang="en-US" altLang="zh-TW" sz="2100" i="1" dirty="0"/>
              <a:t>S</a:t>
            </a:r>
            <a:r>
              <a:rPr lang="en-US" altLang="zh-TW" sz="2100" dirty="0"/>
              <a:t> was added as a black grandparent</a:t>
            </a:r>
            <a:r>
              <a:rPr lang="en-US" altLang="zh-TW" sz="2100" dirty="0" smtClean="0"/>
              <a:t>.</a:t>
            </a:r>
          </a:p>
          <a:p>
            <a:pPr marL="266700" indent="-266700"/>
            <a:r>
              <a:rPr lang="en-US" altLang="zh-TW" sz="2100" dirty="0" smtClean="0"/>
              <a:t>Thus</a:t>
            </a:r>
            <a:r>
              <a:rPr lang="en-US" altLang="zh-TW" sz="2100" dirty="0"/>
              <a:t>, the paths passing through </a:t>
            </a:r>
            <a:r>
              <a:rPr lang="en-US" altLang="zh-TW" sz="2100" i="1" dirty="0"/>
              <a:t>N</a:t>
            </a:r>
            <a:r>
              <a:rPr lang="en-US" altLang="zh-TW" sz="2100" dirty="0"/>
              <a:t> pass through one additional black node. </a:t>
            </a:r>
            <a:endParaRPr lang="zh-TW" altLang="en-US" sz="2100" dirty="0"/>
          </a:p>
        </p:txBody>
      </p:sp>
      <p:cxnSp>
        <p:nvCxnSpPr>
          <p:cNvPr id="6" name="直線接點 5"/>
          <p:cNvCxnSpPr/>
          <p:nvPr/>
        </p:nvCxnSpPr>
        <p:spPr>
          <a:xfrm>
            <a:off x="1403978"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1691980"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1404698"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2555986"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2268704"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691980" y="5301474"/>
            <a:ext cx="431893"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2124445" y="5301474"/>
            <a:ext cx="431541" cy="575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1979982"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9" name="橢圓 18"/>
          <p:cNvSpPr/>
          <p:nvPr/>
        </p:nvSpPr>
        <p:spPr>
          <a:xfrm>
            <a:off x="1547979" y="573301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0" name="橢圓 19"/>
          <p:cNvSpPr/>
          <p:nvPr/>
        </p:nvSpPr>
        <p:spPr>
          <a:xfrm>
            <a:off x="2411985" y="573301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文字方塊 20"/>
          <p:cNvSpPr txBox="1"/>
          <p:nvPr/>
        </p:nvSpPr>
        <p:spPr>
          <a:xfrm>
            <a:off x="2267984"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22" name="文字方塊 21"/>
          <p:cNvSpPr txBox="1"/>
          <p:nvPr/>
        </p:nvSpPr>
        <p:spPr>
          <a:xfrm>
            <a:off x="1115976"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23" name="文字方塊 22"/>
          <p:cNvSpPr txBox="1"/>
          <p:nvPr/>
        </p:nvSpPr>
        <p:spPr>
          <a:xfrm>
            <a:off x="269998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24" name="直線接點 23"/>
          <p:cNvCxnSpPr/>
          <p:nvPr/>
        </p:nvCxnSpPr>
        <p:spPr>
          <a:xfrm flipH="1">
            <a:off x="4139998" y="4725009"/>
            <a:ext cx="720004"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58046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860002" y="4725009"/>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橢圓 27"/>
          <p:cNvSpPr/>
          <p:nvPr/>
        </p:nvSpPr>
        <p:spPr>
          <a:xfrm>
            <a:off x="4716001"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9" name="橢圓 28"/>
          <p:cNvSpPr/>
          <p:nvPr/>
        </p:nvSpPr>
        <p:spPr>
          <a:xfrm>
            <a:off x="5436006"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4" name="直線接點 33"/>
          <p:cNvCxnSpPr/>
          <p:nvPr/>
        </p:nvCxnSpPr>
        <p:spPr>
          <a:xfrm>
            <a:off x="4572000"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4284718"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4140459" y="5301474"/>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40" name="橢圓 39"/>
          <p:cNvSpPr/>
          <p:nvPr/>
        </p:nvSpPr>
        <p:spPr>
          <a:xfrm>
            <a:off x="4427999" y="573301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428399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42" name="文字方塊 41"/>
          <p:cNvSpPr txBox="1"/>
          <p:nvPr/>
        </p:nvSpPr>
        <p:spPr>
          <a:xfrm>
            <a:off x="471600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3" name="文字方塊 42"/>
          <p:cNvSpPr txBox="1"/>
          <p:nvPr/>
        </p:nvSpPr>
        <p:spPr>
          <a:xfrm>
            <a:off x="572400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44" name="直線接點 43"/>
          <p:cNvCxnSpPr/>
          <p:nvPr/>
        </p:nvCxnSpPr>
        <p:spPr>
          <a:xfrm flipH="1">
            <a:off x="702001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846048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7740022"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橢圓 47"/>
          <p:cNvSpPr/>
          <p:nvPr/>
        </p:nvSpPr>
        <p:spPr>
          <a:xfrm>
            <a:off x="7596021" y="4581008"/>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9" name="橢圓 48"/>
          <p:cNvSpPr/>
          <p:nvPr/>
        </p:nvSpPr>
        <p:spPr>
          <a:xfrm>
            <a:off x="831602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0" name="直線接點 49"/>
          <p:cNvCxnSpPr/>
          <p:nvPr/>
        </p:nvCxnSpPr>
        <p:spPr>
          <a:xfrm flipH="1">
            <a:off x="817182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7452020"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H="1">
            <a:off x="7164738"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7020479" y="5301474"/>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60" name="橢圓 59"/>
          <p:cNvSpPr/>
          <p:nvPr/>
        </p:nvSpPr>
        <p:spPr>
          <a:xfrm>
            <a:off x="7308019" y="573301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1" name="文字方塊 60"/>
          <p:cNvSpPr txBox="1"/>
          <p:nvPr/>
        </p:nvSpPr>
        <p:spPr>
          <a:xfrm>
            <a:off x="716401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2" name="文字方塊 61"/>
          <p:cNvSpPr txBox="1"/>
          <p:nvPr/>
        </p:nvSpPr>
        <p:spPr>
          <a:xfrm>
            <a:off x="759602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3" name="文字方塊 62"/>
          <p:cNvSpPr txBox="1"/>
          <p:nvPr/>
        </p:nvSpPr>
        <p:spPr>
          <a:xfrm>
            <a:off x="860402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
        <p:nvSpPr>
          <p:cNvPr id="64" name="文字方塊 63"/>
          <p:cNvSpPr txBox="1"/>
          <p:nvPr/>
        </p:nvSpPr>
        <p:spPr>
          <a:xfrm>
            <a:off x="827974"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65" name="文字方塊 64"/>
          <p:cNvSpPr txBox="1"/>
          <p:nvPr/>
        </p:nvSpPr>
        <p:spPr>
          <a:xfrm>
            <a:off x="251970"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66" name="直線接點 65"/>
          <p:cNvCxnSpPr>
            <a:endCxn id="68" idx="0"/>
          </p:cNvCxnSpPr>
          <p:nvPr/>
        </p:nvCxnSpPr>
        <p:spPr>
          <a:xfrm flipH="1">
            <a:off x="827062" y="4725009"/>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橢圓 66"/>
          <p:cNvSpPr/>
          <p:nvPr/>
        </p:nvSpPr>
        <p:spPr>
          <a:xfrm>
            <a:off x="1259977" y="4581008"/>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8" name="矩形 67"/>
          <p:cNvSpPr/>
          <p:nvPr/>
        </p:nvSpPr>
        <p:spPr>
          <a:xfrm>
            <a:off x="754831" y="522947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文字方塊 68"/>
          <p:cNvSpPr txBox="1"/>
          <p:nvPr/>
        </p:nvSpPr>
        <p:spPr>
          <a:xfrm>
            <a:off x="644401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70" name="文字方塊 69"/>
          <p:cNvSpPr txBox="1"/>
          <p:nvPr/>
        </p:nvSpPr>
        <p:spPr>
          <a:xfrm>
            <a:off x="615601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71" name="直線接點 70"/>
          <p:cNvCxnSpPr>
            <a:endCxn id="73" idx="0"/>
          </p:cNvCxnSpPr>
          <p:nvPr/>
        </p:nvCxnSpPr>
        <p:spPr>
          <a:xfrm flipH="1">
            <a:off x="6731103"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687601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矩形 72"/>
          <p:cNvSpPr/>
          <p:nvPr/>
        </p:nvSpPr>
        <p:spPr>
          <a:xfrm>
            <a:off x="6658872"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4" name="文字方塊 73"/>
          <p:cNvSpPr txBox="1"/>
          <p:nvPr/>
        </p:nvSpPr>
        <p:spPr>
          <a:xfrm>
            <a:off x="356399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75" name="文字方塊 74"/>
          <p:cNvSpPr txBox="1"/>
          <p:nvPr/>
        </p:nvSpPr>
        <p:spPr>
          <a:xfrm>
            <a:off x="327599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76" name="直線接點 75"/>
          <p:cNvCxnSpPr>
            <a:endCxn id="78" idx="0"/>
          </p:cNvCxnSpPr>
          <p:nvPr/>
        </p:nvCxnSpPr>
        <p:spPr>
          <a:xfrm flipH="1">
            <a:off x="3851083"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3995996" y="5157012"/>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8" name="矩形 77"/>
          <p:cNvSpPr/>
          <p:nvPr/>
        </p:nvSpPr>
        <p:spPr>
          <a:xfrm>
            <a:off x="3778852"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8" name="直線接點 57"/>
          <p:cNvCxnSpPr/>
          <p:nvPr/>
        </p:nvCxnSpPr>
        <p:spPr>
          <a:xfrm>
            <a:off x="1403978" y="4005004"/>
            <a:ext cx="0"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1259977" y="3861003"/>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9" name="直線接點 78"/>
          <p:cNvCxnSpPr/>
          <p:nvPr/>
        </p:nvCxnSpPr>
        <p:spPr>
          <a:xfrm>
            <a:off x="4860002" y="4005004"/>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橢圓 79"/>
          <p:cNvSpPr/>
          <p:nvPr/>
        </p:nvSpPr>
        <p:spPr>
          <a:xfrm>
            <a:off x="4716001" y="3861003"/>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1" name="直線接點 80"/>
          <p:cNvCxnSpPr/>
          <p:nvPr/>
        </p:nvCxnSpPr>
        <p:spPr>
          <a:xfrm>
            <a:off x="7740022" y="4005004"/>
            <a:ext cx="0"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82" name="橢圓 81"/>
          <p:cNvSpPr/>
          <p:nvPr/>
        </p:nvSpPr>
        <p:spPr>
          <a:xfrm>
            <a:off x="7596021" y="3861003"/>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153959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z="4000" dirty="0" smtClean="0"/>
              <a:t>10.3.4  Inserting into a Red-Black Tree</a:t>
            </a:r>
            <a:endParaRPr lang="zh-TW" altLang="en-US" sz="4000" dirty="0" smtClean="0"/>
          </a:p>
        </p:txBody>
      </p:sp>
      <p:sp>
        <p:nvSpPr>
          <p:cNvPr id="75779" name="內容版面配置區 2"/>
          <p:cNvSpPr>
            <a:spLocks noGrp="1"/>
          </p:cNvSpPr>
          <p:nvPr>
            <p:ph idx="1"/>
          </p:nvPr>
        </p:nvSpPr>
        <p:spPr/>
        <p:txBody>
          <a:bodyPr/>
          <a:lstStyle/>
          <a:p>
            <a:r>
              <a:rPr lang="en-US" altLang="zh-TW" sz="2200" dirty="0" smtClean="0">
                <a:solidFill>
                  <a:srgbClr val="FF0000"/>
                </a:solidFill>
              </a:rPr>
              <a:t>Elements may be inserted using the strategy used for ordinary binary </a:t>
            </a:r>
            <a:r>
              <a:rPr lang="en-US" altLang="zh-TW" sz="2200" dirty="0">
                <a:solidFill>
                  <a:srgbClr val="FF0000"/>
                </a:solidFill>
              </a:rPr>
              <a:t>search trees</a:t>
            </a:r>
            <a:r>
              <a:rPr lang="en-US" altLang="zh-TW" sz="2200" dirty="0" smtClean="0">
                <a:solidFill>
                  <a:srgbClr val="FF0000"/>
                </a:solidFill>
              </a:rPr>
              <a:t>.</a:t>
            </a:r>
          </a:p>
          <a:p>
            <a:r>
              <a:rPr lang="en-US" altLang="zh-TW" sz="2200" dirty="0" smtClean="0"/>
              <a:t>If the tree was empty before the insertion, then the new node is the root and must be colored black (see property RB1).</a:t>
            </a:r>
          </a:p>
          <a:p>
            <a:r>
              <a:rPr lang="en-US" altLang="zh-TW" sz="2200" dirty="0" smtClean="0"/>
              <a:t>Suppose the tree was not empty prior to the insertion.</a:t>
            </a:r>
          </a:p>
          <a:p>
            <a:r>
              <a:rPr lang="en-US" altLang="zh-TW" sz="2200" dirty="0" smtClean="0"/>
              <a:t>If the new node is given the color black, then we will have an extra black node on paths from the root to the external nodes that are children of the new node.</a:t>
            </a:r>
          </a:p>
          <a:p>
            <a:r>
              <a:rPr lang="en-US" altLang="zh-TW" sz="2200" dirty="0" smtClean="0"/>
              <a:t>If the new node is given the color red, then we might have two consecutive red nodes.</a:t>
            </a:r>
          </a:p>
          <a:p>
            <a:r>
              <a:rPr lang="en-US" altLang="zh-TW" sz="2200" dirty="0" smtClean="0"/>
              <a:t>Making the new node black is guaranteed to cause a violation of property RB3, while making the new node red may or may not violate property RB2.</a:t>
            </a:r>
          </a:p>
          <a:p>
            <a:r>
              <a:rPr lang="en-US" altLang="zh-TW" sz="2200" dirty="0" smtClean="0"/>
              <a:t>We will make the new node red.</a:t>
            </a:r>
            <a:endParaRPr lang="zh-TW" altLang="en-US" sz="2200"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4.2.1: </a:t>
            </a:r>
            <a:r>
              <a:rPr lang="en-US" altLang="zh-TW" sz="4000" i="1" dirty="0"/>
              <a:t>S</a:t>
            </a:r>
            <a:r>
              <a:rPr lang="en-US" altLang="zh-TW" sz="4000" dirty="0"/>
              <a:t> is black and </a:t>
            </a:r>
            <a:r>
              <a:rPr lang="en-US" altLang="zh-TW" sz="4000" i="1" dirty="0"/>
              <a:t>S</a:t>
            </a:r>
            <a:r>
              <a:rPr lang="en-US" altLang="zh-TW" sz="4000" i="1" baseline="-25000" dirty="0"/>
              <a:t>R</a:t>
            </a:r>
            <a:r>
              <a:rPr lang="en-US" altLang="zh-TW" sz="4000" dirty="0"/>
              <a:t> is red</a:t>
            </a:r>
            <a:endParaRPr lang="zh-TW" altLang="en-US" sz="2800" dirty="0"/>
          </a:p>
        </p:txBody>
      </p:sp>
      <p:sp>
        <p:nvSpPr>
          <p:cNvPr id="3" name="內容版面配置區 2"/>
          <p:cNvSpPr>
            <a:spLocks noGrp="1"/>
          </p:cNvSpPr>
          <p:nvPr>
            <p:ph idx="1"/>
          </p:nvPr>
        </p:nvSpPr>
        <p:spPr>
          <a:xfrm>
            <a:off x="251970" y="1268414"/>
            <a:ext cx="8640060" cy="3168593"/>
          </a:xfrm>
        </p:spPr>
        <p:txBody>
          <a:bodyPr/>
          <a:lstStyle/>
          <a:p>
            <a:pPr marL="266700" indent="-266700"/>
            <a:r>
              <a:rPr lang="en-US" altLang="zh-TW" sz="2100" dirty="0"/>
              <a:t>Meanwhile, if a path does not go through </a:t>
            </a:r>
            <a:r>
              <a:rPr lang="en-US" altLang="zh-TW" sz="2100" i="1" dirty="0"/>
              <a:t>N</a:t>
            </a:r>
            <a:r>
              <a:rPr lang="en-US" altLang="zh-TW" sz="2100" dirty="0"/>
              <a:t>, then there are two possibilities: </a:t>
            </a:r>
          </a:p>
          <a:p>
            <a:pPr marL="542925" lvl="1" indent="-266700">
              <a:buFont typeface="+mj-lt"/>
              <a:buAutoNum type="arabicPeriod"/>
            </a:pPr>
            <a:r>
              <a:rPr lang="en-US" altLang="zh-TW" sz="2100" dirty="0" smtClean="0"/>
              <a:t>It </a:t>
            </a:r>
            <a:r>
              <a:rPr lang="en-US" altLang="zh-TW" sz="2100" dirty="0"/>
              <a:t>goes through </a:t>
            </a:r>
            <a:r>
              <a:rPr lang="en-US" altLang="zh-TW" sz="2100" i="1" spc="150" dirty="0" smtClean="0"/>
              <a:t>N</a:t>
            </a:r>
            <a:r>
              <a:rPr lang="en-US" altLang="zh-TW" dirty="0">
                <a:solidFill>
                  <a:prstClr val="black"/>
                </a:solidFill>
              </a:rPr>
              <a:t>’</a:t>
            </a:r>
            <a:r>
              <a:rPr lang="en-US" altLang="zh-TW" sz="2100" dirty="0" smtClean="0"/>
              <a:t>s </a:t>
            </a:r>
            <a:r>
              <a:rPr lang="en-US" altLang="zh-TW" sz="2100" dirty="0"/>
              <a:t>new sibling </a:t>
            </a:r>
            <a:r>
              <a:rPr lang="en-US" altLang="zh-TW" sz="2100" i="1" dirty="0" smtClean="0"/>
              <a:t>S</a:t>
            </a:r>
            <a:r>
              <a:rPr lang="en-US" altLang="zh-TW" sz="2100" i="1" baseline="-25000" dirty="0" smtClean="0"/>
              <a:t>L</a:t>
            </a:r>
            <a:r>
              <a:rPr lang="en-US" altLang="zh-TW" sz="2100" dirty="0" smtClean="0"/>
              <a:t>. </a:t>
            </a:r>
            <a:r>
              <a:rPr lang="en-US" altLang="zh-TW" sz="2100" dirty="0"/>
              <a:t>Then, it must go through </a:t>
            </a:r>
            <a:r>
              <a:rPr lang="en-US" altLang="zh-TW" sz="2100" i="1" dirty="0"/>
              <a:t>S</a:t>
            </a:r>
            <a:r>
              <a:rPr lang="en-US" altLang="zh-TW" sz="2100" dirty="0"/>
              <a:t> and </a:t>
            </a:r>
            <a:r>
              <a:rPr lang="en-US" altLang="zh-TW" sz="2100" i="1" dirty="0"/>
              <a:t>P</a:t>
            </a:r>
            <a:r>
              <a:rPr lang="en-US" altLang="zh-TW" sz="2100" dirty="0"/>
              <a:t>, both formerly and currently, as they have only exchanged colors and places. Thus the path contains the same number of black nodes.</a:t>
            </a:r>
          </a:p>
          <a:p>
            <a:pPr marL="542925" lvl="1" indent="-266700">
              <a:buFont typeface="+mj-lt"/>
              <a:buAutoNum type="arabicPeriod"/>
            </a:pPr>
            <a:r>
              <a:rPr lang="en-US" altLang="zh-TW" sz="2100" dirty="0" smtClean="0"/>
              <a:t>It </a:t>
            </a:r>
            <a:r>
              <a:rPr lang="en-US" altLang="zh-TW" sz="2100" dirty="0"/>
              <a:t>goes through </a:t>
            </a:r>
            <a:r>
              <a:rPr lang="en-US" altLang="zh-TW" sz="2100" i="1" spc="150" dirty="0" smtClean="0">
                <a:solidFill>
                  <a:prstClr val="black"/>
                </a:solidFill>
              </a:rPr>
              <a:t>N</a:t>
            </a:r>
            <a:r>
              <a:rPr lang="en-US" altLang="zh-TW" dirty="0">
                <a:solidFill>
                  <a:prstClr val="black"/>
                </a:solidFill>
              </a:rPr>
              <a:t>’</a:t>
            </a:r>
            <a:r>
              <a:rPr lang="en-US" altLang="zh-TW" sz="2100" dirty="0" smtClean="0"/>
              <a:t>s </a:t>
            </a:r>
            <a:r>
              <a:rPr lang="en-US" altLang="zh-TW" sz="2100" dirty="0"/>
              <a:t>new uncle, </a:t>
            </a:r>
            <a:r>
              <a:rPr lang="en-US" altLang="zh-TW" sz="2100" i="1" spc="100" dirty="0" smtClean="0"/>
              <a:t>S</a:t>
            </a:r>
            <a:r>
              <a:rPr lang="en-US" altLang="zh-TW" dirty="0">
                <a:solidFill>
                  <a:prstClr val="black"/>
                </a:solidFill>
              </a:rPr>
              <a:t>’</a:t>
            </a:r>
            <a:r>
              <a:rPr lang="en-US" altLang="zh-TW" sz="2100" dirty="0" smtClean="0"/>
              <a:t>s </a:t>
            </a:r>
            <a:r>
              <a:rPr lang="en-US" altLang="zh-TW" sz="2100" dirty="0"/>
              <a:t>right </a:t>
            </a:r>
            <a:r>
              <a:rPr lang="en-US" altLang="zh-TW" sz="2100" dirty="0" smtClean="0"/>
              <a:t>child</a:t>
            </a:r>
            <a:r>
              <a:rPr lang="en-US" altLang="zh-TW" sz="2100" i="1" dirty="0">
                <a:solidFill>
                  <a:prstClr val="black"/>
                </a:solidFill>
              </a:rPr>
              <a:t> S</a:t>
            </a:r>
            <a:r>
              <a:rPr lang="en-US" altLang="zh-TW" sz="2100" i="1" baseline="-25000" dirty="0">
                <a:solidFill>
                  <a:prstClr val="black"/>
                </a:solidFill>
              </a:rPr>
              <a:t>R</a:t>
            </a:r>
            <a:r>
              <a:rPr lang="en-US" altLang="zh-TW" sz="2100" dirty="0" smtClean="0"/>
              <a:t>. </a:t>
            </a:r>
            <a:r>
              <a:rPr lang="en-US" altLang="zh-TW" sz="2100" dirty="0"/>
              <a:t>Then, it formerly went through </a:t>
            </a:r>
            <a:r>
              <a:rPr lang="en-US" altLang="zh-TW" sz="2100" i="1" dirty="0"/>
              <a:t>S</a:t>
            </a:r>
            <a:r>
              <a:rPr lang="en-US" altLang="zh-TW" sz="2100" dirty="0"/>
              <a:t>, </a:t>
            </a:r>
            <a:r>
              <a:rPr lang="en-US" altLang="zh-TW" sz="2100" i="1" spc="100" dirty="0" smtClean="0">
                <a:solidFill>
                  <a:prstClr val="black"/>
                </a:solidFill>
              </a:rPr>
              <a:t>S</a:t>
            </a:r>
            <a:r>
              <a:rPr lang="en-US" altLang="zh-TW" dirty="0">
                <a:solidFill>
                  <a:prstClr val="black"/>
                </a:solidFill>
              </a:rPr>
              <a:t>’</a:t>
            </a:r>
            <a:r>
              <a:rPr lang="en-US" altLang="zh-TW" sz="2100" dirty="0" smtClean="0"/>
              <a:t>s </a:t>
            </a:r>
            <a:r>
              <a:rPr lang="en-US" altLang="zh-TW" sz="2100" dirty="0"/>
              <a:t>parent, and </a:t>
            </a:r>
            <a:r>
              <a:rPr lang="en-US" altLang="zh-TW" sz="2100" i="1" spc="100" dirty="0" smtClean="0">
                <a:solidFill>
                  <a:prstClr val="black"/>
                </a:solidFill>
              </a:rPr>
              <a:t>S</a:t>
            </a:r>
            <a:r>
              <a:rPr lang="en-US" altLang="zh-TW" dirty="0">
                <a:solidFill>
                  <a:prstClr val="black"/>
                </a:solidFill>
              </a:rPr>
              <a:t>’</a:t>
            </a:r>
            <a:r>
              <a:rPr lang="en-US" altLang="zh-TW" sz="2100" dirty="0" smtClean="0"/>
              <a:t>s </a:t>
            </a:r>
            <a:r>
              <a:rPr lang="en-US" altLang="zh-TW" sz="2100" dirty="0"/>
              <a:t>right child </a:t>
            </a:r>
            <a:r>
              <a:rPr lang="en-US" altLang="zh-TW" sz="2100" i="1" dirty="0"/>
              <a:t>S</a:t>
            </a:r>
            <a:r>
              <a:rPr lang="en-US" altLang="zh-TW" sz="2100" i="1" baseline="-25000" dirty="0"/>
              <a:t>R</a:t>
            </a:r>
            <a:r>
              <a:rPr lang="en-US" altLang="zh-TW" sz="2100" dirty="0"/>
              <a:t> (which was red), but now only goes through </a:t>
            </a:r>
            <a:r>
              <a:rPr lang="en-US" altLang="zh-TW" sz="2100" i="1" dirty="0"/>
              <a:t>S</a:t>
            </a:r>
            <a:r>
              <a:rPr lang="en-US" altLang="zh-TW" sz="2100" dirty="0"/>
              <a:t>, which has assumed the color of its former parent, and </a:t>
            </a:r>
            <a:r>
              <a:rPr lang="en-US" altLang="zh-TW" sz="2100" i="1" spc="100" dirty="0" smtClean="0">
                <a:solidFill>
                  <a:prstClr val="black"/>
                </a:solidFill>
              </a:rPr>
              <a:t>S</a:t>
            </a:r>
            <a:r>
              <a:rPr lang="en-US" altLang="zh-TW" dirty="0">
                <a:solidFill>
                  <a:prstClr val="black"/>
                </a:solidFill>
              </a:rPr>
              <a:t>’</a:t>
            </a:r>
            <a:r>
              <a:rPr lang="en-US" altLang="zh-TW" sz="2100" dirty="0" smtClean="0"/>
              <a:t>s </a:t>
            </a:r>
            <a:r>
              <a:rPr lang="en-US" altLang="zh-TW" sz="2100" dirty="0"/>
              <a:t>right child, which has changed from red to </a:t>
            </a:r>
            <a:r>
              <a:rPr lang="en-US" altLang="zh-TW" sz="2100" dirty="0" smtClean="0"/>
              <a:t>black. </a:t>
            </a:r>
            <a:r>
              <a:rPr lang="en-US" altLang="zh-TW" sz="2100" dirty="0"/>
              <a:t>The net effect is that this path goes through the same number of black nodes</a:t>
            </a:r>
            <a:r>
              <a:rPr lang="en-US" altLang="zh-TW" sz="2100" dirty="0" smtClean="0"/>
              <a:t>.</a:t>
            </a:r>
            <a:endParaRPr lang="zh-TW" altLang="en-US" dirty="0"/>
          </a:p>
        </p:txBody>
      </p:sp>
      <p:cxnSp>
        <p:nvCxnSpPr>
          <p:cNvPr id="44" name="直線接點 43"/>
          <p:cNvCxnSpPr/>
          <p:nvPr/>
        </p:nvCxnSpPr>
        <p:spPr>
          <a:xfrm flipH="1">
            <a:off x="529180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a:off x="1403978"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1691980"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flipH="1">
            <a:off x="1404698"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a:off x="2555986"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flipH="1">
            <a:off x="2268704"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691980" y="5301474"/>
            <a:ext cx="431893"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2124445" y="5301474"/>
            <a:ext cx="431541" cy="575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1979982"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0" name="橢圓 59"/>
          <p:cNvSpPr/>
          <p:nvPr/>
        </p:nvSpPr>
        <p:spPr>
          <a:xfrm>
            <a:off x="1547979" y="573301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1" name="橢圓 60"/>
          <p:cNvSpPr/>
          <p:nvPr/>
        </p:nvSpPr>
        <p:spPr>
          <a:xfrm>
            <a:off x="2411985" y="573301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2" name="文字方塊 61"/>
          <p:cNvSpPr txBox="1"/>
          <p:nvPr/>
        </p:nvSpPr>
        <p:spPr>
          <a:xfrm>
            <a:off x="2267984"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3" name="文字方塊 62"/>
          <p:cNvSpPr txBox="1"/>
          <p:nvPr/>
        </p:nvSpPr>
        <p:spPr>
          <a:xfrm>
            <a:off x="1115976"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4" name="文字方塊 63"/>
          <p:cNvSpPr txBox="1"/>
          <p:nvPr/>
        </p:nvSpPr>
        <p:spPr>
          <a:xfrm>
            <a:off x="269998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5" name="直線接點 64"/>
          <p:cNvCxnSpPr/>
          <p:nvPr/>
        </p:nvCxnSpPr>
        <p:spPr>
          <a:xfrm flipH="1">
            <a:off x="4139998" y="4725009"/>
            <a:ext cx="720004"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558046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4860002" y="4725009"/>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4716001"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0" name="橢圓 69"/>
          <p:cNvSpPr/>
          <p:nvPr/>
        </p:nvSpPr>
        <p:spPr>
          <a:xfrm>
            <a:off x="5436006"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4" name="直線接點 73"/>
          <p:cNvCxnSpPr/>
          <p:nvPr/>
        </p:nvCxnSpPr>
        <p:spPr>
          <a:xfrm>
            <a:off x="4572000"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4284718"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4140459" y="5301474"/>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80" name="橢圓 79"/>
          <p:cNvSpPr/>
          <p:nvPr/>
        </p:nvSpPr>
        <p:spPr>
          <a:xfrm>
            <a:off x="4427999" y="573301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1" name="文字方塊 80"/>
          <p:cNvSpPr txBox="1"/>
          <p:nvPr/>
        </p:nvSpPr>
        <p:spPr>
          <a:xfrm>
            <a:off x="428399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82" name="文字方塊 81"/>
          <p:cNvSpPr txBox="1"/>
          <p:nvPr/>
        </p:nvSpPr>
        <p:spPr>
          <a:xfrm>
            <a:off x="471600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83" name="文字方塊 82"/>
          <p:cNvSpPr txBox="1"/>
          <p:nvPr/>
        </p:nvSpPr>
        <p:spPr>
          <a:xfrm>
            <a:off x="572400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84" name="直線接點 83"/>
          <p:cNvCxnSpPr/>
          <p:nvPr/>
        </p:nvCxnSpPr>
        <p:spPr>
          <a:xfrm flipH="1">
            <a:off x="702001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846048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a:off x="7740022"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橢圓 87"/>
          <p:cNvSpPr/>
          <p:nvPr/>
        </p:nvSpPr>
        <p:spPr>
          <a:xfrm>
            <a:off x="7596021" y="4581008"/>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橢圓 88"/>
          <p:cNvSpPr/>
          <p:nvPr/>
        </p:nvSpPr>
        <p:spPr>
          <a:xfrm>
            <a:off x="831602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0" name="直線接點 89"/>
          <p:cNvCxnSpPr/>
          <p:nvPr/>
        </p:nvCxnSpPr>
        <p:spPr>
          <a:xfrm flipH="1">
            <a:off x="817182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p:nvPr/>
        </p:nvCxnSpPr>
        <p:spPr>
          <a:xfrm>
            <a:off x="7452020"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H="1">
            <a:off x="7164738"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a:off x="7020479" y="5301474"/>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7308019" y="573301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1" name="文字方塊 100"/>
          <p:cNvSpPr txBox="1"/>
          <p:nvPr/>
        </p:nvSpPr>
        <p:spPr>
          <a:xfrm>
            <a:off x="716401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02" name="文字方塊 101"/>
          <p:cNvSpPr txBox="1"/>
          <p:nvPr/>
        </p:nvSpPr>
        <p:spPr>
          <a:xfrm>
            <a:off x="759602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03" name="文字方塊 102"/>
          <p:cNvSpPr txBox="1"/>
          <p:nvPr/>
        </p:nvSpPr>
        <p:spPr>
          <a:xfrm>
            <a:off x="860402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
        <p:nvSpPr>
          <p:cNvPr id="104" name="文字方塊 103"/>
          <p:cNvSpPr txBox="1"/>
          <p:nvPr/>
        </p:nvSpPr>
        <p:spPr>
          <a:xfrm>
            <a:off x="827974"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105" name="直線接點 104"/>
          <p:cNvCxnSpPr>
            <a:endCxn id="107" idx="0"/>
          </p:cNvCxnSpPr>
          <p:nvPr/>
        </p:nvCxnSpPr>
        <p:spPr>
          <a:xfrm flipH="1">
            <a:off x="827062" y="4725009"/>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橢圓 105"/>
          <p:cNvSpPr/>
          <p:nvPr/>
        </p:nvSpPr>
        <p:spPr>
          <a:xfrm>
            <a:off x="1259977" y="4581008"/>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7" name="矩形 106"/>
          <p:cNvSpPr/>
          <p:nvPr/>
        </p:nvSpPr>
        <p:spPr>
          <a:xfrm>
            <a:off x="754831" y="522947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文字方塊 107"/>
          <p:cNvSpPr txBox="1"/>
          <p:nvPr/>
        </p:nvSpPr>
        <p:spPr>
          <a:xfrm>
            <a:off x="251970"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09" name="文字方塊 108"/>
          <p:cNvSpPr txBox="1"/>
          <p:nvPr/>
        </p:nvSpPr>
        <p:spPr>
          <a:xfrm>
            <a:off x="356399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10" name="文字方塊 109"/>
          <p:cNvSpPr txBox="1"/>
          <p:nvPr/>
        </p:nvSpPr>
        <p:spPr>
          <a:xfrm>
            <a:off x="327599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11" name="直線接點 110"/>
          <p:cNvCxnSpPr>
            <a:endCxn id="113" idx="0"/>
          </p:cNvCxnSpPr>
          <p:nvPr/>
        </p:nvCxnSpPr>
        <p:spPr>
          <a:xfrm flipH="1">
            <a:off x="3851083"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橢圓 111"/>
          <p:cNvSpPr/>
          <p:nvPr/>
        </p:nvSpPr>
        <p:spPr>
          <a:xfrm>
            <a:off x="3995996" y="5157012"/>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3" name="矩形 112"/>
          <p:cNvSpPr/>
          <p:nvPr/>
        </p:nvSpPr>
        <p:spPr>
          <a:xfrm>
            <a:off x="3778852"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4" name="文字方塊 113"/>
          <p:cNvSpPr txBox="1"/>
          <p:nvPr/>
        </p:nvSpPr>
        <p:spPr>
          <a:xfrm>
            <a:off x="644401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15" name="文字方塊 114"/>
          <p:cNvSpPr txBox="1"/>
          <p:nvPr/>
        </p:nvSpPr>
        <p:spPr>
          <a:xfrm>
            <a:off x="615601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16" name="直線接點 115"/>
          <p:cNvCxnSpPr>
            <a:endCxn id="118" idx="0"/>
          </p:cNvCxnSpPr>
          <p:nvPr/>
        </p:nvCxnSpPr>
        <p:spPr>
          <a:xfrm flipH="1">
            <a:off x="6731103"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687601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8" name="矩形 117"/>
          <p:cNvSpPr/>
          <p:nvPr/>
        </p:nvSpPr>
        <p:spPr>
          <a:xfrm>
            <a:off x="6658872"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9079781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4.2.1: </a:t>
            </a:r>
            <a:r>
              <a:rPr lang="en-US" altLang="zh-TW" sz="4000" i="1" dirty="0"/>
              <a:t>S</a:t>
            </a:r>
            <a:r>
              <a:rPr lang="en-US" altLang="zh-TW" sz="4000" dirty="0"/>
              <a:t> is </a:t>
            </a:r>
            <a:r>
              <a:rPr lang="en-US" altLang="zh-TW" sz="4000" dirty="0" smtClean="0"/>
              <a:t>black </a:t>
            </a:r>
            <a:r>
              <a:rPr lang="en-US" altLang="zh-TW" sz="4000" dirty="0"/>
              <a:t>and </a:t>
            </a:r>
            <a:r>
              <a:rPr lang="en-US" altLang="zh-TW" sz="4000" i="1" dirty="0" smtClean="0"/>
              <a:t>S</a:t>
            </a:r>
            <a:r>
              <a:rPr lang="en-US" altLang="zh-TW" sz="4000" i="1" baseline="-25000" dirty="0" smtClean="0"/>
              <a:t>R</a:t>
            </a:r>
            <a:r>
              <a:rPr lang="en-US" altLang="zh-TW" sz="4000" dirty="0" smtClean="0"/>
              <a:t> </a:t>
            </a:r>
            <a:r>
              <a:rPr lang="en-US" altLang="zh-TW" sz="4000" dirty="0"/>
              <a:t>is </a:t>
            </a:r>
            <a:r>
              <a:rPr lang="en-US" altLang="zh-TW" sz="4000" dirty="0" smtClean="0"/>
              <a:t>red</a:t>
            </a:r>
            <a:endParaRPr lang="en-US" altLang="zh-TW" sz="4000" i="1" dirty="0" smtClean="0"/>
          </a:p>
        </p:txBody>
      </p:sp>
      <p:sp>
        <p:nvSpPr>
          <p:cNvPr id="3" name="內容版面配置區 2"/>
          <p:cNvSpPr>
            <a:spLocks noGrp="1"/>
          </p:cNvSpPr>
          <p:nvPr>
            <p:ph idx="1"/>
          </p:nvPr>
        </p:nvSpPr>
        <p:spPr>
          <a:xfrm>
            <a:off x="395288" y="1268414"/>
            <a:ext cx="8496742" cy="1440581"/>
          </a:xfrm>
        </p:spPr>
        <p:txBody>
          <a:bodyPr/>
          <a:lstStyle/>
          <a:p>
            <a:pPr marL="266700" indent="-266700"/>
            <a:r>
              <a:rPr lang="en-US" altLang="zh-TW" sz="2100" dirty="0"/>
              <a:t>Either way, the number of black nodes on these paths does not change</a:t>
            </a:r>
            <a:r>
              <a:rPr lang="en-US" altLang="zh-TW" sz="2100" dirty="0" smtClean="0"/>
              <a:t>.</a:t>
            </a:r>
          </a:p>
          <a:p>
            <a:pPr marL="266700" indent="-266700"/>
            <a:r>
              <a:rPr lang="en-US" altLang="zh-TW" sz="2100" dirty="0" smtClean="0"/>
              <a:t>Thus</a:t>
            </a:r>
            <a:r>
              <a:rPr lang="en-US" altLang="zh-TW" sz="2100" dirty="0"/>
              <a:t>, we have restored Properties </a:t>
            </a:r>
            <a:r>
              <a:rPr lang="en-US" altLang="zh-TW" sz="2100" dirty="0" err="1" smtClean="0"/>
              <a:t>RB3</a:t>
            </a:r>
            <a:r>
              <a:rPr lang="en-US" altLang="zh-TW" sz="2100" dirty="0" smtClean="0"/>
              <a:t>.</a:t>
            </a:r>
          </a:p>
          <a:p>
            <a:pPr marL="266700" indent="-266700"/>
            <a:r>
              <a:rPr lang="en-US" altLang="zh-TW" sz="2100" dirty="0" smtClean="0"/>
              <a:t>The </a:t>
            </a:r>
            <a:r>
              <a:rPr lang="en-US" altLang="zh-TW" sz="2100" dirty="0"/>
              <a:t>white node in the diagram can be either red or black, but must refer to the same color both before and after the transformation. </a:t>
            </a:r>
            <a:endParaRPr lang="zh-TW" altLang="en-US" sz="2100" dirty="0"/>
          </a:p>
        </p:txBody>
      </p:sp>
      <p:cxnSp>
        <p:nvCxnSpPr>
          <p:cNvPr id="68" name="直線接點 67"/>
          <p:cNvCxnSpPr/>
          <p:nvPr/>
        </p:nvCxnSpPr>
        <p:spPr>
          <a:xfrm flipH="1">
            <a:off x="529180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1403978"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a:off x="1691980"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flipH="1">
            <a:off x="1404698"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2555986"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flipH="1">
            <a:off x="2268704"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flipH="1">
            <a:off x="1691980" y="5301474"/>
            <a:ext cx="431893"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a:off x="2124445" y="5301474"/>
            <a:ext cx="431541" cy="575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橢圓 90"/>
          <p:cNvSpPr/>
          <p:nvPr/>
        </p:nvSpPr>
        <p:spPr>
          <a:xfrm>
            <a:off x="1979982"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2" name="橢圓 91"/>
          <p:cNvSpPr/>
          <p:nvPr/>
        </p:nvSpPr>
        <p:spPr>
          <a:xfrm>
            <a:off x="1547979" y="573301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3" name="橢圓 92"/>
          <p:cNvSpPr/>
          <p:nvPr/>
        </p:nvSpPr>
        <p:spPr>
          <a:xfrm>
            <a:off x="2411985" y="573301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6" name="文字方塊 95"/>
          <p:cNvSpPr txBox="1"/>
          <p:nvPr/>
        </p:nvSpPr>
        <p:spPr>
          <a:xfrm>
            <a:off x="2267984"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98" name="文字方塊 97"/>
          <p:cNvSpPr txBox="1"/>
          <p:nvPr/>
        </p:nvSpPr>
        <p:spPr>
          <a:xfrm>
            <a:off x="1115976"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99" name="文字方塊 98"/>
          <p:cNvSpPr txBox="1"/>
          <p:nvPr/>
        </p:nvSpPr>
        <p:spPr>
          <a:xfrm>
            <a:off x="269998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19" name="直線接點 118"/>
          <p:cNvCxnSpPr/>
          <p:nvPr/>
        </p:nvCxnSpPr>
        <p:spPr>
          <a:xfrm flipH="1">
            <a:off x="4139998" y="4725009"/>
            <a:ext cx="720004"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0" name="直線接點 119"/>
          <p:cNvCxnSpPr/>
          <p:nvPr/>
        </p:nvCxnSpPr>
        <p:spPr>
          <a:xfrm>
            <a:off x="558046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4860002" y="4725009"/>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橢圓 121"/>
          <p:cNvSpPr/>
          <p:nvPr/>
        </p:nvSpPr>
        <p:spPr>
          <a:xfrm>
            <a:off x="4716001"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3" name="橢圓 122"/>
          <p:cNvSpPr/>
          <p:nvPr/>
        </p:nvSpPr>
        <p:spPr>
          <a:xfrm>
            <a:off x="5436006"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4" name="直線接點 123"/>
          <p:cNvCxnSpPr/>
          <p:nvPr/>
        </p:nvCxnSpPr>
        <p:spPr>
          <a:xfrm>
            <a:off x="4572000"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a:xfrm flipH="1">
            <a:off x="4284718"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a:off x="4140459" y="5301474"/>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27" name="橢圓 126"/>
          <p:cNvSpPr/>
          <p:nvPr/>
        </p:nvSpPr>
        <p:spPr>
          <a:xfrm>
            <a:off x="4427999" y="573301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8" name="文字方塊 127"/>
          <p:cNvSpPr txBox="1"/>
          <p:nvPr/>
        </p:nvSpPr>
        <p:spPr>
          <a:xfrm>
            <a:off x="428399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29" name="文字方塊 128"/>
          <p:cNvSpPr txBox="1"/>
          <p:nvPr/>
        </p:nvSpPr>
        <p:spPr>
          <a:xfrm>
            <a:off x="471600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30" name="文字方塊 129"/>
          <p:cNvSpPr txBox="1"/>
          <p:nvPr/>
        </p:nvSpPr>
        <p:spPr>
          <a:xfrm>
            <a:off x="572400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31" name="直線接點 130"/>
          <p:cNvCxnSpPr/>
          <p:nvPr/>
        </p:nvCxnSpPr>
        <p:spPr>
          <a:xfrm flipH="1">
            <a:off x="702001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a:off x="846048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a:off x="7740022"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橢圓 133"/>
          <p:cNvSpPr/>
          <p:nvPr/>
        </p:nvSpPr>
        <p:spPr>
          <a:xfrm>
            <a:off x="7596021" y="4581008"/>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5" name="橢圓 134"/>
          <p:cNvSpPr/>
          <p:nvPr/>
        </p:nvSpPr>
        <p:spPr>
          <a:xfrm>
            <a:off x="831602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36" name="直線接點 135"/>
          <p:cNvCxnSpPr/>
          <p:nvPr/>
        </p:nvCxnSpPr>
        <p:spPr>
          <a:xfrm flipH="1">
            <a:off x="817182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接點 136"/>
          <p:cNvCxnSpPr/>
          <p:nvPr/>
        </p:nvCxnSpPr>
        <p:spPr>
          <a:xfrm>
            <a:off x="7452020"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H="1">
            <a:off x="7164738"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a:off x="7020479" y="5301474"/>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40" name="橢圓 139"/>
          <p:cNvSpPr/>
          <p:nvPr/>
        </p:nvSpPr>
        <p:spPr>
          <a:xfrm>
            <a:off x="7308019" y="573301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1" name="文字方塊 140"/>
          <p:cNvSpPr txBox="1"/>
          <p:nvPr/>
        </p:nvSpPr>
        <p:spPr>
          <a:xfrm>
            <a:off x="716401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42" name="文字方塊 141"/>
          <p:cNvSpPr txBox="1"/>
          <p:nvPr/>
        </p:nvSpPr>
        <p:spPr>
          <a:xfrm>
            <a:off x="759602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43" name="文字方塊 142"/>
          <p:cNvSpPr txBox="1"/>
          <p:nvPr/>
        </p:nvSpPr>
        <p:spPr>
          <a:xfrm>
            <a:off x="860402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
        <p:nvSpPr>
          <p:cNvPr id="144" name="文字方塊 143"/>
          <p:cNvSpPr txBox="1"/>
          <p:nvPr/>
        </p:nvSpPr>
        <p:spPr>
          <a:xfrm>
            <a:off x="827974"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145" name="直線接點 144"/>
          <p:cNvCxnSpPr>
            <a:endCxn id="147" idx="0"/>
          </p:cNvCxnSpPr>
          <p:nvPr/>
        </p:nvCxnSpPr>
        <p:spPr>
          <a:xfrm flipH="1">
            <a:off x="827062" y="4725009"/>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橢圓 145"/>
          <p:cNvSpPr/>
          <p:nvPr/>
        </p:nvSpPr>
        <p:spPr>
          <a:xfrm>
            <a:off x="1259977" y="4581008"/>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7" name="矩形 146"/>
          <p:cNvSpPr/>
          <p:nvPr/>
        </p:nvSpPr>
        <p:spPr>
          <a:xfrm>
            <a:off x="754831" y="522947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8" name="文字方塊 147"/>
          <p:cNvSpPr txBox="1"/>
          <p:nvPr/>
        </p:nvSpPr>
        <p:spPr>
          <a:xfrm>
            <a:off x="251970"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49" name="文字方塊 148"/>
          <p:cNvSpPr txBox="1"/>
          <p:nvPr/>
        </p:nvSpPr>
        <p:spPr>
          <a:xfrm>
            <a:off x="356399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50" name="文字方塊 149"/>
          <p:cNvSpPr txBox="1"/>
          <p:nvPr/>
        </p:nvSpPr>
        <p:spPr>
          <a:xfrm>
            <a:off x="327599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51" name="直線接點 150"/>
          <p:cNvCxnSpPr>
            <a:endCxn id="153" idx="0"/>
          </p:cNvCxnSpPr>
          <p:nvPr/>
        </p:nvCxnSpPr>
        <p:spPr>
          <a:xfrm flipH="1">
            <a:off x="3851083"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橢圓 151"/>
          <p:cNvSpPr/>
          <p:nvPr/>
        </p:nvSpPr>
        <p:spPr>
          <a:xfrm>
            <a:off x="3995996" y="5157012"/>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53" name="矩形 152"/>
          <p:cNvSpPr/>
          <p:nvPr/>
        </p:nvSpPr>
        <p:spPr>
          <a:xfrm>
            <a:off x="3778852"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54" name="文字方塊 153"/>
          <p:cNvSpPr txBox="1"/>
          <p:nvPr/>
        </p:nvSpPr>
        <p:spPr>
          <a:xfrm>
            <a:off x="644401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55" name="文字方塊 154"/>
          <p:cNvSpPr txBox="1"/>
          <p:nvPr/>
        </p:nvSpPr>
        <p:spPr>
          <a:xfrm>
            <a:off x="615601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56" name="直線接點 155"/>
          <p:cNvCxnSpPr>
            <a:endCxn id="158" idx="0"/>
          </p:cNvCxnSpPr>
          <p:nvPr/>
        </p:nvCxnSpPr>
        <p:spPr>
          <a:xfrm flipH="1">
            <a:off x="6731103"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橢圓 156"/>
          <p:cNvSpPr/>
          <p:nvPr/>
        </p:nvSpPr>
        <p:spPr>
          <a:xfrm>
            <a:off x="687601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58" name="矩形 157"/>
          <p:cNvSpPr/>
          <p:nvPr/>
        </p:nvSpPr>
        <p:spPr>
          <a:xfrm>
            <a:off x="6658872"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119343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接點 54"/>
          <p:cNvCxnSpPr/>
          <p:nvPr/>
        </p:nvCxnSpPr>
        <p:spPr>
          <a:xfrm>
            <a:off x="4283998" y="4149005"/>
            <a:ext cx="576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395970" y="260350"/>
            <a:ext cx="8352059" cy="863600"/>
          </a:xfrm>
        </p:spPr>
        <p:txBody>
          <a:bodyPr/>
          <a:lstStyle/>
          <a:p>
            <a:r>
              <a:rPr lang="en-US" altLang="zh-TW" sz="3600" dirty="0"/>
              <a:t>Case 4.3.1: </a:t>
            </a:r>
            <a:r>
              <a:rPr lang="en-US" altLang="zh-TW" sz="3600" i="1" dirty="0"/>
              <a:t>S</a:t>
            </a:r>
            <a:r>
              <a:rPr lang="en-US" altLang="zh-TW" sz="3600" dirty="0"/>
              <a:t> and</a:t>
            </a:r>
            <a:r>
              <a:rPr lang="en-US" altLang="zh-TW" sz="3600" i="1" dirty="0"/>
              <a:t> S</a:t>
            </a:r>
            <a:r>
              <a:rPr lang="en-US" altLang="zh-TW" sz="3600" i="1" baseline="-25000" dirty="0"/>
              <a:t>R</a:t>
            </a:r>
            <a:r>
              <a:rPr lang="en-US" altLang="zh-TW" sz="3600" dirty="0"/>
              <a:t> are black, but </a:t>
            </a:r>
            <a:r>
              <a:rPr lang="en-US" altLang="zh-TW" sz="3600" i="1" dirty="0"/>
              <a:t>S</a:t>
            </a:r>
            <a:r>
              <a:rPr lang="en-US" altLang="zh-TW" sz="3600" i="1" baseline="-25000" dirty="0"/>
              <a:t>L</a:t>
            </a:r>
            <a:r>
              <a:rPr lang="en-US" altLang="zh-TW" sz="3600" dirty="0"/>
              <a:t> is red</a:t>
            </a:r>
            <a:endParaRPr lang="zh-TW" altLang="en-US" sz="3600" dirty="0"/>
          </a:p>
        </p:txBody>
      </p:sp>
      <p:sp>
        <p:nvSpPr>
          <p:cNvPr id="3" name="內容版面配置區 2"/>
          <p:cNvSpPr>
            <a:spLocks noGrp="1"/>
          </p:cNvSpPr>
          <p:nvPr>
            <p:ph idx="1"/>
          </p:nvPr>
        </p:nvSpPr>
        <p:spPr>
          <a:xfrm>
            <a:off x="395970" y="1268985"/>
            <a:ext cx="8496059" cy="2304016"/>
          </a:xfrm>
        </p:spPr>
        <p:txBody>
          <a:bodyPr/>
          <a:lstStyle/>
          <a:p>
            <a:pPr marL="266700" indent="-266700"/>
            <a:r>
              <a:rPr lang="en-US" altLang="zh-TW" sz="2200" dirty="0"/>
              <a:t>In this case we rotate right at </a:t>
            </a:r>
            <a:r>
              <a:rPr lang="en-US" altLang="zh-TW" sz="2200" i="1" dirty="0"/>
              <a:t>S</a:t>
            </a:r>
            <a:r>
              <a:rPr lang="en-US" altLang="zh-TW" sz="2200" dirty="0"/>
              <a:t>, so that </a:t>
            </a:r>
            <a:r>
              <a:rPr lang="en-US" altLang="zh-TW" sz="2200" i="1" spc="100" dirty="0" smtClean="0"/>
              <a:t>S</a:t>
            </a:r>
            <a:r>
              <a:rPr lang="en-US" altLang="zh-TW" dirty="0">
                <a:solidFill>
                  <a:prstClr val="black"/>
                </a:solidFill>
              </a:rPr>
              <a:t>’</a:t>
            </a:r>
            <a:r>
              <a:rPr lang="en-US" altLang="zh-TW" sz="2200" dirty="0" smtClean="0"/>
              <a:t>s </a:t>
            </a:r>
            <a:r>
              <a:rPr lang="en-US" altLang="zh-TW" sz="2200" dirty="0"/>
              <a:t>left </a:t>
            </a:r>
            <a:r>
              <a:rPr lang="en-US" altLang="zh-TW" sz="2200" dirty="0" smtClean="0"/>
              <a:t>child</a:t>
            </a:r>
            <a:r>
              <a:rPr lang="en-US" altLang="zh-TW" sz="2100" dirty="0">
                <a:solidFill>
                  <a:prstClr val="black"/>
                </a:solidFill>
              </a:rPr>
              <a:t> </a:t>
            </a:r>
            <a:r>
              <a:rPr lang="en-US" altLang="zh-TW" sz="2100" i="1" dirty="0">
                <a:solidFill>
                  <a:prstClr val="black"/>
                </a:solidFill>
              </a:rPr>
              <a:t>S</a:t>
            </a:r>
            <a:r>
              <a:rPr lang="en-US" altLang="zh-TW" sz="2100" i="1" baseline="-25000" dirty="0">
                <a:solidFill>
                  <a:prstClr val="black"/>
                </a:solidFill>
              </a:rPr>
              <a:t>L</a:t>
            </a:r>
            <a:r>
              <a:rPr lang="en-US" altLang="zh-TW" sz="2200" dirty="0" smtClean="0"/>
              <a:t> </a:t>
            </a:r>
            <a:r>
              <a:rPr lang="en-US" altLang="zh-TW" sz="2200" dirty="0"/>
              <a:t>becomes </a:t>
            </a:r>
            <a:r>
              <a:rPr lang="en-US" altLang="zh-TW" sz="2200" i="1" spc="100" dirty="0" smtClean="0">
                <a:solidFill>
                  <a:prstClr val="black"/>
                </a:solidFill>
              </a:rPr>
              <a:t>S</a:t>
            </a:r>
            <a:r>
              <a:rPr lang="en-US" altLang="zh-TW" dirty="0">
                <a:solidFill>
                  <a:prstClr val="black"/>
                </a:solidFill>
              </a:rPr>
              <a:t>’</a:t>
            </a:r>
            <a:r>
              <a:rPr lang="en-US" altLang="zh-TW" sz="2200" dirty="0" smtClean="0"/>
              <a:t>s </a:t>
            </a:r>
            <a:r>
              <a:rPr lang="en-US" altLang="zh-TW" sz="2200" dirty="0"/>
              <a:t>parent and </a:t>
            </a:r>
            <a:r>
              <a:rPr lang="en-US" altLang="zh-TW" sz="2200" i="1" spc="150" dirty="0" smtClean="0"/>
              <a:t>N</a:t>
            </a:r>
            <a:r>
              <a:rPr lang="en-US" altLang="zh-TW" dirty="0">
                <a:solidFill>
                  <a:prstClr val="black"/>
                </a:solidFill>
              </a:rPr>
              <a:t>’</a:t>
            </a:r>
            <a:r>
              <a:rPr lang="en-US" altLang="zh-TW" sz="2200" dirty="0" smtClean="0"/>
              <a:t>s </a:t>
            </a:r>
            <a:r>
              <a:rPr lang="en-US" altLang="zh-TW" sz="2200" dirty="0"/>
              <a:t>new sibling</a:t>
            </a:r>
            <a:r>
              <a:rPr lang="en-US" altLang="zh-TW" sz="2200" dirty="0" smtClean="0"/>
              <a:t>.</a:t>
            </a:r>
          </a:p>
          <a:p>
            <a:pPr marL="266700" indent="-266700"/>
            <a:r>
              <a:rPr lang="en-US" altLang="zh-TW" sz="2200" dirty="0" smtClean="0"/>
              <a:t>We </a:t>
            </a:r>
            <a:r>
              <a:rPr lang="en-US" altLang="zh-TW" sz="2200" dirty="0"/>
              <a:t>then exchange the colors of </a:t>
            </a:r>
            <a:r>
              <a:rPr lang="en-US" altLang="zh-TW" sz="2200" i="1" dirty="0"/>
              <a:t>S</a:t>
            </a:r>
            <a:r>
              <a:rPr lang="en-US" altLang="zh-TW" sz="2200" dirty="0"/>
              <a:t> and its new parent</a:t>
            </a:r>
            <a:r>
              <a:rPr lang="en-US" altLang="zh-TW" sz="2200" dirty="0" smtClean="0"/>
              <a:t>.</a:t>
            </a:r>
          </a:p>
          <a:p>
            <a:pPr marL="266700" indent="-266700"/>
            <a:r>
              <a:rPr lang="en-US" altLang="zh-TW" sz="2200" dirty="0" smtClean="0"/>
              <a:t>All </a:t>
            </a:r>
            <a:r>
              <a:rPr lang="en-US" altLang="zh-TW" sz="2200" dirty="0"/>
              <a:t>paths still have the same number of black nodes, but now </a:t>
            </a:r>
            <a:r>
              <a:rPr lang="en-US" altLang="zh-TW" sz="2200" i="1" dirty="0"/>
              <a:t>N</a:t>
            </a:r>
            <a:r>
              <a:rPr lang="en-US" altLang="zh-TW" sz="2200" dirty="0"/>
              <a:t> has a black sibling whose right child is red, so we fall into case </a:t>
            </a:r>
            <a:r>
              <a:rPr lang="en-US" altLang="zh-TW" dirty="0"/>
              <a:t>4.2.1</a:t>
            </a:r>
            <a:r>
              <a:rPr lang="en-US" altLang="zh-TW" sz="2200" dirty="0" smtClean="0"/>
              <a:t>.</a:t>
            </a:r>
          </a:p>
          <a:p>
            <a:pPr marL="266700" indent="-266700"/>
            <a:r>
              <a:rPr lang="en-US" altLang="zh-TW" sz="2200" dirty="0" smtClean="0"/>
              <a:t>Neither </a:t>
            </a:r>
            <a:r>
              <a:rPr lang="en-US" altLang="zh-TW" sz="2200" i="1" dirty="0"/>
              <a:t>N</a:t>
            </a:r>
            <a:r>
              <a:rPr lang="en-US" altLang="zh-TW" sz="2200" dirty="0"/>
              <a:t> nor its parent are affected by this transformation</a:t>
            </a:r>
            <a:r>
              <a:rPr lang="en-US" altLang="zh-TW" sz="2200" dirty="0" smtClean="0"/>
              <a:t>.</a:t>
            </a:r>
            <a:endParaRPr lang="zh-TW" altLang="en-US" sz="2200" dirty="0"/>
          </a:p>
        </p:txBody>
      </p:sp>
      <p:cxnSp>
        <p:nvCxnSpPr>
          <p:cNvPr id="12" name="直線接點 11"/>
          <p:cNvCxnSpPr/>
          <p:nvPr/>
        </p:nvCxnSpPr>
        <p:spPr>
          <a:xfrm>
            <a:off x="1835981" y="5301013"/>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1548699" y="5301013"/>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835981" y="4725470"/>
            <a:ext cx="287893" cy="575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1691980" y="5157012"/>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2" name="文字方塊 21"/>
          <p:cNvSpPr txBox="1"/>
          <p:nvPr/>
        </p:nvSpPr>
        <p:spPr>
          <a:xfrm>
            <a:off x="1259977" y="5013011"/>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cxnSp>
        <p:nvCxnSpPr>
          <p:cNvPr id="32" name="直線接點 31"/>
          <p:cNvCxnSpPr/>
          <p:nvPr/>
        </p:nvCxnSpPr>
        <p:spPr>
          <a:xfrm>
            <a:off x="4860002" y="4725009"/>
            <a:ext cx="288002"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4572000" y="4725009"/>
            <a:ext cx="288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4860002" y="5301474"/>
            <a:ext cx="287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4716001" y="4581008"/>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2" name="文字方塊 41"/>
          <p:cNvSpPr txBox="1"/>
          <p:nvPr/>
        </p:nvSpPr>
        <p:spPr>
          <a:xfrm>
            <a:off x="5004003" y="4437007"/>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cxnSp>
        <p:nvCxnSpPr>
          <p:cNvPr id="56" name="直線接點 55"/>
          <p:cNvCxnSpPr/>
          <p:nvPr/>
        </p:nvCxnSpPr>
        <p:spPr>
          <a:xfrm>
            <a:off x="7020017" y="4149005"/>
            <a:ext cx="576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7596021" y="4725009"/>
            <a:ext cx="288002"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flipH="1">
            <a:off x="7308019" y="4725009"/>
            <a:ext cx="288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flipH="1">
            <a:off x="7596021" y="5301474"/>
            <a:ext cx="287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7452020"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7" name="文字方塊 66"/>
          <p:cNvSpPr txBox="1"/>
          <p:nvPr/>
        </p:nvSpPr>
        <p:spPr>
          <a:xfrm>
            <a:off x="7740022" y="4437007"/>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86" name="文字方塊 85"/>
          <p:cNvSpPr txBox="1"/>
          <p:nvPr/>
        </p:nvSpPr>
        <p:spPr>
          <a:xfrm>
            <a:off x="3707994" y="386100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87" name="直線接點 86"/>
          <p:cNvCxnSpPr>
            <a:endCxn id="89" idx="0"/>
          </p:cNvCxnSpPr>
          <p:nvPr/>
        </p:nvCxnSpPr>
        <p:spPr>
          <a:xfrm flipH="1">
            <a:off x="3851083" y="4149005"/>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橢圓 87"/>
          <p:cNvSpPr/>
          <p:nvPr/>
        </p:nvSpPr>
        <p:spPr>
          <a:xfrm>
            <a:off x="4139997" y="4005004"/>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矩形 88"/>
          <p:cNvSpPr/>
          <p:nvPr/>
        </p:nvSpPr>
        <p:spPr>
          <a:xfrm>
            <a:off x="3778852" y="4653472"/>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0" name="文字方塊 89"/>
          <p:cNvSpPr txBox="1"/>
          <p:nvPr/>
        </p:nvSpPr>
        <p:spPr>
          <a:xfrm>
            <a:off x="3275991"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91" name="文字方塊 90"/>
          <p:cNvSpPr txBox="1"/>
          <p:nvPr/>
        </p:nvSpPr>
        <p:spPr>
          <a:xfrm>
            <a:off x="6444013" y="386100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92" name="直線接點 91"/>
          <p:cNvCxnSpPr>
            <a:endCxn id="94" idx="0"/>
          </p:cNvCxnSpPr>
          <p:nvPr/>
        </p:nvCxnSpPr>
        <p:spPr>
          <a:xfrm flipH="1">
            <a:off x="6587102" y="4149005"/>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6876016" y="4005004"/>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4" name="矩形 93"/>
          <p:cNvSpPr/>
          <p:nvPr/>
        </p:nvSpPr>
        <p:spPr>
          <a:xfrm>
            <a:off x="6514871" y="4653472"/>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5" name="文字方塊 94"/>
          <p:cNvSpPr txBox="1"/>
          <p:nvPr/>
        </p:nvSpPr>
        <p:spPr>
          <a:xfrm>
            <a:off x="6012010"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96" name="直線接點 95"/>
          <p:cNvCxnSpPr/>
          <p:nvPr/>
        </p:nvCxnSpPr>
        <p:spPr>
          <a:xfrm>
            <a:off x="1547979" y="4149005"/>
            <a:ext cx="576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文字方塊 97"/>
          <p:cNvSpPr txBox="1"/>
          <p:nvPr/>
        </p:nvSpPr>
        <p:spPr>
          <a:xfrm>
            <a:off x="971975" y="386100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99" name="直線接點 98"/>
          <p:cNvCxnSpPr>
            <a:endCxn id="101" idx="0"/>
          </p:cNvCxnSpPr>
          <p:nvPr/>
        </p:nvCxnSpPr>
        <p:spPr>
          <a:xfrm flipH="1">
            <a:off x="1115064" y="4149005"/>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1403978" y="4005004"/>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1" name="矩形 100"/>
          <p:cNvSpPr/>
          <p:nvPr/>
        </p:nvSpPr>
        <p:spPr>
          <a:xfrm>
            <a:off x="1042833" y="4653472"/>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2" name="文字方塊 101"/>
          <p:cNvSpPr txBox="1"/>
          <p:nvPr/>
        </p:nvSpPr>
        <p:spPr>
          <a:xfrm>
            <a:off x="539972"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69" name="文字方塊 68"/>
          <p:cNvSpPr txBox="1"/>
          <p:nvPr/>
        </p:nvSpPr>
        <p:spPr>
          <a:xfrm>
            <a:off x="2267984" y="4437007"/>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70" name="文字方塊 69"/>
          <p:cNvSpPr txBox="1"/>
          <p:nvPr/>
        </p:nvSpPr>
        <p:spPr>
          <a:xfrm>
            <a:off x="2555986"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71" name="直線接點 70"/>
          <p:cNvCxnSpPr>
            <a:endCxn id="73" idx="0"/>
          </p:cNvCxnSpPr>
          <p:nvPr/>
        </p:nvCxnSpPr>
        <p:spPr>
          <a:xfrm>
            <a:off x="2123983" y="4725009"/>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1979982" y="458100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矩形 72"/>
          <p:cNvSpPr/>
          <p:nvPr/>
        </p:nvSpPr>
        <p:spPr>
          <a:xfrm>
            <a:off x="2339883" y="523029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4" name="文字方塊 73"/>
          <p:cNvSpPr txBox="1"/>
          <p:nvPr/>
        </p:nvSpPr>
        <p:spPr>
          <a:xfrm>
            <a:off x="5292005"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75" name="文字方塊 74"/>
          <p:cNvSpPr txBox="1"/>
          <p:nvPr/>
        </p:nvSpPr>
        <p:spPr>
          <a:xfrm>
            <a:off x="558000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76" name="直線接點 75"/>
          <p:cNvCxnSpPr>
            <a:endCxn id="78" idx="0"/>
          </p:cNvCxnSpPr>
          <p:nvPr/>
        </p:nvCxnSpPr>
        <p:spPr>
          <a:xfrm>
            <a:off x="5148004" y="5301013"/>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5004003"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8" name="矩形 77"/>
          <p:cNvSpPr/>
          <p:nvPr/>
        </p:nvSpPr>
        <p:spPr>
          <a:xfrm>
            <a:off x="5363904" y="580629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9" name="文字方塊 78"/>
          <p:cNvSpPr txBox="1"/>
          <p:nvPr/>
        </p:nvSpPr>
        <p:spPr>
          <a:xfrm>
            <a:off x="8028024"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80" name="文字方塊 79"/>
          <p:cNvSpPr txBox="1"/>
          <p:nvPr/>
        </p:nvSpPr>
        <p:spPr>
          <a:xfrm>
            <a:off x="8316026"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81" name="直線接點 80"/>
          <p:cNvCxnSpPr>
            <a:endCxn id="83" idx="0"/>
          </p:cNvCxnSpPr>
          <p:nvPr/>
        </p:nvCxnSpPr>
        <p:spPr>
          <a:xfrm>
            <a:off x="7884023" y="5301013"/>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橢圓 81"/>
          <p:cNvSpPr/>
          <p:nvPr/>
        </p:nvSpPr>
        <p:spPr>
          <a:xfrm>
            <a:off x="7740022"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3" name="矩形 82"/>
          <p:cNvSpPr/>
          <p:nvPr/>
        </p:nvSpPr>
        <p:spPr>
          <a:xfrm>
            <a:off x="8099923" y="580629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6110002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Case 4.1.1: </a:t>
            </a:r>
            <a:r>
              <a:rPr lang="en-US" altLang="zh-TW" i="1" dirty="0"/>
              <a:t>S</a:t>
            </a:r>
            <a:r>
              <a:rPr lang="en-US" altLang="zh-TW" dirty="0"/>
              <a:t> is red</a:t>
            </a:r>
            <a:endParaRPr lang="zh-TW" altLang="en-US" dirty="0"/>
          </a:p>
        </p:txBody>
      </p:sp>
      <p:sp>
        <p:nvSpPr>
          <p:cNvPr id="3" name="內容版面配置區 2"/>
          <p:cNvSpPr>
            <a:spLocks noGrp="1"/>
          </p:cNvSpPr>
          <p:nvPr>
            <p:ph idx="1"/>
          </p:nvPr>
        </p:nvSpPr>
        <p:spPr>
          <a:xfrm>
            <a:off x="251970" y="1268415"/>
            <a:ext cx="8640060" cy="1872583"/>
          </a:xfrm>
        </p:spPr>
        <p:txBody>
          <a:bodyPr/>
          <a:lstStyle/>
          <a:p>
            <a:pPr marL="266700" indent="-266700"/>
            <a:r>
              <a:rPr lang="en-US" altLang="zh-TW" sz="2200" dirty="0"/>
              <a:t>Note that </a:t>
            </a:r>
            <a:r>
              <a:rPr lang="en-US" altLang="zh-TW" sz="2200" i="1" dirty="0"/>
              <a:t>P</a:t>
            </a:r>
            <a:r>
              <a:rPr lang="en-US" altLang="zh-TW" sz="2200" dirty="0"/>
              <a:t>, </a:t>
            </a:r>
            <a:r>
              <a:rPr lang="en-US" altLang="zh-TW" sz="2200" i="1" dirty="0">
                <a:solidFill>
                  <a:prstClr val="black"/>
                </a:solidFill>
              </a:rPr>
              <a:t>S</a:t>
            </a:r>
            <a:r>
              <a:rPr lang="en-US" altLang="zh-TW" sz="2200" i="1" baseline="-25000" dirty="0">
                <a:solidFill>
                  <a:prstClr val="black"/>
                </a:solidFill>
              </a:rPr>
              <a:t>L</a:t>
            </a:r>
            <a:r>
              <a:rPr lang="en-US" altLang="zh-TW" sz="2200" dirty="0">
                <a:solidFill>
                  <a:prstClr val="black"/>
                </a:solidFill>
              </a:rPr>
              <a:t> and </a:t>
            </a:r>
            <a:r>
              <a:rPr lang="en-US" altLang="zh-TW" sz="2200" i="1" dirty="0">
                <a:solidFill>
                  <a:prstClr val="black"/>
                </a:solidFill>
              </a:rPr>
              <a:t>S</a:t>
            </a:r>
            <a:r>
              <a:rPr lang="en-US" altLang="zh-TW" sz="2200" i="1" baseline="-25000" dirty="0">
                <a:solidFill>
                  <a:prstClr val="black"/>
                </a:solidFill>
              </a:rPr>
              <a:t>R</a:t>
            </a:r>
            <a:r>
              <a:rPr lang="en-US" altLang="zh-TW" sz="2200" dirty="0">
                <a:solidFill>
                  <a:prstClr val="black"/>
                </a:solidFill>
              </a:rPr>
              <a:t> have to be black as </a:t>
            </a:r>
            <a:r>
              <a:rPr lang="en-US" altLang="zh-TW" sz="2200" i="1" dirty="0">
                <a:solidFill>
                  <a:prstClr val="black"/>
                </a:solidFill>
              </a:rPr>
              <a:t>S</a:t>
            </a:r>
            <a:r>
              <a:rPr lang="en-US" altLang="zh-TW" sz="2200" dirty="0">
                <a:solidFill>
                  <a:prstClr val="black"/>
                </a:solidFill>
              </a:rPr>
              <a:t> is red</a:t>
            </a:r>
            <a:r>
              <a:rPr lang="en-US" altLang="zh-TW" sz="2200" dirty="0"/>
              <a:t>.</a:t>
            </a:r>
          </a:p>
          <a:p>
            <a:pPr marL="266700" indent="-266700"/>
            <a:r>
              <a:rPr lang="en-US" altLang="zh-TW" sz="2200" dirty="0" smtClean="0"/>
              <a:t>In </a:t>
            </a:r>
            <a:r>
              <a:rPr lang="en-US" altLang="zh-TW" sz="2200" dirty="0"/>
              <a:t>this case we reverse the colors of </a:t>
            </a:r>
            <a:r>
              <a:rPr lang="en-US" altLang="zh-TW" sz="2200" i="1" dirty="0"/>
              <a:t>P</a:t>
            </a:r>
            <a:r>
              <a:rPr lang="en-US" altLang="zh-TW" sz="2200" dirty="0"/>
              <a:t> and </a:t>
            </a:r>
            <a:r>
              <a:rPr lang="en-US" altLang="zh-TW" sz="2200" i="1" dirty="0"/>
              <a:t>S</a:t>
            </a:r>
            <a:r>
              <a:rPr lang="en-US" altLang="zh-TW" sz="2200" dirty="0"/>
              <a:t>, and then rotate left at </a:t>
            </a:r>
            <a:r>
              <a:rPr lang="en-US" altLang="zh-TW" sz="2200" i="1" dirty="0"/>
              <a:t>P</a:t>
            </a:r>
            <a:r>
              <a:rPr lang="en-US" altLang="zh-TW" sz="2200" dirty="0"/>
              <a:t>, turning </a:t>
            </a:r>
            <a:r>
              <a:rPr lang="en-US" altLang="zh-TW" sz="2200" i="1" dirty="0"/>
              <a:t>S</a:t>
            </a:r>
            <a:r>
              <a:rPr lang="en-US" altLang="zh-TW" sz="2200" dirty="0"/>
              <a:t> into </a:t>
            </a:r>
            <a:r>
              <a:rPr lang="en-US" altLang="zh-TW" sz="2200" i="1" spc="150" dirty="0" smtClean="0"/>
              <a:t>N</a:t>
            </a:r>
            <a:r>
              <a:rPr lang="en-US" altLang="zh-TW" dirty="0">
                <a:solidFill>
                  <a:prstClr val="black"/>
                </a:solidFill>
              </a:rPr>
              <a:t>’</a:t>
            </a:r>
            <a:r>
              <a:rPr lang="en-US" altLang="zh-TW" sz="2200" dirty="0" smtClean="0"/>
              <a:t>s </a:t>
            </a:r>
            <a:r>
              <a:rPr lang="en-US" altLang="zh-TW" sz="2200" dirty="0"/>
              <a:t>grandparent</a:t>
            </a:r>
            <a:r>
              <a:rPr lang="en-US" altLang="zh-TW" sz="2200" dirty="0" smtClean="0"/>
              <a:t>.</a:t>
            </a:r>
          </a:p>
          <a:p>
            <a:pPr marL="266700" indent="-266700"/>
            <a:r>
              <a:rPr lang="en-US" altLang="zh-TW" sz="2200" dirty="0" smtClean="0"/>
              <a:t>Now </a:t>
            </a:r>
            <a:r>
              <a:rPr lang="en-US" altLang="zh-TW" sz="2200" i="1" dirty="0"/>
              <a:t>N</a:t>
            </a:r>
            <a:r>
              <a:rPr lang="en-US" altLang="zh-TW" sz="2200" dirty="0"/>
              <a:t> has a black sibling and a red parent, so we can proceed to case </a:t>
            </a:r>
            <a:r>
              <a:rPr lang="en-US" altLang="zh-TW" dirty="0"/>
              <a:t>4.2.1</a:t>
            </a:r>
            <a:r>
              <a:rPr lang="en-US" altLang="zh-TW" sz="2200" dirty="0" smtClean="0"/>
              <a:t>, </a:t>
            </a:r>
            <a:r>
              <a:rPr lang="en-US" altLang="zh-TW" dirty="0"/>
              <a:t>4.3.1</a:t>
            </a:r>
            <a:r>
              <a:rPr lang="en-US" altLang="zh-TW" sz="2200" dirty="0" smtClean="0"/>
              <a:t>, </a:t>
            </a:r>
            <a:r>
              <a:rPr lang="en-US" altLang="zh-TW" sz="2200" dirty="0"/>
              <a:t>or </a:t>
            </a:r>
            <a:r>
              <a:rPr lang="en-US" altLang="zh-TW" dirty="0" smtClean="0"/>
              <a:t>4.4</a:t>
            </a:r>
            <a:r>
              <a:rPr lang="en-US" altLang="zh-TW" sz="2200" dirty="0" smtClean="0"/>
              <a:t>.</a:t>
            </a:r>
          </a:p>
        </p:txBody>
      </p:sp>
      <p:cxnSp>
        <p:nvCxnSpPr>
          <p:cNvPr id="25" name="直線接點 24"/>
          <p:cNvCxnSpPr/>
          <p:nvPr/>
        </p:nvCxnSpPr>
        <p:spPr>
          <a:xfrm>
            <a:off x="1403978" y="4581008"/>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1691980" y="573301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1404698" y="573301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2555986" y="573301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H="1">
            <a:off x="2268704" y="573301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1691980" y="5157473"/>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2124445" y="515747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1979982" y="5013011"/>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8" name="橢圓 37"/>
          <p:cNvSpPr/>
          <p:nvPr/>
        </p:nvSpPr>
        <p:spPr>
          <a:xfrm>
            <a:off x="1547979"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9" name="橢圓 38"/>
          <p:cNvSpPr/>
          <p:nvPr/>
        </p:nvSpPr>
        <p:spPr>
          <a:xfrm>
            <a:off x="2411985"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0" name="文字方塊 39"/>
          <p:cNvSpPr txBox="1"/>
          <p:nvPr/>
        </p:nvSpPr>
        <p:spPr>
          <a:xfrm>
            <a:off x="2267984" y="486901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41" name="文字方塊 40"/>
          <p:cNvSpPr txBox="1"/>
          <p:nvPr/>
        </p:nvSpPr>
        <p:spPr>
          <a:xfrm>
            <a:off x="1115976" y="544501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2" name="文字方塊 41"/>
          <p:cNvSpPr txBox="1"/>
          <p:nvPr/>
        </p:nvSpPr>
        <p:spPr>
          <a:xfrm>
            <a:off x="2699987" y="544501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45" name="直線接點 44"/>
          <p:cNvCxnSpPr/>
          <p:nvPr/>
        </p:nvCxnSpPr>
        <p:spPr>
          <a:xfrm>
            <a:off x="4427999" y="4581008"/>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4716001" y="573301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H="1">
            <a:off x="4428719" y="573301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5580007" y="573301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flipH="1">
            <a:off x="5292725" y="573301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H="1">
            <a:off x="4716001" y="5157473"/>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5148466" y="515747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004003" y="501301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8" name="橢圓 57"/>
          <p:cNvSpPr/>
          <p:nvPr/>
        </p:nvSpPr>
        <p:spPr>
          <a:xfrm>
            <a:off x="4572000"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9" name="橢圓 58"/>
          <p:cNvSpPr/>
          <p:nvPr/>
        </p:nvSpPr>
        <p:spPr>
          <a:xfrm>
            <a:off x="5436006"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0" name="文字方塊 59"/>
          <p:cNvSpPr txBox="1"/>
          <p:nvPr/>
        </p:nvSpPr>
        <p:spPr>
          <a:xfrm>
            <a:off x="5292005" y="486901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1" name="文字方塊 60"/>
          <p:cNvSpPr txBox="1"/>
          <p:nvPr/>
        </p:nvSpPr>
        <p:spPr>
          <a:xfrm>
            <a:off x="4139997" y="544501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2" name="文字方塊 61"/>
          <p:cNvSpPr txBox="1"/>
          <p:nvPr/>
        </p:nvSpPr>
        <p:spPr>
          <a:xfrm>
            <a:off x="5724008" y="544501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3" name="直線接點 62"/>
          <p:cNvCxnSpPr/>
          <p:nvPr/>
        </p:nvCxnSpPr>
        <p:spPr>
          <a:xfrm flipH="1">
            <a:off x="7164019" y="4581008"/>
            <a:ext cx="720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8604490" y="5157473"/>
            <a:ext cx="287337"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a:off x="7884023" y="4581008"/>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橢圓 66"/>
          <p:cNvSpPr/>
          <p:nvPr/>
        </p:nvSpPr>
        <p:spPr>
          <a:xfrm>
            <a:off x="7740022" y="443700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69" name="直線接點 68"/>
          <p:cNvCxnSpPr/>
          <p:nvPr/>
        </p:nvCxnSpPr>
        <p:spPr>
          <a:xfrm flipH="1">
            <a:off x="8315823" y="5157473"/>
            <a:ext cx="288095"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a:off x="7596021" y="573301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flipH="1">
            <a:off x="7308739" y="573301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7164480" y="515747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7452020"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0" name="文字方塊 79"/>
          <p:cNvSpPr txBox="1"/>
          <p:nvPr/>
        </p:nvSpPr>
        <p:spPr>
          <a:xfrm>
            <a:off x="7308019"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81" name="文字方塊 80"/>
          <p:cNvSpPr txBox="1"/>
          <p:nvPr/>
        </p:nvSpPr>
        <p:spPr>
          <a:xfrm>
            <a:off x="7740022" y="5445014"/>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82" name="文字方塊 81"/>
          <p:cNvSpPr txBox="1"/>
          <p:nvPr/>
        </p:nvSpPr>
        <p:spPr>
          <a:xfrm>
            <a:off x="8028024"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
        <p:nvSpPr>
          <p:cNvPr id="83" name="文字方塊 82"/>
          <p:cNvSpPr txBox="1"/>
          <p:nvPr/>
        </p:nvSpPr>
        <p:spPr>
          <a:xfrm>
            <a:off x="827974"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4" name="文字方塊 83"/>
          <p:cNvSpPr txBox="1"/>
          <p:nvPr/>
        </p:nvSpPr>
        <p:spPr>
          <a:xfrm>
            <a:off x="251970"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85" name="直線接點 84"/>
          <p:cNvCxnSpPr>
            <a:endCxn id="87" idx="0"/>
          </p:cNvCxnSpPr>
          <p:nvPr/>
        </p:nvCxnSpPr>
        <p:spPr>
          <a:xfrm flipH="1">
            <a:off x="827062" y="4581008"/>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1259977" y="4437007"/>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7" name="矩形 86"/>
          <p:cNvSpPr/>
          <p:nvPr/>
        </p:nvSpPr>
        <p:spPr>
          <a:xfrm>
            <a:off x="754831" y="508547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3851995"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9" name="文字方塊 88"/>
          <p:cNvSpPr txBox="1"/>
          <p:nvPr/>
        </p:nvSpPr>
        <p:spPr>
          <a:xfrm>
            <a:off x="3275991"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90" name="直線接點 89"/>
          <p:cNvCxnSpPr>
            <a:endCxn id="92" idx="0"/>
          </p:cNvCxnSpPr>
          <p:nvPr/>
        </p:nvCxnSpPr>
        <p:spPr>
          <a:xfrm flipH="1">
            <a:off x="3851083" y="4581008"/>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橢圓 90"/>
          <p:cNvSpPr/>
          <p:nvPr/>
        </p:nvSpPr>
        <p:spPr>
          <a:xfrm>
            <a:off x="4283998" y="4437007"/>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2" name="矩形 91"/>
          <p:cNvSpPr/>
          <p:nvPr/>
        </p:nvSpPr>
        <p:spPr>
          <a:xfrm>
            <a:off x="3778852" y="508547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3" name="文字方塊 92"/>
          <p:cNvSpPr txBox="1"/>
          <p:nvPr/>
        </p:nvSpPr>
        <p:spPr>
          <a:xfrm>
            <a:off x="6588014"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94" name="文字方塊 93"/>
          <p:cNvSpPr txBox="1"/>
          <p:nvPr/>
        </p:nvSpPr>
        <p:spPr>
          <a:xfrm>
            <a:off x="6300012" y="544501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95" name="直線接點 94"/>
          <p:cNvCxnSpPr>
            <a:endCxn id="97" idx="0"/>
          </p:cNvCxnSpPr>
          <p:nvPr/>
        </p:nvCxnSpPr>
        <p:spPr>
          <a:xfrm flipH="1">
            <a:off x="6875104" y="5157012"/>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橢圓 95"/>
          <p:cNvSpPr/>
          <p:nvPr/>
        </p:nvSpPr>
        <p:spPr>
          <a:xfrm>
            <a:off x="7020017" y="5013011"/>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7" name="矩形 96"/>
          <p:cNvSpPr/>
          <p:nvPr/>
        </p:nvSpPr>
        <p:spPr>
          <a:xfrm>
            <a:off x="6802873" y="566147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66" name="直線接點 65"/>
          <p:cNvCxnSpPr/>
          <p:nvPr/>
        </p:nvCxnSpPr>
        <p:spPr>
          <a:xfrm>
            <a:off x="1403978" y="3861003"/>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1259977" y="3717002"/>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71" name="直線接點 70"/>
          <p:cNvCxnSpPr/>
          <p:nvPr/>
        </p:nvCxnSpPr>
        <p:spPr>
          <a:xfrm>
            <a:off x="4427999" y="3861003"/>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4283998" y="3717002"/>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75" name="直線接點 74"/>
          <p:cNvCxnSpPr/>
          <p:nvPr/>
        </p:nvCxnSpPr>
        <p:spPr>
          <a:xfrm>
            <a:off x="7884023" y="3861003"/>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7740022" y="3717002"/>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68" name="橢圓 67"/>
          <p:cNvSpPr/>
          <p:nvPr/>
        </p:nvSpPr>
        <p:spPr>
          <a:xfrm>
            <a:off x="8460027" y="501301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15557242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539973" y="1268413"/>
            <a:ext cx="8064056" cy="3312595"/>
          </a:xfrm>
        </p:spPr>
        <p:txBody>
          <a:bodyPr/>
          <a:lstStyle/>
          <a:p>
            <a:pPr marL="266700" indent="-266700"/>
            <a:r>
              <a:rPr lang="en-US" altLang="zh-TW" dirty="0"/>
              <a:t>Case </a:t>
            </a:r>
            <a:r>
              <a:rPr lang="en-US" altLang="zh-TW" dirty="0">
                <a:solidFill>
                  <a:prstClr val="black"/>
                </a:solidFill>
              </a:rPr>
              <a:t>4.</a:t>
            </a:r>
            <a:r>
              <a:rPr lang="en-US" altLang="zh-TW" dirty="0" smtClean="0"/>
              <a:t>1.1: </a:t>
            </a:r>
            <a:r>
              <a:rPr lang="en-US" altLang="zh-TW" i="1" dirty="0" smtClean="0"/>
              <a:t>S</a:t>
            </a:r>
            <a:r>
              <a:rPr lang="en-US" altLang="zh-TW" dirty="0" smtClean="0"/>
              <a:t> </a:t>
            </a:r>
            <a:r>
              <a:rPr lang="en-US" altLang="zh-TW" dirty="0"/>
              <a:t>is </a:t>
            </a:r>
            <a:r>
              <a:rPr lang="en-US" altLang="zh-TW" dirty="0" smtClean="0"/>
              <a:t>red and </a:t>
            </a:r>
            <a:r>
              <a:rPr lang="en-US" altLang="zh-TW" i="1" dirty="0" smtClean="0">
                <a:solidFill>
                  <a:prstClr val="black"/>
                </a:solidFill>
              </a:rPr>
              <a:t>N</a:t>
            </a:r>
            <a:r>
              <a:rPr lang="en-US" altLang="zh-TW" dirty="0" smtClean="0">
                <a:solidFill>
                  <a:prstClr val="black"/>
                </a:solidFill>
              </a:rPr>
              <a:t> is the left child of </a:t>
            </a:r>
            <a:r>
              <a:rPr lang="en-US" altLang="zh-TW" i="1" dirty="0" smtClean="0">
                <a:solidFill>
                  <a:prstClr val="black"/>
                </a:solidFill>
              </a:rPr>
              <a:t>P</a:t>
            </a:r>
            <a:endParaRPr lang="en-US" altLang="zh-TW" dirty="0" smtClean="0"/>
          </a:p>
          <a:p>
            <a:pPr marL="266700" indent="-266700"/>
            <a:r>
              <a:rPr lang="en-US" altLang="zh-TW" dirty="0" smtClean="0">
                <a:solidFill>
                  <a:prstClr val="black"/>
                </a:solidFill>
              </a:rPr>
              <a:t>Case </a:t>
            </a:r>
            <a:r>
              <a:rPr lang="en-US" altLang="zh-TW" dirty="0">
                <a:solidFill>
                  <a:prstClr val="black"/>
                </a:solidFill>
              </a:rPr>
              <a:t>4.</a:t>
            </a:r>
            <a:r>
              <a:rPr lang="en-US" altLang="zh-TW" dirty="0" smtClean="0">
                <a:solidFill>
                  <a:prstClr val="black"/>
                </a:solidFill>
              </a:rPr>
              <a:t>1.2: </a:t>
            </a:r>
            <a:r>
              <a:rPr lang="en-US" altLang="zh-TW" i="1" dirty="0">
                <a:solidFill>
                  <a:prstClr val="black"/>
                </a:solidFill>
              </a:rPr>
              <a:t>S</a:t>
            </a:r>
            <a:r>
              <a:rPr lang="en-US" altLang="zh-TW" dirty="0">
                <a:solidFill>
                  <a:prstClr val="black"/>
                </a:solidFill>
              </a:rPr>
              <a:t> is red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a:t>
            </a:r>
            <a:r>
              <a:rPr lang="en-US" altLang="zh-TW" dirty="0" smtClean="0">
                <a:solidFill>
                  <a:prstClr val="black"/>
                </a:solidFill>
              </a:rPr>
              <a:t>right </a:t>
            </a:r>
            <a:r>
              <a:rPr lang="en-US" altLang="zh-TW" dirty="0">
                <a:solidFill>
                  <a:prstClr val="black"/>
                </a:solidFill>
              </a:rPr>
              <a:t>child </a:t>
            </a:r>
            <a:r>
              <a:rPr lang="en-US" altLang="zh-TW" dirty="0" smtClean="0">
                <a:solidFill>
                  <a:prstClr val="black"/>
                </a:solidFill>
              </a:rPr>
              <a:t>of </a:t>
            </a:r>
            <a:r>
              <a:rPr lang="en-US" altLang="zh-TW" i="1" dirty="0" smtClean="0">
                <a:solidFill>
                  <a:prstClr val="black"/>
                </a:solidFill>
              </a:rPr>
              <a:t>P</a:t>
            </a:r>
            <a:endParaRPr lang="en-US" altLang="zh-TW" i="1" dirty="0" smtClean="0"/>
          </a:p>
          <a:p>
            <a:pPr marL="266700" indent="-266700"/>
            <a:r>
              <a:rPr lang="en-US" altLang="zh-TW" dirty="0" smtClean="0">
                <a:solidFill>
                  <a:srgbClr val="FF0000"/>
                </a:solidFill>
              </a:rPr>
              <a:t>Case </a:t>
            </a:r>
            <a:r>
              <a:rPr lang="en-US" altLang="zh-TW" dirty="0">
                <a:solidFill>
                  <a:srgbClr val="FF0000"/>
                </a:solidFill>
              </a:rPr>
              <a:t>4.</a:t>
            </a:r>
            <a:r>
              <a:rPr lang="en-US" altLang="zh-TW" dirty="0" smtClean="0">
                <a:solidFill>
                  <a:srgbClr val="FF0000"/>
                </a:solidFill>
              </a:rPr>
              <a:t>2.1</a:t>
            </a:r>
            <a:r>
              <a:rPr lang="en-US" altLang="zh-TW" dirty="0">
                <a:solidFill>
                  <a:srgbClr val="FF0000"/>
                </a:solidFill>
              </a:rPr>
              <a:t>: </a:t>
            </a:r>
            <a:r>
              <a:rPr lang="en-US" altLang="zh-TW" i="1" dirty="0">
                <a:solidFill>
                  <a:srgbClr val="FF0000"/>
                </a:solidFill>
              </a:rPr>
              <a:t>S</a:t>
            </a:r>
            <a:r>
              <a:rPr lang="en-US" altLang="zh-TW" dirty="0">
                <a:solidFill>
                  <a:srgbClr val="FF0000"/>
                </a:solidFill>
              </a:rPr>
              <a:t> is </a:t>
            </a:r>
            <a:r>
              <a:rPr lang="en-US" altLang="zh-TW" dirty="0" smtClean="0">
                <a:solidFill>
                  <a:srgbClr val="FF0000"/>
                </a:solidFill>
              </a:rPr>
              <a:t>black, </a:t>
            </a:r>
            <a:r>
              <a:rPr lang="en-US" altLang="zh-TW" i="1" dirty="0">
                <a:solidFill>
                  <a:srgbClr val="FF0000"/>
                </a:solidFill>
              </a:rPr>
              <a:t>S</a:t>
            </a:r>
            <a:r>
              <a:rPr lang="en-US" altLang="zh-TW" i="1" baseline="-25000" dirty="0">
                <a:solidFill>
                  <a:srgbClr val="FF0000"/>
                </a:solidFill>
              </a:rPr>
              <a:t>R</a:t>
            </a:r>
            <a:r>
              <a:rPr lang="en-US" altLang="zh-TW" dirty="0">
                <a:solidFill>
                  <a:srgbClr val="FF0000"/>
                </a:solidFill>
              </a:rPr>
              <a:t> is red</a:t>
            </a:r>
            <a:r>
              <a:rPr lang="en-US" altLang="zh-TW" dirty="0" smtClean="0">
                <a:solidFill>
                  <a:srgbClr val="FF0000"/>
                </a:solidFill>
              </a:rPr>
              <a:t> and </a:t>
            </a:r>
            <a:r>
              <a:rPr lang="en-US" altLang="zh-TW" i="1" dirty="0" smtClean="0">
                <a:solidFill>
                  <a:srgbClr val="FF0000"/>
                </a:solidFill>
              </a:rPr>
              <a:t>N</a:t>
            </a:r>
            <a:r>
              <a:rPr lang="en-US" altLang="zh-TW" dirty="0" smtClean="0">
                <a:solidFill>
                  <a:srgbClr val="FF0000"/>
                </a:solidFill>
              </a:rPr>
              <a:t> </a:t>
            </a:r>
            <a:r>
              <a:rPr lang="en-US" altLang="zh-TW" dirty="0">
                <a:solidFill>
                  <a:srgbClr val="FF0000"/>
                </a:solidFill>
              </a:rPr>
              <a:t>is the left child of </a:t>
            </a:r>
            <a:r>
              <a:rPr lang="en-US" altLang="zh-TW" i="1" dirty="0">
                <a:solidFill>
                  <a:srgbClr val="FF0000"/>
                </a:solidFill>
              </a:rPr>
              <a:t>P</a:t>
            </a:r>
          </a:p>
          <a:p>
            <a:pPr marL="266700" indent="-266700"/>
            <a:r>
              <a:rPr lang="en-US" altLang="zh-TW" dirty="0">
                <a:solidFill>
                  <a:prstClr val="black"/>
                </a:solidFill>
              </a:rPr>
              <a:t>Case 4.</a:t>
            </a:r>
            <a:r>
              <a:rPr lang="en-US" altLang="zh-TW" dirty="0" smtClean="0">
                <a:solidFill>
                  <a:prstClr val="black"/>
                </a:solidFill>
              </a:rPr>
              <a:t>2.2: </a:t>
            </a:r>
            <a:r>
              <a:rPr lang="en-US" altLang="zh-TW" i="1" dirty="0"/>
              <a:t>S</a:t>
            </a:r>
            <a:r>
              <a:rPr lang="en-US" altLang="zh-TW" dirty="0"/>
              <a:t> is </a:t>
            </a:r>
            <a:r>
              <a:rPr lang="en-US" altLang="zh-TW" dirty="0" smtClean="0"/>
              <a:t>black,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is red</a:t>
            </a:r>
            <a:r>
              <a:rPr lang="en-US" altLang="zh-TW" dirty="0" smtClean="0">
                <a:solidFill>
                  <a:prstClr val="black"/>
                </a:solidFill>
              </a:rPr>
              <a:t>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right child of </a:t>
            </a:r>
            <a:r>
              <a:rPr lang="en-US" altLang="zh-TW" i="1" dirty="0" smtClean="0">
                <a:solidFill>
                  <a:prstClr val="black"/>
                </a:solidFill>
              </a:rPr>
              <a:t>P</a:t>
            </a:r>
            <a:endParaRPr lang="en-US" altLang="zh-TW" dirty="0" smtClean="0"/>
          </a:p>
          <a:p>
            <a:pPr marL="266700" indent="-266700"/>
            <a:r>
              <a:rPr lang="en-US" altLang="zh-TW" dirty="0" smtClean="0">
                <a:solidFill>
                  <a:srgbClr val="FF0000"/>
                </a:solidFill>
              </a:rPr>
              <a:t>Case </a:t>
            </a:r>
            <a:r>
              <a:rPr lang="en-US" altLang="zh-TW" dirty="0">
                <a:solidFill>
                  <a:srgbClr val="FF0000"/>
                </a:solidFill>
              </a:rPr>
              <a:t>4.</a:t>
            </a:r>
            <a:r>
              <a:rPr lang="en-US" altLang="zh-TW" dirty="0" smtClean="0">
                <a:solidFill>
                  <a:srgbClr val="FF0000"/>
                </a:solidFill>
              </a:rPr>
              <a:t>3.1</a:t>
            </a:r>
            <a:r>
              <a:rPr lang="en-US" altLang="zh-TW" dirty="0">
                <a:solidFill>
                  <a:srgbClr val="FF0000"/>
                </a:solidFill>
              </a:rPr>
              <a:t>: </a:t>
            </a:r>
            <a:r>
              <a:rPr lang="en-US" altLang="zh-TW" i="1" dirty="0">
                <a:solidFill>
                  <a:srgbClr val="FF0000"/>
                </a:solidFill>
              </a:rPr>
              <a:t>S</a:t>
            </a:r>
            <a:r>
              <a:rPr lang="en-US" altLang="zh-TW" dirty="0">
                <a:solidFill>
                  <a:srgbClr val="FF0000"/>
                </a:solidFill>
              </a:rPr>
              <a:t> and</a:t>
            </a:r>
            <a:r>
              <a:rPr lang="en-US" altLang="zh-TW" i="1" dirty="0">
                <a:solidFill>
                  <a:srgbClr val="FF0000"/>
                </a:solidFill>
              </a:rPr>
              <a:t> S</a:t>
            </a:r>
            <a:r>
              <a:rPr lang="en-US" altLang="zh-TW" i="1" baseline="-25000" dirty="0">
                <a:solidFill>
                  <a:srgbClr val="FF0000"/>
                </a:solidFill>
              </a:rPr>
              <a:t>R</a:t>
            </a:r>
            <a:r>
              <a:rPr lang="en-US" altLang="zh-TW" dirty="0">
                <a:solidFill>
                  <a:srgbClr val="FF0000"/>
                </a:solidFill>
              </a:rPr>
              <a:t> are </a:t>
            </a:r>
            <a:r>
              <a:rPr lang="en-US" altLang="zh-TW" dirty="0" smtClean="0">
                <a:solidFill>
                  <a:srgbClr val="FF0000"/>
                </a:solidFill>
              </a:rPr>
              <a:t>black, </a:t>
            </a:r>
            <a:r>
              <a:rPr lang="en-US" altLang="zh-TW" i="1" dirty="0" smtClean="0">
                <a:solidFill>
                  <a:srgbClr val="FF0000"/>
                </a:solidFill>
              </a:rPr>
              <a:t>N</a:t>
            </a:r>
            <a:r>
              <a:rPr lang="en-US" altLang="zh-TW" dirty="0" smtClean="0">
                <a:solidFill>
                  <a:srgbClr val="FF0000"/>
                </a:solidFill>
              </a:rPr>
              <a:t> </a:t>
            </a:r>
            <a:r>
              <a:rPr lang="en-US" altLang="zh-TW" dirty="0">
                <a:solidFill>
                  <a:srgbClr val="FF0000"/>
                </a:solidFill>
              </a:rPr>
              <a:t>is the left child of </a:t>
            </a:r>
            <a:r>
              <a:rPr lang="en-US" altLang="zh-TW" i="1" dirty="0" smtClean="0">
                <a:solidFill>
                  <a:srgbClr val="FF0000"/>
                </a:solidFill>
              </a:rPr>
              <a:t>P</a:t>
            </a:r>
            <a:r>
              <a:rPr lang="en-US" altLang="zh-TW" dirty="0">
                <a:solidFill>
                  <a:srgbClr val="FF0000"/>
                </a:solidFill>
              </a:rPr>
              <a:t>, but </a:t>
            </a:r>
            <a:r>
              <a:rPr lang="en-US" altLang="zh-TW" i="1" dirty="0">
                <a:solidFill>
                  <a:srgbClr val="FF0000"/>
                </a:solidFill>
              </a:rPr>
              <a:t>S</a:t>
            </a:r>
            <a:r>
              <a:rPr lang="en-US" altLang="zh-TW" i="1" baseline="-25000" dirty="0">
                <a:solidFill>
                  <a:srgbClr val="FF0000"/>
                </a:solidFill>
              </a:rPr>
              <a:t>L</a:t>
            </a:r>
            <a:r>
              <a:rPr lang="en-US" altLang="zh-TW" dirty="0">
                <a:solidFill>
                  <a:srgbClr val="FF0000"/>
                </a:solidFill>
              </a:rPr>
              <a:t> is red</a:t>
            </a:r>
            <a:endParaRPr lang="en-US" altLang="zh-TW" i="1" dirty="0">
              <a:solidFill>
                <a:srgbClr val="FF0000"/>
              </a:solidFill>
            </a:endParaRPr>
          </a:p>
          <a:p>
            <a:pPr marL="266700" indent="-266700"/>
            <a:r>
              <a:rPr lang="en-US" altLang="zh-TW" dirty="0">
                <a:solidFill>
                  <a:prstClr val="black"/>
                </a:solidFill>
              </a:rPr>
              <a:t>Case 4.</a:t>
            </a:r>
            <a:r>
              <a:rPr lang="en-US" altLang="zh-TW" dirty="0" smtClean="0">
                <a:solidFill>
                  <a:prstClr val="black"/>
                </a:solidFill>
              </a:rPr>
              <a:t>3.2: </a:t>
            </a:r>
            <a:r>
              <a:rPr lang="en-US" altLang="zh-TW" i="1" dirty="0"/>
              <a:t>S</a:t>
            </a:r>
            <a:r>
              <a:rPr lang="en-US" altLang="zh-TW" dirty="0"/>
              <a:t> and</a:t>
            </a:r>
            <a:r>
              <a:rPr lang="en-US" altLang="zh-TW" i="1" dirty="0">
                <a:solidFill>
                  <a:prstClr val="black"/>
                </a:solidFill>
              </a:rPr>
              <a:t>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are black</a:t>
            </a:r>
            <a:r>
              <a:rPr lang="en-US" altLang="zh-TW"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right child of </a:t>
            </a:r>
            <a:r>
              <a:rPr lang="en-US" altLang="zh-TW" i="1" dirty="0" smtClean="0">
                <a:solidFill>
                  <a:prstClr val="black"/>
                </a:solidFill>
              </a:rPr>
              <a:t>P</a:t>
            </a:r>
            <a:r>
              <a:rPr lang="en-US" altLang="zh-TW" dirty="0" smtClean="0">
                <a:solidFill>
                  <a:prstClr val="black"/>
                </a:solidFill>
              </a:rPr>
              <a:t>, </a:t>
            </a:r>
            <a:r>
              <a:rPr lang="en-US" altLang="zh-TW" dirty="0">
                <a:solidFill>
                  <a:prstClr val="black"/>
                </a:solidFill>
              </a:rPr>
              <a:t>but </a:t>
            </a:r>
            <a:r>
              <a:rPr lang="en-US" altLang="zh-TW" i="1" dirty="0" smtClean="0">
                <a:solidFill>
                  <a:prstClr val="black"/>
                </a:solidFill>
              </a:rPr>
              <a:t>S</a:t>
            </a:r>
            <a:r>
              <a:rPr lang="en-US" altLang="zh-TW" i="1" baseline="-25000" dirty="0" smtClean="0">
                <a:solidFill>
                  <a:prstClr val="black"/>
                </a:solidFill>
              </a:rPr>
              <a:t>R</a:t>
            </a:r>
            <a:r>
              <a:rPr lang="en-US" altLang="zh-TW" dirty="0" smtClean="0">
                <a:solidFill>
                  <a:prstClr val="black"/>
                </a:solidFill>
              </a:rPr>
              <a:t> </a:t>
            </a:r>
            <a:r>
              <a:rPr lang="en-US" altLang="zh-TW" dirty="0">
                <a:solidFill>
                  <a:prstClr val="black"/>
                </a:solidFill>
              </a:rPr>
              <a:t>is red</a:t>
            </a:r>
            <a:endParaRPr lang="en-US" altLang="zh-TW" i="1" dirty="0">
              <a:solidFill>
                <a:prstClr val="black"/>
              </a:solidFill>
            </a:endParaRPr>
          </a:p>
          <a:p>
            <a:pPr marL="266700" indent="-266700"/>
            <a:r>
              <a:rPr lang="en-US" altLang="zh-TW" dirty="0" smtClean="0">
                <a:solidFill>
                  <a:srgbClr val="FF0000"/>
                </a:solidFill>
              </a:rPr>
              <a:t>Case </a:t>
            </a:r>
            <a:r>
              <a:rPr lang="en-US" altLang="zh-TW" dirty="0">
                <a:solidFill>
                  <a:srgbClr val="FF0000"/>
                </a:solidFill>
              </a:rPr>
              <a:t>4.</a:t>
            </a:r>
            <a:r>
              <a:rPr lang="en-US" altLang="zh-TW" dirty="0" smtClean="0">
                <a:solidFill>
                  <a:srgbClr val="FF0000"/>
                </a:solidFill>
              </a:rPr>
              <a:t>4: </a:t>
            </a:r>
            <a:r>
              <a:rPr lang="en-US" altLang="zh-TW" i="1" dirty="0" smtClean="0">
                <a:solidFill>
                  <a:srgbClr val="FF0000"/>
                </a:solidFill>
              </a:rPr>
              <a:t>S</a:t>
            </a:r>
            <a:r>
              <a:rPr lang="en-US" altLang="zh-TW" dirty="0" smtClean="0">
                <a:solidFill>
                  <a:srgbClr val="FF0000"/>
                </a:solidFill>
              </a:rPr>
              <a:t>, </a:t>
            </a:r>
            <a:r>
              <a:rPr lang="en-US" altLang="zh-TW" i="1" dirty="0" smtClean="0">
                <a:solidFill>
                  <a:srgbClr val="FF0000"/>
                </a:solidFill>
              </a:rPr>
              <a:t>S</a:t>
            </a:r>
            <a:r>
              <a:rPr lang="en-US" altLang="zh-TW" i="1" baseline="-25000" dirty="0" smtClean="0">
                <a:solidFill>
                  <a:srgbClr val="FF0000"/>
                </a:solidFill>
              </a:rPr>
              <a:t>R</a:t>
            </a:r>
            <a:r>
              <a:rPr lang="en-US" altLang="zh-TW" dirty="0" smtClean="0">
                <a:solidFill>
                  <a:srgbClr val="FF0000"/>
                </a:solidFill>
              </a:rPr>
              <a:t> and </a:t>
            </a:r>
            <a:r>
              <a:rPr lang="en-US" altLang="zh-TW" i="1" dirty="0" smtClean="0">
                <a:solidFill>
                  <a:srgbClr val="FF0000"/>
                </a:solidFill>
              </a:rPr>
              <a:t>S</a:t>
            </a:r>
            <a:r>
              <a:rPr lang="en-US" altLang="zh-TW" i="1" baseline="-25000" dirty="0" smtClean="0">
                <a:solidFill>
                  <a:srgbClr val="FF0000"/>
                </a:solidFill>
              </a:rPr>
              <a:t>L</a:t>
            </a:r>
            <a:r>
              <a:rPr lang="en-US" altLang="zh-TW" dirty="0" smtClean="0">
                <a:solidFill>
                  <a:srgbClr val="FF0000"/>
                </a:solidFill>
              </a:rPr>
              <a:t> are black, but </a:t>
            </a:r>
            <a:r>
              <a:rPr lang="en-US" altLang="zh-TW" i="1" dirty="0" smtClean="0">
                <a:solidFill>
                  <a:srgbClr val="FF0000"/>
                </a:solidFill>
              </a:rPr>
              <a:t>P</a:t>
            </a:r>
            <a:r>
              <a:rPr lang="en-US" altLang="zh-TW" dirty="0" smtClean="0">
                <a:solidFill>
                  <a:srgbClr val="FF0000"/>
                </a:solidFill>
              </a:rPr>
              <a:t> is red</a:t>
            </a:r>
          </a:p>
          <a:p>
            <a:pPr marL="266700" indent="-266700"/>
            <a:r>
              <a:rPr lang="en-US" altLang="zh-TW" dirty="0" smtClean="0"/>
              <a:t>Case </a:t>
            </a:r>
            <a:r>
              <a:rPr lang="en-US" altLang="zh-TW" dirty="0">
                <a:solidFill>
                  <a:prstClr val="black"/>
                </a:solidFill>
              </a:rPr>
              <a:t>4.</a:t>
            </a:r>
            <a:r>
              <a:rPr lang="en-US" altLang="zh-TW" dirty="0" smtClean="0"/>
              <a:t>5: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t>
            </a:r>
            <a:r>
              <a:rPr lang="en-US" altLang="zh-TW" i="1" dirty="0" smtClean="0">
                <a:solidFill>
                  <a:prstClr val="black"/>
                </a:solidFill>
              </a:rPr>
              <a:t>S</a:t>
            </a:r>
            <a:r>
              <a:rPr lang="en-US" altLang="zh-TW" i="1" baseline="-25000" dirty="0" smtClean="0">
                <a:solidFill>
                  <a:prstClr val="black"/>
                </a:solidFill>
              </a:rPr>
              <a:t>L</a:t>
            </a:r>
            <a:r>
              <a:rPr lang="en-US" altLang="zh-TW" dirty="0"/>
              <a:t> </a:t>
            </a:r>
            <a:r>
              <a:rPr lang="en-US" altLang="zh-TW" dirty="0" smtClean="0"/>
              <a:t>and </a:t>
            </a:r>
            <a:r>
              <a:rPr lang="en-US" altLang="zh-TW" i="1" dirty="0" smtClean="0"/>
              <a:t>P</a:t>
            </a:r>
            <a:r>
              <a:rPr lang="en-US" altLang="zh-TW" dirty="0" smtClean="0"/>
              <a:t> </a:t>
            </a:r>
            <a:r>
              <a:rPr lang="en-US" altLang="zh-TW" dirty="0"/>
              <a:t>are </a:t>
            </a:r>
            <a:r>
              <a:rPr lang="en-US" altLang="zh-TW" dirty="0" smtClean="0"/>
              <a:t>black</a:t>
            </a:r>
            <a:endParaRPr lang="en-US" altLang="zh-TW" dirty="0"/>
          </a:p>
        </p:txBody>
      </p:sp>
    </p:spTree>
    <p:extLst>
      <p:ext uri="{BB962C8B-B14F-4D97-AF65-F5344CB8AC3E}">
        <p14:creationId xmlns:p14="http://schemas.microsoft.com/office/powerpoint/2010/main" val="35285126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4.5</a:t>
            </a:r>
            <a:r>
              <a:rPr lang="en-US" altLang="zh-TW" sz="4000" dirty="0" smtClean="0"/>
              <a:t>: </a:t>
            </a:r>
            <a:r>
              <a:rPr lang="en-US" altLang="zh-TW" sz="4000" i="1" dirty="0"/>
              <a:t>S</a:t>
            </a:r>
            <a:r>
              <a:rPr lang="en-US" altLang="zh-TW" sz="4000" dirty="0"/>
              <a:t>, </a:t>
            </a:r>
            <a:r>
              <a:rPr lang="en-US" altLang="zh-TW" sz="4000" i="1" dirty="0"/>
              <a:t>S</a:t>
            </a:r>
            <a:r>
              <a:rPr lang="en-US" altLang="zh-TW" sz="4000" i="1" baseline="-25000" dirty="0"/>
              <a:t>R</a:t>
            </a:r>
            <a:r>
              <a:rPr lang="en-US" altLang="zh-TW" sz="4000" dirty="0"/>
              <a:t>, </a:t>
            </a:r>
            <a:r>
              <a:rPr lang="en-US" altLang="zh-TW" sz="4000" i="1" dirty="0"/>
              <a:t>S</a:t>
            </a:r>
            <a:r>
              <a:rPr lang="en-US" altLang="zh-TW" sz="4000" i="1" baseline="-25000" dirty="0"/>
              <a:t>L</a:t>
            </a:r>
            <a:r>
              <a:rPr lang="en-US" altLang="zh-TW" sz="4000" dirty="0"/>
              <a:t> and </a:t>
            </a:r>
            <a:r>
              <a:rPr lang="en-US" altLang="zh-TW" sz="4000" i="1" dirty="0"/>
              <a:t>P</a:t>
            </a:r>
            <a:r>
              <a:rPr lang="en-US" altLang="zh-TW" sz="4000" dirty="0" smtClean="0"/>
              <a:t> </a:t>
            </a:r>
            <a:r>
              <a:rPr lang="en-US" altLang="zh-TW" sz="4000" dirty="0"/>
              <a:t>are black</a:t>
            </a:r>
            <a:endParaRPr lang="zh-TW" altLang="en-US" sz="4000" dirty="0"/>
          </a:p>
        </p:txBody>
      </p:sp>
      <p:sp>
        <p:nvSpPr>
          <p:cNvPr id="3" name="內容版面配置區 2"/>
          <p:cNvSpPr>
            <a:spLocks noGrp="1"/>
          </p:cNvSpPr>
          <p:nvPr>
            <p:ph idx="1"/>
          </p:nvPr>
        </p:nvSpPr>
        <p:spPr>
          <a:xfrm>
            <a:off x="395288" y="1268414"/>
            <a:ext cx="8353425" cy="3024592"/>
          </a:xfrm>
        </p:spPr>
        <p:txBody>
          <a:bodyPr/>
          <a:lstStyle/>
          <a:p>
            <a:pPr marL="266700" indent="-266700"/>
            <a:r>
              <a:rPr lang="en-US" altLang="zh-TW" sz="2100" dirty="0"/>
              <a:t>In this case, we simply repaint </a:t>
            </a:r>
            <a:r>
              <a:rPr lang="en-US" altLang="zh-TW" sz="2100" i="1" dirty="0"/>
              <a:t>S</a:t>
            </a:r>
            <a:r>
              <a:rPr lang="en-US" altLang="zh-TW" sz="2100" dirty="0"/>
              <a:t> red</a:t>
            </a:r>
            <a:r>
              <a:rPr lang="en-US" altLang="zh-TW" sz="2100" dirty="0" smtClean="0"/>
              <a:t>.</a:t>
            </a:r>
          </a:p>
          <a:p>
            <a:pPr marL="266700" indent="-266700"/>
            <a:r>
              <a:rPr lang="en-US" altLang="zh-TW" sz="2100" dirty="0" smtClean="0"/>
              <a:t>The </a:t>
            </a:r>
            <a:r>
              <a:rPr lang="en-US" altLang="zh-TW" sz="2100" dirty="0"/>
              <a:t>result is that all paths passing through </a:t>
            </a:r>
            <a:r>
              <a:rPr lang="en-US" altLang="zh-TW" sz="2100" i="1" dirty="0" smtClean="0"/>
              <a:t>S</a:t>
            </a:r>
            <a:r>
              <a:rPr lang="en-US" altLang="zh-TW" sz="2100" dirty="0" smtClean="0"/>
              <a:t> </a:t>
            </a:r>
            <a:r>
              <a:rPr lang="en-US" altLang="zh-TW" sz="2100" dirty="0"/>
              <a:t>have one less black node</a:t>
            </a:r>
            <a:r>
              <a:rPr lang="en-US" altLang="zh-TW" sz="2100" dirty="0" smtClean="0"/>
              <a:t>.</a:t>
            </a:r>
          </a:p>
          <a:p>
            <a:pPr marL="266700" indent="-266700"/>
            <a:r>
              <a:rPr lang="en-US" altLang="zh-TW" sz="2100" dirty="0" smtClean="0"/>
              <a:t>Because </a:t>
            </a:r>
            <a:r>
              <a:rPr lang="en-US" altLang="zh-TW" sz="2100" dirty="0"/>
              <a:t>deleting </a:t>
            </a:r>
            <a:r>
              <a:rPr lang="en-US" altLang="zh-TW" sz="2100" i="1" spc="150" dirty="0" smtClean="0"/>
              <a:t>N</a:t>
            </a:r>
            <a:r>
              <a:rPr lang="en-US" altLang="zh-TW" dirty="0">
                <a:solidFill>
                  <a:prstClr val="black"/>
                </a:solidFill>
              </a:rPr>
              <a:t>’</a:t>
            </a:r>
            <a:r>
              <a:rPr lang="en-US" altLang="zh-TW" sz="2100" dirty="0" smtClean="0"/>
              <a:t>s </a:t>
            </a:r>
            <a:r>
              <a:rPr lang="en-US" altLang="zh-TW" sz="2100" dirty="0"/>
              <a:t>original parent made all paths passing through </a:t>
            </a:r>
            <a:r>
              <a:rPr lang="en-US" altLang="zh-TW" sz="2100" i="1" dirty="0"/>
              <a:t>N</a:t>
            </a:r>
            <a:r>
              <a:rPr lang="en-US" altLang="zh-TW" sz="2100" dirty="0"/>
              <a:t> have one less black node, this evens things up</a:t>
            </a:r>
            <a:r>
              <a:rPr lang="en-US" altLang="zh-TW" sz="2100" dirty="0" smtClean="0"/>
              <a:t>.</a:t>
            </a:r>
          </a:p>
          <a:p>
            <a:pPr marL="266700" indent="-266700"/>
            <a:r>
              <a:rPr lang="en-US" altLang="zh-TW" sz="2100" dirty="0" smtClean="0"/>
              <a:t>If </a:t>
            </a:r>
            <a:r>
              <a:rPr lang="en-US" altLang="zh-TW" sz="2100" i="1" dirty="0" smtClean="0"/>
              <a:t>P</a:t>
            </a:r>
            <a:r>
              <a:rPr lang="en-US" altLang="zh-TW" sz="2100" dirty="0" smtClean="0"/>
              <a:t> is the root, we </a:t>
            </a:r>
            <a:r>
              <a:rPr lang="en-US" altLang="zh-TW" sz="2100" dirty="0"/>
              <a:t>are </a:t>
            </a:r>
            <a:r>
              <a:rPr lang="en-US" altLang="zh-TW" sz="2100" dirty="0" smtClean="0"/>
              <a:t>done.</a:t>
            </a:r>
          </a:p>
          <a:p>
            <a:pPr marL="266700" indent="-266700"/>
            <a:r>
              <a:rPr lang="en-US" altLang="zh-TW" sz="2100" dirty="0" smtClean="0"/>
              <a:t>Otherwise, </a:t>
            </a:r>
            <a:r>
              <a:rPr lang="en-US" altLang="zh-TW" sz="2100" dirty="0"/>
              <a:t>all paths through </a:t>
            </a:r>
            <a:r>
              <a:rPr lang="en-US" altLang="zh-TW" sz="2100" i="1" dirty="0"/>
              <a:t>P</a:t>
            </a:r>
            <a:r>
              <a:rPr lang="en-US" altLang="zh-TW" sz="2100" dirty="0"/>
              <a:t> now have one fewer black node than paths that do not pass through </a:t>
            </a:r>
            <a:r>
              <a:rPr lang="en-US" altLang="zh-TW" sz="2100" i="1" dirty="0"/>
              <a:t>P</a:t>
            </a:r>
            <a:r>
              <a:rPr lang="en-US" altLang="zh-TW" sz="2100" dirty="0"/>
              <a:t>, so property </a:t>
            </a:r>
            <a:r>
              <a:rPr lang="en-US" altLang="zh-TW" sz="2100" dirty="0" err="1" smtClean="0"/>
              <a:t>RB3</a:t>
            </a:r>
            <a:r>
              <a:rPr lang="en-US" altLang="zh-TW" sz="2100" dirty="0" smtClean="0"/>
              <a:t> is </a:t>
            </a:r>
            <a:r>
              <a:rPr lang="en-US" altLang="zh-TW" sz="2100" dirty="0"/>
              <a:t>still violated</a:t>
            </a:r>
            <a:r>
              <a:rPr lang="en-US" altLang="zh-TW" sz="2100" dirty="0" smtClean="0"/>
              <a:t>.</a:t>
            </a:r>
          </a:p>
          <a:p>
            <a:pPr marL="266700" indent="-266700"/>
            <a:r>
              <a:rPr lang="en-US" altLang="zh-TW" sz="2100" dirty="0" smtClean="0"/>
              <a:t>To </a:t>
            </a:r>
            <a:r>
              <a:rPr lang="en-US" altLang="zh-TW" sz="2100" dirty="0"/>
              <a:t>correct this, we perform the rebalancing procedure on </a:t>
            </a:r>
            <a:r>
              <a:rPr lang="en-US" altLang="zh-TW" sz="2100" i="1" dirty="0" smtClean="0"/>
              <a:t>P</a:t>
            </a:r>
            <a:r>
              <a:rPr lang="en-US" altLang="zh-TW" sz="2100" dirty="0" smtClean="0"/>
              <a:t>. </a:t>
            </a:r>
            <a:endParaRPr lang="zh-TW" altLang="en-US" sz="2100" dirty="0"/>
          </a:p>
        </p:txBody>
      </p:sp>
      <p:cxnSp>
        <p:nvCxnSpPr>
          <p:cNvPr id="6" name="直線接點 5"/>
          <p:cNvCxnSpPr/>
          <p:nvPr/>
        </p:nvCxnSpPr>
        <p:spPr>
          <a:xfrm>
            <a:off x="2555986"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156011" y="4725009"/>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1979982"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45" name="文字方塊 44"/>
          <p:cNvSpPr txBox="1"/>
          <p:nvPr/>
        </p:nvSpPr>
        <p:spPr>
          <a:xfrm>
            <a:off x="1403978"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46" name="直線接點 45"/>
          <p:cNvCxnSpPr>
            <a:endCxn id="48" idx="0"/>
          </p:cNvCxnSpPr>
          <p:nvPr/>
        </p:nvCxnSpPr>
        <p:spPr>
          <a:xfrm flipH="1">
            <a:off x="1979070" y="4725009"/>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2411985" y="458100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8" name="矩形 47"/>
          <p:cNvSpPr/>
          <p:nvPr/>
        </p:nvSpPr>
        <p:spPr>
          <a:xfrm>
            <a:off x="1906839" y="522947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49" name="文字方塊 48"/>
          <p:cNvSpPr txBox="1"/>
          <p:nvPr/>
        </p:nvSpPr>
        <p:spPr>
          <a:xfrm>
            <a:off x="5580007"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50" name="文字方塊 49"/>
          <p:cNvSpPr txBox="1"/>
          <p:nvPr/>
        </p:nvSpPr>
        <p:spPr>
          <a:xfrm>
            <a:off x="500400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51" name="直線接點 50"/>
          <p:cNvCxnSpPr>
            <a:endCxn id="53" idx="0"/>
          </p:cNvCxnSpPr>
          <p:nvPr/>
        </p:nvCxnSpPr>
        <p:spPr>
          <a:xfrm flipH="1">
            <a:off x="5579095" y="4725009"/>
            <a:ext cx="576916"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橢圓 51"/>
          <p:cNvSpPr/>
          <p:nvPr/>
        </p:nvSpPr>
        <p:spPr>
          <a:xfrm>
            <a:off x="6012010" y="458100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3" name="矩形 52"/>
          <p:cNvSpPr/>
          <p:nvPr/>
        </p:nvSpPr>
        <p:spPr>
          <a:xfrm>
            <a:off x="5506864" y="522947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4" name="文字方塊 53"/>
          <p:cNvSpPr txBox="1"/>
          <p:nvPr/>
        </p:nvSpPr>
        <p:spPr>
          <a:xfrm>
            <a:off x="3419992"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55" name="文字方塊 54"/>
          <p:cNvSpPr txBox="1"/>
          <p:nvPr/>
        </p:nvSpPr>
        <p:spPr>
          <a:xfrm>
            <a:off x="2411985"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56" name="文字方塊 55"/>
          <p:cNvSpPr txBox="1"/>
          <p:nvPr/>
        </p:nvSpPr>
        <p:spPr>
          <a:xfrm>
            <a:off x="3707994"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57" name="直線接點 56"/>
          <p:cNvCxnSpPr>
            <a:endCxn id="60" idx="0"/>
          </p:cNvCxnSpPr>
          <p:nvPr/>
        </p:nvCxnSpPr>
        <p:spPr>
          <a:xfrm>
            <a:off x="3275991" y="5301013"/>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a:endCxn id="61" idx="0"/>
          </p:cNvCxnSpPr>
          <p:nvPr/>
        </p:nvCxnSpPr>
        <p:spPr>
          <a:xfrm flipH="1">
            <a:off x="2987077"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3131990"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0" name="矩形 59"/>
          <p:cNvSpPr/>
          <p:nvPr/>
        </p:nvSpPr>
        <p:spPr>
          <a:xfrm>
            <a:off x="3491891" y="580629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1" name="矩形 60"/>
          <p:cNvSpPr/>
          <p:nvPr/>
        </p:nvSpPr>
        <p:spPr>
          <a:xfrm>
            <a:off x="2914846"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2" name="文字方塊 61"/>
          <p:cNvSpPr txBox="1"/>
          <p:nvPr/>
        </p:nvSpPr>
        <p:spPr>
          <a:xfrm>
            <a:off x="7020017"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3" name="文字方塊 62"/>
          <p:cNvSpPr txBox="1"/>
          <p:nvPr/>
        </p:nvSpPr>
        <p:spPr>
          <a:xfrm>
            <a:off x="6012010"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4" name="文字方塊 63"/>
          <p:cNvSpPr txBox="1"/>
          <p:nvPr/>
        </p:nvSpPr>
        <p:spPr>
          <a:xfrm>
            <a:off x="7308019"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5" name="直線接點 64"/>
          <p:cNvCxnSpPr>
            <a:endCxn id="68" idx="0"/>
          </p:cNvCxnSpPr>
          <p:nvPr/>
        </p:nvCxnSpPr>
        <p:spPr>
          <a:xfrm>
            <a:off x="6876016" y="5301013"/>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69" idx="0"/>
          </p:cNvCxnSpPr>
          <p:nvPr/>
        </p:nvCxnSpPr>
        <p:spPr>
          <a:xfrm flipH="1">
            <a:off x="6587102" y="5301013"/>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橢圓 66"/>
          <p:cNvSpPr/>
          <p:nvPr/>
        </p:nvSpPr>
        <p:spPr>
          <a:xfrm>
            <a:off x="6732015"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8" name="矩形 67"/>
          <p:cNvSpPr/>
          <p:nvPr/>
        </p:nvSpPr>
        <p:spPr>
          <a:xfrm>
            <a:off x="7091916" y="580629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6514871" y="580548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18504770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接點 1"/>
          <p:cNvCxnSpPr/>
          <p:nvPr/>
        </p:nvCxnSpPr>
        <p:spPr>
          <a:xfrm>
            <a:off x="1403978" y="1700988"/>
            <a:ext cx="576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827974" y="141298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4" name="文字方塊 3"/>
          <p:cNvSpPr txBox="1"/>
          <p:nvPr/>
        </p:nvSpPr>
        <p:spPr>
          <a:xfrm>
            <a:off x="395971" y="198899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5" name="直線接點 4"/>
          <p:cNvCxnSpPr>
            <a:endCxn id="7" idx="0"/>
          </p:cNvCxnSpPr>
          <p:nvPr/>
        </p:nvCxnSpPr>
        <p:spPr>
          <a:xfrm flipH="1">
            <a:off x="971063" y="1700988"/>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橢圓 5"/>
          <p:cNvSpPr/>
          <p:nvPr/>
        </p:nvSpPr>
        <p:spPr>
          <a:xfrm>
            <a:off x="1259977" y="1556987"/>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 name="矩形 6"/>
          <p:cNvSpPr/>
          <p:nvPr/>
        </p:nvSpPr>
        <p:spPr>
          <a:xfrm>
            <a:off x="898832" y="220545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 name="文字方塊 7"/>
          <p:cNvSpPr txBox="1"/>
          <p:nvPr/>
        </p:nvSpPr>
        <p:spPr>
          <a:xfrm>
            <a:off x="2123983" y="198899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9" name="文字方塊 8"/>
          <p:cNvSpPr txBox="1"/>
          <p:nvPr/>
        </p:nvSpPr>
        <p:spPr>
          <a:xfrm>
            <a:off x="1115976" y="256499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0" name="文字方塊 9"/>
          <p:cNvSpPr txBox="1"/>
          <p:nvPr/>
        </p:nvSpPr>
        <p:spPr>
          <a:xfrm>
            <a:off x="2411985" y="256499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1" name="直線接點 10"/>
          <p:cNvCxnSpPr>
            <a:endCxn id="14" idx="0"/>
          </p:cNvCxnSpPr>
          <p:nvPr/>
        </p:nvCxnSpPr>
        <p:spPr>
          <a:xfrm>
            <a:off x="1979982" y="2276992"/>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a:endCxn id="15" idx="0"/>
          </p:cNvCxnSpPr>
          <p:nvPr/>
        </p:nvCxnSpPr>
        <p:spPr>
          <a:xfrm flipH="1">
            <a:off x="1691068" y="2276992"/>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1835981" y="2132991"/>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 name="矩形 13"/>
          <p:cNvSpPr/>
          <p:nvPr/>
        </p:nvSpPr>
        <p:spPr>
          <a:xfrm>
            <a:off x="2195882" y="278227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5" name="矩形 14"/>
          <p:cNvSpPr/>
          <p:nvPr/>
        </p:nvSpPr>
        <p:spPr>
          <a:xfrm>
            <a:off x="1618837" y="278145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6" name="直線接點 15"/>
          <p:cNvCxnSpPr/>
          <p:nvPr/>
        </p:nvCxnSpPr>
        <p:spPr>
          <a:xfrm>
            <a:off x="5868009" y="1124984"/>
            <a:ext cx="1296009"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5436006" y="548980"/>
            <a:ext cx="864003" cy="431999"/>
          </a:xfrm>
          <a:prstGeom prst="rect">
            <a:avLst/>
          </a:prstGeom>
          <a:noFill/>
          <a:ln w="12700">
            <a:noFill/>
          </a:ln>
        </p:spPr>
        <p:txBody>
          <a:bodyPr lIns="90000" tIns="46800" rIns="90000" bIns="46800" anchor="ctr" anchorCtr="0"/>
          <a:lstStyle/>
          <a:p>
            <a:pPr algn="ctr">
              <a:defRPr/>
            </a:pPr>
            <a:r>
              <a:rPr lang="en-US" altLang="zh-TW" sz="2000" dirty="0" smtClean="0">
                <a:latin typeface="+mn-lt"/>
                <a:ea typeface="新細明體" pitchFamily="18" charset="-120"/>
              </a:rPr>
              <a:t>new </a:t>
            </a: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19" name="直線接點 18"/>
          <p:cNvCxnSpPr/>
          <p:nvPr/>
        </p:nvCxnSpPr>
        <p:spPr>
          <a:xfrm>
            <a:off x="6732015" y="2276992"/>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H="1">
            <a:off x="6444733" y="2276992"/>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a:off x="7596021" y="2276992"/>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7308739" y="2276992"/>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flipH="1">
            <a:off x="6732015" y="1701449"/>
            <a:ext cx="431893"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7164480" y="1701449"/>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7020017" y="1556987"/>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6" name="橢圓 25"/>
          <p:cNvSpPr/>
          <p:nvPr/>
        </p:nvSpPr>
        <p:spPr>
          <a:xfrm>
            <a:off x="6588014" y="2132991"/>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7" name="橢圓 26"/>
          <p:cNvSpPr/>
          <p:nvPr/>
        </p:nvSpPr>
        <p:spPr>
          <a:xfrm>
            <a:off x="7452020" y="2132991"/>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8" name="文字方塊 27"/>
          <p:cNvSpPr txBox="1"/>
          <p:nvPr/>
        </p:nvSpPr>
        <p:spPr>
          <a:xfrm>
            <a:off x="7308019" y="1412986"/>
            <a:ext cx="864000" cy="576000"/>
          </a:xfrm>
          <a:prstGeom prst="rect">
            <a:avLst/>
          </a:prstGeom>
          <a:noFill/>
          <a:ln w="12700">
            <a:noFill/>
          </a:ln>
        </p:spPr>
        <p:txBody>
          <a:bodyPr lIns="90000" tIns="0" rIns="90000" bIns="72000" anchor="ctr" anchorCtr="0"/>
          <a:lstStyle/>
          <a:p>
            <a:pPr>
              <a:defRPr/>
            </a:pPr>
            <a:r>
              <a:rPr lang="en-US" altLang="zh-TW" sz="2000" dirty="0">
                <a:solidFill>
                  <a:prstClr val="black"/>
                </a:solidFill>
                <a:latin typeface="Times New Roman"/>
                <a:ea typeface="新細明體" pitchFamily="18" charset="-120"/>
              </a:rPr>
              <a:t>new </a:t>
            </a: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29" name="文字方塊 28"/>
          <p:cNvSpPr txBox="1"/>
          <p:nvPr/>
        </p:nvSpPr>
        <p:spPr>
          <a:xfrm>
            <a:off x="5724008" y="1988990"/>
            <a:ext cx="864000" cy="576000"/>
          </a:xfrm>
          <a:prstGeom prst="rect">
            <a:avLst/>
          </a:prstGeom>
          <a:noFill/>
          <a:ln w="12700">
            <a:noFill/>
          </a:ln>
        </p:spPr>
        <p:txBody>
          <a:bodyPr lIns="72000" tIns="0" rIns="72000" bIns="72000" anchor="ctr" anchorCtr="0"/>
          <a:lstStyle/>
          <a:p>
            <a:pPr algn="r">
              <a:defRPr/>
            </a:pPr>
            <a:r>
              <a:rPr lang="en-US" altLang="zh-TW" sz="2000" dirty="0">
                <a:solidFill>
                  <a:prstClr val="black"/>
                </a:solidFill>
                <a:latin typeface="Times New Roman"/>
                <a:ea typeface="新細明體" pitchFamily="18" charset="-120"/>
              </a:rPr>
              <a:t>new </a:t>
            </a: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30" name="文字方塊 29"/>
          <p:cNvSpPr txBox="1"/>
          <p:nvPr/>
        </p:nvSpPr>
        <p:spPr>
          <a:xfrm>
            <a:off x="7740022" y="1988990"/>
            <a:ext cx="864000" cy="576000"/>
          </a:xfrm>
          <a:prstGeom prst="rect">
            <a:avLst/>
          </a:prstGeom>
          <a:noFill/>
          <a:ln w="12700">
            <a:noFill/>
          </a:ln>
        </p:spPr>
        <p:txBody>
          <a:bodyPr lIns="90000" tIns="0" rIns="36000" bIns="72000" anchor="ctr" anchorCtr="0"/>
          <a:lstStyle/>
          <a:p>
            <a:pPr>
              <a:defRPr/>
            </a:pPr>
            <a:r>
              <a:rPr lang="en-US" altLang="zh-TW" sz="2000" dirty="0">
                <a:solidFill>
                  <a:prstClr val="black"/>
                </a:solidFill>
                <a:latin typeface="Times New Roman"/>
                <a:ea typeface="新細明體" pitchFamily="18" charset="-120"/>
              </a:rPr>
              <a:t>new </a:t>
            </a: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31" name="直線接點 30"/>
          <p:cNvCxnSpPr/>
          <p:nvPr/>
        </p:nvCxnSpPr>
        <p:spPr>
          <a:xfrm flipH="1">
            <a:off x="4572000" y="1124984"/>
            <a:ext cx="1296009"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5724008" y="980983"/>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2" name="直線接點 51"/>
          <p:cNvCxnSpPr/>
          <p:nvPr/>
        </p:nvCxnSpPr>
        <p:spPr>
          <a:xfrm>
            <a:off x="4572000" y="1700988"/>
            <a:ext cx="576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3995996" y="141298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54" name="文字方塊 53"/>
          <p:cNvSpPr txBox="1"/>
          <p:nvPr/>
        </p:nvSpPr>
        <p:spPr>
          <a:xfrm>
            <a:off x="3563993" y="198899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55" name="直線接點 54"/>
          <p:cNvCxnSpPr>
            <a:endCxn id="57" idx="0"/>
          </p:cNvCxnSpPr>
          <p:nvPr/>
        </p:nvCxnSpPr>
        <p:spPr>
          <a:xfrm flipH="1">
            <a:off x="4139085" y="1700988"/>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4427999" y="1556987"/>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7" name="矩形 56"/>
          <p:cNvSpPr/>
          <p:nvPr/>
        </p:nvSpPr>
        <p:spPr>
          <a:xfrm>
            <a:off x="4066854" y="220545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8" name="文字方塊 57"/>
          <p:cNvSpPr txBox="1"/>
          <p:nvPr/>
        </p:nvSpPr>
        <p:spPr>
          <a:xfrm>
            <a:off x="5292005" y="198899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59" name="文字方塊 58"/>
          <p:cNvSpPr txBox="1"/>
          <p:nvPr/>
        </p:nvSpPr>
        <p:spPr>
          <a:xfrm>
            <a:off x="4283998" y="256499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0" name="文字方塊 59"/>
          <p:cNvSpPr txBox="1"/>
          <p:nvPr/>
        </p:nvSpPr>
        <p:spPr>
          <a:xfrm>
            <a:off x="5580007" y="256499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1" name="直線接點 60"/>
          <p:cNvCxnSpPr>
            <a:endCxn id="64" idx="0"/>
          </p:cNvCxnSpPr>
          <p:nvPr/>
        </p:nvCxnSpPr>
        <p:spPr>
          <a:xfrm>
            <a:off x="5148004" y="2276992"/>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a:endCxn id="65" idx="0"/>
          </p:cNvCxnSpPr>
          <p:nvPr/>
        </p:nvCxnSpPr>
        <p:spPr>
          <a:xfrm flipH="1">
            <a:off x="4859090" y="2276992"/>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橢圓 62"/>
          <p:cNvSpPr/>
          <p:nvPr/>
        </p:nvSpPr>
        <p:spPr>
          <a:xfrm>
            <a:off x="5004003" y="2132991"/>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4" name="矩形 63"/>
          <p:cNvSpPr/>
          <p:nvPr/>
        </p:nvSpPr>
        <p:spPr>
          <a:xfrm>
            <a:off x="5363904" y="278227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5" name="矩形 64"/>
          <p:cNvSpPr/>
          <p:nvPr/>
        </p:nvSpPr>
        <p:spPr>
          <a:xfrm>
            <a:off x="4786859" y="278145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文字方塊 83"/>
          <p:cNvSpPr txBox="1"/>
          <p:nvPr/>
        </p:nvSpPr>
        <p:spPr>
          <a:xfrm>
            <a:off x="4139997" y="1124984"/>
            <a:ext cx="864003" cy="431999"/>
          </a:xfrm>
          <a:prstGeom prst="rect">
            <a:avLst/>
          </a:prstGeom>
          <a:noFill/>
          <a:ln w="12700">
            <a:noFill/>
          </a:ln>
        </p:spPr>
        <p:txBody>
          <a:bodyPr lIns="90000" tIns="46800" rIns="90000" bIns="46800" anchor="ctr" anchorCtr="0"/>
          <a:lstStyle/>
          <a:p>
            <a:pPr algn="ctr">
              <a:defRPr/>
            </a:pPr>
            <a:r>
              <a:rPr lang="en-US" altLang="zh-TW" sz="2000" dirty="0" smtClean="0">
                <a:latin typeface="+mn-lt"/>
                <a:ea typeface="新細明體" pitchFamily="18" charset="-120"/>
              </a:rPr>
              <a:t>new </a:t>
            </a: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99" name="直線接點 98"/>
          <p:cNvCxnSpPr/>
          <p:nvPr/>
        </p:nvCxnSpPr>
        <p:spPr>
          <a:xfrm>
            <a:off x="5868009" y="4293006"/>
            <a:ext cx="1296009"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字方塊 99"/>
          <p:cNvSpPr txBox="1"/>
          <p:nvPr/>
        </p:nvSpPr>
        <p:spPr>
          <a:xfrm>
            <a:off x="5436006" y="3717002"/>
            <a:ext cx="864003" cy="431999"/>
          </a:xfrm>
          <a:prstGeom prst="rect">
            <a:avLst/>
          </a:prstGeom>
          <a:noFill/>
          <a:ln w="12700">
            <a:noFill/>
          </a:ln>
        </p:spPr>
        <p:txBody>
          <a:bodyPr lIns="90000" tIns="46800" rIns="90000" bIns="46800" anchor="ctr" anchorCtr="0"/>
          <a:lstStyle/>
          <a:p>
            <a:pPr algn="ctr">
              <a:defRPr/>
            </a:pPr>
            <a:r>
              <a:rPr lang="en-US" altLang="zh-TW" sz="2000" dirty="0" smtClean="0">
                <a:latin typeface="+mn-lt"/>
                <a:ea typeface="新細明體" pitchFamily="18" charset="-120"/>
              </a:rPr>
              <a:t>new </a:t>
            </a: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101" name="直線接點 100"/>
          <p:cNvCxnSpPr/>
          <p:nvPr/>
        </p:nvCxnSpPr>
        <p:spPr>
          <a:xfrm>
            <a:off x="4139997" y="5445014"/>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3852715" y="5445014"/>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a:off x="5004003" y="5445014"/>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flipH="1">
            <a:off x="4716721" y="5445014"/>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flipH="1">
            <a:off x="4139997" y="4869471"/>
            <a:ext cx="431893"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a:xfrm>
            <a:off x="4572462" y="4869471"/>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8" name="橢圓 107"/>
          <p:cNvSpPr/>
          <p:nvPr/>
        </p:nvSpPr>
        <p:spPr>
          <a:xfrm>
            <a:off x="3995996" y="5301013"/>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9" name="橢圓 108"/>
          <p:cNvSpPr/>
          <p:nvPr/>
        </p:nvSpPr>
        <p:spPr>
          <a:xfrm>
            <a:off x="4860002" y="5301013"/>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0" name="文字方塊 109"/>
          <p:cNvSpPr txBox="1"/>
          <p:nvPr/>
        </p:nvSpPr>
        <p:spPr>
          <a:xfrm>
            <a:off x="3563993" y="4581008"/>
            <a:ext cx="864000" cy="576000"/>
          </a:xfrm>
          <a:prstGeom prst="rect">
            <a:avLst/>
          </a:prstGeom>
          <a:noFill/>
          <a:ln w="12700">
            <a:noFill/>
          </a:ln>
        </p:spPr>
        <p:txBody>
          <a:bodyPr lIns="90000" tIns="0" rIns="90000" bIns="72000" anchor="ctr" anchorCtr="0"/>
          <a:lstStyle/>
          <a:p>
            <a:pPr algn="r">
              <a:defRPr/>
            </a:pPr>
            <a:r>
              <a:rPr lang="en-US" altLang="zh-TW" sz="2000" dirty="0">
                <a:solidFill>
                  <a:prstClr val="black"/>
                </a:solidFill>
                <a:latin typeface="Times New Roman"/>
                <a:ea typeface="新細明體" pitchFamily="18" charset="-120"/>
              </a:rPr>
              <a:t>new </a:t>
            </a: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11" name="文字方塊 110"/>
          <p:cNvSpPr txBox="1"/>
          <p:nvPr/>
        </p:nvSpPr>
        <p:spPr>
          <a:xfrm>
            <a:off x="3131990" y="5157012"/>
            <a:ext cx="864000" cy="576000"/>
          </a:xfrm>
          <a:prstGeom prst="rect">
            <a:avLst/>
          </a:prstGeom>
          <a:noFill/>
          <a:ln w="12700">
            <a:noFill/>
          </a:ln>
        </p:spPr>
        <p:txBody>
          <a:bodyPr lIns="72000" tIns="0" rIns="72000" bIns="72000" anchor="ctr" anchorCtr="0"/>
          <a:lstStyle/>
          <a:p>
            <a:pPr algn="r">
              <a:defRPr/>
            </a:pPr>
            <a:r>
              <a:rPr lang="en-US" altLang="zh-TW" sz="2000" dirty="0">
                <a:solidFill>
                  <a:prstClr val="black"/>
                </a:solidFill>
                <a:latin typeface="Times New Roman"/>
                <a:ea typeface="新細明體" pitchFamily="18" charset="-120"/>
              </a:rPr>
              <a:t>new </a:t>
            </a: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12" name="文字方塊 111"/>
          <p:cNvSpPr txBox="1"/>
          <p:nvPr/>
        </p:nvSpPr>
        <p:spPr>
          <a:xfrm>
            <a:off x="5148004" y="5157012"/>
            <a:ext cx="864000" cy="576000"/>
          </a:xfrm>
          <a:prstGeom prst="rect">
            <a:avLst/>
          </a:prstGeom>
          <a:noFill/>
          <a:ln w="12700">
            <a:noFill/>
          </a:ln>
        </p:spPr>
        <p:txBody>
          <a:bodyPr lIns="90000" tIns="0" rIns="36000" bIns="72000" anchor="ctr" anchorCtr="0"/>
          <a:lstStyle/>
          <a:p>
            <a:pPr>
              <a:defRPr/>
            </a:pPr>
            <a:r>
              <a:rPr lang="en-US" altLang="zh-TW" sz="2000" dirty="0">
                <a:solidFill>
                  <a:prstClr val="black"/>
                </a:solidFill>
                <a:latin typeface="Times New Roman"/>
                <a:ea typeface="新細明體" pitchFamily="18" charset="-120"/>
              </a:rPr>
              <a:t>new </a:t>
            </a: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13" name="直線接點 112"/>
          <p:cNvCxnSpPr/>
          <p:nvPr/>
        </p:nvCxnSpPr>
        <p:spPr>
          <a:xfrm flipH="1">
            <a:off x="4572000" y="4293006"/>
            <a:ext cx="1296009"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橢圓 113"/>
          <p:cNvSpPr/>
          <p:nvPr/>
        </p:nvSpPr>
        <p:spPr>
          <a:xfrm>
            <a:off x="5724008" y="4149005"/>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5" name="直線接點 114"/>
          <p:cNvCxnSpPr/>
          <p:nvPr/>
        </p:nvCxnSpPr>
        <p:spPr>
          <a:xfrm>
            <a:off x="7164018" y="4869010"/>
            <a:ext cx="576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文字方塊 115"/>
          <p:cNvSpPr txBox="1"/>
          <p:nvPr/>
        </p:nvSpPr>
        <p:spPr>
          <a:xfrm>
            <a:off x="7308019" y="4581008"/>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17" name="文字方塊 116"/>
          <p:cNvSpPr txBox="1"/>
          <p:nvPr/>
        </p:nvSpPr>
        <p:spPr>
          <a:xfrm>
            <a:off x="6156011" y="515701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18" name="直線接點 117"/>
          <p:cNvCxnSpPr>
            <a:endCxn id="120" idx="0"/>
          </p:cNvCxnSpPr>
          <p:nvPr/>
        </p:nvCxnSpPr>
        <p:spPr>
          <a:xfrm flipH="1">
            <a:off x="6731103" y="4869010"/>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橢圓 118"/>
          <p:cNvSpPr/>
          <p:nvPr/>
        </p:nvSpPr>
        <p:spPr>
          <a:xfrm>
            <a:off x="7020017" y="4725009"/>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0" name="矩形 119"/>
          <p:cNvSpPr/>
          <p:nvPr/>
        </p:nvSpPr>
        <p:spPr>
          <a:xfrm>
            <a:off x="6658872" y="537347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1" name="文字方塊 120"/>
          <p:cNvSpPr txBox="1"/>
          <p:nvPr/>
        </p:nvSpPr>
        <p:spPr>
          <a:xfrm>
            <a:off x="7884023" y="5157012"/>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22" name="文字方塊 121"/>
          <p:cNvSpPr txBox="1"/>
          <p:nvPr/>
        </p:nvSpPr>
        <p:spPr>
          <a:xfrm>
            <a:off x="6876016" y="5733016"/>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23" name="文字方塊 122"/>
          <p:cNvSpPr txBox="1"/>
          <p:nvPr/>
        </p:nvSpPr>
        <p:spPr>
          <a:xfrm>
            <a:off x="8172025" y="5733016"/>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24" name="直線接點 123"/>
          <p:cNvCxnSpPr>
            <a:endCxn id="127" idx="0"/>
          </p:cNvCxnSpPr>
          <p:nvPr/>
        </p:nvCxnSpPr>
        <p:spPr>
          <a:xfrm>
            <a:off x="7740022" y="5445014"/>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a:endCxn id="128" idx="0"/>
          </p:cNvCxnSpPr>
          <p:nvPr/>
        </p:nvCxnSpPr>
        <p:spPr>
          <a:xfrm flipH="1">
            <a:off x="7451108" y="5445014"/>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橢圓 125"/>
          <p:cNvSpPr/>
          <p:nvPr/>
        </p:nvSpPr>
        <p:spPr>
          <a:xfrm>
            <a:off x="7596021" y="5301013"/>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7" name="矩形 126"/>
          <p:cNvSpPr/>
          <p:nvPr/>
        </p:nvSpPr>
        <p:spPr>
          <a:xfrm>
            <a:off x="7955922" y="595030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8" name="矩形 127"/>
          <p:cNvSpPr/>
          <p:nvPr/>
        </p:nvSpPr>
        <p:spPr>
          <a:xfrm>
            <a:off x="7378877" y="594948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9" name="文字方塊 128"/>
          <p:cNvSpPr txBox="1"/>
          <p:nvPr/>
        </p:nvSpPr>
        <p:spPr>
          <a:xfrm>
            <a:off x="6732015" y="4293006"/>
            <a:ext cx="864003" cy="431999"/>
          </a:xfrm>
          <a:prstGeom prst="rect">
            <a:avLst/>
          </a:prstGeom>
          <a:noFill/>
          <a:ln w="12700">
            <a:noFill/>
          </a:ln>
        </p:spPr>
        <p:txBody>
          <a:bodyPr lIns="90000" tIns="46800" rIns="90000" bIns="46800" anchor="ctr" anchorCtr="0"/>
          <a:lstStyle/>
          <a:p>
            <a:pPr algn="ctr">
              <a:defRPr/>
            </a:pPr>
            <a:r>
              <a:rPr lang="en-US" altLang="zh-TW" sz="2000" dirty="0" smtClean="0">
                <a:latin typeface="+mn-lt"/>
                <a:ea typeface="新細明體" pitchFamily="18" charset="-120"/>
              </a:rPr>
              <a:t>new </a:t>
            </a: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07" name="橢圓 106"/>
          <p:cNvSpPr/>
          <p:nvPr/>
        </p:nvSpPr>
        <p:spPr>
          <a:xfrm>
            <a:off x="4427999" y="4725009"/>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32" name="直線接點 131"/>
          <p:cNvCxnSpPr/>
          <p:nvPr/>
        </p:nvCxnSpPr>
        <p:spPr>
          <a:xfrm>
            <a:off x="1403978" y="4869010"/>
            <a:ext cx="576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3" name="文字方塊 132"/>
          <p:cNvSpPr txBox="1"/>
          <p:nvPr/>
        </p:nvSpPr>
        <p:spPr>
          <a:xfrm>
            <a:off x="1547979" y="4581008"/>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34" name="文字方塊 133"/>
          <p:cNvSpPr txBox="1"/>
          <p:nvPr/>
        </p:nvSpPr>
        <p:spPr>
          <a:xfrm>
            <a:off x="395971" y="515701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35" name="直線接點 134"/>
          <p:cNvCxnSpPr>
            <a:endCxn id="137" idx="0"/>
          </p:cNvCxnSpPr>
          <p:nvPr/>
        </p:nvCxnSpPr>
        <p:spPr>
          <a:xfrm flipH="1">
            <a:off x="971063" y="4869010"/>
            <a:ext cx="432915"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橢圓 135"/>
          <p:cNvSpPr/>
          <p:nvPr/>
        </p:nvSpPr>
        <p:spPr>
          <a:xfrm>
            <a:off x="1259977" y="4725009"/>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7" name="矩形 136"/>
          <p:cNvSpPr/>
          <p:nvPr/>
        </p:nvSpPr>
        <p:spPr>
          <a:xfrm>
            <a:off x="898832" y="5373477"/>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38" name="文字方塊 137"/>
          <p:cNvSpPr txBox="1"/>
          <p:nvPr/>
        </p:nvSpPr>
        <p:spPr>
          <a:xfrm>
            <a:off x="2123983" y="5157012"/>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39" name="文字方塊 138"/>
          <p:cNvSpPr txBox="1"/>
          <p:nvPr/>
        </p:nvSpPr>
        <p:spPr>
          <a:xfrm>
            <a:off x="1115976" y="5733016"/>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40" name="文字方塊 139"/>
          <p:cNvSpPr txBox="1"/>
          <p:nvPr/>
        </p:nvSpPr>
        <p:spPr>
          <a:xfrm>
            <a:off x="2411985" y="5733016"/>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41" name="直線接點 140"/>
          <p:cNvCxnSpPr>
            <a:endCxn id="144" idx="0"/>
          </p:cNvCxnSpPr>
          <p:nvPr/>
        </p:nvCxnSpPr>
        <p:spPr>
          <a:xfrm>
            <a:off x="1979982" y="5445014"/>
            <a:ext cx="288131" cy="505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a:endCxn id="145" idx="0"/>
          </p:cNvCxnSpPr>
          <p:nvPr/>
        </p:nvCxnSpPr>
        <p:spPr>
          <a:xfrm flipH="1">
            <a:off x="1691068" y="5445014"/>
            <a:ext cx="288914" cy="50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橢圓 142"/>
          <p:cNvSpPr/>
          <p:nvPr/>
        </p:nvSpPr>
        <p:spPr>
          <a:xfrm>
            <a:off x="1835981" y="5301013"/>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4" name="矩形 143"/>
          <p:cNvSpPr/>
          <p:nvPr/>
        </p:nvSpPr>
        <p:spPr>
          <a:xfrm>
            <a:off x="2195882" y="5950300"/>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5" name="矩形 144"/>
          <p:cNvSpPr/>
          <p:nvPr/>
        </p:nvSpPr>
        <p:spPr>
          <a:xfrm>
            <a:off x="1618837" y="5949481"/>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3088954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Case 4.4: </a:t>
            </a:r>
            <a:r>
              <a:rPr lang="en-US" altLang="zh-TW" sz="3600" i="1" dirty="0"/>
              <a:t>S</a:t>
            </a:r>
            <a:r>
              <a:rPr lang="en-US" altLang="zh-TW" sz="3600" dirty="0"/>
              <a:t>, </a:t>
            </a:r>
            <a:r>
              <a:rPr lang="en-US" altLang="zh-TW" sz="3600" i="1" dirty="0" smtClean="0"/>
              <a:t>S</a:t>
            </a:r>
            <a:r>
              <a:rPr lang="en-US" altLang="zh-TW" sz="3600" i="1" baseline="-25000" dirty="0" smtClean="0"/>
              <a:t>R</a:t>
            </a:r>
            <a:r>
              <a:rPr lang="en-US" altLang="zh-TW" sz="3600" dirty="0" smtClean="0"/>
              <a:t> </a:t>
            </a:r>
            <a:r>
              <a:rPr lang="en-US" altLang="zh-TW" sz="3600" dirty="0"/>
              <a:t>and </a:t>
            </a:r>
            <a:r>
              <a:rPr lang="en-US" altLang="zh-TW" sz="3600" i="1" dirty="0" smtClean="0"/>
              <a:t>S</a:t>
            </a:r>
            <a:r>
              <a:rPr lang="en-US" altLang="zh-TW" sz="3600" i="1" baseline="-25000" dirty="0" smtClean="0"/>
              <a:t>L</a:t>
            </a:r>
            <a:r>
              <a:rPr lang="en-US" altLang="zh-TW" sz="3600" dirty="0" smtClean="0"/>
              <a:t> </a:t>
            </a:r>
            <a:r>
              <a:rPr lang="en-US" altLang="zh-TW" sz="3600" dirty="0"/>
              <a:t>are black, but </a:t>
            </a:r>
            <a:r>
              <a:rPr lang="en-US" altLang="zh-TW" sz="3600" i="1" dirty="0"/>
              <a:t>P</a:t>
            </a:r>
            <a:r>
              <a:rPr lang="en-US" altLang="zh-TW" sz="3600" dirty="0"/>
              <a:t> is red</a:t>
            </a:r>
            <a:endParaRPr lang="zh-TW" altLang="en-US" sz="3600" dirty="0"/>
          </a:p>
        </p:txBody>
      </p:sp>
      <p:sp>
        <p:nvSpPr>
          <p:cNvPr id="3" name="內容版面配置區 2"/>
          <p:cNvSpPr>
            <a:spLocks noGrp="1"/>
          </p:cNvSpPr>
          <p:nvPr>
            <p:ph idx="1"/>
          </p:nvPr>
        </p:nvSpPr>
        <p:spPr>
          <a:xfrm>
            <a:off x="395970" y="1268415"/>
            <a:ext cx="8496059" cy="1584582"/>
          </a:xfrm>
        </p:spPr>
        <p:txBody>
          <a:bodyPr/>
          <a:lstStyle/>
          <a:p>
            <a:pPr marL="266700" indent="-266700"/>
            <a:r>
              <a:rPr lang="en-US" altLang="zh-TW" sz="2100" dirty="0"/>
              <a:t>In this case, we simply exchange the colors of </a:t>
            </a:r>
            <a:r>
              <a:rPr lang="en-US" altLang="zh-TW" sz="2100" i="1" dirty="0"/>
              <a:t>S</a:t>
            </a:r>
            <a:r>
              <a:rPr lang="en-US" altLang="zh-TW" sz="2100" dirty="0"/>
              <a:t> and </a:t>
            </a:r>
            <a:r>
              <a:rPr lang="en-US" altLang="zh-TW" sz="2100" i="1" dirty="0"/>
              <a:t>P</a:t>
            </a:r>
            <a:r>
              <a:rPr lang="en-US" altLang="zh-TW" sz="2100" dirty="0" smtClean="0"/>
              <a:t>.</a:t>
            </a:r>
          </a:p>
          <a:p>
            <a:pPr marL="266700" indent="-266700"/>
            <a:r>
              <a:rPr lang="en-US" altLang="zh-TW" sz="2100" dirty="0" smtClean="0"/>
              <a:t>This </a:t>
            </a:r>
            <a:r>
              <a:rPr lang="en-US" altLang="zh-TW" sz="2100" dirty="0"/>
              <a:t>does not affect the number of black nodes on paths going through </a:t>
            </a:r>
            <a:r>
              <a:rPr lang="en-US" altLang="zh-TW" sz="2100" i="1" dirty="0"/>
              <a:t>S</a:t>
            </a:r>
            <a:r>
              <a:rPr lang="en-US" altLang="zh-TW" sz="2100" dirty="0" smtClean="0"/>
              <a:t>,</a:t>
            </a:r>
          </a:p>
          <a:p>
            <a:pPr marL="266700" indent="-266700"/>
            <a:r>
              <a:rPr lang="en-US" altLang="zh-TW" sz="2100" dirty="0" smtClean="0"/>
              <a:t>but </a:t>
            </a:r>
            <a:r>
              <a:rPr lang="en-US" altLang="zh-TW" sz="2100" dirty="0"/>
              <a:t>it does add one to the number of black nodes on paths going through </a:t>
            </a:r>
            <a:r>
              <a:rPr lang="en-US" altLang="zh-TW" sz="2100" i="1" dirty="0"/>
              <a:t>N</a:t>
            </a:r>
            <a:r>
              <a:rPr lang="en-US" altLang="zh-TW" sz="2100" dirty="0" smtClean="0"/>
              <a:t>,</a:t>
            </a:r>
          </a:p>
          <a:p>
            <a:pPr marL="266700" indent="-266700"/>
            <a:r>
              <a:rPr lang="en-US" altLang="zh-TW" sz="2100" dirty="0" smtClean="0"/>
              <a:t>making </a:t>
            </a:r>
            <a:r>
              <a:rPr lang="en-US" altLang="zh-TW" sz="2100" dirty="0"/>
              <a:t>up for the deleted black node on those paths</a:t>
            </a:r>
            <a:r>
              <a:rPr lang="en-US" altLang="zh-TW" sz="2100" dirty="0" smtClean="0"/>
              <a:t>.</a:t>
            </a:r>
            <a:endParaRPr lang="zh-TW" altLang="en-US" sz="2100" dirty="0"/>
          </a:p>
        </p:txBody>
      </p:sp>
      <p:cxnSp>
        <p:nvCxnSpPr>
          <p:cNvPr id="32" name="直線接點 31"/>
          <p:cNvCxnSpPr/>
          <p:nvPr/>
        </p:nvCxnSpPr>
        <p:spPr>
          <a:xfrm flipH="1">
            <a:off x="1835982" y="4437007"/>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1836443" y="5013472"/>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2555986" y="4437007"/>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1979982"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36" name="橢圓 35"/>
          <p:cNvSpPr/>
          <p:nvPr/>
        </p:nvSpPr>
        <p:spPr>
          <a:xfrm>
            <a:off x="2411985" y="429300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7" name="橢圓 36"/>
          <p:cNvSpPr/>
          <p:nvPr/>
        </p:nvSpPr>
        <p:spPr>
          <a:xfrm>
            <a:off x="1691980"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8" name="直線接點 37"/>
          <p:cNvCxnSpPr/>
          <p:nvPr/>
        </p:nvCxnSpPr>
        <p:spPr>
          <a:xfrm flipH="1">
            <a:off x="1547776" y="5013472"/>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1259977"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40" name="直線接點 39"/>
          <p:cNvCxnSpPr/>
          <p:nvPr/>
        </p:nvCxnSpPr>
        <p:spPr>
          <a:xfrm>
            <a:off x="2843988" y="558901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H="1">
            <a:off x="2556706" y="558901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a:off x="3707994" y="558901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flipH="1">
            <a:off x="3420712" y="558901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flipH="1">
            <a:off x="2843988" y="501347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3276453" y="501347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3131990"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橢圓 72"/>
          <p:cNvSpPr/>
          <p:nvPr/>
        </p:nvSpPr>
        <p:spPr>
          <a:xfrm>
            <a:off x="2699987" y="544501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4" name="橢圓 73"/>
          <p:cNvSpPr/>
          <p:nvPr/>
        </p:nvSpPr>
        <p:spPr>
          <a:xfrm>
            <a:off x="3563993" y="544501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5" name="文字方塊 74"/>
          <p:cNvSpPr txBox="1"/>
          <p:nvPr/>
        </p:nvSpPr>
        <p:spPr>
          <a:xfrm>
            <a:off x="3419992"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76" name="文字方塊 75"/>
          <p:cNvSpPr txBox="1"/>
          <p:nvPr/>
        </p:nvSpPr>
        <p:spPr>
          <a:xfrm>
            <a:off x="2267984"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77" name="文字方塊 76"/>
          <p:cNvSpPr txBox="1"/>
          <p:nvPr/>
        </p:nvSpPr>
        <p:spPr>
          <a:xfrm>
            <a:off x="3851995"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78" name="直線接點 77"/>
          <p:cNvCxnSpPr/>
          <p:nvPr/>
        </p:nvCxnSpPr>
        <p:spPr>
          <a:xfrm flipH="1">
            <a:off x="5436007" y="4437007"/>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a:off x="5436468" y="5013472"/>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a:off x="6156011" y="4437007"/>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文字方塊 80"/>
          <p:cNvSpPr txBox="1"/>
          <p:nvPr/>
        </p:nvSpPr>
        <p:spPr>
          <a:xfrm>
            <a:off x="5580007"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2" name="橢圓 81"/>
          <p:cNvSpPr/>
          <p:nvPr/>
        </p:nvSpPr>
        <p:spPr>
          <a:xfrm>
            <a:off x="6012010" y="429300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3" name="橢圓 82"/>
          <p:cNvSpPr/>
          <p:nvPr/>
        </p:nvSpPr>
        <p:spPr>
          <a:xfrm>
            <a:off x="5292005"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4" name="直線接點 83"/>
          <p:cNvCxnSpPr/>
          <p:nvPr/>
        </p:nvCxnSpPr>
        <p:spPr>
          <a:xfrm flipH="1">
            <a:off x="5147801" y="5013472"/>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4860002"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86" name="直線接點 85"/>
          <p:cNvCxnSpPr/>
          <p:nvPr/>
        </p:nvCxnSpPr>
        <p:spPr>
          <a:xfrm>
            <a:off x="6444013" y="558901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H="1">
            <a:off x="6156731" y="558901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a:off x="7308019" y="5589015"/>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flipH="1">
            <a:off x="7020737" y="5589015"/>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flipH="1">
            <a:off x="6444013" y="5013472"/>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6876478" y="5013472"/>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6732015" y="4869010"/>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3" name="橢圓 92"/>
          <p:cNvSpPr/>
          <p:nvPr/>
        </p:nvSpPr>
        <p:spPr>
          <a:xfrm>
            <a:off x="6300012" y="544501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4" name="橢圓 93"/>
          <p:cNvSpPr/>
          <p:nvPr/>
        </p:nvSpPr>
        <p:spPr>
          <a:xfrm>
            <a:off x="7164018" y="544501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5" name="文字方塊 94"/>
          <p:cNvSpPr txBox="1"/>
          <p:nvPr/>
        </p:nvSpPr>
        <p:spPr>
          <a:xfrm>
            <a:off x="7020017"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96" name="文字方塊 95"/>
          <p:cNvSpPr txBox="1"/>
          <p:nvPr/>
        </p:nvSpPr>
        <p:spPr>
          <a:xfrm>
            <a:off x="5868009"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97" name="文字方塊 96"/>
          <p:cNvSpPr txBox="1"/>
          <p:nvPr/>
        </p:nvSpPr>
        <p:spPr>
          <a:xfrm>
            <a:off x="7452020"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35573576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4.2.1: </a:t>
            </a:r>
            <a:r>
              <a:rPr lang="en-US" altLang="zh-TW" sz="4000" i="1" dirty="0"/>
              <a:t>S</a:t>
            </a:r>
            <a:r>
              <a:rPr lang="en-US" altLang="zh-TW" sz="4000" dirty="0"/>
              <a:t> is black and </a:t>
            </a:r>
            <a:r>
              <a:rPr lang="en-US" altLang="zh-TW" sz="4000" i="1" dirty="0"/>
              <a:t>S</a:t>
            </a:r>
            <a:r>
              <a:rPr lang="en-US" altLang="zh-TW" sz="4000" i="1" baseline="-25000" dirty="0"/>
              <a:t>R</a:t>
            </a:r>
            <a:r>
              <a:rPr lang="en-US" altLang="zh-TW" sz="4000" dirty="0"/>
              <a:t> is red</a:t>
            </a:r>
            <a:endParaRPr lang="zh-TW" altLang="en-US" sz="2800" dirty="0"/>
          </a:p>
        </p:txBody>
      </p:sp>
      <p:sp>
        <p:nvSpPr>
          <p:cNvPr id="3" name="內容版面配置區 2"/>
          <p:cNvSpPr>
            <a:spLocks noGrp="1"/>
          </p:cNvSpPr>
          <p:nvPr>
            <p:ph idx="1"/>
          </p:nvPr>
        </p:nvSpPr>
        <p:spPr>
          <a:xfrm>
            <a:off x="395288" y="1268414"/>
            <a:ext cx="8496742" cy="2304587"/>
          </a:xfrm>
        </p:spPr>
        <p:txBody>
          <a:bodyPr/>
          <a:lstStyle/>
          <a:p>
            <a:pPr marL="266700" indent="-266700"/>
            <a:r>
              <a:rPr lang="en-US" altLang="zh-TW" sz="2100" dirty="0"/>
              <a:t>In this case we rotate left at </a:t>
            </a:r>
            <a:r>
              <a:rPr lang="en-US" altLang="zh-TW" sz="2100" i="1" dirty="0"/>
              <a:t>P</a:t>
            </a:r>
            <a:r>
              <a:rPr lang="en-US" altLang="zh-TW" sz="2100" dirty="0"/>
              <a:t>, so that </a:t>
            </a:r>
            <a:r>
              <a:rPr lang="en-US" altLang="zh-TW" sz="2100" i="1" dirty="0"/>
              <a:t>S</a:t>
            </a:r>
            <a:r>
              <a:rPr lang="en-US" altLang="zh-TW" sz="2100" dirty="0"/>
              <a:t> becomes the parent of </a:t>
            </a:r>
            <a:r>
              <a:rPr lang="en-US" altLang="zh-TW" sz="2100" i="1" dirty="0"/>
              <a:t>P</a:t>
            </a:r>
            <a:r>
              <a:rPr lang="en-US" altLang="zh-TW" sz="2100" dirty="0"/>
              <a:t> </a:t>
            </a:r>
            <a:r>
              <a:rPr lang="en-US" altLang="zh-TW" sz="2100" dirty="0" smtClean="0"/>
              <a:t>and       </a:t>
            </a:r>
            <a:r>
              <a:rPr lang="en-US" altLang="zh-TW" sz="2100" i="1" spc="100" dirty="0" smtClean="0"/>
              <a:t>S</a:t>
            </a:r>
            <a:r>
              <a:rPr lang="en-US" altLang="zh-TW" dirty="0">
                <a:solidFill>
                  <a:prstClr val="black"/>
                </a:solidFill>
              </a:rPr>
              <a:t>’</a:t>
            </a:r>
            <a:r>
              <a:rPr lang="en-US" altLang="zh-TW" sz="2100" dirty="0" smtClean="0"/>
              <a:t>s </a:t>
            </a:r>
            <a:r>
              <a:rPr lang="en-US" altLang="zh-TW" sz="2100" dirty="0"/>
              <a:t>right child</a:t>
            </a:r>
            <a:r>
              <a:rPr lang="en-US" altLang="zh-TW" sz="2100" dirty="0" smtClean="0"/>
              <a:t>.</a:t>
            </a:r>
          </a:p>
          <a:p>
            <a:pPr marL="266700" indent="-266700"/>
            <a:r>
              <a:rPr lang="en-US" altLang="zh-TW" sz="2100" dirty="0" smtClean="0"/>
              <a:t>We </a:t>
            </a:r>
            <a:r>
              <a:rPr lang="en-US" altLang="zh-TW" sz="2100" dirty="0"/>
              <a:t>then exchange the colors of </a:t>
            </a:r>
            <a:r>
              <a:rPr lang="en-US" altLang="zh-TW" sz="2100" i="1" dirty="0"/>
              <a:t>P</a:t>
            </a:r>
            <a:r>
              <a:rPr lang="en-US" altLang="zh-TW" sz="2100" dirty="0"/>
              <a:t> and </a:t>
            </a:r>
            <a:r>
              <a:rPr lang="en-US" altLang="zh-TW" sz="2100" i="1" dirty="0"/>
              <a:t>S</a:t>
            </a:r>
            <a:r>
              <a:rPr lang="en-US" altLang="zh-TW" sz="2100" dirty="0"/>
              <a:t>, and make </a:t>
            </a:r>
            <a:r>
              <a:rPr lang="en-US" altLang="zh-TW" sz="2100" i="1" spc="100" dirty="0" smtClean="0"/>
              <a:t>S</a:t>
            </a:r>
            <a:r>
              <a:rPr lang="en-US" altLang="zh-TW" dirty="0">
                <a:solidFill>
                  <a:prstClr val="black"/>
                </a:solidFill>
              </a:rPr>
              <a:t>’</a:t>
            </a:r>
            <a:r>
              <a:rPr lang="en-US" altLang="zh-TW" sz="2100" dirty="0" smtClean="0"/>
              <a:t>s </a:t>
            </a:r>
            <a:r>
              <a:rPr lang="en-US" altLang="zh-TW" sz="2100" dirty="0"/>
              <a:t>right </a:t>
            </a:r>
            <a:r>
              <a:rPr lang="en-US" altLang="zh-TW" sz="2100" dirty="0" smtClean="0"/>
              <a:t>child</a:t>
            </a:r>
            <a:r>
              <a:rPr lang="en-US" altLang="zh-TW" sz="2100" i="1" dirty="0">
                <a:solidFill>
                  <a:prstClr val="black"/>
                </a:solidFill>
              </a:rPr>
              <a:t> S</a:t>
            </a:r>
            <a:r>
              <a:rPr lang="en-US" altLang="zh-TW" sz="2100" i="1" baseline="-25000" dirty="0">
                <a:solidFill>
                  <a:prstClr val="black"/>
                </a:solidFill>
              </a:rPr>
              <a:t>R</a:t>
            </a:r>
            <a:r>
              <a:rPr lang="en-US" altLang="zh-TW" sz="2100" dirty="0" smtClean="0"/>
              <a:t> </a:t>
            </a:r>
            <a:r>
              <a:rPr lang="en-US" altLang="zh-TW" sz="2100" dirty="0"/>
              <a:t>black</a:t>
            </a:r>
            <a:r>
              <a:rPr lang="en-US" altLang="zh-TW" sz="2100" dirty="0" smtClean="0"/>
              <a:t>.</a:t>
            </a:r>
          </a:p>
          <a:p>
            <a:pPr marL="266700" indent="-266700"/>
            <a:r>
              <a:rPr lang="en-US" altLang="zh-TW" sz="2100" dirty="0" smtClean="0"/>
              <a:t>Now </a:t>
            </a:r>
            <a:r>
              <a:rPr lang="en-US" altLang="zh-TW" sz="2100" i="1" dirty="0" smtClean="0"/>
              <a:t>N</a:t>
            </a:r>
            <a:r>
              <a:rPr lang="en-US" altLang="zh-TW" sz="2100" dirty="0" smtClean="0"/>
              <a:t> has </a:t>
            </a:r>
            <a:r>
              <a:rPr lang="en-US" altLang="zh-TW" sz="2100" dirty="0"/>
              <a:t>one additional black ancestor: either </a:t>
            </a:r>
            <a:r>
              <a:rPr lang="en-US" altLang="zh-TW" sz="2100" i="1" dirty="0"/>
              <a:t>P</a:t>
            </a:r>
            <a:r>
              <a:rPr lang="en-US" altLang="zh-TW" sz="2100" dirty="0"/>
              <a:t> has become black, or it was black and </a:t>
            </a:r>
            <a:r>
              <a:rPr lang="en-US" altLang="zh-TW" sz="2100" i="1" dirty="0"/>
              <a:t>S</a:t>
            </a:r>
            <a:r>
              <a:rPr lang="en-US" altLang="zh-TW" sz="2100" dirty="0"/>
              <a:t> was added as a black grandparent</a:t>
            </a:r>
            <a:r>
              <a:rPr lang="en-US" altLang="zh-TW" sz="2100" dirty="0" smtClean="0"/>
              <a:t>.</a:t>
            </a:r>
          </a:p>
          <a:p>
            <a:pPr marL="266700" indent="-266700"/>
            <a:r>
              <a:rPr lang="en-US" altLang="zh-TW" sz="2100" dirty="0" smtClean="0"/>
              <a:t>Thus</a:t>
            </a:r>
            <a:r>
              <a:rPr lang="en-US" altLang="zh-TW" sz="2100" dirty="0"/>
              <a:t>, the paths passing through </a:t>
            </a:r>
            <a:r>
              <a:rPr lang="en-US" altLang="zh-TW" sz="2100" i="1" dirty="0"/>
              <a:t>N</a:t>
            </a:r>
            <a:r>
              <a:rPr lang="en-US" altLang="zh-TW" sz="2100" dirty="0"/>
              <a:t> pass through one additional black node. </a:t>
            </a:r>
            <a:endParaRPr lang="zh-TW" altLang="en-US" sz="2100" dirty="0"/>
          </a:p>
        </p:txBody>
      </p:sp>
      <p:cxnSp>
        <p:nvCxnSpPr>
          <p:cNvPr id="58" name="直線接點 57"/>
          <p:cNvCxnSpPr/>
          <p:nvPr/>
        </p:nvCxnSpPr>
        <p:spPr>
          <a:xfrm>
            <a:off x="1403978" y="4005004"/>
            <a:ext cx="0"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1259977" y="3861003"/>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79" name="直線接點 78"/>
          <p:cNvCxnSpPr/>
          <p:nvPr/>
        </p:nvCxnSpPr>
        <p:spPr>
          <a:xfrm>
            <a:off x="4860002" y="4005004"/>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橢圓 79"/>
          <p:cNvSpPr/>
          <p:nvPr/>
        </p:nvSpPr>
        <p:spPr>
          <a:xfrm>
            <a:off x="4716001" y="3861003"/>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81" name="直線接點 80"/>
          <p:cNvCxnSpPr/>
          <p:nvPr/>
        </p:nvCxnSpPr>
        <p:spPr>
          <a:xfrm>
            <a:off x="7740022" y="4005004"/>
            <a:ext cx="0"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82" name="橢圓 81"/>
          <p:cNvSpPr/>
          <p:nvPr/>
        </p:nvSpPr>
        <p:spPr>
          <a:xfrm>
            <a:off x="7596021" y="3861003"/>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83" name="直線接點 82"/>
          <p:cNvCxnSpPr/>
          <p:nvPr/>
        </p:nvCxnSpPr>
        <p:spPr>
          <a:xfrm flipH="1">
            <a:off x="529180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H="1">
            <a:off x="683974"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684435" y="5301474"/>
            <a:ext cx="287337"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a:off x="1403978"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文字方塊 86"/>
          <p:cNvSpPr txBox="1"/>
          <p:nvPr/>
        </p:nvSpPr>
        <p:spPr>
          <a:xfrm>
            <a:off x="827974"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8" name="橢圓 87"/>
          <p:cNvSpPr/>
          <p:nvPr/>
        </p:nvSpPr>
        <p:spPr>
          <a:xfrm>
            <a:off x="1259977" y="4581008"/>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0" name="直線接點 89"/>
          <p:cNvCxnSpPr/>
          <p:nvPr/>
        </p:nvCxnSpPr>
        <p:spPr>
          <a:xfrm flipH="1">
            <a:off x="395768" y="5301474"/>
            <a:ext cx="288095"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1691980"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flipH="1">
            <a:off x="1404698"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a:off x="2555986" y="5877017"/>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p:nvPr/>
        </p:nvCxnSpPr>
        <p:spPr>
          <a:xfrm flipH="1">
            <a:off x="2268704" y="5877017"/>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H="1">
            <a:off x="1691980" y="5301474"/>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a:off x="2124445" y="5301474"/>
            <a:ext cx="431541" cy="575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1979982"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8" name="橢圓 97"/>
          <p:cNvSpPr/>
          <p:nvPr/>
        </p:nvSpPr>
        <p:spPr>
          <a:xfrm>
            <a:off x="1547979" y="573301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9" name="橢圓 98"/>
          <p:cNvSpPr/>
          <p:nvPr/>
        </p:nvSpPr>
        <p:spPr>
          <a:xfrm>
            <a:off x="2411985" y="5733016"/>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0" name="文字方塊 99"/>
          <p:cNvSpPr txBox="1"/>
          <p:nvPr/>
        </p:nvSpPr>
        <p:spPr>
          <a:xfrm>
            <a:off x="2267984"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01" name="文字方塊 100"/>
          <p:cNvSpPr txBox="1"/>
          <p:nvPr/>
        </p:nvSpPr>
        <p:spPr>
          <a:xfrm>
            <a:off x="1115976"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02" name="文字方塊 101"/>
          <p:cNvSpPr txBox="1"/>
          <p:nvPr/>
        </p:nvSpPr>
        <p:spPr>
          <a:xfrm>
            <a:off x="269998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03" name="直線接點 102"/>
          <p:cNvCxnSpPr/>
          <p:nvPr/>
        </p:nvCxnSpPr>
        <p:spPr>
          <a:xfrm flipH="1">
            <a:off x="413999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a:off x="558046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a:off x="4860002" y="4725009"/>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文字方塊 105"/>
          <p:cNvSpPr txBox="1"/>
          <p:nvPr/>
        </p:nvSpPr>
        <p:spPr>
          <a:xfrm>
            <a:off x="356399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07" name="橢圓 106"/>
          <p:cNvSpPr/>
          <p:nvPr/>
        </p:nvSpPr>
        <p:spPr>
          <a:xfrm>
            <a:off x="4716001"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8" name="橢圓 107"/>
          <p:cNvSpPr/>
          <p:nvPr/>
        </p:nvSpPr>
        <p:spPr>
          <a:xfrm>
            <a:off x="5436006"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9" name="文字方塊 108"/>
          <p:cNvSpPr txBox="1"/>
          <p:nvPr/>
        </p:nvSpPr>
        <p:spPr>
          <a:xfrm>
            <a:off x="3131990"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10" name="直線接點 109"/>
          <p:cNvCxnSpPr/>
          <p:nvPr/>
        </p:nvCxnSpPr>
        <p:spPr>
          <a:xfrm>
            <a:off x="3707994"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a:xfrm flipH="1">
            <a:off x="3420712"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a:xfrm>
            <a:off x="4572000"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p:nvPr/>
        </p:nvCxnSpPr>
        <p:spPr>
          <a:xfrm flipH="1">
            <a:off x="4284718"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flipH="1">
            <a:off x="3707994" y="5301474"/>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a:off x="4140459" y="5301474"/>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16" name="橢圓 115"/>
          <p:cNvSpPr/>
          <p:nvPr/>
        </p:nvSpPr>
        <p:spPr>
          <a:xfrm>
            <a:off x="3995996" y="5157012"/>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7" name="橢圓 116"/>
          <p:cNvSpPr/>
          <p:nvPr/>
        </p:nvSpPr>
        <p:spPr>
          <a:xfrm>
            <a:off x="3563993"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8" name="橢圓 117"/>
          <p:cNvSpPr/>
          <p:nvPr/>
        </p:nvSpPr>
        <p:spPr>
          <a:xfrm>
            <a:off x="4427999" y="573301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9" name="文字方塊 118"/>
          <p:cNvSpPr txBox="1"/>
          <p:nvPr/>
        </p:nvSpPr>
        <p:spPr>
          <a:xfrm>
            <a:off x="428399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20" name="文字方塊 119"/>
          <p:cNvSpPr txBox="1"/>
          <p:nvPr/>
        </p:nvSpPr>
        <p:spPr>
          <a:xfrm>
            <a:off x="471600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21" name="文字方塊 120"/>
          <p:cNvSpPr txBox="1"/>
          <p:nvPr/>
        </p:nvSpPr>
        <p:spPr>
          <a:xfrm>
            <a:off x="572400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22" name="直線接點 121"/>
          <p:cNvCxnSpPr/>
          <p:nvPr/>
        </p:nvCxnSpPr>
        <p:spPr>
          <a:xfrm flipH="1">
            <a:off x="7020018"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8460489" y="5301474"/>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7740022"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文字方塊 124"/>
          <p:cNvSpPr txBox="1"/>
          <p:nvPr/>
        </p:nvSpPr>
        <p:spPr>
          <a:xfrm>
            <a:off x="6444013"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26" name="橢圓 125"/>
          <p:cNvSpPr/>
          <p:nvPr/>
        </p:nvSpPr>
        <p:spPr>
          <a:xfrm>
            <a:off x="7596021" y="4581008"/>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7" name="橢圓 126"/>
          <p:cNvSpPr/>
          <p:nvPr/>
        </p:nvSpPr>
        <p:spPr>
          <a:xfrm>
            <a:off x="831602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8" name="直線接點 127"/>
          <p:cNvCxnSpPr/>
          <p:nvPr/>
        </p:nvCxnSpPr>
        <p:spPr>
          <a:xfrm flipH="1">
            <a:off x="8171822" y="5301474"/>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文字方塊 128"/>
          <p:cNvSpPr txBox="1"/>
          <p:nvPr/>
        </p:nvSpPr>
        <p:spPr>
          <a:xfrm>
            <a:off x="6012010"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30" name="直線接點 129"/>
          <p:cNvCxnSpPr/>
          <p:nvPr/>
        </p:nvCxnSpPr>
        <p:spPr>
          <a:xfrm>
            <a:off x="6588014"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flipH="1">
            <a:off x="6300732"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a:off x="7452020"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flipH="1">
            <a:off x="7164738"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flipH="1">
            <a:off x="6588014" y="5301474"/>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a:xfrm>
            <a:off x="7020479" y="5301474"/>
            <a:ext cx="431541" cy="5755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36" name="橢圓 135"/>
          <p:cNvSpPr/>
          <p:nvPr/>
        </p:nvSpPr>
        <p:spPr>
          <a:xfrm>
            <a:off x="6876016"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7" name="橢圓 136"/>
          <p:cNvSpPr/>
          <p:nvPr/>
        </p:nvSpPr>
        <p:spPr>
          <a:xfrm>
            <a:off x="6444013"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8" name="橢圓 137"/>
          <p:cNvSpPr/>
          <p:nvPr/>
        </p:nvSpPr>
        <p:spPr>
          <a:xfrm>
            <a:off x="7308019" y="5733016"/>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9" name="文字方塊 138"/>
          <p:cNvSpPr txBox="1"/>
          <p:nvPr/>
        </p:nvSpPr>
        <p:spPr>
          <a:xfrm>
            <a:off x="7164018"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40" name="文字方塊 139"/>
          <p:cNvSpPr txBox="1"/>
          <p:nvPr/>
        </p:nvSpPr>
        <p:spPr>
          <a:xfrm>
            <a:off x="7596021"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41" name="文字方塊 140"/>
          <p:cNvSpPr txBox="1"/>
          <p:nvPr/>
        </p:nvSpPr>
        <p:spPr>
          <a:xfrm>
            <a:off x="860402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
        <p:nvSpPr>
          <p:cNvPr id="142" name="文字方塊 141"/>
          <p:cNvSpPr txBox="1"/>
          <p:nvPr/>
        </p:nvSpPr>
        <p:spPr>
          <a:xfrm>
            <a:off x="107969"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89" name="橢圓 88"/>
          <p:cNvSpPr/>
          <p:nvPr/>
        </p:nvSpPr>
        <p:spPr>
          <a:xfrm>
            <a:off x="539972"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42058378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970" y="260350"/>
            <a:ext cx="8352059" cy="863600"/>
          </a:xfrm>
        </p:spPr>
        <p:txBody>
          <a:bodyPr/>
          <a:lstStyle/>
          <a:p>
            <a:r>
              <a:rPr lang="en-US" altLang="zh-TW" sz="3600" dirty="0"/>
              <a:t>Case 4.3.1: </a:t>
            </a:r>
            <a:r>
              <a:rPr lang="en-US" altLang="zh-TW" sz="3600" i="1" dirty="0"/>
              <a:t>S</a:t>
            </a:r>
            <a:r>
              <a:rPr lang="en-US" altLang="zh-TW" sz="3600" dirty="0"/>
              <a:t> and</a:t>
            </a:r>
            <a:r>
              <a:rPr lang="en-US" altLang="zh-TW" sz="3600" i="1" dirty="0"/>
              <a:t> S</a:t>
            </a:r>
            <a:r>
              <a:rPr lang="en-US" altLang="zh-TW" sz="3600" i="1" baseline="-25000" dirty="0"/>
              <a:t>R</a:t>
            </a:r>
            <a:r>
              <a:rPr lang="en-US" altLang="zh-TW" sz="3600" dirty="0"/>
              <a:t> are black, but </a:t>
            </a:r>
            <a:r>
              <a:rPr lang="en-US" altLang="zh-TW" sz="3600" i="1" dirty="0"/>
              <a:t>S</a:t>
            </a:r>
            <a:r>
              <a:rPr lang="en-US" altLang="zh-TW" sz="3600" i="1" baseline="-25000" dirty="0"/>
              <a:t>L</a:t>
            </a:r>
            <a:r>
              <a:rPr lang="en-US" altLang="zh-TW" sz="3600" dirty="0"/>
              <a:t> is red</a:t>
            </a:r>
            <a:endParaRPr lang="zh-TW" altLang="en-US" sz="3600" dirty="0"/>
          </a:p>
        </p:txBody>
      </p:sp>
      <p:sp>
        <p:nvSpPr>
          <p:cNvPr id="3" name="內容版面配置區 2"/>
          <p:cNvSpPr>
            <a:spLocks noGrp="1"/>
          </p:cNvSpPr>
          <p:nvPr>
            <p:ph idx="1"/>
          </p:nvPr>
        </p:nvSpPr>
        <p:spPr>
          <a:xfrm>
            <a:off x="395970" y="1268985"/>
            <a:ext cx="8496059" cy="2304016"/>
          </a:xfrm>
        </p:spPr>
        <p:txBody>
          <a:bodyPr/>
          <a:lstStyle/>
          <a:p>
            <a:pPr marL="266700" indent="-266700"/>
            <a:r>
              <a:rPr lang="en-US" altLang="zh-TW" sz="2200" dirty="0"/>
              <a:t>In this case we rotate right at </a:t>
            </a:r>
            <a:r>
              <a:rPr lang="en-US" altLang="zh-TW" sz="2200" i="1" dirty="0"/>
              <a:t>S</a:t>
            </a:r>
            <a:r>
              <a:rPr lang="en-US" altLang="zh-TW" sz="2200" dirty="0"/>
              <a:t>, so that </a:t>
            </a:r>
            <a:r>
              <a:rPr lang="en-US" altLang="zh-TW" sz="2200" i="1" spc="100" dirty="0" smtClean="0"/>
              <a:t>S</a:t>
            </a:r>
            <a:r>
              <a:rPr lang="en-US" altLang="zh-TW" dirty="0">
                <a:solidFill>
                  <a:prstClr val="black"/>
                </a:solidFill>
              </a:rPr>
              <a:t>’</a:t>
            </a:r>
            <a:r>
              <a:rPr lang="en-US" altLang="zh-TW" sz="2200" dirty="0" smtClean="0"/>
              <a:t>s </a:t>
            </a:r>
            <a:r>
              <a:rPr lang="en-US" altLang="zh-TW" sz="2200" dirty="0"/>
              <a:t>left </a:t>
            </a:r>
            <a:r>
              <a:rPr lang="en-US" altLang="zh-TW" sz="2200" dirty="0" smtClean="0"/>
              <a:t>child</a:t>
            </a:r>
            <a:r>
              <a:rPr lang="en-US" altLang="zh-TW" sz="2100" dirty="0">
                <a:solidFill>
                  <a:prstClr val="black"/>
                </a:solidFill>
              </a:rPr>
              <a:t> </a:t>
            </a:r>
            <a:r>
              <a:rPr lang="en-US" altLang="zh-TW" sz="2100" i="1" dirty="0">
                <a:solidFill>
                  <a:prstClr val="black"/>
                </a:solidFill>
              </a:rPr>
              <a:t>S</a:t>
            </a:r>
            <a:r>
              <a:rPr lang="en-US" altLang="zh-TW" sz="2100" i="1" baseline="-25000" dirty="0">
                <a:solidFill>
                  <a:prstClr val="black"/>
                </a:solidFill>
              </a:rPr>
              <a:t>L</a:t>
            </a:r>
            <a:r>
              <a:rPr lang="en-US" altLang="zh-TW" sz="2200" dirty="0" smtClean="0"/>
              <a:t> </a:t>
            </a:r>
            <a:r>
              <a:rPr lang="en-US" altLang="zh-TW" sz="2200" dirty="0"/>
              <a:t>becomes </a:t>
            </a:r>
            <a:r>
              <a:rPr lang="en-US" altLang="zh-TW" sz="2200" i="1" spc="100" dirty="0" smtClean="0">
                <a:solidFill>
                  <a:prstClr val="black"/>
                </a:solidFill>
              </a:rPr>
              <a:t>S</a:t>
            </a:r>
            <a:r>
              <a:rPr lang="en-US" altLang="zh-TW" dirty="0">
                <a:solidFill>
                  <a:prstClr val="black"/>
                </a:solidFill>
              </a:rPr>
              <a:t>’</a:t>
            </a:r>
            <a:r>
              <a:rPr lang="en-US" altLang="zh-TW" sz="2200" dirty="0" smtClean="0"/>
              <a:t>s </a:t>
            </a:r>
            <a:r>
              <a:rPr lang="en-US" altLang="zh-TW" sz="2200" dirty="0"/>
              <a:t>parent and </a:t>
            </a:r>
            <a:r>
              <a:rPr lang="en-US" altLang="zh-TW" sz="2200" i="1" spc="150" dirty="0" smtClean="0"/>
              <a:t>N</a:t>
            </a:r>
            <a:r>
              <a:rPr lang="en-US" altLang="zh-TW" dirty="0">
                <a:solidFill>
                  <a:prstClr val="black"/>
                </a:solidFill>
              </a:rPr>
              <a:t>’</a:t>
            </a:r>
            <a:r>
              <a:rPr lang="en-US" altLang="zh-TW" sz="2200" dirty="0" smtClean="0"/>
              <a:t>s </a:t>
            </a:r>
            <a:r>
              <a:rPr lang="en-US" altLang="zh-TW" sz="2200" dirty="0"/>
              <a:t>new sibling</a:t>
            </a:r>
            <a:r>
              <a:rPr lang="en-US" altLang="zh-TW" sz="2200" dirty="0" smtClean="0"/>
              <a:t>.</a:t>
            </a:r>
          </a:p>
          <a:p>
            <a:pPr marL="266700" indent="-266700"/>
            <a:r>
              <a:rPr lang="en-US" altLang="zh-TW" sz="2200" dirty="0" smtClean="0"/>
              <a:t>We </a:t>
            </a:r>
            <a:r>
              <a:rPr lang="en-US" altLang="zh-TW" sz="2200" dirty="0"/>
              <a:t>then exchange the colors of </a:t>
            </a:r>
            <a:r>
              <a:rPr lang="en-US" altLang="zh-TW" sz="2200" i="1" dirty="0"/>
              <a:t>S</a:t>
            </a:r>
            <a:r>
              <a:rPr lang="en-US" altLang="zh-TW" sz="2200" dirty="0"/>
              <a:t> and its new parent</a:t>
            </a:r>
            <a:r>
              <a:rPr lang="en-US" altLang="zh-TW" sz="2200" dirty="0" smtClean="0"/>
              <a:t>.</a:t>
            </a:r>
          </a:p>
          <a:p>
            <a:pPr marL="266700" indent="-266700"/>
            <a:r>
              <a:rPr lang="en-US" altLang="zh-TW" sz="2200" dirty="0" smtClean="0"/>
              <a:t>All </a:t>
            </a:r>
            <a:r>
              <a:rPr lang="en-US" altLang="zh-TW" sz="2200" dirty="0"/>
              <a:t>paths still have the same number of black nodes, but now </a:t>
            </a:r>
            <a:r>
              <a:rPr lang="en-US" altLang="zh-TW" sz="2200" i="1" dirty="0"/>
              <a:t>N</a:t>
            </a:r>
            <a:r>
              <a:rPr lang="en-US" altLang="zh-TW" sz="2200" dirty="0"/>
              <a:t> has a black sibling whose right child is red, so we fall into case </a:t>
            </a:r>
            <a:r>
              <a:rPr lang="en-US" altLang="zh-TW" dirty="0"/>
              <a:t>4.2.1</a:t>
            </a:r>
            <a:r>
              <a:rPr lang="en-US" altLang="zh-TW" sz="2200" dirty="0" smtClean="0"/>
              <a:t>.</a:t>
            </a:r>
          </a:p>
          <a:p>
            <a:pPr marL="266700" indent="-266700"/>
            <a:r>
              <a:rPr lang="en-US" altLang="zh-TW" sz="2200" dirty="0" smtClean="0"/>
              <a:t>Neither </a:t>
            </a:r>
            <a:r>
              <a:rPr lang="en-US" altLang="zh-TW" sz="2200" i="1" dirty="0"/>
              <a:t>N</a:t>
            </a:r>
            <a:r>
              <a:rPr lang="en-US" altLang="zh-TW" sz="2200" dirty="0"/>
              <a:t> nor its parent are affected by this transformation</a:t>
            </a:r>
            <a:r>
              <a:rPr lang="en-US" altLang="zh-TW" sz="2200" dirty="0" smtClean="0"/>
              <a:t>.</a:t>
            </a:r>
            <a:endParaRPr lang="zh-TW" altLang="en-US" sz="2200" dirty="0"/>
          </a:p>
        </p:txBody>
      </p:sp>
      <p:cxnSp>
        <p:nvCxnSpPr>
          <p:cNvPr id="52" name="直線接點 51"/>
          <p:cNvCxnSpPr/>
          <p:nvPr/>
        </p:nvCxnSpPr>
        <p:spPr>
          <a:xfrm>
            <a:off x="4427999" y="4149005"/>
            <a:ext cx="576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1547979" y="4149005"/>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1835981" y="5301013"/>
            <a:ext cx="288722"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1548699" y="5301013"/>
            <a:ext cx="287283" cy="575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2699987" y="5301013"/>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2412705" y="5301013"/>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1835981" y="4725470"/>
            <a:ext cx="431893" cy="575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a:off x="2268446" y="4725470"/>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橢圓 65"/>
          <p:cNvSpPr/>
          <p:nvPr/>
        </p:nvSpPr>
        <p:spPr>
          <a:xfrm>
            <a:off x="2123983" y="458100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8" name="橢圓 67"/>
          <p:cNvSpPr/>
          <p:nvPr/>
        </p:nvSpPr>
        <p:spPr>
          <a:xfrm>
            <a:off x="1691980" y="5157012"/>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4" name="橢圓 83"/>
          <p:cNvSpPr/>
          <p:nvPr/>
        </p:nvSpPr>
        <p:spPr>
          <a:xfrm>
            <a:off x="2555986" y="5157012"/>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5" name="文字方塊 84"/>
          <p:cNvSpPr txBox="1"/>
          <p:nvPr/>
        </p:nvSpPr>
        <p:spPr>
          <a:xfrm>
            <a:off x="2411985" y="4437007"/>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97" name="文字方塊 96"/>
          <p:cNvSpPr txBox="1"/>
          <p:nvPr/>
        </p:nvSpPr>
        <p:spPr>
          <a:xfrm>
            <a:off x="1259977" y="5013011"/>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03" name="文字方塊 102"/>
          <p:cNvSpPr txBox="1"/>
          <p:nvPr/>
        </p:nvSpPr>
        <p:spPr>
          <a:xfrm>
            <a:off x="2843988"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04" name="直線接點 103"/>
          <p:cNvCxnSpPr/>
          <p:nvPr/>
        </p:nvCxnSpPr>
        <p:spPr>
          <a:xfrm>
            <a:off x="5004003" y="4725009"/>
            <a:ext cx="288002"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flipH="1">
            <a:off x="4716001" y="4725009"/>
            <a:ext cx="288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a:xfrm>
            <a:off x="5580007" y="5877017"/>
            <a:ext cx="288002"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a:xfrm flipH="1">
            <a:off x="5292005" y="5877017"/>
            <a:ext cx="288005"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a:xfrm flipH="1">
            <a:off x="5004003" y="5301474"/>
            <a:ext cx="287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p:nvPr/>
        </p:nvCxnSpPr>
        <p:spPr>
          <a:xfrm>
            <a:off x="5292467" y="5301474"/>
            <a:ext cx="287540"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橢圓 109"/>
          <p:cNvSpPr/>
          <p:nvPr/>
        </p:nvSpPr>
        <p:spPr>
          <a:xfrm>
            <a:off x="5148004"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1" name="橢圓 110"/>
          <p:cNvSpPr/>
          <p:nvPr/>
        </p:nvSpPr>
        <p:spPr>
          <a:xfrm>
            <a:off x="4860002" y="4581008"/>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2" name="橢圓 111"/>
          <p:cNvSpPr/>
          <p:nvPr/>
        </p:nvSpPr>
        <p:spPr>
          <a:xfrm>
            <a:off x="5436006"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3" name="文字方塊 112"/>
          <p:cNvSpPr txBox="1"/>
          <p:nvPr/>
        </p:nvSpPr>
        <p:spPr>
          <a:xfrm>
            <a:off x="5436006"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14" name="文字方塊 113"/>
          <p:cNvSpPr txBox="1"/>
          <p:nvPr/>
        </p:nvSpPr>
        <p:spPr>
          <a:xfrm>
            <a:off x="5148004" y="4437007"/>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15" name="文字方塊 114"/>
          <p:cNvSpPr txBox="1"/>
          <p:nvPr/>
        </p:nvSpPr>
        <p:spPr>
          <a:xfrm>
            <a:off x="5724008"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16" name="直線接點 115"/>
          <p:cNvCxnSpPr/>
          <p:nvPr/>
        </p:nvCxnSpPr>
        <p:spPr>
          <a:xfrm flipH="1">
            <a:off x="827975" y="4149005"/>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828436" y="4725470"/>
            <a:ext cx="287337"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18" name="文字方塊 117"/>
          <p:cNvSpPr txBox="1"/>
          <p:nvPr/>
        </p:nvSpPr>
        <p:spPr>
          <a:xfrm>
            <a:off x="971975" y="386100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19" name="橢圓 118"/>
          <p:cNvSpPr/>
          <p:nvPr/>
        </p:nvSpPr>
        <p:spPr>
          <a:xfrm>
            <a:off x="1403978" y="4005004"/>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1" name="直線接點 120"/>
          <p:cNvCxnSpPr/>
          <p:nvPr/>
        </p:nvCxnSpPr>
        <p:spPr>
          <a:xfrm flipH="1">
            <a:off x="539769" y="4725470"/>
            <a:ext cx="288095"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22" name="文字方塊 121"/>
          <p:cNvSpPr txBox="1"/>
          <p:nvPr/>
        </p:nvSpPr>
        <p:spPr>
          <a:xfrm>
            <a:off x="251970"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23" name="直線接點 122"/>
          <p:cNvCxnSpPr/>
          <p:nvPr/>
        </p:nvCxnSpPr>
        <p:spPr>
          <a:xfrm flipH="1">
            <a:off x="3851995" y="4149005"/>
            <a:ext cx="576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3852457" y="4725470"/>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文字方塊 124"/>
          <p:cNvSpPr txBox="1"/>
          <p:nvPr/>
        </p:nvSpPr>
        <p:spPr>
          <a:xfrm>
            <a:off x="3851995" y="386100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26" name="橢圓 125"/>
          <p:cNvSpPr/>
          <p:nvPr/>
        </p:nvSpPr>
        <p:spPr>
          <a:xfrm>
            <a:off x="4283998" y="4005004"/>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7" name="橢圓 126"/>
          <p:cNvSpPr/>
          <p:nvPr/>
        </p:nvSpPr>
        <p:spPr>
          <a:xfrm>
            <a:off x="3707994" y="458100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8" name="直線接點 127"/>
          <p:cNvCxnSpPr/>
          <p:nvPr/>
        </p:nvCxnSpPr>
        <p:spPr>
          <a:xfrm flipH="1">
            <a:off x="3563790" y="4725470"/>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文字方塊 128"/>
          <p:cNvSpPr txBox="1"/>
          <p:nvPr/>
        </p:nvSpPr>
        <p:spPr>
          <a:xfrm>
            <a:off x="3275991"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30" name="直線接點 129"/>
          <p:cNvCxnSpPr/>
          <p:nvPr/>
        </p:nvCxnSpPr>
        <p:spPr>
          <a:xfrm>
            <a:off x="7164018" y="4149005"/>
            <a:ext cx="576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a:off x="7740022" y="4725009"/>
            <a:ext cx="288002"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flipH="1">
            <a:off x="7452020" y="4725009"/>
            <a:ext cx="288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a:off x="8316026" y="5877017"/>
            <a:ext cx="288002"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flipH="1">
            <a:off x="8028024" y="5877017"/>
            <a:ext cx="288005" cy="5760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a:xfrm flipH="1">
            <a:off x="7740022" y="5301474"/>
            <a:ext cx="287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a:off x="8028486" y="5301474"/>
            <a:ext cx="287540"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橢圓 136"/>
          <p:cNvSpPr/>
          <p:nvPr/>
        </p:nvSpPr>
        <p:spPr>
          <a:xfrm>
            <a:off x="7884023"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8" name="橢圓 137"/>
          <p:cNvSpPr/>
          <p:nvPr/>
        </p:nvSpPr>
        <p:spPr>
          <a:xfrm>
            <a:off x="7596021"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9" name="橢圓 138"/>
          <p:cNvSpPr/>
          <p:nvPr/>
        </p:nvSpPr>
        <p:spPr>
          <a:xfrm>
            <a:off x="8172025"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0" name="文字方塊 139"/>
          <p:cNvSpPr txBox="1"/>
          <p:nvPr/>
        </p:nvSpPr>
        <p:spPr>
          <a:xfrm>
            <a:off x="8172025"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41" name="文字方塊 140"/>
          <p:cNvSpPr txBox="1"/>
          <p:nvPr/>
        </p:nvSpPr>
        <p:spPr>
          <a:xfrm>
            <a:off x="7884023" y="4437007"/>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42" name="文字方塊 141"/>
          <p:cNvSpPr txBox="1"/>
          <p:nvPr/>
        </p:nvSpPr>
        <p:spPr>
          <a:xfrm>
            <a:off x="846002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43" name="直線接點 142"/>
          <p:cNvCxnSpPr/>
          <p:nvPr/>
        </p:nvCxnSpPr>
        <p:spPr>
          <a:xfrm flipH="1">
            <a:off x="6588014" y="4149005"/>
            <a:ext cx="576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p:nvPr/>
        </p:nvCxnSpPr>
        <p:spPr>
          <a:xfrm>
            <a:off x="6588476" y="4725470"/>
            <a:ext cx="287337"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文字方塊 144"/>
          <p:cNvSpPr txBox="1"/>
          <p:nvPr/>
        </p:nvSpPr>
        <p:spPr>
          <a:xfrm>
            <a:off x="6588014" y="386100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46" name="橢圓 145"/>
          <p:cNvSpPr/>
          <p:nvPr/>
        </p:nvSpPr>
        <p:spPr>
          <a:xfrm>
            <a:off x="7020017" y="4005004"/>
            <a:ext cx="287338" cy="288925"/>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7" name="橢圓 146"/>
          <p:cNvSpPr/>
          <p:nvPr/>
        </p:nvSpPr>
        <p:spPr>
          <a:xfrm>
            <a:off x="6444013" y="458100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48" name="直線接點 147"/>
          <p:cNvCxnSpPr/>
          <p:nvPr/>
        </p:nvCxnSpPr>
        <p:spPr>
          <a:xfrm flipH="1">
            <a:off x="6299809" y="4725470"/>
            <a:ext cx="288095" cy="575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6012010"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120" name="橢圓 119"/>
          <p:cNvSpPr/>
          <p:nvPr/>
        </p:nvSpPr>
        <p:spPr>
          <a:xfrm>
            <a:off x="683973" y="458100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386842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67587" name="內容版面配置區 2"/>
          <p:cNvSpPr>
            <a:spLocks noGrp="1"/>
          </p:cNvSpPr>
          <p:nvPr>
            <p:ph idx="1"/>
          </p:nvPr>
        </p:nvSpPr>
        <p:spPr/>
        <p:txBody>
          <a:bodyPr/>
          <a:lstStyle/>
          <a:p>
            <a:r>
              <a:rPr lang="en-US" altLang="zh-TW" b="1" smtClean="0">
                <a:solidFill>
                  <a:srgbClr val="000000"/>
                </a:solidFill>
              </a:rPr>
              <a:t>Figure 10.15: </a:t>
            </a:r>
            <a:r>
              <a:rPr lang="en-US" altLang="zh-TW" smtClean="0">
                <a:solidFill>
                  <a:srgbClr val="000000"/>
                </a:solidFill>
              </a:rPr>
              <a:t>A red-black tree</a:t>
            </a:r>
            <a:endParaRPr lang="zh-TW" altLang="en-US" smtClean="0"/>
          </a:p>
        </p:txBody>
      </p:sp>
      <p:cxnSp>
        <p:nvCxnSpPr>
          <p:cNvPr id="5" name="直線接點 4"/>
          <p:cNvCxnSpPr/>
          <p:nvPr/>
        </p:nvCxnSpPr>
        <p:spPr>
          <a:xfrm>
            <a:off x="5075238" y="2060575"/>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3203575" y="2060575"/>
            <a:ext cx="18716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859338"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9" name="直線接點 8"/>
          <p:cNvCxnSpPr>
            <a:endCxn id="27" idx="0"/>
          </p:cNvCxnSpPr>
          <p:nvPr/>
        </p:nvCxnSpPr>
        <p:spPr>
          <a:xfrm>
            <a:off x="6948488" y="2781300"/>
            <a:ext cx="1008062"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5795963" y="2781300"/>
            <a:ext cx="11525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67325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14" name="直線接點 13"/>
          <p:cNvCxnSpPr/>
          <p:nvPr/>
        </p:nvCxnSpPr>
        <p:spPr>
          <a:xfrm>
            <a:off x="3205163" y="2781300"/>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2051050" y="2781300"/>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298767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23" name="矩形 22"/>
          <p:cNvSpPr/>
          <p:nvPr/>
        </p:nvSpPr>
        <p:spPr>
          <a:xfrm>
            <a:off x="442753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4" name="矩形 23"/>
          <p:cNvSpPr/>
          <p:nvPr/>
        </p:nvSpPr>
        <p:spPr>
          <a:xfrm>
            <a:off x="500380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7" name="矩形 26"/>
          <p:cNvSpPr/>
          <p:nvPr/>
        </p:nvSpPr>
        <p:spPr>
          <a:xfrm>
            <a:off x="78851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9" name="矩形 28"/>
          <p:cNvSpPr/>
          <p:nvPr/>
        </p:nvSpPr>
        <p:spPr>
          <a:xfrm>
            <a:off x="183515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0" name="矩形 29"/>
          <p:cNvSpPr/>
          <p:nvPr/>
        </p:nvSpPr>
        <p:spPr>
          <a:xfrm>
            <a:off x="125888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34" name="直線接點 33"/>
          <p:cNvCxnSpPr/>
          <p:nvPr/>
        </p:nvCxnSpPr>
        <p:spPr>
          <a:xfrm>
            <a:off x="4356100"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619250"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478790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406717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450056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133191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2051050"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414020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7" name="橢圓 16"/>
          <p:cNvSpPr/>
          <p:nvPr/>
        </p:nvSpPr>
        <p:spPr>
          <a:xfrm>
            <a:off x="1835981" y="3284999"/>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0" name="橢圓 9"/>
          <p:cNvSpPr/>
          <p:nvPr/>
        </p:nvSpPr>
        <p:spPr>
          <a:xfrm>
            <a:off x="45720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8" name="橢圓 17"/>
          <p:cNvSpPr/>
          <p:nvPr/>
        </p:nvSpPr>
        <p:spPr>
          <a:xfrm>
            <a:off x="140335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a:t>
            </a:r>
            <a:endParaRPr lang="zh-TW" altLang="en-US" sz="2000" dirty="0">
              <a:solidFill>
                <a:schemeClr val="bg1"/>
              </a:solidFill>
            </a:endParaRPr>
          </a:p>
        </p:txBody>
      </p:sp>
      <p:sp>
        <p:nvSpPr>
          <p:cNvPr id="22" name="矩形 21"/>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8" name="矩形 27"/>
          <p:cNvSpPr/>
          <p:nvPr/>
        </p:nvSpPr>
        <p:spPr>
          <a:xfrm>
            <a:off x="22669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7" name="矩形 36"/>
          <p:cNvSpPr/>
          <p:nvPr/>
        </p:nvSpPr>
        <p:spPr>
          <a:xfrm>
            <a:off x="5867345" y="4869324"/>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9" name="矩形 38"/>
          <p:cNvSpPr/>
          <p:nvPr/>
        </p:nvSpPr>
        <p:spPr>
          <a:xfrm>
            <a:off x="6443607" y="4869324"/>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41" name="直線接點 40"/>
          <p:cNvCxnSpPr/>
          <p:nvPr/>
        </p:nvCxnSpPr>
        <p:spPr>
          <a:xfrm>
            <a:off x="5795907" y="3500899"/>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a:endCxn id="39" idx="0"/>
          </p:cNvCxnSpPr>
          <p:nvPr/>
        </p:nvCxnSpPr>
        <p:spPr>
          <a:xfrm>
            <a:off x="6227707" y="422162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a:endCxn id="51" idx="0"/>
          </p:cNvCxnSpPr>
          <p:nvPr/>
        </p:nvCxnSpPr>
        <p:spPr>
          <a:xfrm flipH="1">
            <a:off x="5506982" y="3500899"/>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endCxn id="37" idx="0"/>
          </p:cNvCxnSpPr>
          <p:nvPr/>
        </p:nvCxnSpPr>
        <p:spPr>
          <a:xfrm flipH="1">
            <a:off x="5940370" y="422162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橢圓 47"/>
          <p:cNvSpPr/>
          <p:nvPr/>
        </p:nvSpPr>
        <p:spPr>
          <a:xfrm>
            <a:off x="5580007" y="3284999"/>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smtClean="0">
                <a:solidFill>
                  <a:schemeClr val="bg1"/>
                </a:solidFill>
              </a:rPr>
              <a:t>70</a:t>
            </a:r>
            <a:endParaRPr lang="zh-TW" altLang="en-US" sz="2000" dirty="0">
              <a:solidFill>
                <a:schemeClr val="bg1"/>
              </a:solidFill>
            </a:endParaRPr>
          </a:p>
        </p:txBody>
      </p:sp>
      <p:sp>
        <p:nvSpPr>
          <p:cNvPr id="50" name="橢圓 49"/>
          <p:cNvSpPr/>
          <p:nvPr/>
        </p:nvSpPr>
        <p:spPr>
          <a:xfrm>
            <a:off x="6011807" y="4005724"/>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smtClean="0">
                <a:solidFill>
                  <a:schemeClr val="bg1"/>
                </a:solidFill>
              </a:rPr>
              <a:t>75</a:t>
            </a:r>
            <a:endParaRPr lang="zh-TW" altLang="en-US" sz="2000" dirty="0">
              <a:solidFill>
                <a:schemeClr val="bg1"/>
              </a:solidFill>
            </a:endParaRPr>
          </a:p>
        </p:txBody>
      </p:sp>
      <p:sp>
        <p:nvSpPr>
          <p:cNvPr id="51" name="矩形 50"/>
          <p:cNvSpPr/>
          <p:nvPr/>
        </p:nvSpPr>
        <p:spPr>
          <a:xfrm>
            <a:off x="5435545" y="4150186"/>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Tree>
    <p:extLst>
      <p:ext uri="{BB962C8B-B14F-4D97-AF65-F5344CB8AC3E}">
        <p14:creationId xmlns:p14="http://schemas.microsoft.com/office/powerpoint/2010/main" val="3687048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Case 4.1.1: </a:t>
            </a:r>
            <a:r>
              <a:rPr lang="en-US" altLang="zh-TW" i="1" dirty="0"/>
              <a:t>S</a:t>
            </a:r>
            <a:r>
              <a:rPr lang="en-US" altLang="zh-TW" dirty="0"/>
              <a:t> is red</a:t>
            </a:r>
            <a:endParaRPr lang="zh-TW" altLang="en-US" dirty="0"/>
          </a:p>
        </p:txBody>
      </p:sp>
      <p:sp>
        <p:nvSpPr>
          <p:cNvPr id="3" name="內容版面配置區 2"/>
          <p:cNvSpPr>
            <a:spLocks noGrp="1"/>
          </p:cNvSpPr>
          <p:nvPr>
            <p:ph idx="1"/>
          </p:nvPr>
        </p:nvSpPr>
        <p:spPr>
          <a:xfrm>
            <a:off x="251970" y="1268415"/>
            <a:ext cx="8640060" cy="1872583"/>
          </a:xfrm>
        </p:spPr>
        <p:txBody>
          <a:bodyPr/>
          <a:lstStyle/>
          <a:p>
            <a:pPr marL="266700" indent="-266700"/>
            <a:r>
              <a:rPr lang="en-US" altLang="zh-TW" sz="2200" dirty="0"/>
              <a:t>Note that </a:t>
            </a:r>
            <a:r>
              <a:rPr lang="en-US" altLang="zh-TW" sz="2200" i="1" dirty="0"/>
              <a:t>P</a:t>
            </a:r>
            <a:r>
              <a:rPr lang="en-US" altLang="zh-TW" sz="2200" dirty="0"/>
              <a:t>, </a:t>
            </a:r>
            <a:r>
              <a:rPr lang="en-US" altLang="zh-TW" sz="2200" i="1" dirty="0">
                <a:solidFill>
                  <a:prstClr val="black"/>
                </a:solidFill>
              </a:rPr>
              <a:t>S</a:t>
            </a:r>
            <a:r>
              <a:rPr lang="en-US" altLang="zh-TW" sz="2200" i="1" baseline="-25000" dirty="0">
                <a:solidFill>
                  <a:prstClr val="black"/>
                </a:solidFill>
              </a:rPr>
              <a:t>L</a:t>
            </a:r>
            <a:r>
              <a:rPr lang="en-US" altLang="zh-TW" sz="2200" dirty="0">
                <a:solidFill>
                  <a:prstClr val="black"/>
                </a:solidFill>
              </a:rPr>
              <a:t> and </a:t>
            </a:r>
            <a:r>
              <a:rPr lang="en-US" altLang="zh-TW" sz="2200" i="1" dirty="0">
                <a:solidFill>
                  <a:prstClr val="black"/>
                </a:solidFill>
              </a:rPr>
              <a:t>S</a:t>
            </a:r>
            <a:r>
              <a:rPr lang="en-US" altLang="zh-TW" sz="2200" i="1" baseline="-25000" dirty="0">
                <a:solidFill>
                  <a:prstClr val="black"/>
                </a:solidFill>
              </a:rPr>
              <a:t>R</a:t>
            </a:r>
            <a:r>
              <a:rPr lang="en-US" altLang="zh-TW" sz="2200" dirty="0">
                <a:solidFill>
                  <a:prstClr val="black"/>
                </a:solidFill>
              </a:rPr>
              <a:t> have to be black as </a:t>
            </a:r>
            <a:r>
              <a:rPr lang="en-US" altLang="zh-TW" sz="2200" i="1" dirty="0">
                <a:solidFill>
                  <a:prstClr val="black"/>
                </a:solidFill>
              </a:rPr>
              <a:t>S</a:t>
            </a:r>
            <a:r>
              <a:rPr lang="en-US" altLang="zh-TW" sz="2200" dirty="0">
                <a:solidFill>
                  <a:prstClr val="black"/>
                </a:solidFill>
              </a:rPr>
              <a:t> is red</a:t>
            </a:r>
            <a:r>
              <a:rPr lang="en-US" altLang="zh-TW" sz="2200" dirty="0"/>
              <a:t>.</a:t>
            </a:r>
          </a:p>
          <a:p>
            <a:pPr marL="266700" indent="-266700"/>
            <a:r>
              <a:rPr lang="en-US" altLang="zh-TW" sz="2200" dirty="0" smtClean="0"/>
              <a:t>In </a:t>
            </a:r>
            <a:r>
              <a:rPr lang="en-US" altLang="zh-TW" sz="2200" dirty="0"/>
              <a:t>this case we reverse the colors of </a:t>
            </a:r>
            <a:r>
              <a:rPr lang="en-US" altLang="zh-TW" sz="2200" i="1" dirty="0"/>
              <a:t>P</a:t>
            </a:r>
            <a:r>
              <a:rPr lang="en-US" altLang="zh-TW" sz="2200" dirty="0"/>
              <a:t> and </a:t>
            </a:r>
            <a:r>
              <a:rPr lang="en-US" altLang="zh-TW" sz="2200" i="1" dirty="0"/>
              <a:t>S</a:t>
            </a:r>
            <a:r>
              <a:rPr lang="en-US" altLang="zh-TW" sz="2200" dirty="0"/>
              <a:t>, and then rotate left at </a:t>
            </a:r>
            <a:r>
              <a:rPr lang="en-US" altLang="zh-TW" sz="2200" i="1" dirty="0"/>
              <a:t>P</a:t>
            </a:r>
            <a:r>
              <a:rPr lang="en-US" altLang="zh-TW" sz="2200" dirty="0"/>
              <a:t>, turning </a:t>
            </a:r>
            <a:r>
              <a:rPr lang="en-US" altLang="zh-TW" sz="2200" i="1" dirty="0"/>
              <a:t>S</a:t>
            </a:r>
            <a:r>
              <a:rPr lang="en-US" altLang="zh-TW" sz="2200" dirty="0"/>
              <a:t> into </a:t>
            </a:r>
            <a:r>
              <a:rPr lang="en-US" altLang="zh-TW" sz="2200" i="1" spc="150" dirty="0" smtClean="0"/>
              <a:t>N</a:t>
            </a:r>
            <a:r>
              <a:rPr lang="en-US" altLang="zh-TW" dirty="0">
                <a:solidFill>
                  <a:prstClr val="black"/>
                </a:solidFill>
              </a:rPr>
              <a:t>’</a:t>
            </a:r>
            <a:r>
              <a:rPr lang="en-US" altLang="zh-TW" sz="2200" dirty="0" smtClean="0"/>
              <a:t>s </a:t>
            </a:r>
            <a:r>
              <a:rPr lang="en-US" altLang="zh-TW" sz="2200" dirty="0"/>
              <a:t>grandparent</a:t>
            </a:r>
            <a:r>
              <a:rPr lang="en-US" altLang="zh-TW" sz="2200" dirty="0" smtClean="0"/>
              <a:t>.</a:t>
            </a:r>
          </a:p>
          <a:p>
            <a:pPr marL="266700" indent="-266700"/>
            <a:r>
              <a:rPr lang="en-US" altLang="zh-TW" sz="2200" dirty="0" smtClean="0"/>
              <a:t>Now </a:t>
            </a:r>
            <a:r>
              <a:rPr lang="en-US" altLang="zh-TW" sz="2200" i="1" dirty="0"/>
              <a:t>N</a:t>
            </a:r>
            <a:r>
              <a:rPr lang="en-US" altLang="zh-TW" sz="2200" dirty="0"/>
              <a:t> has a black sibling and a red parent, so we can proceed to case </a:t>
            </a:r>
            <a:r>
              <a:rPr lang="en-US" altLang="zh-TW" dirty="0"/>
              <a:t>4.2.1</a:t>
            </a:r>
            <a:r>
              <a:rPr lang="en-US" altLang="zh-TW" sz="2200" dirty="0" smtClean="0"/>
              <a:t>, </a:t>
            </a:r>
            <a:r>
              <a:rPr lang="en-US" altLang="zh-TW" dirty="0"/>
              <a:t>4.3.1</a:t>
            </a:r>
            <a:r>
              <a:rPr lang="en-US" altLang="zh-TW" sz="2200" dirty="0" smtClean="0"/>
              <a:t>, </a:t>
            </a:r>
            <a:r>
              <a:rPr lang="en-US" altLang="zh-TW" sz="2200" dirty="0"/>
              <a:t>or </a:t>
            </a:r>
            <a:r>
              <a:rPr lang="en-US" altLang="zh-TW" dirty="0"/>
              <a:t>4.4</a:t>
            </a:r>
            <a:r>
              <a:rPr lang="en-US" altLang="zh-TW" sz="2200" dirty="0" smtClean="0"/>
              <a:t>.</a:t>
            </a:r>
          </a:p>
        </p:txBody>
      </p:sp>
      <p:cxnSp>
        <p:nvCxnSpPr>
          <p:cNvPr id="66" name="直線接點 65"/>
          <p:cNvCxnSpPr/>
          <p:nvPr/>
        </p:nvCxnSpPr>
        <p:spPr>
          <a:xfrm flipH="1">
            <a:off x="683974" y="4581008"/>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a:off x="684435" y="5157473"/>
            <a:ext cx="287337"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1403978" y="4581008"/>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文字方塊 71"/>
          <p:cNvSpPr txBox="1"/>
          <p:nvPr/>
        </p:nvSpPr>
        <p:spPr>
          <a:xfrm>
            <a:off x="827974"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75" name="橢圓 74"/>
          <p:cNvSpPr/>
          <p:nvPr/>
        </p:nvSpPr>
        <p:spPr>
          <a:xfrm>
            <a:off x="1259977" y="443700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8" name="直線接點 77"/>
          <p:cNvCxnSpPr/>
          <p:nvPr/>
        </p:nvCxnSpPr>
        <p:spPr>
          <a:xfrm flipH="1">
            <a:off x="395768" y="5157473"/>
            <a:ext cx="288095"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8" name="文字方塊 97"/>
          <p:cNvSpPr txBox="1"/>
          <p:nvPr/>
        </p:nvSpPr>
        <p:spPr>
          <a:xfrm>
            <a:off x="107969"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99" name="直線接點 98"/>
          <p:cNvCxnSpPr/>
          <p:nvPr/>
        </p:nvCxnSpPr>
        <p:spPr>
          <a:xfrm>
            <a:off x="1691980" y="573301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a:xfrm flipH="1">
            <a:off x="1404698" y="573301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a:xfrm>
            <a:off x="2555986" y="573301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2268704" y="573301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flipH="1">
            <a:off x="1691980" y="5157473"/>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a:off x="2124445" y="515747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橢圓 104"/>
          <p:cNvSpPr/>
          <p:nvPr/>
        </p:nvSpPr>
        <p:spPr>
          <a:xfrm>
            <a:off x="1979982" y="5013011"/>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6" name="橢圓 105"/>
          <p:cNvSpPr/>
          <p:nvPr/>
        </p:nvSpPr>
        <p:spPr>
          <a:xfrm>
            <a:off x="1547979"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7" name="橢圓 106"/>
          <p:cNvSpPr/>
          <p:nvPr/>
        </p:nvSpPr>
        <p:spPr>
          <a:xfrm>
            <a:off x="2411985"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8" name="文字方塊 107"/>
          <p:cNvSpPr txBox="1"/>
          <p:nvPr/>
        </p:nvSpPr>
        <p:spPr>
          <a:xfrm>
            <a:off x="2267984" y="486901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09" name="文字方塊 108"/>
          <p:cNvSpPr txBox="1"/>
          <p:nvPr/>
        </p:nvSpPr>
        <p:spPr>
          <a:xfrm>
            <a:off x="1115976" y="544501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10" name="文字方塊 109"/>
          <p:cNvSpPr txBox="1"/>
          <p:nvPr/>
        </p:nvSpPr>
        <p:spPr>
          <a:xfrm>
            <a:off x="2699987" y="544501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11" name="直線接點 110"/>
          <p:cNvCxnSpPr/>
          <p:nvPr/>
        </p:nvCxnSpPr>
        <p:spPr>
          <a:xfrm flipH="1">
            <a:off x="3707995" y="4581008"/>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a:xfrm>
            <a:off x="3708456" y="5157473"/>
            <a:ext cx="287337"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p:nvPr/>
        </p:nvCxnSpPr>
        <p:spPr>
          <a:xfrm>
            <a:off x="4427999" y="4581008"/>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文字方塊 113"/>
          <p:cNvSpPr txBox="1"/>
          <p:nvPr/>
        </p:nvSpPr>
        <p:spPr>
          <a:xfrm>
            <a:off x="3851995"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15" name="橢圓 114"/>
          <p:cNvSpPr/>
          <p:nvPr/>
        </p:nvSpPr>
        <p:spPr>
          <a:xfrm>
            <a:off x="4283998" y="4437007"/>
            <a:ext cx="287338" cy="288925"/>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7" name="直線接點 116"/>
          <p:cNvCxnSpPr/>
          <p:nvPr/>
        </p:nvCxnSpPr>
        <p:spPr>
          <a:xfrm flipH="1">
            <a:off x="3419789" y="5157473"/>
            <a:ext cx="288095"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18" name="文字方塊 117"/>
          <p:cNvSpPr txBox="1"/>
          <p:nvPr/>
        </p:nvSpPr>
        <p:spPr>
          <a:xfrm>
            <a:off x="3131990"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19" name="直線接點 118"/>
          <p:cNvCxnSpPr/>
          <p:nvPr/>
        </p:nvCxnSpPr>
        <p:spPr>
          <a:xfrm>
            <a:off x="4716001" y="573301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0" name="直線接點 119"/>
          <p:cNvCxnSpPr/>
          <p:nvPr/>
        </p:nvCxnSpPr>
        <p:spPr>
          <a:xfrm flipH="1">
            <a:off x="4428719" y="573301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5580007" y="573301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a:xfrm flipH="1">
            <a:off x="5292725" y="573301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flipH="1">
            <a:off x="4716001" y="5157473"/>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5148466" y="515747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橢圓 124"/>
          <p:cNvSpPr/>
          <p:nvPr/>
        </p:nvSpPr>
        <p:spPr>
          <a:xfrm>
            <a:off x="5004003" y="501301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6" name="橢圓 125"/>
          <p:cNvSpPr/>
          <p:nvPr/>
        </p:nvSpPr>
        <p:spPr>
          <a:xfrm>
            <a:off x="4572000"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7" name="橢圓 126"/>
          <p:cNvSpPr/>
          <p:nvPr/>
        </p:nvSpPr>
        <p:spPr>
          <a:xfrm>
            <a:off x="5436006"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8" name="文字方塊 127"/>
          <p:cNvSpPr txBox="1"/>
          <p:nvPr/>
        </p:nvSpPr>
        <p:spPr>
          <a:xfrm>
            <a:off x="5292005" y="4869010"/>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29" name="文字方塊 128"/>
          <p:cNvSpPr txBox="1"/>
          <p:nvPr/>
        </p:nvSpPr>
        <p:spPr>
          <a:xfrm>
            <a:off x="4139997" y="5445014"/>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30" name="文字方塊 129"/>
          <p:cNvSpPr txBox="1"/>
          <p:nvPr/>
        </p:nvSpPr>
        <p:spPr>
          <a:xfrm>
            <a:off x="5724008" y="5445014"/>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31" name="直線接點 130"/>
          <p:cNvCxnSpPr/>
          <p:nvPr/>
        </p:nvCxnSpPr>
        <p:spPr>
          <a:xfrm flipH="1">
            <a:off x="7164019" y="4581008"/>
            <a:ext cx="720004"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a:off x="8604490" y="5157473"/>
            <a:ext cx="287337"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a:off x="7884023" y="4581008"/>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6588014"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35" name="橢圓 134"/>
          <p:cNvSpPr/>
          <p:nvPr/>
        </p:nvSpPr>
        <p:spPr>
          <a:xfrm>
            <a:off x="7740022" y="443700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37" name="直線接點 136"/>
          <p:cNvCxnSpPr/>
          <p:nvPr/>
        </p:nvCxnSpPr>
        <p:spPr>
          <a:xfrm flipH="1">
            <a:off x="8315823" y="5157473"/>
            <a:ext cx="288095"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38" name="文字方塊 137"/>
          <p:cNvSpPr txBox="1"/>
          <p:nvPr/>
        </p:nvSpPr>
        <p:spPr>
          <a:xfrm>
            <a:off x="6156011" y="544501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39" name="直線接點 138"/>
          <p:cNvCxnSpPr/>
          <p:nvPr/>
        </p:nvCxnSpPr>
        <p:spPr>
          <a:xfrm>
            <a:off x="6732015" y="573301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a:xfrm flipH="1">
            <a:off x="6444733" y="573301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a:xfrm>
            <a:off x="7596021" y="5733016"/>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flipH="1">
            <a:off x="7308739" y="5733016"/>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3" name="直線接點 142"/>
          <p:cNvCxnSpPr/>
          <p:nvPr/>
        </p:nvCxnSpPr>
        <p:spPr>
          <a:xfrm flipH="1">
            <a:off x="6732015" y="5157473"/>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p:nvPr/>
        </p:nvCxnSpPr>
        <p:spPr>
          <a:xfrm>
            <a:off x="7164480" y="5157473"/>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橢圓 144"/>
          <p:cNvSpPr/>
          <p:nvPr/>
        </p:nvSpPr>
        <p:spPr>
          <a:xfrm>
            <a:off x="7020017" y="5013011"/>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6" name="橢圓 145"/>
          <p:cNvSpPr/>
          <p:nvPr/>
        </p:nvSpPr>
        <p:spPr>
          <a:xfrm>
            <a:off x="6588014"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7" name="橢圓 146"/>
          <p:cNvSpPr/>
          <p:nvPr/>
        </p:nvSpPr>
        <p:spPr>
          <a:xfrm>
            <a:off x="7452020" y="5589015"/>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8" name="文字方塊 147"/>
          <p:cNvSpPr txBox="1"/>
          <p:nvPr/>
        </p:nvSpPr>
        <p:spPr>
          <a:xfrm>
            <a:off x="7308019" y="429300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49" name="文字方塊 148"/>
          <p:cNvSpPr txBox="1"/>
          <p:nvPr/>
        </p:nvSpPr>
        <p:spPr>
          <a:xfrm>
            <a:off x="7740022" y="5445014"/>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50" name="文字方塊 149"/>
          <p:cNvSpPr txBox="1"/>
          <p:nvPr/>
        </p:nvSpPr>
        <p:spPr>
          <a:xfrm>
            <a:off x="8028024" y="486901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4" name="直線接點 63"/>
          <p:cNvCxnSpPr/>
          <p:nvPr/>
        </p:nvCxnSpPr>
        <p:spPr>
          <a:xfrm>
            <a:off x="1403978" y="3861003"/>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1259977" y="3717002"/>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67" name="直線接點 66"/>
          <p:cNvCxnSpPr/>
          <p:nvPr/>
        </p:nvCxnSpPr>
        <p:spPr>
          <a:xfrm>
            <a:off x="4427999" y="3861003"/>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橢圓 67"/>
          <p:cNvSpPr/>
          <p:nvPr/>
        </p:nvSpPr>
        <p:spPr>
          <a:xfrm>
            <a:off x="4283998" y="3717002"/>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69" name="直線接點 68"/>
          <p:cNvCxnSpPr/>
          <p:nvPr/>
        </p:nvCxnSpPr>
        <p:spPr>
          <a:xfrm>
            <a:off x="7884023" y="3861003"/>
            <a:ext cx="0"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橢圓 72"/>
          <p:cNvSpPr/>
          <p:nvPr/>
        </p:nvSpPr>
        <p:spPr>
          <a:xfrm>
            <a:off x="7740022" y="3717002"/>
            <a:ext cx="287338" cy="287337"/>
          </a:xfrm>
          <a:prstGeom prst="ellipse">
            <a:avLst/>
          </a:prstGeom>
          <a:solidFill>
            <a:srgbClr val="00B0F0"/>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77" name="橢圓 76"/>
          <p:cNvSpPr/>
          <p:nvPr/>
        </p:nvSpPr>
        <p:spPr>
          <a:xfrm>
            <a:off x="539972" y="501301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16" name="橢圓 115"/>
          <p:cNvSpPr/>
          <p:nvPr/>
        </p:nvSpPr>
        <p:spPr>
          <a:xfrm>
            <a:off x="3563993" y="501301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36" name="橢圓 135"/>
          <p:cNvSpPr/>
          <p:nvPr/>
        </p:nvSpPr>
        <p:spPr>
          <a:xfrm>
            <a:off x="8460027" y="501301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7862846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4.5</a:t>
            </a:r>
            <a:r>
              <a:rPr lang="en-US" altLang="zh-TW" sz="4000" dirty="0" smtClean="0"/>
              <a:t>: </a:t>
            </a:r>
            <a:r>
              <a:rPr lang="en-US" altLang="zh-TW" sz="4000" i="1" dirty="0"/>
              <a:t>S</a:t>
            </a:r>
            <a:r>
              <a:rPr lang="en-US" altLang="zh-TW" sz="4000" dirty="0"/>
              <a:t>, </a:t>
            </a:r>
            <a:r>
              <a:rPr lang="en-US" altLang="zh-TW" sz="4000" i="1" dirty="0"/>
              <a:t>S</a:t>
            </a:r>
            <a:r>
              <a:rPr lang="en-US" altLang="zh-TW" sz="4000" i="1" baseline="-25000" dirty="0"/>
              <a:t>R</a:t>
            </a:r>
            <a:r>
              <a:rPr lang="en-US" altLang="zh-TW" sz="4000" dirty="0"/>
              <a:t>, </a:t>
            </a:r>
            <a:r>
              <a:rPr lang="en-US" altLang="zh-TW" sz="4000" i="1" dirty="0"/>
              <a:t>S</a:t>
            </a:r>
            <a:r>
              <a:rPr lang="en-US" altLang="zh-TW" sz="4000" i="1" baseline="-25000" dirty="0"/>
              <a:t>L</a:t>
            </a:r>
            <a:r>
              <a:rPr lang="en-US" altLang="zh-TW" sz="4000" dirty="0"/>
              <a:t> and </a:t>
            </a:r>
            <a:r>
              <a:rPr lang="en-US" altLang="zh-TW" sz="4000" i="1" dirty="0"/>
              <a:t>P</a:t>
            </a:r>
            <a:r>
              <a:rPr lang="en-US" altLang="zh-TW" sz="4000" dirty="0" smtClean="0"/>
              <a:t> </a:t>
            </a:r>
            <a:r>
              <a:rPr lang="en-US" altLang="zh-TW" sz="4000" dirty="0"/>
              <a:t>are black</a:t>
            </a:r>
            <a:endParaRPr lang="zh-TW" altLang="en-US" sz="4000" dirty="0"/>
          </a:p>
        </p:txBody>
      </p:sp>
      <p:sp>
        <p:nvSpPr>
          <p:cNvPr id="3" name="內容版面配置區 2"/>
          <p:cNvSpPr>
            <a:spLocks noGrp="1"/>
          </p:cNvSpPr>
          <p:nvPr>
            <p:ph idx="1"/>
          </p:nvPr>
        </p:nvSpPr>
        <p:spPr>
          <a:xfrm>
            <a:off x="395288" y="1268414"/>
            <a:ext cx="8353425" cy="3024592"/>
          </a:xfrm>
        </p:spPr>
        <p:txBody>
          <a:bodyPr/>
          <a:lstStyle/>
          <a:p>
            <a:pPr marL="266700" indent="-266700"/>
            <a:r>
              <a:rPr lang="en-US" altLang="zh-TW" sz="2100" dirty="0"/>
              <a:t>In this case, we simply repaint </a:t>
            </a:r>
            <a:r>
              <a:rPr lang="en-US" altLang="zh-TW" sz="2100" i="1" dirty="0"/>
              <a:t>S</a:t>
            </a:r>
            <a:r>
              <a:rPr lang="en-US" altLang="zh-TW" sz="2100" dirty="0"/>
              <a:t> red</a:t>
            </a:r>
            <a:r>
              <a:rPr lang="en-US" altLang="zh-TW" sz="2100" dirty="0" smtClean="0"/>
              <a:t>.</a:t>
            </a:r>
          </a:p>
          <a:p>
            <a:pPr marL="266700" indent="-266700"/>
            <a:r>
              <a:rPr lang="en-US" altLang="zh-TW" sz="2100" dirty="0" smtClean="0"/>
              <a:t>The </a:t>
            </a:r>
            <a:r>
              <a:rPr lang="en-US" altLang="zh-TW" sz="2100" dirty="0"/>
              <a:t>result is that all paths passing through </a:t>
            </a:r>
            <a:r>
              <a:rPr lang="en-US" altLang="zh-TW" sz="2100" i="1" dirty="0" smtClean="0"/>
              <a:t>S</a:t>
            </a:r>
            <a:r>
              <a:rPr lang="en-US" altLang="zh-TW" sz="2100" dirty="0" smtClean="0"/>
              <a:t> </a:t>
            </a:r>
            <a:r>
              <a:rPr lang="en-US" altLang="zh-TW" sz="2100" dirty="0"/>
              <a:t>have one less black node</a:t>
            </a:r>
            <a:r>
              <a:rPr lang="en-US" altLang="zh-TW" sz="2100" dirty="0" smtClean="0"/>
              <a:t>.</a:t>
            </a:r>
          </a:p>
          <a:p>
            <a:pPr marL="266700" indent="-266700"/>
            <a:r>
              <a:rPr lang="en-US" altLang="zh-TW" sz="2100" dirty="0" smtClean="0"/>
              <a:t>Because </a:t>
            </a:r>
            <a:r>
              <a:rPr lang="en-US" altLang="zh-TW" sz="2100" dirty="0"/>
              <a:t>deleting </a:t>
            </a:r>
            <a:r>
              <a:rPr lang="en-US" altLang="zh-TW" sz="2100" i="1" spc="150" dirty="0" smtClean="0"/>
              <a:t>N</a:t>
            </a:r>
            <a:r>
              <a:rPr lang="en-US" altLang="zh-TW" dirty="0">
                <a:solidFill>
                  <a:prstClr val="black"/>
                </a:solidFill>
              </a:rPr>
              <a:t>’</a:t>
            </a:r>
            <a:r>
              <a:rPr lang="en-US" altLang="zh-TW" sz="2100" dirty="0" smtClean="0"/>
              <a:t>s </a:t>
            </a:r>
            <a:r>
              <a:rPr lang="en-US" altLang="zh-TW" sz="2100" dirty="0"/>
              <a:t>original parent made all paths passing through </a:t>
            </a:r>
            <a:r>
              <a:rPr lang="en-US" altLang="zh-TW" sz="2100" i="1" dirty="0"/>
              <a:t>N</a:t>
            </a:r>
            <a:r>
              <a:rPr lang="en-US" altLang="zh-TW" sz="2100" dirty="0"/>
              <a:t> have one less black node, this evens things up</a:t>
            </a:r>
            <a:r>
              <a:rPr lang="en-US" altLang="zh-TW" sz="2100" dirty="0" smtClean="0"/>
              <a:t>.</a:t>
            </a:r>
          </a:p>
          <a:p>
            <a:pPr marL="266700" indent="-266700"/>
            <a:r>
              <a:rPr lang="en-US" altLang="zh-TW" sz="2100" dirty="0" smtClean="0"/>
              <a:t>If </a:t>
            </a:r>
            <a:r>
              <a:rPr lang="en-US" altLang="zh-TW" sz="2100" i="1" dirty="0" smtClean="0"/>
              <a:t>P</a:t>
            </a:r>
            <a:r>
              <a:rPr lang="en-US" altLang="zh-TW" sz="2100" dirty="0" smtClean="0"/>
              <a:t> is the root, we </a:t>
            </a:r>
            <a:r>
              <a:rPr lang="en-US" altLang="zh-TW" sz="2100" dirty="0"/>
              <a:t>are </a:t>
            </a:r>
            <a:r>
              <a:rPr lang="en-US" altLang="zh-TW" sz="2100" dirty="0" smtClean="0"/>
              <a:t>done.</a:t>
            </a:r>
          </a:p>
          <a:p>
            <a:pPr marL="266700" indent="-266700"/>
            <a:r>
              <a:rPr lang="en-US" altLang="zh-TW" sz="2100" dirty="0" smtClean="0"/>
              <a:t>Otherwise, </a:t>
            </a:r>
            <a:r>
              <a:rPr lang="en-US" altLang="zh-TW" sz="2100" dirty="0"/>
              <a:t>all paths through </a:t>
            </a:r>
            <a:r>
              <a:rPr lang="en-US" altLang="zh-TW" sz="2100" i="1" dirty="0"/>
              <a:t>P</a:t>
            </a:r>
            <a:r>
              <a:rPr lang="en-US" altLang="zh-TW" sz="2100" dirty="0"/>
              <a:t> now have one fewer black node than paths that do not pass through </a:t>
            </a:r>
            <a:r>
              <a:rPr lang="en-US" altLang="zh-TW" sz="2100" i="1" dirty="0"/>
              <a:t>P</a:t>
            </a:r>
            <a:r>
              <a:rPr lang="en-US" altLang="zh-TW" sz="2100" dirty="0"/>
              <a:t>, so property </a:t>
            </a:r>
            <a:r>
              <a:rPr lang="en-US" altLang="zh-TW" sz="2100" dirty="0" err="1" smtClean="0"/>
              <a:t>RB3</a:t>
            </a:r>
            <a:r>
              <a:rPr lang="en-US" altLang="zh-TW" sz="2100" dirty="0" smtClean="0"/>
              <a:t> is </a:t>
            </a:r>
            <a:r>
              <a:rPr lang="en-US" altLang="zh-TW" sz="2100" dirty="0"/>
              <a:t>still violated</a:t>
            </a:r>
            <a:r>
              <a:rPr lang="en-US" altLang="zh-TW" sz="2100" dirty="0" smtClean="0"/>
              <a:t>.</a:t>
            </a:r>
          </a:p>
          <a:p>
            <a:pPr marL="266700" indent="-266700"/>
            <a:r>
              <a:rPr lang="en-US" altLang="zh-TW" sz="2100" dirty="0" smtClean="0"/>
              <a:t>To </a:t>
            </a:r>
            <a:r>
              <a:rPr lang="en-US" altLang="zh-TW" sz="2100" dirty="0"/>
              <a:t>correct this, we perform the rebalancing procedure on </a:t>
            </a:r>
            <a:r>
              <a:rPr lang="en-US" altLang="zh-TW" sz="2100" i="1" dirty="0" smtClean="0"/>
              <a:t>P</a:t>
            </a:r>
            <a:r>
              <a:rPr lang="en-US" altLang="zh-TW" sz="2100" dirty="0" smtClean="0"/>
              <a:t>. </a:t>
            </a:r>
            <a:endParaRPr lang="zh-TW" altLang="en-US" sz="2100" dirty="0"/>
          </a:p>
        </p:txBody>
      </p:sp>
      <p:cxnSp>
        <p:nvCxnSpPr>
          <p:cNvPr id="32" name="直線接點 31"/>
          <p:cNvCxnSpPr/>
          <p:nvPr/>
        </p:nvCxnSpPr>
        <p:spPr>
          <a:xfrm flipH="1">
            <a:off x="1835982"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1836443" y="5301474"/>
            <a:ext cx="287337"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2555986" y="4725009"/>
            <a:ext cx="720005"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1979982"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36" name="橢圓 35"/>
          <p:cNvSpPr/>
          <p:nvPr/>
        </p:nvSpPr>
        <p:spPr>
          <a:xfrm>
            <a:off x="2411985"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8" name="直線接點 37"/>
          <p:cNvCxnSpPr/>
          <p:nvPr/>
        </p:nvCxnSpPr>
        <p:spPr>
          <a:xfrm flipH="1">
            <a:off x="1547776" y="5301474"/>
            <a:ext cx="288095"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1259977"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40" name="直線接點 39"/>
          <p:cNvCxnSpPr/>
          <p:nvPr/>
        </p:nvCxnSpPr>
        <p:spPr>
          <a:xfrm>
            <a:off x="2843988"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H="1">
            <a:off x="2556706"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a:off x="3707994"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flipH="1">
            <a:off x="3420712"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flipH="1">
            <a:off x="2843988" y="5301474"/>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3276453" y="5301474"/>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3131990"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橢圓 72"/>
          <p:cNvSpPr/>
          <p:nvPr/>
        </p:nvSpPr>
        <p:spPr>
          <a:xfrm>
            <a:off x="2699987"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4" name="橢圓 73"/>
          <p:cNvSpPr/>
          <p:nvPr/>
        </p:nvSpPr>
        <p:spPr>
          <a:xfrm>
            <a:off x="3563993"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5" name="文字方塊 74"/>
          <p:cNvSpPr txBox="1"/>
          <p:nvPr/>
        </p:nvSpPr>
        <p:spPr>
          <a:xfrm>
            <a:off x="3419992"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76" name="文字方塊 75"/>
          <p:cNvSpPr txBox="1"/>
          <p:nvPr/>
        </p:nvSpPr>
        <p:spPr>
          <a:xfrm>
            <a:off x="2267984"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77" name="文字方塊 76"/>
          <p:cNvSpPr txBox="1"/>
          <p:nvPr/>
        </p:nvSpPr>
        <p:spPr>
          <a:xfrm>
            <a:off x="3851995"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78" name="直線接點 77"/>
          <p:cNvCxnSpPr/>
          <p:nvPr/>
        </p:nvCxnSpPr>
        <p:spPr>
          <a:xfrm flipH="1">
            <a:off x="5436007" y="4725009"/>
            <a:ext cx="720004" cy="57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a:off x="5436468" y="5301474"/>
            <a:ext cx="287337"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a:off x="6156011" y="4725009"/>
            <a:ext cx="720005" cy="5760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文字方塊 80"/>
          <p:cNvSpPr txBox="1"/>
          <p:nvPr/>
        </p:nvSpPr>
        <p:spPr>
          <a:xfrm>
            <a:off x="5580007"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2" name="橢圓 81"/>
          <p:cNvSpPr/>
          <p:nvPr/>
        </p:nvSpPr>
        <p:spPr>
          <a:xfrm>
            <a:off x="6012010"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4" name="直線接點 83"/>
          <p:cNvCxnSpPr/>
          <p:nvPr/>
        </p:nvCxnSpPr>
        <p:spPr>
          <a:xfrm flipH="1">
            <a:off x="5147801" y="5301474"/>
            <a:ext cx="288095" cy="57528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4860002"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86" name="直線接點 85"/>
          <p:cNvCxnSpPr/>
          <p:nvPr/>
        </p:nvCxnSpPr>
        <p:spPr>
          <a:xfrm>
            <a:off x="6444013"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H="1">
            <a:off x="6156731"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a:off x="7308019" y="5877017"/>
            <a:ext cx="288722"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flipH="1">
            <a:off x="7020737" y="5877017"/>
            <a:ext cx="287283" cy="5750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flipH="1">
            <a:off x="6444013" y="5301474"/>
            <a:ext cx="431893"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6876478" y="5301474"/>
            <a:ext cx="431541" cy="57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6732015" y="5157012"/>
            <a:ext cx="287338" cy="28733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3" name="橢圓 92"/>
          <p:cNvSpPr/>
          <p:nvPr/>
        </p:nvSpPr>
        <p:spPr>
          <a:xfrm>
            <a:off x="6300012"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4" name="橢圓 93"/>
          <p:cNvSpPr/>
          <p:nvPr/>
        </p:nvSpPr>
        <p:spPr>
          <a:xfrm>
            <a:off x="7164018"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5" name="文字方塊 94"/>
          <p:cNvSpPr txBox="1"/>
          <p:nvPr/>
        </p:nvSpPr>
        <p:spPr>
          <a:xfrm>
            <a:off x="7020017"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96" name="文字方塊 95"/>
          <p:cNvSpPr txBox="1"/>
          <p:nvPr/>
        </p:nvSpPr>
        <p:spPr>
          <a:xfrm>
            <a:off x="5868009"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97" name="文字方塊 96"/>
          <p:cNvSpPr txBox="1"/>
          <p:nvPr/>
        </p:nvSpPr>
        <p:spPr>
          <a:xfrm>
            <a:off x="7452020"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
        <p:nvSpPr>
          <p:cNvPr id="83" name="橢圓 82"/>
          <p:cNvSpPr/>
          <p:nvPr/>
        </p:nvSpPr>
        <p:spPr>
          <a:xfrm>
            <a:off x="5292005"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7" name="橢圓 36"/>
          <p:cNvSpPr/>
          <p:nvPr/>
        </p:nvSpPr>
        <p:spPr>
          <a:xfrm>
            <a:off x="1691980"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115042207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30024</TotalTime>
  <Words>5321</Words>
  <Application>Microsoft Office PowerPoint</Application>
  <PresentationFormat>如螢幕大小 (4:3)</PresentationFormat>
  <Paragraphs>1348</Paragraphs>
  <Slides>91</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91</vt:i4>
      </vt:variant>
    </vt:vector>
  </HeadingPairs>
  <TitlesOfParts>
    <vt:vector size="98" baseType="lpstr">
      <vt:lpstr>新細明體</vt:lpstr>
      <vt:lpstr>標楷體</vt:lpstr>
      <vt:lpstr>Arial</vt:lpstr>
      <vt:lpstr>Calibri</vt:lpstr>
      <vt:lpstr>Lucida Console</vt:lpstr>
      <vt:lpstr>Times New Roman</vt:lpstr>
      <vt:lpstr>Office 佈景主題</vt:lpstr>
      <vt:lpstr>Chapter 10 Efficient Binary Search Trees</vt:lpstr>
      <vt:lpstr>10.3  Red-Black Trees</vt:lpstr>
      <vt:lpstr>10.3.1  Definition</vt:lpstr>
      <vt:lpstr>10.3.1  Definition</vt:lpstr>
      <vt:lpstr>10.3.1  Definition</vt:lpstr>
      <vt:lpstr>10.3.1  Definition</vt:lpstr>
      <vt:lpstr>10.3.1  Definition</vt:lpstr>
      <vt:lpstr>10.3.4  Inserting into a Red-Black Tree</vt:lpstr>
      <vt:lpstr>10.3.1  Definition</vt:lpstr>
      <vt:lpstr>10.3.1  Definition</vt:lpstr>
      <vt:lpstr>10.3.4  Inserting into a Red-Black Tree</vt:lpstr>
      <vt:lpstr>PowerPoint 簡報</vt:lpstr>
      <vt:lpstr>10.3.4  Inserting into a Red-Black Tree</vt:lpstr>
      <vt:lpstr>gu is the root</vt:lpstr>
      <vt:lpstr>gu is the root</vt:lpstr>
      <vt:lpstr>gu is not the root</vt:lpstr>
      <vt:lpstr>gu is not the root</vt:lpstr>
      <vt:lpstr>changing the color of gu to red causes an imbalance</vt:lpstr>
      <vt:lpstr>changing the color of gu to red causes an imbalance</vt:lpstr>
      <vt:lpstr>PowerPoint 簡報</vt:lpstr>
      <vt:lpstr>PowerPoint 簡報</vt:lpstr>
      <vt:lpstr>PowerPoint 簡報</vt:lpstr>
      <vt:lpstr>PowerPoint 簡報</vt:lpstr>
      <vt:lpstr>PowerPoint 簡報</vt:lpstr>
      <vt:lpstr>gu is the root</vt:lpstr>
      <vt:lpstr>gu is the root</vt:lpstr>
      <vt:lpstr>gu is not the root</vt:lpstr>
      <vt:lpstr>gu is not the root</vt:lpstr>
      <vt:lpstr>changing the color of gu to red causes an imbalance</vt:lpstr>
      <vt:lpstr>changing the color of gu to red causes an imbalance</vt:lpstr>
      <vt:lpstr>PowerPoint 簡報</vt:lpstr>
      <vt:lpstr>PowerPoint 簡報</vt:lpstr>
      <vt:lpstr>10.3.4  Inserting into a Red-Black Tree</vt:lpstr>
      <vt:lpstr>PowerPoint 簡報</vt:lpstr>
      <vt:lpstr>PowerPoint 簡報</vt:lpstr>
      <vt:lpstr>PowerPoint 簡報</vt:lpstr>
      <vt:lpstr>LLb rotation</vt:lpstr>
      <vt:lpstr>LRb rotation</vt:lpstr>
      <vt:lpstr>LRb rotation</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PowerPoint 簡報</vt:lpstr>
      <vt:lpstr>Deletion from a Red-Black Tree</vt:lpstr>
      <vt:lpstr>Deletion from a Red-Black Tree</vt:lpstr>
      <vt:lpstr>Deletion from a Red-Black Tree</vt:lpstr>
      <vt:lpstr>Deletion from a Red-Black Tree</vt:lpstr>
      <vt:lpstr>Deletion from a Red-Black Tree</vt:lpstr>
      <vt:lpstr>Deletion from a Red-Black Tree</vt:lpstr>
      <vt:lpstr>Deletion from a Red-Black Tree</vt:lpstr>
      <vt:lpstr>Deletion from a Red-Black Tree</vt:lpstr>
      <vt:lpstr>Deletion from a Red-Black Tree</vt:lpstr>
      <vt:lpstr>PowerPoint 簡報</vt:lpstr>
      <vt:lpstr>Deletion from a Red-Black Tree</vt:lpstr>
      <vt:lpstr>Deletion from a Red-Black Tree</vt:lpstr>
      <vt:lpstr>Deletion from a Red-Black Tree</vt:lpstr>
      <vt:lpstr>Deletion from a Red-Black Tree</vt:lpstr>
      <vt:lpstr>PowerPoint 簡報</vt:lpstr>
      <vt:lpstr>Case 4.1.1: S is red</vt:lpstr>
      <vt:lpstr>Case 4.2.1: S is black and SR is red</vt:lpstr>
      <vt:lpstr>Case 4.3.1: S and SR are black, but SL is red</vt:lpstr>
      <vt:lpstr>Case 4.4: S, SR and SL are black, but P is red</vt:lpstr>
      <vt:lpstr>Case 4.5: S, SR, SL and P are black</vt:lpstr>
      <vt:lpstr>PowerPoint 簡報</vt:lpstr>
      <vt:lpstr>Case 4.4: S, SR and SL are black, but P is red</vt:lpstr>
      <vt:lpstr>Case 4.2.1: S is black and SR is red</vt:lpstr>
      <vt:lpstr>Case 4.2.1: S is black and SR is red</vt:lpstr>
      <vt:lpstr>Case 4.2.1: S is black and SR is red</vt:lpstr>
      <vt:lpstr>Case 4.3.1: S and SR are black, but SL is red</vt:lpstr>
      <vt:lpstr>Case 4.1.1: S is red</vt:lpstr>
      <vt:lpstr>Deletion from a Red-Black Tree</vt:lpstr>
      <vt:lpstr>Case 4.5: S, SR, SL and P are black</vt:lpstr>
      <vt:lpstr>PowerPoint 簡報</vt:lpstr>
      <vt:lpstr>Case 4.4: S, SR and SL are black, but P is red</vt:lpstr>
      <vt:lpstr>Case 4.2.1: S is black and SR is red</vt:lpstr>
      <vt:lpstr>Case 4.3.1: S and SR are black, but SL is red</vt:lpstr>
      <vt:lpstr>Case 4.1.1: S is red</vt:lpstr>
      <vt:lpstr>Case 4.5: S, SR, SL and P are black</vt:lpstr>
    </vt:vector>
  </TitlesOfParts>
  <Company>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CS235102  Data Structures</dc:title>
  <dc:creator>Gary</dc:creator>
  <cp:lastModifiedBy>james</cp:lastModifiedBy>
  <cp:revision>7607</cp:revision>
  <dcterms:created xsi:type="dcterms:W3CDTF">2005-03-20T09:13:01Z</dcterms:created>
  <dcterms:modified xsi:type="dcterms:W3CDTF">2022-09-30T01:57:36Z</dcterms:modified>
</cp:coreProperties>
</file>