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9"/>
  </p:notesMasterIdLst>
  <p:handoutMasterIdLst>
    <p:handoutMasterId r:id="rId70"/>
  </p:handoutMasterIdLst>
  <p:sldIdLst>
    <p:sldId id="256" r:id="rId3"/>
    <p:sldId id="280" r:id="rId4"/>
    <p:sldId id="309" r:id="rId5"/>
    <p:sldId id="257" r:id="rId6"/>
    <p:sldId id="310" r:id="rId7"/>
    <p:sldId id="258" r:id="rId8"/>
    <p:sldId id="269" r:id="rId9"/>
    <p:sldId id="270" r:id="rId10"/>
    <p:sldId id="271" r:id="rId11"/>
    <p:sldId id="272" r:id="rId12"/>
    <p:sldId id="306" r:id="rId13"/>
    <p:sldId id="307" r:id="rId14"/>
    <p:sldId id="276" r:id="rId15"/>
    <p:sldId id="275" r:id="rId16"/>
    <p:sldId id="274" r:id="rId17"/>
    <p:sldId id="277" r:id="rId18"/>
    <p:sldId id="278" r:id="rId19"/>
    <p:sldId id="308" r:id="rId20"/>
    <p:sldId id="311" r:id="rId21"/>
    <p:sldId id="313" r:id="rId22"/>
    <p:sldId id="312" r:id="rId23"/>
    <p:sldId id="314" r:id="rId24"/>
    <p:sldId id="316" r:id="rId25"/>
    <p:sldId id="331" r:id="rId26"/>
    <p:sldId id="315" r:id="rId27"/>
    <p:sldId id="317" r:id="rId28"/>
    <p:sldId id="318" r:id="rId29"/>
    <p:sldId id="319" r:id="rId30"/>
    <p:sldId id="320" r:id="rId31"/>
    <p:sldId id="281" r:id="rId32"/>
    <p:sldId id="282" r:id="rId33"/>
    <p:sldId id="300" r:id="rId34"/>
    <p:sldId id="301" r:id="rId35"/>
    <p:sldId id="302" r:id="rId36"/>
    <p:sldId id="303" r:id="rId37"/>
    <p:sldId id="304" r:id="rId38"/>
    <p:sldId id="305" r:id="rId39"/>
    <p:sldId id="321" r:id="rId40"/>
    <p:sldId id="322" r:id="rId41"/>
    <p:sldId id="323" r:id="rId42"/>
    <p:sldId id="324" r:id="rId43"/>
    <p:sldId id="325" r:id="rId44"/>
    <p:sldId id="326" r:id="rId45"/>
    <p:sldId id="328" r:id="rId46"/>
    <p:sldId id="327" r:id="rId47"/>
    <p:sldId id="329" r:id="rId48"/>
    <p:sldId id="330"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299" r:id="rId66"/>
    <p:sldId id="332" r:id="rId67"/>
    <p:sldId id="26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756" autoAdjust="0"/>
  </p:normalViewPr>
  <p:slideViewPr>
    <p:cSldViewPr snapToGrid="0" showGuides="1">
      <p:cViewPr varScale="1">
        <p:scale>
          <a:sx n="66" d="100"/>
          <a:sy n="66" d="100"/>
        </p:scale>
        <p:origin x="900"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51" d="100"/>
          <a:sy n="51" d="100"/>
        </p:scale>
        <p:origin x="2352" y="5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F535EF-2E13-4517-A03F-FD75A9BE07DD}" type="doc">
      <dgm:prSet loTypeId="urn:microsoft.com/office/officeart/2005/8/layout/bProcess3" loCatId="process" qsTypeId="urn:microsoft.com/office/officeart/2005/8/quickstyle/simple5" qsCatId="simple" csTypeId="urn:microsoft.com/office/officeart/2005/8/colors/accent1_2" csCatId="accent1" phldr="1"/>
      <dgm:spPr/>
      <dgm:t>
        <a:bodyPr/>
        <a:lstStyle/>
        <a:p>
          <a:endParaRPr lang="en-US"/>
        </a:p>
      </dgm:t>
    </dgm:pt>
    <dgm:pt modelId="{B6C110E9-86DC-44EC-949F-8634B1104D26}">
      <dgm:prSet phldrT="[Text]"/>
      <dgm:spPr/>
      <dgm:t>
        <a:bodyPr/>
        <a:lstStyle/>
        <a:p>
          <a:r>
            <a:rPr lang="en-US" dirty="0" smtClean="0"/>
            <a:t>Vectors of r integers </a:t>
          </a:r>
          <a:r>
            <a:rPr lang="en-GB" dirty="0" smtClean="0"/>
            <a:t>(the portion of one column within that band)</a:t>
          </a:r>
          <a:endParaRPr lang="en-US" dirty="0"/>
        </a:p>
      </dgm:t>
    </dgm:pt>
    <dgm:pt modelId="{6CA69946-8115-4B3D-AF38-BB681C9A99F0}" type="parTrans" cxnId="{7F8853B0-C123-45DC-81FF-1C76D16B90CE}">
      <dgm:prSet/>
      <dgm:spPr/>
      <dgm:t>
        <a:bodyPr/>
        <a:lstStyle/>
        <a:p>
          <a:endParaRPr lang="en-US"/>
        </a:p>
      </dgm:t>
    </dgm:pt>
    <dgm:pt modelId="{A232992E-A5DF-44A9-B4F0-7F7D9FAAE567}" type="sibTrans" cxnId="{7F8853B0-C123-45DC-81FF-1C76D16B90CE}">
      <dgm:prSet/>
      <dgm:spPr/>
      <dgm:t>
        <a:bodyPr/>
        <a:lstStyle/>
        <a:p>
          <a:endParaRPr lang="en-US"/>
        </a:p>
      </dgm:t>
    </dgm:pt>
    <dgm:pt modelId="{70953488-1FEF-4CC5-9AB5-7C9B1E195F10}">
      <dgm:prSet phldrT="[Text]"/>
      <dgm:spPr/>
      <dgm:t>
        <a:bodyPr/>
        <a:lstStyle/>
        <a:p>
          <a:r>
            <a:rPr lang="en-US" dirty="0" smtClean="0"/>
            <a:t>Hash function</a:t>
          </a:r>
          <a:endParaRPr lang="en-US" dirty="0"/>
        </a:p>
      </dgm:t>
    </dgm:pt>
    <dgm:pt modelId="{B787F531-0179-4A4D-A4DA-F1BE7FA8AF49}" type="parTrans" cxnId="{CD8A2767-5039-4F89-BD4B-02941BE7B510}">
      <dgm:prSet/>
      <dgm:spPr/>
      <dgm:t>
        <a:bodyPr/>
        <a:lstStyle/>
        <a:p>
          <a:endParaRPr lang="en-US"/>
        </a:p>
      </dgm:t>
    </dgm:pt>
    <dgm:pt modelId="{3908E21A-8B55-4313-AE5A-7A7A98F03F22}" type="sibTrans" cxnId="{CD8A2767-5039-4F89-BD4B-02941BE7B510}">
      <dgm:prSet/>
      <dgm:spPr/>
      <dgm:t>
        <a:bodyPr/>
        <a:lstStyle/>
        <a:p>
          <a:endParaRPr lang="en-US"/>
        </a:p>
      </dgm:t>
    </dgm:pt>
    <dgm:pt modelId="{7209CB87-03B4-47DC-8EAC-B5BF0DD651A2}">
      <dgm:prSet phldrT="[Text]"/>
      <dgm:spPr/>
      <dgm:t>
        <a:bodyPr/>
        <a:lstStyle/>
        <a:p>
          <a:r>
            <a:rPr lang="en-US" dirty="0" smtClean="0"/>
            <a:t>Hashes them to some large number of buckets</a:t>
          </a:r>
          <a:endParaRPr lang="en-US" dirty="0"/>
        </a:p>
      </dgm:t>
    </dgm:pt>
    <dgm:pt modelId="{5FE3A10B-FBEF-42E5-A0F1-0364267F920A}" type="parTrans" cxnId="{D7F2507A-8CA9-4EDB-9BED-12504D62F928}">
      <dgm:prSet/>
      <dgm:spPr/>
      <dgm:t>
        <a:bodyPr/>
        <a:lstStyle/>
        <a:p>
          <a:endParaRPr lang="en-US"/>
        </a:p>
      </dgm:t>
    </dgm:pt>
    <dgm:pt modelId="{FF48518D-4310-458A-8625-6AA807C1B055}" type="sibTrans" cxnId="{D7F2507A-8CA9-4EDB-9BED-12504D62F928}">
      <dgm:prSet/>
      <dgm:spPr/>
      <dgm:t>
        <a:bodyPr/>
        <a:lstStyle/>
        <a:p>
          <a:endParaRPr lang="en-US"/>
        </a:p>
      </dgm:t>
    </dgm:pt>
    <dgm:pt modelId="{C5B94E93-12BB-497D-BADC-F9C6C1260833}" type="pres">
      <dgm:prSet presAssocID="{CCF535EF-2E13-4517-A03F-FD75A9BE07DD}" presName="Name0" presStyleCnt="0">
        <dgm:presLayoutVars>
          <dgm:dir/>
          <dgm:resizeHandles val="exact"/>
        </dgm:presLayoutVars>
      </dgm:prSet>
      <dgm:spPr/>
      <dgm:t>
        <a:bodyPr/>
        <a:lstStyle/>
        <a:p>
          <a:endParaRPr lang="en-US"/>
        </a:p>
      </dgm:t>
    </dgm:pt>
    <dgm:pt modelId="{FFC95EEB-EB96-4EEB-8A40-49D9A551876B}" type="pres">
      <dgm:prSet presAssocID="{B6C110E9-86DC-44EC-949F-8634B1104D26}" presName="node" presStyleLbl="node1" presStyleIdx="0" presStyleCnt="3">
        <dgm:presLayoutVars>
          <dgm:bulletEnabled val="1"/>
        </dgm:presLayoutVars>
      </dgm:prSet>
      <dgm:spPr/>
      <dgm:t>
        <a:bodyPr/>
        <a:lstStyle/>
        <a:p>
          <a:endParaRPr lang="en-US"/>
        </a:p>
      </dgm:t>
    </dgm:pt>
    <dgm:pt modelId="{46EE6462-28BE-4701-B1EB-794D78B6D107}" type="pres">
      <dgm:prSet presAssocID="{A232992E-A5DF-44A9-B4F0-7F7D9FAAE567}" presName="sibTrans" presStyleLbl="sibTrans1D1" presStyleIdx="0" presStyleCnt="2"/>
      <dgm:spPr/>
      <dgm:t>
        <a:bodyPr/>
        <a:lstStyle/>
        <a:p>
          <a:endParaRPr lang="en-US"/>
        </a:p>
      </dgm:t>
    </dgm:pt>
    <dgm:pt modelId="{7038363E-16C9-482C-AAD9-C719B63FD0A9}" type="pres">
      <dgm:prSet presAssocID="{A232992E-A5DF-44A9-B4F0-7F7D9FAAE567}" presName="connectorText" presStyleLbl="sibTrans1D1" presStyleIdx="0" presStyleCnt="2"/>
      <dgm:spPr/>
      <dgm:t>
        <a:bodyPr/>
        <a:lstStyle/>
        <a:p>
          <a:endParaRPr lang="en-US"/>
        </a:p>
      </dgm:t>
    </dgm:pt>
    <dgm:pt modelId="{E98DB5E6-21A2-466A-AE7E-38D4ECF9D72C}" type="pres">
      <dgm:prSet presAssocID="{70953488-1FEF-4CC5-9AB5-7C9B1E195F10}" presName="node" presStyleLbl="node1" presStyleIdx="1" presStyleCnt="3">
        <dgm:presLayoutVars>
          <dgm:bulletEnabled val="1"/>
        </dgm:presLayoutVars>
      </dgm:prSet>
      <dgm:spPr/>
      <dgm:t>
        <a:bodyPr/>
        <a:lstStyle/>
        <a:p>
          <a:endParaRPr lang="en-US"/>
        </a:p>
      </dgm:t>
    </dgm:pt>
    <dgm:pt modelId="{0A21C8F9-0440-4678-86D3-0A927D9E1E9C}" type="pres">
      <dgm:prSet presAssocID="{3908E21A-8B55-4313-AE5A-7A7A98F03F22}" presName="sibTrans" presStyleLbl="sibTrans1D1" presStyleIdx="1" presStyleCnt="2"/>
      <dgm:spPr/>
      <dgm:t>
        <a:bodyPr/>
        <a:lstStyle/>
        <a:p>
          <a:endParaRPr lang="en-US"/>
        </a:p>
      </dgm:t>
    </dgm:pt>
    <dgm:pt modelId="{E1F77BF7-AEAC-4703-BEB1-888C69BFC3C3}" type="pres">
      <dgm:prSet presAssocID="{3908E21A-8B55-4313-AE5A-7A7A98F03F22}" presName="connectorText" presStyleLbl="sibTrans1D1" presStyleIdx="1" presStyleCnt="2"/>
      <dgm:spPr/>
      <dgm:t>
        <a:bodyPr/>
        <a:lstStyle/>
        <a:p>
          <a:endParaRPr lang="en-US"/>
        </a:p>
      </dgm:t>
    </dgm:pt>
    <dgm:pt modelId="{F537EC3B-25B8-4C59-A36A-FE7F5FA76653}" type="pres">
      <dgm:prSet presAssocID="{7209CB87-03B4-47DC-8EAC-B5BF0DD651A2}" presName="node" presStyleLbl="node1" presStyleIdx="2" presStyleCnt="3">
        <dgm:presLayoutVars>
          <dgm:bulletEnabled val="1"/>
        </dgm:presLayoutVars>
      </dgm:prSet>
      <dgm:spPr/>
      <dgm:t>
        <a:bodyPr/>
        <a:lstStyle/>
        <a:p>
          <a:endParaRPr lang="en-US"/>
        </a:p>
      </dgm:t>
    </dgm:pt>
  </dgm:ptLst>
  <dgm:cxnLst>
    <dgm:cxn modelId="{EFF25A34-5A38-4C06-8961-E814BBDEBB40}" type="presOf" srcId="{3908E21A-8B55-4313-AE5A-7A7A98F03F22}" destId="{0A21C8F9-0440-4678-86D3-0A927D9E1E9C}" srcOrd="0" destOrd="0" presId="urn:microsoft.com/office/officeart/2005/8/layout/bProcess3"/>
    <dgm:cxn modelId="{7F8853B0-C123-45DC-81FF-1C76D16B90CE}" srcId="{CCF535EF-2E13-4517-A03F-FD75A9BE07DD}" destId="{B6C110E9-86DC-44EC-949F-8634B1104D26}" srcOrd="0" destOrd="0" parTransId="{6CA69946-8115-4B3D-AF38-BB681C9A99F0}" sibTransId="{A232992E-A5DF-44A9-B4F0-7F7D9FAAE567}"/>
    <dgm:cxn modelId="{CD8A2767-5039-4F89-BD4B-02941BE7B510}" srcId="{CCF535EF-2E13-4517-A03F-FD75A9BE07DD}" destId="{70953488-1FEF-4CC5-9AB5-7C9B1E195F10}" srcOrd="1" destOrd="0" parTransId="{B787F531-0179-4A4D-A4DA-F1BE7FA8AF49}" sibTransId="{3908E21A-8B55-4313-AE5A-7A7A98F03F22}"/>
    <dgm:cxn modelId="{B5B0FAB5-16DD-45FE-AAF6-7A373D763269}" type="presOf" srcId="{7209CB87-03B4-47DC-8EAC-B5BF0DD651A2}" destId="{F537EC3B-25B8-4C59-A36A-FE7F5FA76653}" srcOrd="0" destOrd="0" presId="urn:microsoft.com/office/officeart/2005/8/layout/bProcess3"/>
    <dgm:cxn modelId="{B74F33C7-25E8-40E9-8810-5049636CF0A0}" type="presOf" srcId="{A232992E-A5DF-44A9-B4F0-7F7D9FAAE567}" destId="{46EE6462-28BE-4701-B1EB-794D78B6D107}" srcOrd="0" destOrd="0" presId="urn:microsoft.com/office/officeart/2005/8/layout/bProcess3"/>
    <dgm:cxn modelId="{103BF4C0-8956-44E0-A7D5-4465AD05F2AD}" type="presOf" srcId="{A232992E-A5DF-44A9-B4F0-7F7D9FAAE567}" destId="{7038363E-16C9-482C-AAD9-C719B63FD0A9}" srcOrd="1" destOrd="0" presId="urn:microsoft.com/office/officeart/2005/8/layout/bProcess3"/>
    <dgm:cxn modelId="{D7F2507A-8CA9-4EDB-9BED-12504D62F928}" srcId="{CCF535EF-2E13-4517-A03F-FD75A9BE07DD}" destId="{7209CB87-03B4-47DC-8EAC-B5BF0DD651A2}" srcOrd="2" destOrd="0" parTransId="{5FE3A10B-FBEF-42E5-A0F1-0364267F920A}" sibTransId="{FF48518D-4310-458A-8625-6AA807C1B055}"/>
    <dgm:cxn modelId="{22EF1752-B306-44A7-8253-2CBA02EEDF92}" type="presOf" srcId="{3908E21A-8B55-4313-AE5A-7A7A98F03F22}" destId="{E1F77BF7-AEAC-4703-BEB1-888C69BFC3C3}" srcOrd="1" destOrd="0" presId="urn:microsoft.com/office/officeart/2005/8/layout/bProcess3"/>
    <dgm:cxn modelId="{EE42338D-549B-4729-9893-1A4215B9E381}" type="presOf" srcId="{B6C110E9-86DC-44EC-949F-8634B1104D26}" destId="{FFC95EEB-EB96-4EEB-8A40-49D9A551876B}" srcOrd="0" destOrd="0" presId="urn:microsoft.com/office/officeart/2005/8/layout/bProcess3"/>
    <dgm:cxn modelId="{C877A823-DCB7-4C0C-8D44-A55103D4DA31}" type="presOf" srcId="{CCF535EF-2E13-4517-A03F-FD75A9BE07DD}" destId="{C5B94E93-12BB-497D-BADC-F9C6C1260833}" srcOrd="0" destOrd="0" presId="urn:microsoft.com/office/officeart/2005/8/layout/bProcess3"/>
    <dgm:cxn modelId="{E518D5B6-CFE7-4FB2-9E60-7EB072F8FD70}" type="presOf" srcId="{70953488-1FEF-4CC5-9AB5-7C9B1E195F10}" destId="{E98DB5E6-21A2-466A-AE7E-38D4ECF9D72C}" srcOrd="0" destOrd="0" presId="urn:microsoft.com/office/officeart/2005/8/layout/bProcess3"/>
    <dgm:cxn modelId="{FEAF7746-DCA8-4C9A-9C89-7D5BD711101E}" type="presParOf" srcId="{C5B94E93-12BB-497D-BADC-F9C6C1260833}" destId="{FFC95EEB-EB96-4EEB-8A40-49D9A551876B}" srcOrd="0" destOrd="0" presId="urn:microsoft.com/office/officeart/2005/8/layout/bProcess3"/>
    <dgm:cxn modelId="{1453DF19-2A42-4E30-807C-1B769972D7F5}" type="presParOf" srcId="{C5B94E93-12BB-497D-BADC-F9C6C1260833}" destId="{46EE6462-28BE-4701-B1EB-794D78B6D107}" srcOrd="1" destOrd="0" presId="urn:microsoft.com/office/officeart/2005/8/layout/bProcess3"/>
    <dgm:cxn modelId="{1F510CF2-5484-4C3E-8C79-3FE3DB3351F7}" type="presParOf" srcId="{46EE6462-28BE-4701-B1EB-794D78B6D107}" destId="{7038363E-16C9-482C-AAD9-C719B63FD0A9}" srcOrd="0" destOrd="0" presId="urn:microsoft.com/office/officeart/2005/8/layout/bProcess3"/>
    <dgm:cxn modelId="{71C61BEC-A16B-462F-9915-A702FB8F1946}" type="presParOf" srcId="{C5B94E93-12BB-497D-BADC-F9C6C1260833}" destId="{E98DB5E6-21A2-466A-AE7E-38D4ECF9D72C}" srcOrd="2" destOrd="0" presId="urn:microsoft.com/office/officeart/2005/8/layout/bProcess3"/>
    <dgm:cxn modelId="{BC97E50C-ACEF-48DD-A84F-890C0823B6FA}" type="presParOf" srcId="{C5B94E93-12BB-497D-BADC-F9C6C1260833}" destId="{0A21C8F9-0440-4678-86D3-0A927D9E1E9C}" srcOrd="3" destOrd="0" presId="urn:microsoft.com/office/officeart/2005/8/layout/bProcess3"/>
    <dgm:cxn modelId="{8C08DB38-F0B9-4048-A816-2F921ADA3010}" type="presParOf" srcId="{0A21C8F9-0440-4678-86D3-0A927D9E1E9C}" destId="{E1F77BF7-AEAC-4703-BEB1-888C69BFC3C3}" srcOrd="0" destOrd="0" presId="urn:microsoft.com/office/officeart/2005/8/layout/bProcess3"/>
    <dgm:cxn modelId="{26EA5F97-5195-4631-841E-63BC0E77A83D}" type="presParOf" srcId="{C5B94E93-12BB-497D-BADC-F9C6C1260833}" destId="{F537EC3B-25B8-4C59-A36A-FE7F5FA76653}"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10/22/2016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10/22/2016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ioinformatics.oxfordjournals.org/search?author1=Guillaume+Rizk&amp;sortspec=date&amp;submit=Submit" TargetMode="External"/><Relationship Id="rId7" Type="http://schemas.openxmlformats.org/officeDocument/2006/relationships/hyperlink" Target="http://bioinformatics.oxfordjournals.org/content/29/5/652.long#corresp-1"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bioinformatics.oxfordjournals.org/search?author1=Rayan+Chikhi&amp;sortspec=date&amp;submit=Submit" TargetMode="External"/><Relationship Id="rId5" Type="http://schemas.openxmlformats.org/officeDocument/2006/relationships/hyperlink" Target="http://bioinformatics.oxfordjournals.org/search?author1=Dominique+Lavenier&amp;sortspec=date&amp;submit=Submit" TargetMode="External"/><Relationship Id="rId4" Type="http://schemas.openxmlformats.org/officeDocument/2006/relationships/hyperlink" Target="http://bioinformatics.oxfordjournals.org/content/29/5/652.long#aff-1"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un.aei.polsl.pl/REFRESH/bioinformatics.oxfordjournals.org/content/early/2015/01/19/bioinformatics.btv022.abstrac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ieeexplore.ieee.org/search/searchresult.jsp?searchWithin=%22Authors%22:.QT.A.%20A.%20Mamun.QT.&amp;newsearch=true"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ieeexplore.ieee.org/search/searchresult.jsp?searchWithin=%22Authors%22:.QT.S.%20Rajasekaran.QT.&amp;newsearch=true" TargetMode="External"/><Relationship Id="rId4" Type="http://schemas.openxmlformats.org/officeDocument/2006/relationships/hyperlink" Target="http://ieeexplore.ieee.org/search/searchresult.jsp?searchWithin=%22Authors%22:.QT.S.%20Pal.QT.&amp;newsearch=tru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6</a:t>
            </a:fld>
            <a:endParaRPr lang="en-US"/>
          </a:p>
        </p:txBody>
      </p:sp>
    </p:spTree>
    <p:extLst>
      <p:ext uri="{BB962C8B-B14F-4D97-AF65-F5344CB8AC3E}">
        <p14:creationId xmlns:p14="http://schemas.microsoft.com/office/powerpoint/2010/main" val="143130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Bioinformatics</a:t>
            </a:r>
          </a:p>
          <a:p>
            <a:r>
              <a:rPr lang="en-US" sz="1200" b="0" i="0" u="none" strike="noStrike" kern="1200" baseline="0" dirty="0" err="1" smtClean="0">
                <a:solidFill>
                  <a:schemeClr val="tx1"/>
                </a:solidFill>
                <a:latin typeface="+mn-lt"/>
                <a:ea typeface="+mn-ea"/>
                <a:cs typeface="+mn-cs"/>
              </a:rPr>
              <a:t>KAnalyze</a:t>
            </a:r>
            <a:r>
              <a:rPr lang="en-US" sz="1200" b="0" i="0" u="none" strike="noStrike" kern="1200" baseline="0" dirty="0" smtClean="0">
                <a:solidFill>
                  <a:schemeClr val="tx1"/>
                </a:solidFill>
                <a:latin typeface="+mn-lt"/>
                <a:ea typeface="+mn-ea"/>
                <a:cs typeface="+mn-cs"/>
              </a:rPr>
              <a:t>: a fast versatile pipelined K-mer toolkit</a:t>
            </a:r>
          </a:p>
          <a:p>
            <a:r>
              <a:rPr lang="nn-NO" sz="1200" b="0" i="0" u="none" strike="noStrike" kern="1200" baseline="0" dirty="0" smtClean="0">
                <a:solidFill>
                  <a:schemeClr val="tx1"/>
                </a:solidFill>
                <a:latin typeface="+mn-lt"/>
                <a:ea typeface="+mn-ea"/>
                <a:cs typeface="+mn-cs"/>
              </a:rPr>
              <a:t>Peter Audano and Fredrik Vannberg*</a:t>
            </a:r>
          </a:p>
          <a:p>
            <a:r>
              <a:rPr lang="en-GB" sz="1200" b="0" i="0" u="none" strike="noStrike" kern="1200" baseline="0" dirty="0" smtClean="0">
                <a:solidFill>
                  <a:schemeClr val="tx1"/>
                </a:solidFill>
                <a:latin typeface="+mn-lt"/>
                <a:ea typeface="+mn-ea"/>
                <a:cs typeface="+mn-cs"/>
              </a:rPr>
              <a:t>School of Biology, Georgia Institute of Technology, Atlanta, GA 30332, USA</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21</a:t>
            </a:fld>
            <a:endParaRPr lang="en-US"/>
          </a:p>
        </p:txBody>
      </p:sp>
    </p:spTree>
    <p:extLst>
      <p:ext uri="{BB962C8B-B14F-4D97-AF65-F5344CB8AC3E}">
        <p14:creationId xmlns:p14="http://schemas.microsoft.com/office/powerpoint/2010/main" val="1427608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Bioinformatics</a:t>
            </a:r>
          </a:p>
          <a:p>
            <a:r>
              <a:rPr lang="en-GB" sz="1200" b="0" i="0" u="none" strike="noStrike" kern="1200" baseline="0" dirty="0" smtClean="0">
                <a:solidFill>
                  <a:schemeClr val="tx1"/>
                </a:solidFill>
                <a:latin typeface="+mn-lt"/>
                <a:ea typeface="+mn-ea"/>
                <a:cs typeface="+mn-cs"/>
              </a:rPr>
              <a:t>Turtle: Identifying frequent k-mers with cache-efficient algorithms</a:t>
            </a:r>
          </a:p>
          <a:p>
            <a:r>
              <a:rPr lang="en-US" sz="1200" b="0" i="0" u="none" strike="noStrike" kern="1200" baseline="0" dirty="0" err="1" smtClean="0">
                <a:solidFill>
                  <a:schemeClr val="tx1"/>
                </a:solidFill>
                <a:latin typeface="+mn-lt"/>
                <a:ea typeface="+mn-ea"/>
                <a:cs typeface="+mn-cs"/>
              </a:rPr>
              <a:t>Rajat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Shuvro</a:t>
            </a:r>
            <a:r>
              <a:rPr lang="en-US" sz="1200" b="0" i="0" u="none" strike="noStrike" kern="1200" baseline="0" dirty="0" smtClean="0">
                <a:solidFill>
                  <a:schemeClr val="tx1"/>
                </a:solidFill>
                <a:latin typeface="+mn-lt"/>
                <a:ea typeface="+mn-ea"/>
                <a:cs typeface="+mn-cs"/>
              </a:rPr>
              <a:t> Roy1,2,3,*, </a:t>
            </a:r>
            <a:r>
              <a:rPr lang="en-US" sz="1200" b="0" i="0" u="none" strike="noStrike" kern="1200" baseline="0" dirty="0" err="1" smtClean="0">
                <a:solidFill>
                  <a:schemeClr val="tx1"/>
                </a:solidFill>
                <a:latin typeface="+mn-lt"/>
                <a:ea typeface="+mn-ea"/>
                <a:cs typeface="+mn-cs"/>
              </a:rPr>
              <a:t>Debashish</a:t>
            </a:r>
            <a:r>
              <a:rPr lang="en-US" sz="1200" b="0" i="0" u="none" strike="noStrike" kern="1200" baseline="0" dirty="0" smtClean="0">
                <a:solidFill>
                  <a:schemeClr val="tx1"/>
                </a:solidFill>
                <a:latin typeface="+mn-lt"/>
                <a:ea typeface="+mn-ea"/>
                <a:cs typeface="+mn-cs"/>
              </a:rPr>
              <a:t> Bhattacharya2,3 and Alexander Schliep1,4,*</a:t>
            </a:r>
          </a:p>
          <a:p>
            <a:r>
              <a:rPr lang="en-GB" sz="1200" b="0" i="0" u="none" strike="noStrike" kern="1200" baseline="0" dirty="0" smtClean="0">
                <a:solidFill>
                  <a:schemeClr val="tx1"/>
                </a:solidFill>
                <a:latin typeface="+mn-lt"/>
                <a:ea typeface="+mn-ea"/>
                <a:cs typeface="+mn-cs"/>
              </a:rPr>
              <a:t>1Department of Computer Science, 2Department of Ecology, Evolution and Natural Resources, 3Institute</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22</a:t>
            </a:fld>
            <a:endParaRPr lang="en-US"/>
          </a:p>
        </p:txBody>
      </p:sp>
    </p:spTree>
    <p:extLst>
      <p:ext uri="{BB962C8B-B14F-4D97-AF65-F5344CB8AC3E}">
        <p14:creationId xmlns:p14="http://schemas.microsoft.com/office/powerpoint/2010/main" val="3094220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23</a:t>
            </a:fld>
            <a:endParaRPr lang="en-US"/>
          </a:p>
        </p:txBody>
      </p:sp>
    </p:spTree>
    <p:extLst>
      <p:ext uri="{BB962C8B-B14F-4D97-AF65-F5344CB8AC3E}">
        <p14:creationId xmlns:p14="http://schemas.microsoft.com/office/powerpoint/2010/main" val="669263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24</a:t>
            </a:fld>
            <a:endParaRPr lang="en-US"/>
          </a:p>
        </p:txBody>
      </p:sp>
    </p:spTree>
    <p:extLst>
      <p:ext uri="{BB962C8B-B14F-4D97-AF65-F5344CB8AC3E}">
        <p14:creationId xmlns:p14="http://schemas.microsoft.com/office/powerpoint/2010/main" val="309994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1" i="0" kern="1200" dirty="0" smtClean="0">
                <a:solidFill>
                  <a:schemeClr val="tx1"/>
                </a:solidFill>
                <a:effectLst/>
                <a:latin typeface="+mn-lt"/>
                <a:ea typeface="+mn-ea"/>
                <a:cs typeface="+mn-cs"/>
              </a:rPr>
              <a:t>DSK: </a:t>
            </a:r>
            <a:r>
              <a:rPr lang="en-GB" sz="1200" b="1" i="1" kern="1200" dirty="0" smtClean="0">
                <a:solidFill>
                  <a:schemeClr val="tx1"/>
                </a:solidFill>
                <a:effectLst/>
                <a:latin typeface="+mn-lt"/>
                <a:ea typeface="+mn-ea"/>
                <a:cs typeface="+mn-cs"/>
              </a:rPr>
              <a:t>k</a:t>
            </a:r>
            <a:r>
              <a:rPr lang="en-GB" sz="1200" b="1" i="0" kern="1200" dirty="0" smtClean="0">
                <a:solidFill>
                  <a:schemeClr val="tx1"/>
                </a:solidFill>
                <a:effectLst/>
                <a:latin typeface="+mn-lt"/>
                <a:ea typeface="+mn-ea"/>
                <a:cs typeface="+mn-cs"/>
              </a:rPr>
              <a:t>-mer counting with very low memory usage </a:t>
            </a:r>
            <a:r>
              <a:rPr lang="fr-FR" sz="1200" b="1" i="0" u="none" strike="noStrike" kern="1200" dirty="0" smtClean="0">
                <a:solidFill>
                  <a:schemeClr val="tx1"/>
                </a:solidFill>
                <a:effectLst/>
                <a:latin typeface="+mn-lt"/>
                <a:ea typeface="+mn-ea"/>
                <a:cs typeface="+mn-cs"/>
                <a:hlinkClick r:id="rId3"/>
              </a:rPr>
              <a:t>Guillaume Rizk</a:t>
            </a:r>
            <a:r>
              <a:rPr lang="fr-FR" sz="1200" b="0" i="0" u="none" strike="noStrike" kern="1200" baseline="30000" dirty="0" smtClean="0">
                <a:solidFill>
                  <a:schemeClr val="tx1"/>
                </a:solidFill>
                <a:effectLst/>
                <a:latin typeface="+mn-lt"/>
                <a:ea typeface="+mn-ea"/>
                <a:cs typeface="+mn-cs"/>
                <a:hlinkClick r:id="rId4"/>
              </a:rPr>
              <a:t>1</a:t>
            </a:r>
            <a:r>
              <a:rPr lang="fr-FR" sz="1200" b="1" i="0" kern="1200" dirty="0" smtClean="0">
                <a:solidFill>
                  <a:schemeClr val="tx1"/>
                </a:solidFill>
                <a:effectLst/>
                <a:latin typeface="+mn-lt"/>
                <a:ea typeface="+mn-ea"/>
                <a:cs typeface="+mn-cs"/>
              </a:rPr>
              <a:t>, </a:t>
            </a:r>
            <a:r>
              <a:rPr lang="fr-FR" sz="1200" b="1" i="0" u="none" strike="noStrike" kern="1200" dirty="0" smtClean="0">
                <a:solidFill>
                  <a:schemeClr val="tx1"/>
                </a:solidFill>
                <a:effectLst/>
                <a:latin typeface="+mn-lt"/>
                <a:ea typeface="+mn-ea"/>
                <a:cs typeface="+mn-cs"/>
                <a:hlinkClick r:id="rId5"/>
              </a:rPr>
              <a:t>Dominique Lavenier</a:t>
            </a:r>
            <a:r>
              <a:rPr lang="fr-FR" sz="1200" b="0" i="0" u="none" strike="noStrike" kern="1200" baseline="30000" dirty="0" smtClean="0">
                <a:solidFill>
                  <a:schemeClr val="tx1"/>
                </a:solidFill>
                <a:effectLst/>
                <a:latin typeface="+mn-lt"/>
                <a:ea typeface="+mn-ea"/>
                <a:cs typeface="+mn-cs"/>
                <a:hlinkClick r:id="rId4"/>
              </a:rPr>
              <a:t>2</a:t>
            </a:r>
            <a:r>
              <a:rPr lang="fr-FR" sz="1200" b="1" i="0" kern="1200" dirty="0" smtClean="0">
                <a:solidFill>
                  <a:schemeClr val="tx1"/>
                </a:solidFill>
                <a:effectLst/>
                <a:latin typeface="+mn-lt"/>
                <a:ea typeface="+mn-ea"/>
                <a:cs typeface="+mn-cs"/>
              </a:rPr>
              <a:t> and </a:t>
            </a:r>
            <a:r>
              <a:rPr lang="fr-FR" sz="1200" b="1" i="0" u="none" strike="noStrike" kern="1200" dirty="0" err="1" smtClean="0">
                <a:solidFill>
                  <a:schemeClr val="tx1"/>
                </a:solidFill>
                <a:effectLst/>
                <a:latin typeface="+mn-lt"/>
                <a:ea typeface="+mn-ea"/>
                <a:cs typeface="+mn-cs"/>
                <a:hlinkClick r:id="rId6"/>
              </a:rPr>
              <a:t>Rayan</a:t>
            </a:r>
            <a:r>
              <a:rPr lang="fr-FR" sz="1200" b="1" i="0" u="none" strike="noStrike" kern="1200" dirty="0" smtClean="0">
                <a:solidFill>
                  <a:schemeClr val="tx1"/>
                </a:solidFill>
                <a:effectLst/>
                <a:latin typeface="+mn-lt"/>
                <a:ea typeface="+mn-ea"/>
                <a:cs typeface="+mn-cs"/>
                <a:hlinkClick r:id="rId6"/>
              </a:rPr>
              <a:t> Chikhi</a:t>
            </a:r>
            <a:r>
              <a:rPr lang="fr-FR" sz="1200" b="0" i="0" u="none" strike="noStrike" kern="1200" baseline="30000" dirty="0" smtClean="0">
                <a:solidFill>
                  <a:schemeClr val="tx1"/>
                </a:solidFill>
                <a:effectLst/>
                <a:latin typeface="+mn-lt"/>
                <a:ea typeface="+mn-ea"/>
                <a:cs typeface="+mn-cs"/>
                <a:hlinkClick r:id="rId4"/>
              </a:rPr>
              <a:t>2</a:t>
            </a:r>
            <a:r>
              <a:rPr lang="fr-FR" sz="1200" b="1" i="0" kern="1200" dirty="0" smtClean="0">
                <a:solidFill>
                  <a:schemeClr val="tx1"/>
                </a:solidFill>
                <a:effectLst/>
                <a:latin typeface="+mn-lt"/>
                <a:ea typeface="+mn-ea"/>
                <a:cs typeface="+mn-cs"/>
              </a:rPr>
              <a:t>,</a:t>
            </a:r>
            <a:r>
              <a:rPr lang="fr-FR" sz="1200" b="0" i="0" u="none" strike="noStrike" kern="1200" baseline="30000" dirty="0" smtClean="0">
                <a:solidFill>
                  <a:schemeClr val="tx1"/>
                </a:solidFill>
                <a:effectLst/>
                <a:latin typeface="+mn-lt"/>
                <a:ea typeface="+mn-ea"/>
                <a:cs typeface="+mn-cs"/>
                <a:hlinkClick r:id="rId7"/>
              </a:rPr>
              <a:t>*</a:t>
            </a:r>
            <a:endParaRPr lang="fr-FR" sz="1200" b="0" i="0" u="none" strike="noStrike" kern="1200" baseline="30000" dirty="0" smtClean="0">
              <a:solidFill>
                <a:schemeClr val="tx1"/>
              </a:solidFill>
              <a:effectLst/>
              <a:latin typeface="+mn-lt"/>
              <a:ea typeface="+mn-ea"/>
              <a:cs typeface="+mn-cs"/>
            </a:endParaRPr>
          </a:p>
          <a:p>
            <a:pPr fontAlgn="base"/>
            <a:r>
              <a:rPr lang="fr-FR" sz="1200" b="0" i="0" u="none" strike="noStrike" kern="1200" baseline="30000" dirty="0" err="1" smtClean="0">
                <a:solidFill>
                  <a:schemeClr val="tx1"/>
                </a:solidFill>
                <a:effectLst/>
                <a:latin typeface="+mn-lt"/>
                <a:ea typeface="+mn-ea"/>
                <a:cs typeface="+mn-cs"/>
              </a:rPr>
              <a:t>BioInformatics</a:t>
            </a:r>
            <a:endParaRPr lang="fr-F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25</a:t>
            </a:fld>
            <a:endParaRPr lang="en-US"/>
          </a:p>
        </p:txBody>
      </p:sp>
    </p:spTree>
    <p:extLst>
      <p:ext uri="{BB962C8B-B14F-4D97-AF65-F5344CB8AC3E}">
        <p14:creationId xmlns:p14="http://schemas.microsoft.com/office/powerpoint/2010/main" val="2859843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26</a:t>
            </a:fld>
            <a:endParaRPr lang="en-US"/>
          </a:p>
        </p:txBody>
      </p:sp>
    </p:spTree>
    <p:extLst>
      <p:ext uri="{BB962C8B-B14F-4D97-AF65-F5344CB8AC3E}">
        <p14:creationId xmlns:p14="http://schemas.microsoft.com/office/powerpoint/2010/main" val="2188617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27</a:t>
            </a:fld>
            <a:endParaRPr lang="en-US"/>
          </a:p>
        </p:txBody>
      </p:sp>
    </p:spTree>
    <p:extLst>
      <p:ext uri="{BB962C8B-B14F-4D97-AF65-F5344CB8AC3E}">
        <p14:creationId xmlns:p14="http://schemas.microsoft.com/office/powerpoint/2010/main" val="3296079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28</a:t>
            </a:fld>
            <a:endParaRPr lang="en-US"/>
          </a:p>
        </p:txBody>
      </p:sp>
    </p:spTree>
    <p:extLst>
      <p:ext uri="{BB962C8B-B14F-4D97-AF65-F5344CB8AC3E}">
        <p14:creationId xmlns:p14="http://schemas.microsoft.com/office/powerpoint/2010/main" val="301640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Deorowicz</a:t>
            </a:r>
            <a:r>
              <a:rPr lang="en-US" sz="1200" b="0" i="0" kern="1200" dirty="0" smtClean="0">
                <a:solidFill>
                  <a:schemeClr val="tx1"/>
                </a:solidFill>
                <a:effectLst/>
                <a:latin typeface="+mn-lt"/>
                <a:ea typeface="+mn-ea"/>
                <a:cs typeface="+mn-cs"/>
              </a:rPr>
              <a:t>, S., </a:t>
            </a:r>
            <a:r>
              <a:rPr lang="en-US" sz="1200" b="0" i="0" kern="1200" dirty="0" err="1" smtClean="0">
                <a:solidFill>
                  <a:schemeClr val="tx1"/>
                </a:solidFill>
                <a:effectLst/>
                <a:latin typeface="+mn-lt"/>
                <a:ea typeface="+mn-ea"/>
                <a:cs typeface="+mn-cs"/>
              </a:rPr>
              <a:t>Kokot</a:t>
            </a:r>
            <a:r>
              <a:rPr lang="en-US" sz="1200" b="0" i="0" kern="1200" dirty="0" smtClean="0">
                <a:solidFill>
                  <a:schemeClr val="tx1"/>
                </a:solidFill>
                <a:effectLst/>
                <a:latin typeface="+mn-lt"/>
                <a:ea typeface="+mn-ea"/>
                <a:cs typeface="+mn-cs"/>
              </a:rPr>
              <a:t>, M., Grabowski, </a:t>
            </a:r>
            <a:r>
              <a:rPr lang="en-US" sz="1200" b="0" i="0" kern="1200" dirty="0" err="1" smtClean="0">
                <a:solidFill>
                  <a:schemeClr val="tx1"/>
                </a:solidFill>
                <a:effectLst/>
                <a:latin typeface="+mn-lt"/>
                <a:ea typeface="+mn-ea"/>
                <a:cs typeface="+mn-cs"/>
              </a:rPr>
              <a:t>Sz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Debudaj-Grabysz</a:t>
            </a:r>
            <a:r>
              <a:rPr lang="en-US" sz="1200" b="0" i="0" kern="1200" dirty="0" smtClean="0">
                <a:solidFill>
                  <a:schemeClr val="tx1"/>
                </a:solidFill>
                <a:effectLst/>
                <a:latin typeface="+mn-lt"/>
                <a:ea typeface="+mn-ea"/>
                <a:cs typeface="+mn-cs"/>
              </a:rPr>
              <a:t>, A., </a:t>
            </a:r>
            <a:r>
              <a:rPr lang="en-US" sz="1200" b="0" i="1" kern="1200" dirty="0" smtClean="0">
                <a:solidFill>
                  <a:schemeClr val="tx1"/>
                </a:solidFill>
                <a:effectLst/>
                <a:latin typeface="+mn-lt"/>
                <a:ea typeface="+mn-ea"/>
                <a:cs typeface="+mn-cs"/>
              </a:rPr>
              <a:t>KMC 2: Fast and resource-frugal k-mer counting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Bioinformatics, </a:t>
            </a:r>
            <a:r>
              <a:rPr lang="en-US" sz="1200" b="0" i="0" kern="1200" dirty="0" smtClean="0">
                <a:solidFill>
                  <a:schemeClr val="tx1"/>
                </a:solidFill>
                <a:effectLst/>
                <a:latin typeface="+mn-lt"/>
                <a:ea typeface="+mn-ea"/>
                <a:cs typeface="+mn-cs"/>
              </a:rPr>
              <a:t>2015; </a:t>
            </a:r>
            <a:r>
              <a:rPr lang="en-US" sz="1200" b="0" i="0" kern="1200" dirty="0" err="1" smtClean="0">
                <a:solidFill>
                  <a:schemeClr val="tx1"/>
                </a:solidFill>
                <a:effectLst/>
                <a:latin typeface="+mn-lt"/>
                <a:ea typeface="+mn-ea"/>
                <a:cs typeface="+mn-cs"/>
              </a:rPr>
              <a:t>doi</a:t>
            </a:r>
            <a:r>
              <a:rPr lang="en-US" sz="1200" b="0" i="0" kern="1200" dirty="0" smtClean="0">
                <a:solidFill>
                  <a:schemeClr val="tx1"/>
                </a:solidFill>
                <a:effectLst/>
                <a:latin typeface="+mn-lt"/>
                <a:ea typeface="+mn-ea"/>
                <a:cs typeface="+mn-cs"/>
              </a:rPr>
              <a:t>: 10.1093/bioinformatics/btv022():</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29</a:t>
            </a:fld>
            <a:endParaRPr lang="en-US"/>
          </a:p>
        </p:txBody>
      </p:sp>
    </p:spTree>
    <p:extLst>
      <p:ext uri="{BB962C8B-B14F-4D97-AF65-F5344CB8AC3E}">
        <p14:creationId xmlns:p14="http://schemas.microsoft.com/office/powerpoint/2010/main" val="2299613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30</a:t>
            </a:fld>
            <a:endParaRPr lang="en-US"/>
          </a:p>
        </p:txBody>
      </p:sp>
    </p:spTree>
    <p:extLst>
      <p:ext uri="{BB962C8B-B14F-4D97-AF65-F5344CB8AC3E}">
        <p14:creationId xmlns:p14="http://schemas.microsoft.com/office/powerpoint/2010/main" val="4187515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smtClean="0">
                <a:solidFill>
                  <a:schemeClr val="tx1"/>
                </a:solidFill>
                <a:latin typeface="+mn-lt"/>
                <a:ea typeface="+mn-ea"/>
                <a:cs typeface="+mn-cs"/>
              </a:rPr>
              <a:t>BMC Genomics</a:t>
            </a:r>
          </a:p>
          <a:p>
            <a:r>
              <a:rPr lang="en-GB" sz="1200" b="1" i="0" u="none" strike="noStrike" kern="1200" baseline="0" dirty="0" smtClean="0">
                <a:solidFill>
                  <a:schemeClr val="tx1"/>
                </a:solidFill>
                <a:latin typeface="+mn-lt"/>
                <a:ea typeface="+mn-ea"/>
                <a:cs typeface="+mn-cs"/>
              </a:rPr>
              <a:t>A new method to compute K-mer frequencies and its application to</a:t>
            </a:r>
          </a:p>
          <a:p>
            <a:r>
              <a:rPr lang="en-GB" sz="1200" b="1" i="0" u="none" strike="noStrike" kern="1200" baseline="0" dirty="0" smtClean="0">
                <a:solidFill>
                  <a:schemeClr val="tx1"/>
                </a:solidFill>
                <a:latin typeface="+mn-lt"/>
                <a:ea typeface="+mn-ea"/>
                <a:cs typeface="+mn-cs"/>
              </a:rPr>
              <a:t>annotate large repetitive plant genomes</a:t>
            </a:r>
          </a:p>
          <a:p>
            <a:r>
              <a:rPr lang="en-US" sz="1200" b="0" i="0" u="none" strike="noStrike" kern="1200" baseline="0" dirty="0" smtClean="0">
                <a:solidFill>
                  <a:schemeClr val="tx1"/>
                </a:solidFill>
                <a:latin typeface="+mn-lt"/>
                <a:ea typeface="+mn-ea"/>
                <a:cs typeface="+mn-cs"/>
              </a:rPr>
              <a:t>Stefan Kurtz†1, </a:t>
            </a:r>
            <a:r>
              <a:rPr lang="en-US" sz="1200" b="0" i="0" u="none" strike="noStrike" kern="1200" baseline="0" dirty="0" err="1" smtClean="0">
                <a:solidFill>
                  <a:schemeClr val="tx1"/>
                </a:solidFill>
                <a:latin typeface="+mn-lt"/>
                <a:ea typeface="+mn-ea"/>
                <a:cs typeface="+mn-cs"/>
              </a:rPr>
              <a:t>Apurva</a:t>
            </a:r>
            <a:r>
              <a:rPr lang="en-US" sz="1200" b="0" i="0" u="none" strike="noStrike" kern="1200" baseline="0" dirty="0" smtClean="0">
                <a:solidFill>
                  <a:schemeClr val="tx1"/>
                </a:solidFill>
                <a:latin typeface="+mn-lt"/>
                <a:ea typeface="+mn-ea"/>
                <a:cs typeface="+mn-cs"/>
              </a:rPr>
              <a:t> Narechania†2,3, Joshua C Stein2 and Doreen Ware*2</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11</a:t>
            </a:fld>
            <a:endParaRPr lang="en-US"/>
          </a:p>
        </p:txBody>
      </p:sp>
    </p:spTree>
    <p:extLst>
      <p:ext uri="{BB962C8B-B14F-4D97-AF65-F5344CB8AC3E}">
        <p14:creationId xmlns:p14="http://schemas.microsoft.com/office/powerpoint/2010/main" val="143752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31</a:t>
            </a:fld>
            <a:endParaRPr lang="en-US"/>
          </a:p>
        </p:txBody>
      </p:sp>
    </p:spTree>
    <p:extLst>
      <p:ext uri="{BB962C8B-B14F-4D97-AF65-F5344CB8AC3E}">
        <p14:creationId xmlns:p14="http://schemas.microsoft.com/office/powerpoint/2010/main" val="1353003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32</a:t>
            </a:fld>
            <a:endParaRPr lang="en-US"/>
          </a:p>
        </p:txBody>
      </p:sp>
    </p:spTree>
    <p:extLst>
      <p:ext uri="{BB962C8B-B14F-4D97-AF65-F5344CB8AC3E}">
        <p14:creationId xmlns:p14="http://schemas.microsoft.com/office/powerpoint/2010/main" val="764380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33</a:t>
            </a:fld>
            <a:endParaRPr lang="en-US"/>
          </a:p>
        </p:txBody>
      </p:sp>
    </p:spTree>
    <p:extLst>
      <p:ext uri="{BB962C8B-B14F-4D97-AF65-F5344CB8AC3E}">
        <p14:creationId xmlns:p14="http://schemas.microsoft.com/office/powerpoint/2010/main" val="930253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34</a:t>
            </a:fld>
            <a:endParaRPr lang="en-US"/>
          </a:p>
        </p:txBody>
      </p:sp>
    </p:spTree>
    <p:extLst>
      <p:ext uri="{BB962C8B-B14F-4D97-AF65-F5344CB8AC3E}">
        <p14:creationId xmlns:p14="http://schemas.microsoft.com/office/powerpoint/2010/main" val="382417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35</a:t>
            </a:fld>
            <a:endParaRPr lang="en-US"/>
          </a:p>
        </p:txBody>
      </p:sp>
    </p:spTree>
    <p:extLst>
      <p:ext uri="{BB962C8B-B14F-4D97-AF65-F5344CB8AC3E}">
        <p14:creationId xmlns:p14="http://schemas.microsoft.com/office/powerpoint/2010/main" val="3303615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altLang="en-US" sz="1200" dirty="0" smtClean="0"/>
              <a:t>Dependence of KMC 2 processing time on k for </a:t>
            </a:r>
            <a:r>
              <a:rPr lang="en-GB" altLang="en-US" sz="1200" i="1" dirty="0" smtClean="0"/>
              <a:t>H. sapiens </a:t>
            </a:r>
            <a:r>
              <a:rPr lang="en-GB" altLang="en-US" sz="1200" dirty="0" smtClean="0"/>
              <a:t>2 dataset</a:t>
            </a:r>
          </a:p>
          <a:p>
            <a:pPr eaLnBrk="1" hangingPunct="1">
              <a:spcBef>
                <a:spcPct val="0"/>
              </a:spcBef>
            </a:pPr>
            <a:r>
              <a:rPr lang="en-US" altLang="en-US" sz="1200" dirty="0" smtClean="0"/>
              <a:t>(k = 22, 25, 28, 32, 40, 50, 60, 70)</a:t>
            </a: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36</a:t>
            </a:fld>
            <a:endParaRPr lang="en-US"/>
          </a:p>
        </p:txBody>
      </p:sp>
    </p:spTree>
    <p:extLst>
      <p:ext uri="{BB962C8B-B14F-4D97-AF65-F5344CB8AC3E}">
        <p14:creationId xmlns:p14="http://schemas.microsoft.com/office/powerpoint/2010/main" val="2072071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37</a:t>
            </a:fld>
            <a:endParaRPr lang="en-US"/>
          </a:p>
        </p:txBody>
      </p:sp>
    </p:spTree>
    <p:extLst>
      <p:ext uri="{BB962C8B-B14F-4D97-AF65-F5344CB8AC3E}">
        <p14:creationId xmlns:p14="http://schemas.microsoft.com/office/powerpoint/2010/main" val="2144849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IEEE </a:t>
            </a:r>
            <a:r>
              <a:rPr lang="en-US" sz="1200" b="0" i="1" kern="1200" dirty="0" err="1" smtClean="0">
                <a:solidFill>
                  <a:schemeClr val="tx1"/>
                </a:solidFill>
                <a:effectLst/>
                <a:latin typeface="+mn-lt"/>
                <a:ea typeface="+mn-ea"/>
                <a:cs typeface="+mn-cs"/>
              </a:rPr>
              <a:t>Xplore</a:t>
            </a:r>
            <a:r>
              <a:rPr lang="en-US" sz="1200" b="0" i="0" kern="1200" dirty="0" smtClean="0">
                <a:solidFill>
                  <a:schemeClr val="tx1"/>
                </a:solidFill>
                <a:effectLst/>
                <a:latin typeface="+mn-lt"/>
                <a:ea typeface="+mn-ea"/>
                <a:cs typeface="+mn-cs"/>
              </a:rPr>
              <a:t> Digital Library</a:t>
            </a: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Efficient techniques for k-mer counting </a:t>
            </a:r>
            <a:r>
              <a:rPr lang="en-GB" sz="1200" b="0" i="0" u="none" strike="noStrike" kern="1200" dirty="0" smtClean="0">
                <a:solidFill>
                  <a:schemeClr val="tx1"/>
                </a:solidFill>
                <a:effectLst/>
                <a:latin typeface="+mn-lt"/>
                <a:ea typeface="+mn-ea"/>
                <a:cs typeface="+mn-cs"/>
                <a:hlinkClick r:id="rId3"/>
              </a:rPr>
              <a:t>A. A. </a:t>
            </a:r>
            <a:r>
              <a:rPr lang="en-GB" sz="1200" b="0" i="0" u="none" strike="noStrike" kern="1200" dirty="0" err="1" smtClean="0">
                <a:solidFill>
                  <a:schemeClr val="tx1"/>
                </a:solidFill>
                <a:effectLst/>
                <a:latin typeface="+mn-lt"/>
                <a:ea typeface="+mn-ea"/>
                <a:cs typeface="+mn-cs"/>
                <a:hlinkClick r:id="rId3"/>
              </a:rPr>
              <a:t>Mamun</a:t>
            </a:r>
            <a:r>
              <a:rPr lang="en-GB" sz="1200" b="0" i="0" kern="1200" dirty="0" smtClean="0">
                <a:solidFill>
                  <a:schemeClr val="tx1"/>
                </a:solidFill>
                <a:effectLst/>
                <a:latin typeface="+mn-lt"/>
                <a:ea typeface="+mn-ea"/>
                <a:cs typeface="+mn-cs"/>
              </a:rPr>
              <a:t> ; Dept. of </a:t>
            </a:r>
            <a:r>
              <a:rPr lang="en-GB" sz="1200" b="0" i="0" kern="1200" dirty="0" err="1" smtClean="0">
                <a:solidFill>
                  <a:schemeClr val="tx1"/>
                </a:solidFill>
                <a:effectLst/>
                <a:latin typeface="+mn-lt"/>
                <a:ea typeface="+mn-ea"/>
                <a:cs typeface="+mn-cs"/>
              </a:rPr>
              <a:t>Comput</a:t>
            </a:r>
            <a:r>
              <a:rPr lang="en-GB" sz="1200" b="0" i="0" kern="1200" dirty="0" smtClean="0">
                <a:solidFill>
                  <a:schemeClr val="tx1"/>
                </a:solidFill>
                <a:effectLst/>
                <a:latin typeface="+mn-lt"/>
                <a:ea typeface="+mn-ea"/>
                <a:cs typeface="+mn-cs"/>
              </a:rPr>
              <a:t>. Sci. &amp; Eng., Univ. of Connecticut, Storrs, CT, USA ; </a:t>
            </a:r>
            <a:r>
              <a:rPr lang="en-GB" sz="1200" b="0" i="0" u="none" strike="noStrike" kern="1200" dirty="0" smtClean="0">
                <a:solidFill>
                  <a:schemeClr val="tx1"/>
                </a:solidFill>
                <a:effectLst/>
                <a:latin typeface="+mn-lt"/>
                <a:ea typeface="+mn-ea"/>
                <a:cs typeface="+mn-cs"/>
                <a:hlinkClick r:id="rId4"/>
              </a:rPr>
              <a:t>S. Pal</a:t>
            </a:r>
            <a:r>
              <a:rPr lang="en-GB" sz="1200" b="0" i="0" kern="1200" dirty="0" smtClean="0">
                <a:solidFill>
                  <a:schemeClr val="tx1"/>
                </a:solidFill>
                <a:effectLst/>
                <a:latin typeface="+mn-lt"/>
                <a:ea typeface="+mn-ea"/>
                <a:cs typeface="+mn-cs"/>
              </a:rPr>
              <a:t> ; </a:t>
            </a:r>
            <a:r>
              <a:rPr lang="en-GB" sz="1200" b="0" i="0" u="none" strike="noStrike" kern="1200" dirty="0" smtClean="0">
                <a:solidFill>
                  <a:schemeClr val="tx1"/>
                </a:solidFill>
                <a:effectLst/>
                <a:latin typeface="+mn-lt"/>
                <a:ea typeface="+mn-ea"/>
                <a:cs typeface="+mn-cs"/>
                <a:hlinkClick r:id="rId5"/>
              </a:rPr>
              <a:t>S. </a:t>
            </a:r>
            <a:r>
              <a:rPr lang="en-GB" sz="1200" b="0" i="0" u="none" strike="noStrike" kern="1200" dirty="0" err="1" smtClean="0">
                <a:solidFill>
                  <a:schemeClr val="tx1"/>
                </a:solidFill>
                <a:effectLst/>
                <a:latin typeface="+mn-lt"/>
                <a:ea typeface="+mn-ea"/>
                <a:cs typeface="+mn-cs"/>
                <a:hlinkClick r:id="rId5"/>
              </a:rPr>
              <a:t>Rajasekaran</a:t>
            </a:r>
            <a:endParaRPr lang="en-GB"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Most of the available memory-based algorithms suffer from many cache misses. Our implementation uses caches very efficiently. The algorithm keeps all of the temporary data in memory. It requires disk space only for compact output data.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38</a:t>
            </a:fld>
            <a:endParaRPr lang="en-US"/>
          </a:p>
        </p:txBody>
      </p:sp>
    </p:spTree>
    <p:extLst>
      <p:ext uri="{BB962C8B-B14F-4D97-AF65-F5344CB8AC3E}">
        <p14:creationId xmlns:p14="http://schemas.microsoft.com/office/powerpoint/2010/main" val="1536561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Computational Performance Assessment of k-mer Counting Algorithms NELSON PE´REZ, MIGUEL GUTIERREZ, and NELSON VERA</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JOURNAL OF COMPUTATIONAL BIOLOGY Volume 23, Number 4, 2016 # Mary Ann Liebert, Inc. Pp. 248–255 DOI: 10.1089/cmb.2015.0199</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39</a:t>
            </a:fld>
            <a:endParaRPr lang="en-US"/>
          </a:p>
        </p:txBody>
      </p:sp>
    </p:spTree>
    <p:extLst>
      <p:ext uri="{BB962C8B-B14F-4D97-AF65-F5344CB8AC3E}">
        <p14:creationId xmlns:p14="http://schemas.microsoft.com/office/powerpoint/2010/main" val="1436593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Computational Performance Assessment of k-mer Counting Algorithms NELSON PE´REZ, MIGUEL GUTIERREZ, and NELSON VERA</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JOURNAL OF COMPUTATIONAL BIOLOGY Volume 23, Number 4, 2016 # Mary Ann Liebert, Inc. Pp. 248–255 DOI: 10.1089/cmb.2015.0199</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40</a:t>
            </a:fld>
            <a:endParaRPr lang="en-US"/>
          </a:p>
        </p:txBody>
      </p:sp>
    </p:spTree>
    <p:extLst>
      <p:ext uri="{BB962C8B-B14F-4D97-AF65-F5344CB8AC3E}">
        <p14:creationId xmlns:p14="http://schemas.microsoft.com/office/powerpoint/2010/main" val="344172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GB" sz="1600" dirty="0" smtClean="0"/>
              <a:t>Two assumptions particular to </a:t>
            </a:r>
            <a:r>
              <a:rPr lang="en-GB" sz="1600" i="1" dirty="0" smtClean="0"/>
              <a:t>k</a:t>
            </a:r>
            <a:r>
              <a:rPr lang="en-GB" sz="1600" dirty="0" smtClean="0"/>
              <a:t>-mer counting simplify the design</a:t>
            </a:r>
            <a:r>
              <a:rPr lang="bn-IN" sz="1600" dirty="0" smtClean="0"/>
              <a:t> </a:t>
            </a:r>
            <a:r>
              <a:rPr lang="en-GB" sz="1600" dirty="0" smtClean="0"/>
              <a:t>of the hash table</a:t>
            </a:r>
            <a:r>
              <a:rPr lang="en-US" sz="1600" dirty="0" smtClean="0"/>
              <a:t>:</a:t>
            </a:r>
            <a:endParaRPr lang="bn-IN" sz="1600" dirty="0" smtClean="0"/>
          </a:p>
          <a:p>
            <a:pPr algn="just"/>
            <a:r>
              <a:rPr lang="en-GB" sz="1200" dirty="0" smtClean="0"/>
              <a:t>First, no entry is ever deleted and there is no need to maintain special information about deleted keys. </a:t>
            </a:r>
          </a:p>
          <a:p>
            <a:pPr algn="just"/>
            <a:r>
              <a:rPr lang="en-GB" sz="1200" dirty="0" smtClean="0"/>
              <a:t>Second, for </a:t>
            </a:r>
            <a:r>
              <a:rPr lang="en-GB" sz="1200" i="1" dirty="0" smtClean="0"/>
              <a:t>k</a:t>
            </a:r>
            <a:r>
              <a:rPr lang="en-GB" sz="1200" dirty="0" smtClean="0"/>
              <a:t>-mer counting the required size of the hash table should be easy to estimate or potentially the entire available memory is used. Hence, in the event that the hash table is full, it will be written to disk instead of doubling </a:t>
            </a:r>
            <a:r>
              <a:rPr lang="en-US" sz="1200" dirty="0" smtClean="0"/>
              <a:t>its size in memory.</a:t>
            </a: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12</a:t>
            </a:fld>
            <a:endParaRPr lang="en-US"/>
          </a:p>
        </p:txBody>
      </p:sp>
    </p:spTree>
    <p:extLst>
      <p:ext uri="{BB962C8B-B14F-4D97-AF65-F5344CB8AC3E}">
        <p14:creationId xmlns:p14="http://schemas.microsoft.com/office/powerpoint/2010/main" val="2729614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Computational Performance Assessment of k-mer Counting Algorithms NELSON PE´REZ, MIGUEL GUTIERREZ, and NELSON VERA</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JOURNAL OF COMPUTATIONAL BIOLOGY Volume 23, Number 4, 2016 # Mary Ann Liebert, Inc. Pp. 248–255 DOI: 10.1089/cmb.2015.0199</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41</a:t>
            </a:fld>
            <a:endParaRPr lang="en-US"/>
          </a:p>
        </p:txBody>
      </p:sp>
    </p:spTree>
    <p:extLst>
      <p:ext uri="{BB962C8B-B14F-4D97-AF65-F5344CB8AC3E}">
        <p14:creationId xmlns:p14="http://schemas.microsoft.com/office/powerpoint/2010/main" val="3356182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Computational Performance Assessment of k-mer Counting Algorithms NELSON PE´REZ, MIGUEL GUTIERREZ, and NELSON VERA</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JOURNAL OF COMPUTATIONAL BIOLOGY Volume 23, Number 4, 2016 # Mary Ann Liebert, Inc. Pp. 248–255 DOI: 10.1089/cmb.2015.0199</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42</a:t>
            </a:fld>
            <a:endParaRPr lang="en-US"/>
          </a:p>
        </p:txBody>
      </p:sp>
    </p:spTree>
    <p:extLst>
      <p:ext uri="{BB962C8B-B14F-4D97-AF65-F5344CB8AC3E}">
        <p14:creationId xmlns:p14="http://schemas.microsoft.com/office/powerpoint/2010/main" val="736445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Computational Performance Assessment of k-mer Counting Algorithms NELSON PE´REZ, MIGUEL GUTIERREZ, and NELSON VERA</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JOURNAL OF COMPUTATIONAL BIOLOGY Volume 23, Number 4, 2016 # Mary Ann Liebert, Inc. Pp. 248–255 DOI: 10.1089/cmb.2015.0199</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43</a:t>
            </a:fld>
            <a:endParaRPr lang="en-US"/>
          </a:p>
        </p:txBody>
      </p:sp>
    </p:spTree>
    <p:extLst>
      <p:ext uri="{BB962C8B-B14F-4D97-AF65-F5344CB8AC3E}">
        <p14:creationId xmlns:p14="http://schemas.microsoft.com/office/powerpoint/2010/main" val="1834172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Computational Performance Assessment of k-mer Counting Algorithms NELSON PE´REZ, MIGUEL GUTIERREZ, and NELSON VERA</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JOURNAL OF COMPUTATIONAL BIOLOGY Volume 23, Number 4, 2016 # Mary Ann Liebert, Inc. Pp. 248–255 DOI: 10.1089/cmb.2015.0199</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44</a:t>
            </a:fld>
            <a:endParaRPr lang="en-US"/>
          </a:p>
        </p:txBody>
      </p:sp>
    </p:spTree>
    <p:extLst>
      <p:ext uri="{BB962C8B-B14F-4D97-AF65-F5344CB8AC3E}">
        <p14:creationId xmlns:p14="http://schemas.microsoft.com/office/powerpoint/2010/main" val="1771406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Computational Performance Assessment of k-mer Counting Algorithms NELSON PE´REZ, MIGUEL GUTIERREZ, and NELSON VERA</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JOURNAL OF COMPUTATIONAL BIOLOGY Volume 23, Number 4, 2016 # Mary Ann Liebert, Inc. Pp. 248–255 DOI: 10.1089/cmb.2015.0199</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45</a:t>
            </a:fld>
            <a:endParaRPr lang="en-US"/>
          </a:p>
        </p:txBody>
      </p:sp>
    </p:spTree>
    <p:extLst>
      <p:ext uri="{BB962C8B-B14F-4D97-AF65-F5344CB8AC3E}">
        <p14:creationId xmlns:p14="http://schemas.microsoft.com/office/powerpoint/2010/main" val="96325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Memory usage for various levels of sequencing coverage on reads</a:t>
            </a:r>
          </a:p>
          <a:p>
            <a:r>
              <a:rPr lang="en-GB" sz="1200" b="0" i="0" u="none" strike="noStrike" kern="1200" baseline="0" dirty="0" smtClean="0">
                <a:solidFill>
                  <a:schemeClr val="tx1"/>
                </a:solidFill>
                <a:latin typeface="+mn-lt"/>
                <a:ea typeface="+mn-ea"/>
                <a:cs typeface="+mn-cs"/>
              </a:rPr>
              <a:t>generated during the Turkey genome project when counting 22-mers. Except</a:t>
            </a:r>
          </a:p>
          <a:p>
            <a:r>
              <a:rPr lang="en-GB" sz="1200" b="0" i="0" u="none" strike="noStrike" kern="1200" baseline="0" dirty="0" smtClean="0">
                <a:solidFill>
                  <a:schemeClr val="tx1"/>
                </a:solidFill>
                <a:latin typeface="+mn-lt"/>
                <a:ea typeface="+mn-ea"/>
                <a:cs typeface="+mn-cs"/>
              </a:rPr>
              <a:t>for </a:t>
            </a:r>
            <a:r>
              <a:rPr lang="en-GB" sz="1200" b="0" i="0" u="none" strike="noStrike" kern="1200" baseline="0" dirty="0" err="1" smtClean="0">
                <a:solidFill>
                  <a:schemeClr val="tx1"/>
                </a:solidFill>
                <a:latin typeface="+mn-lt"/>
                <a:ea typeface="+mn-ea"/>
                <a:cs typeface="+mn-cs"/>
              </a:rPr>
              <a:t>Tallymer</a:t>
            </a:r>
            <a:r>
              <a:rPr lang="en-GB" sz="1200" b="0" i="0" u="none" strike="noStrike" kern="1200" baseline="0" dirty="0" smtClean="0">
                <a:solidFill>
                  <a:schemeClr val="tx1"/>
                </a:solidFill>
                <a:latin typeface="+mn-lt"/>
                <a:ea typeface="+mn-ea"/>
                <a:cs typeface="+mn-cs"/>
              </a:rPr>
              <a:t> (which is inherently single threaded), all programs were run</a:t>
            </a:r>
          </a:p>
          <a:p>
            <a:r>
              <a:rPr lang="en-GB" sz="1200" b="0" i="0" u="none" strike="noStrike" kern="1200" baseline="0" dirty="0" smtClean="0">
                <a:solidFill>
                  <a:schemeClr val="tx1"/>
                </a:solidFill>
                <a:latin typeface="+mn-lt"/>
                <a:ea typeface="+mn-ea"/>
                <a:cs typeface="+mn-cs"/>
              </a:rPr>
              <a:t>using 32 threads. The memory usage for the serial and 32-thread versions of</a:t>
            </a:r>
          </a:p>
          <a:p>
            <a:r>
              <a:rPr lang="en-GB" sz="1200" b="0" i="0" u="none" strike="noStrike" kern="1200" baseline="0" dirty="0" smtClean="0">
                <a:solidFill>
                  <a:schemeClr val="tx1"/>
                </a:solidFill>
                <a:latin typeface="+mn-lt"/>
                <a:ea typeface="+mn-ea"/>
                <a:cs typeface="+mn-cs"/>
              </a:rPr>
              <a:t>Jellyfish is almost identical (results are shown using 32 threads)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3306124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Computation time versus sequencing coverage on reads generated</a:t>
            </a:r>
          </a:p>
          <a:p>
            <a:r>
              <a:rPr lang="en-GB" sz="1200" b="0" i="0" u="none" strike="noStrike" kern="1200" baseline="0" dirty="0" smtClean="0">
                <a:solidFill>
                  <a:schemeClr val="tx1"/>
                </a:solidFill>
                <a:latin typeface="+mn-lt"/>
                <a:ea typeface="+mn-ea"/>
                <a:cs typeface="+mn-cs"/>
              </a:rPr>
              <a:t>during the Turkey genome project. Except as noted all programs were run</a:t>
            </a:r>
          </a:p>
          <a:p>
            <a:r>
              <a:rPr lang="en-US" sz="1200" b="0" i="0" u="none" strike="noStrike" kern="1200" baseline="0" dirty="0" smtClean="0">
                <a:solidFill>
                  <a:schemeClr val="tx1"/>
                </a:solidFill>
                <a:latin typeface="+mn-lt"/>
                <a:ea typeface="+mn-ea"/>
                <a:cs typeface="+mn-cs"/>
              </a:rPr>
              <a:t>using 32 threads.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16</a:t>
            </a:fld>
            <a:endParaRPr lang="en-US"/>
          </a:p>
        </p:txBody>
      </p:sp>
    </p:spTree>
    <p:extLst>
      <p:ext uri="{BB962C8B-B14F-4D97-AF65-F5344CB8AC3E}">
        <p14:creationId xmlns:p14="http://schemas.microsoft.com/office/powerpoint/2010/main" val="396146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Speedup versus number of threads on coverage 5× of the Turkey</a:t>
            </a:r>
          </a:p>
          <a:p>
            <a:r>
              <a:rPr lang="en-GB" sz="1200" b="0" i="0" u="none" strike="noStrike" kern="1200" baseline="0" dirty="0" smtClean="0">
                <a:solidFill>
                  <a:schemeClr val="tx1"/>
                </a:solidFill>
                <a:latin typeface="+mn-lt"/>
                <a:ea typeface="+mn-ea"/>
                <a:cs typeface="+mn-cs"/>
              </a:rPr>
              <a:t>reads. On this log–log scale plot, a perfectly linear speedup would correspond</a:t>
            </a:r>
          </a:p>
          <a:p>
            <a:r>
              <a:rPr lang="en-GB" sz="1200" b="0" i="0" u="none" strike="noStrike" kern="1200" baseline="0" dirty="0" smtClean="0">
                <a:solidFill>
                  <a:schemeClr val="tx1"/>
                </a:solidFill>
                <a:latin typeface="+mn-lt"/>
                <a:ea typeface="+mn-ea"/>
                <a:cs typeface="+mn-cs"/>
              </a:rPr>
              <a:t>to a diagonal line. The ‘no IO’ curves includes only the initialization and</a:t>
            </a:r>
          </a:p>
          <a:p>
            <a:r>
              <a:rPr lang="en-GB" sz="1200" b="0" i="0" u="none" strike="noStrike" kern="1200" baseline="0" dirty="0" smtClean="0">
                <a:solidFill>
                  <a:schemeClr val="tx1"/>
                </a:solidFill>
                <a:latin typeface="+mn-lt"/>
                <a:ea typeface="+mn-ea"/>
                <a:cs typeface="+mn-cs"/>
              </a:rPr>
              <a:t>counting phase times. The curve marked ‘with IO’ counts the total runtime.</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17</a:t>
            </a:fld>
            <a:endParaRPr lang="en-US"/>
          </a:p>
        </p:txBody>
      </p:sp>
    </p:spTree>
    <p:extLst>
      <p:ext uri="{BB962C8B-B14F-4D97-AF65-F5344CB8AC3E}">
        <p14:creationId xmlns:p14="http://schemas.microsoft.com/office/powerpoint/2010/main" val="46864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Efficient counting of k-mers in DNA sequences </a:t>
            </a:r>
            <a:r>
              <a:rPr lang="en-US" sz="1200" b="0" i="0" u="none" strike="noStrike" kern="1200" baseline="0" dirty="0" smtClean="0">
                <a:solidFill>
                  <a:schemeClr val="tx1"/>
                </a:solidFill>
                <a:latin typeface="+mn-lt"/>
                <a:ea typeface="+mn-ea"/>
                <a:cs typeface="+mn-cs"/>
              </a:rPr>
              <a:t>using a bloom filter</a:t>
            </a:r>
          </a:p>
          <a:p>
            <a:r>
              <a:rPr lang="en-GB" sz="1200" b="0" i="0" u="none" strike="noStrike" kern="1200" baseline="0" dirty="0" err="1" smtClean="0">
                <a:solidFill>
                  <a:schemeClr val="tx1"/>
                </a:solidFill>
                <a:latin typeface="+mn-lt"/>
                <a:ea typeface="+mn-ea"/>
                <a:cs typeface="+mn-cs"/>
              </a:rPr>
              <a:t>Páll</a:t>
            </a:r>
            <a:r>
              <a:rPr lang="en-GB" sz="1200" b="0" i="0" u="none" strike="noStrike" kern="1200" baseline="0" dirty="0" smtClean="0">
                <a:solidFill>
                  <a:schemeClr val="tx1"/>
                </a:solidFill>
                <a:latin typeface="+mn-lt"/>
                <a:ea typeface="+mn-ea"/>
                <a:cs typeface="+mn-cs"/>
              </a:rPr>
              <a:t> Melsted1* and Jonathan K Pritchard1,2 BMC Bioinformatics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18</a:t>
            </a:fld>
            <a:endParaRPr lang="en-US"/>
          </a:p>
        </p:txBody>
      </p:sp>
    </p:spTree>
    <p:extLst>
      <p:ext uri="{BB962C8B-B14F-4D97-AF65-F5344CB8AC3E}">
        <p14:creationId xmlns:p14="http://schemas.microsoft.com/office/powerpoint/2010/main" val="3019251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Efficient counting of k-mers in DNA sequences </a:t>
            </a:r>
            <a:r>
              <a:rPr lang="en-US" sz="1200" b="0" i="0" u="none" strike="noStrike" kern="1200" baseline="0" dirty="0" smtClean="0">
                <a:solidFill>
                  <a:schemeClr val="tx1"/>
                </a:solidFill>
                <a:latin typeface="+mn-lt"/>
                <a:ea typeface="+mn-ea"/>
                <a:cs typeface="+mn-cs"/>
              </a:rPr>
              <a:t>using a bloom filter</a:t>
            </a:r>
          </a:p>
          <a:p>
            <a:r>
              <a:rPr lang="en-GB" sz="1200" b="0" i="0" u="none" strike="noStrike" kern="1200" baseline="0" dirty="0" err="1" smtClean="0">
                <a:solidFill>
                  <a:schemeClr val="tx1"/>
                </a:solidFill>
                <a:latin typeface="+mn-lt"/>
                <a:ea typeface="+mn-ea"/>
                <a:cs typeface="+mn-cs"/>
              </a:rPr>
              <a:t>Páll</a:t>
            </a:r>
            <a:r>
              <a:rPr lang="en-GB" sz="1200" b="0" i="0" u="none" strike="noStrike" kern="1200" baseline="0" dirty="0" smtClean="0">
                <a:solidFill>
                  <a:schemeClr val="tx1"/>
                </a:solidFill>
                <a:latin typeface="+mn-lt"/>
                <a:ea typeface="+mn-ea"/>
                <a:cs typeface="+mn-cs"/>
              </a:rPr>
              <a:t> Melsted1* and Jonathan K Pritchard1,2 BMC Bioinformatics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19</a:t>
            </a:fld>
            <a:endParaRPr lang="en-US"/>
          </a:p>
        </p:txBody>
      </p:sp>
    </p:spTree>
    <p:extLst>
      <p:ext uri="{BB962C8B-B14F-4D97-AF65-F5344CB8AC3E}">
        <p14:creationId xmlns:p14="http://schemas.microsoft.com/office/powerpoint/2010/main" val="197110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Efficient counting of k-mers in DNA sequences </a:t>
            </a:r>
            <a:r>
              <a:rPr lang="en-US" sz="1200" b="0" i="0" u="none" strike="noStrike" kern="1200" baseline="0" dirty="0" smtClean="0">
                <a:solidFill>
                  <a:schemeClr val="tx1"/>
                </a:solidFill>
                <a:latin typeface="+mn-lt"/>
                <a:ea typeface="+mn-ea"/>
                <a:cs typeface="+mn-cs"/>
              </a:rPr>
              <a:t>using a bloom filter</a:t>
            </a:r>
          </a:p>
          <a:p>
            <a:r>
              <a:rPr lang="en-GB" sz="1200" b="0" i="0" u="none" strike="noStrike" kern="1200" baseline="0" dirty="0" err="1" smtClean="0">
                <a:solidFill>
                  <a:schemeClr val="tx1"/>
                </a:solidFill>
                <a:latin typeface="+mn-lt"/>
                <a:ea typeface="+mn-ea"/>
                <a:cs typeface="+mn-cs"/>
              </a:rPr>
              <a:t>Páll</a:t>
            </a:r>
            <a:r>
              <a:rPr lang="en-GB" sz="1200" b="0" i="0" u="none" strike="noStrike" kern="1200" baseline="0" dirty="0" smtClean="0">
                <a:solidFill>
                  <a:schemeClr val="tx1"/>
                </a:solidFill>
                <a:latin typeface="+mn-lt"/>
                <a:ea typeface="+mn-ea"/>
                <a:cs typeface="+mn-cs"/>
              </a:rPr>
              <a:t> Melsted1* and Jonathan K Pritchard1,2 BMC Bioinformatics</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20</a:t>
            </a:fld>
            <a:endParaRPr lang="en-US"/>
          </a:p>
        </p:txBody>
      </p:sp>
    </p:spTree>
    <p:extLst>
      <p:ext uri="{BB962C8B-B14F-4D97-AF65-F5344CB8AC3E}">
        <p14:creationId xmlns:p14="http://schemas.microsoft.com/office/powerpoint/2010/main" val="27114149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02B9795-92DC-40DC-A1CA-9A4B349D7824}" type="datetimeFigureOut">
              <a:rPr lang="en-US"/>
              <a:t>10/22/2016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10/22/2016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10/22/2016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10/22/2016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10/22/2016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10/22/2016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10/22/2016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a:pPr/>
              <a:t>10/22/2016</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ctrTitle"/>
          </p:nvPr>
        </p:nvSpPr>
        <p:spPr>
          <a:xfrm>
            <a:off x="174171" y="2292094"/>
            <a:ext cx="6664779" cy="2219691"/>
          </a:xfrm>
        </p:spPr>
        <p:txBody>
          <a:bodyPr anchor="ctr">
            <a:normAutofit fontScale="90000"/>
          </a:bodyPr>
          <a:lstStyle/>
          <a:p>
            <a:r>
              <a:rPr lang="en-GB" dirty="0"/>
              <a:t>An Efficient Approach of K-mer Counting for Noisy Sequence Reads</a:t>
            </a:r>
            <a:endParaRPr lang="en-US" dirty="0"/>
          </a:p>
        </p:txBody>
      </p:sp>
      <p:sp>
        <p:nvSpPr>
          <p:cNvPr id="7" name="Subtitle 6"/>
          <p:cNvSpPr>
            <a:spLocks noGrp="1"/>
          </p:cNvSpPr>
          <p:nvPr>
            <p:ph type="subTitle" idx="1"/>
          </p:nvPr>
        </p:nvSpPr>
        <p:spPr>
          <a:xfrm>
            <a:off x="1104900" y="4511784"/>
            <a:ext cx="5181600" cy="717441"/>
          </a:xfrm>
        </p:spPr>
        <p:txBody>
          <a:bodyPr>
            <a:normAutofit/>
          </a:bodyPr>
          <a:lstStyle/>
          <a:p>
            <a:r>
              <a:rPr lang="en-US" dirty="0" err="1" smtClean="0"/>
              <a:t>Enamul</a:t>
            </a:r>
            <a:r>
              <a:rPr lang="en-US" dirty="0" smtClean="0"/>
              <a:t> Hassan</a:t>
            </a:r>
          </a:p>
          <a:p>
            <a:r>
              <a:rPr lang="en-US" dirty="0"/>
              <a:t>4</a:t>
            </a:r>
            <a:r>
              <a:rPr lang="en-US" baseline="30000" dirty="0"/>
              <a:t>th</a:t>
            </a:r>
            <a:r>
              <a:rPr lang="en-US" dirty="0"/>
              <a:t> </a:t>
            </a:r>
            <a:r>
              <a:rPr lang="en-US" dirty="0" smtClean="0"/>
              <a:t>year going Student of CSE, SUST</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187" r="9187"/>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1447836"/>
              </p:ext>
            </p:extLst>
          </p:nvPr>
        </p:nvGraphicFramePr>
        <p:xfrm>
          <a:off x="1104900" y="1325880"/>
          <a:ext cx="9982202" cy="5394960"/>
        </p:xfrm>
        <a:graphic>
          <a:graphicData uri="http://schemas.openxmlformats.org/drawingml/2006/table">
            <a:tbl>
              <a:tblPr firstRow="1" bandRow="1">
                <a:effectLst>
                  <a:reflection blurRad="6350" stA="50000" endA="300" endPos="55000" dir="5400000" sy="-100000" algn="bl" rotWithShape="0"/>
                </a:effectLst>
                <a:tableStyleId>{5C22544A-7EE6-4342-B048-85BDC9FD1C3A}</a:tableStyleId>
              </a:tblPr>
              <a:tblGrid>
                <a:gridCol w="2867025"/>
                <a:gridCol w="4257675"/>
                <a:gridCol w="2857502"/>
              </a:tblGrid>
              <a:tr h="370840">
                <a:tc>
                  <a:txBody>
                    <a:bodyPr/>
                    <a:lstStyle/>
                    <a:p>
                      <a:r>
                        <a:rPr lang="en-GB" sz="2400" dirty="0" smtClean="0"/>
                        <a:t>Tool</a:t>
                      </a:r>
                      <a:r>
                        <a:rPr lang="en-GB" sz="2400" baseline="0" dirty="0" smtClean="0"/>
                        <a:t> Name</a:t>
                      </a:r>
                      <a:endParaRPr lang="en-US" sz="2400" dirty="0"/>
                    </a:p>
                  </a:txBody>
                  <a:tcPr/>
                </a:tc>
                <a:tc>
                  <a:txBody>
                    <a:bodyPr/>
                    <a:lstStyle/>
                    <a:p>
                      <a:r>
                        <a:rPr lang="en-GB" sz="2400" dirty="0" smtClean="0"/>
                        <a:t>Main Feature</a:t>
                      </a:r>
                      <a:endParaRPr lang="en-US" sz="2400" dirty="0"/>
                    </a:p>
                  </a:txBody>
                  <a:tcPr/>
                </a:tc>
                <a:tc>
                  <a:txBody>
                    <a:bodyPr/>
                    <a:lstStyle/>
                    <a:p>
                      <a:r>
                        <a:rPr lang="en-GB" sz="2400" dirty="0" smtClean="0"/>
                        <a:t>Published on</a:t>
                      </a:r>
                      <a:endParaRPr lang="en-US" sz="2400" dirty="0"/>
                    </a:p>
                  </a:txBody>
                  <a:tcPr/>
                </a:tc>
              </a:tr>
              <a:tr h="370840">
                <a:tc>
                  <a:txBody>
                    <a:bodyPr/>
                    <a:lstStyle/>
                    <a:p>
                      <a:pPr algn="ctr"/>
                      <a:r>
                        <a:rPr lang="en-US" sz="2400" dirty="0" err="1" smtClean="0"/>
                        <a:t>Tallymer</a:t>
                      </a:r>
                      <a:endParaRPr lang="en-US" sz="2400" dirty="0"/>
                    </a:p>
                  </a:txBody>
                  <a:tcPr anchor="ctr"/>
                </a:tc>
                <a:tc>
                  <a:txBody>
                    <a:bodyPr/>
                    <a:lstStyle/>
                    <a:p>
                      <a:pPr algn="ctr"/>
                      <a:r>
                        <a:rPr lang="en-US" sz="2400" dirty="0" smtClean="0"/>
                        <a:t>Enhanced</a:t>
                      </a:r>
                      <a:r>
                        <a:rPr lang="en-US" sz="2400" baseline="0" dirty="0" smtClean="0"/>
                        <a:t> Suffix Array</a:t>
                      </a:r>
                      <a:endParaRPr lang="en-US" sz="2400" dirty="0"/>
                    </a:p>
                  </a:txBody>
                  <a:tcPr anchor="ctr"/>
                </a:tc>
                <a:tc>
                  <a:txBody>
                    <a:bodyPr/>
                    <a:lstStyle/>
                    <a:p>
                      <a:pPr algn="ctr"/>
                      <a:r>
                        <a:rPr lang="en-US" sz="2400" smtClean="0"/>
                        <a:t>October</a:t>
                      </a:r>
                      <a:r>
                        <a:rPr lang="en-US" sz="2400" baseline="0" smtClean="0"/>
                        <a:t> 31, 2008</a:t>
                      </a:r>
                      <a:endParaRPr lang="en-US" sz="2400" dirty="0"/>
                    </a:p>
                  </a:txBody>
                  <a:tcPr anchor="ctr"/>
                </a:tc>
              </a:tr>
              <a:tr h="370840">
                <a:tc>
                  <a:txBody>
                    <a:bodyPr/>
                    <a:lstStyle/>
                    <a:p>
                      <a:pPr algn="ctr"/>
                      <a:r>
                        <a:rPr lang="en-GB" sz="2400" dirty="0" smtClean="0"/>
                        <a:t>Jellyfish</a:t>
                      </a:r>
                      <a:endParaRPr lang="en-US" sz="2400" dirty="0"/>
                    </a:p>
                  </a:txBody>
                  <a:tcPr anchor="ctr"/>
                </a:tc>
                <a:tc>
                  <a:txBody>
                    <a:bodyPr/>
                    <a:lstStyle/>
                    <a:p>
                      <a:pPr algn="ctr"/>
                      <a:r>
                        <a:rPr lang="en-GB" sz="2400" dirty="0" smtClean="0"/>
                        <a:t>Hash</a:t>
                      </a:r>
                      <a:r>
                        <a:rPr lang="en-GB" sz="2400" baseline="0" dirty="0" smtClean="0"/>
                        <a:t> Table, Lock Free</a:t>
                      </a:r>
                      <a:endParaRPr lang="en-US" sz="2400" dirty="0"/>
                    </a:p>
                  </a:txBody>
                  <a:tcPr anchor="ctr"/>
                </a:tc>
                <a:tc>
                  <a:txBody>
                    <a:bodyPr/>
                    <a:lstStyle/>
                    <a:p>
                      <a:pPr algn="ctr"/>
                      <a:r>
                        <a:rPr lang="en-GB" sz="2400" dirty="0" smtClean="0"/>
                        <a:t>January</a:t>
                      </a:r>
                      <a:r>
                        <a:rPr lang="en-GB" sz="2400" baseline="0" dirty="0" smtClean="0"/>
                        <a:t> 07, 2011</a:t>
                      </a:r>
                      <a:endParaRPr lang="en-US" sz="2400" dirty="0"/>
                    </a:p>
                  </a:txBody>
                  <a:tcPr anchor="ctr"/>
                </a:tc>
              </a:tr>
              <a:tr h="370840">
                <a:tc>
                  <a:txBody>
                    <a:bodyPr/>
                    <a:lstStyle/>
                    <a:p>
                      <a:pPr algn="ctr"/>
                      <a:r>
                        <a:rPr lang="en-GB" sz="2400" dirty="0" smtClean="0"/>
                        <a:t>BF Counter</a:t>
                      </a:r>
                      <a:endParaRPr lang="en-US" sz="2400" dirty="0"/>
                    </a:p>
                  </a:txBody>
                  <a:tcPr anchor="ctr"/>
                </a:tc>
                <a:tc>
                  <a:txBody>
                    <a:bodyPr/>
                    <a:lstStyle/>
                    <a:p>
                      <a:pPr algn="ctr"/>
                      <a:r>
                        <a:rPr lang="en-GB" sz="2400" dirty="0" smtClean="0"/>
                        <a:t>Bloom</a:t>
                      </a:r>
                      <a:r>
                        <a:rPr lang="en-GB" sz="2400" baseline="0" dirty="0" smtClean="0"/>
                        <a:t> Filter, Single Threaded</a:t>
                      </a:r>
                      <a:endParaRPr lang="en-US" sz="2400" dirty="0"/>
                    </a:p>
                  </a:txBody>
                  <a:tcPr anchor="ctr"/>
                </a:tc>
                <a:tc>
                  <a:txBody>
                    <a:bodyPr/>
                    <a:lstStyle/>
                    <a:p>
                      <a:pPr algn="ctr"/>
                      <a:r>
                        <a:rPr lang="en-GB" sz="2400" dirty="0" smtClean="0"/>
                        <a:t>August 10, 2011</a:t>
                      </a:r>
                      <a:endParaRPr lang="en-US" sz="2400" dirty="0"/>
                    </a:p>
                  </a:txBody>
                  <a:tcPr anchor="ctr"/>
                </a:tc>
              </a:tr>
              <a:tr h="370840">
                <a:tc>
                  <a:txBody>
                    <a:bodyPr/>
                    <a:lstStyle/>
                    <a:p>
                      <a:pPr algn="ctr"/>
                      <a:r>
                        <a:rPr lang="en-GB" sz="2400" dirty="0" smtClean="0"/>
                        <a:t>DSK</a:t>
                      </a:r>
                      <a:endParaRPr lang="en-US" sz="2400" dirty="0"/>
                    </a:p>
                  </a:txBody>
                  <a:tcPr anchor="ctr"/>
                </a:tc>
                <a:tc>
                  <a:txBody>
                    <a:bodyPr/>
                    <a:lstStyle/>
                    <a:p>
                      <a:pPr algn="ctr"/>
                      <a:r>
                        <a:rPr lang="en-GB" sz="2400" dirty="0" smtClean="0"/>
                        <a:t>Disk-based </a:t>
                      </a:r>
                      <a:r>
                        <a:rPr lang="en-GB" sz="2400" dirty="0" err="1" smtClean="0"/>
                        <a:t>algo</a:t>
                      </a:r>
                      <a:r>
                        <a:rPr lang="en-GB" sz="2400" dirty="0" smtClean="0"/>
                        <a:t>, disk bucket</a:t>
                      </a:r>
                      <a:endParaRPr lang="en-US" sz="2400" dirty="0"/>
                    </a:p>
                  </a:txBody>
                  <a:tcPr anchor="ctr"/>
                </a:tc>
                <a:tc>
                  <a:txBody>
                    <a:bodyPr/>
                    <a:lstStyle/>
                    <a:p>
                      <a:pPr algn="ctr"/>
                      <a:r>
                        <a:rPr lang="en-GB" sz="2400" dirty="0" smtClean="0"/>
                        <a:t>January 16, 2013</a:t>
                      </a:r>
                      <a:endParaRPr lang="en-US" sz="2400" dirty="0"/>
                    </a:p>
                  </a:txBody>
                  <a:tcPr anchor="ctr"/>
                </a:tc>
              </a:tr>
              <a:tr h="370840">
                <a:tc>
                  <a:txBody>
                    <a:bodyPr/>
                    <a:lstStyle/>
                    <a:p>
                      <a:pPr algn="ctr"/>
                      <a:r>
                        <a:rPr lang="en-GB" sz="2400" dirty="0" smtClean="0"/>
                        <a:t>KMC</a:t>
                      </a:r>
                      <a:endParaRPr lang="en-US" sz="2400" dirty="0"/>
                    </a:p>
                  </a:txBody>
                  <a:tcPr anchor="ctr"/>
                </a:tc>
                <a:tc>
                  <a:txBody>
                    <a:bodyPr/>
                    <a:lstStyle/>
                    <a:p>
                      <a:pPr algn="ctr"/>
                      <a:r>
                        <a:rPr lang="en-GB" sz="2400" dirty="0" smtClean="0"/>
                        <a:t>Disk-based </a:t>
                      </a:r>
                      <a:r>
                        <a:rPr lang="en-GB" sz="2400" dirty="0" err="1" smtClean="0"/>
                        <a:t>algo</a:t>
                      </a:r>
                      <a:r>
                        <a:rPr lang="en-GB" sz="2400" dirty="0" smtClean="0"/>
                        <a:t>, faster</a:t>
                      </a:r>
                      <a:endParaRPr lang="en-US" sz="2400" dirty="0"/>
                    </a:p>
                  </a:txBody>
                  <a:tcPr anchor="ctr"/>
                </a:tc>
                <a:tc>
                  <a:txBody>
                    <a:bodyPr/>
                    <a:lstStyle/>
                    <a:p>
                      <a:pPr algn="ctr"/>
                      <a:r>
                        <a:rPr lang="en-GB" sz="2400" dirty="0" smtClean="0"/>
                        <a:t>May 16,</a:t>
                      </a:r>
                      <a:r>
                        <a:rPr lang="en-GB" sz="2400" baseline="0" dirty="0" smtClean="0"/>
                        <a:t> 2013</a:t>
                      </a:r>
                      <a:endParaRPr lang="en-US" sz="2400" dirty="0"/>
                    </a:p>
                  </a:txBody>
                  <a:tcPr anchor="ctr"/>
                </a:tc>
              </a:tr>
              <a:tr h="370840">
                <a:tc>
                  <a:txBody>
                    <a:bodyPr/>
                    <a:lstStyle/>
                    <a:p>
                      <a:pPr algn="ctr"/>
                      <a:r>
                        <a:rPr lang="en-US" sz="2400" dirty="0" err="1" smtClean="0"/>
                        <a:t>KAnalyze</a:t>
                      </a:r>
                      <a:endParaRPr lang="en-US" sz="2400" dirty="0"/>
                    </a:p>
                  </a:txBody>
                  <a:tcPr anchor="ctr"/>
                </a:tc>
                <a:tc>
                  <a:txBody>
                    <a:bodyPr/>
                    <a:lstStyle/>
                    <a:p>
                      <a:pPr algn="ctr"/>
                      <a:r>
                        <a:rPr lang="en-GB" sz="2400" b="0" i="0" u="none" strike="noStrike" kern="1200" baseline="0" dirty="0" smtClean="0">
                          <a:solidFill>
                            <a:schemeClr val="dk1"/>
                          </a:solidFill>
                          <a:latin typeface="+mn-lt"/>
                          <a:ea typeface="+mn-ea"/>
                          <a:cs typeface="+mn-cs"/>
                        </a:rPr>
                        <a:t>Load, Count, Store then Merge Technique</a:t>
                      </a:r>
                      <a:endParaRPr lang="en-US" sz="2400" dirty="0"/>
                    </a:p>
                  </a:txBody>
                  <a:tcPr anchor="ctr"/>
                </a:tc>
                <a:tc>
                  <a:txBody>
                    <a:bodyPr/>
                    <a:lstStyle/>
                    <a:p>
                      <a:pPr algn="ctr"/>
                      <a:r>
                        <a:rPr lang="en-US" sz="2400" dirty="0" smtClean="0"/>
                        <a:t>March</a:t>
                      </a:r>
                      <a:r>
                        <a:rPr lang="en-US" sz="2400" baseline="0" dirty="0" smtClean="0"/>
                        <a:t> 12, 2014</a:t>
                      </a:r>
                      <a:endParaRPr lang="en-US" sz="2400" dirty="0"/>
                    </a:p>
                  </a:txBody>
                  <a:tcPr anchor="ctr"/>
                </a:tc>
              </a:tr>
              <a:tr h="370840">
                <a:tc>
                  <a:txBody>
                    <a:bodyPr/>
                    <a:lstStyle/>
                    <a:p>
                      <a:pPr algn="ctr"/>
                      <a:r>
                        <a:rPr lang="en-GB" sz="2400" dirty="0" smtClean="0"/>
                        <a:t>Turtle</a:t>
                      </a:r>
                      <a:endParaRPr lang="en-US" sz="2400" dirty="0"/>
                    </a:p>
                  </a:txBody>
                  <a:tcPr anchor="ctr"/>
                </a:tc>
                <a:tc>
                  <a:txBody>
                    <a:bodyPr/>
                    <a:lstStyle/>
                    <a:p>
                      <a:pPr algn="ctr"/>
                      <a:r>
                        <a:rPr lang="en-GB" sz="2400" dirty="0" smtClean="0"/>
                        <a:t>Cache-friendly variant BF</a:t>
                      </a:r>
                      <a:endParaRPr lang="en-US" sz="2400" dirty="0"/>
                    </a:p>
                  </a:txBody>
                  <a:tcPr anchor="ctr"/>
                </a:tc>
                <a:tc>
                  <a:txBody>
                    <a:bodyPr/>
                    <a:lstStyle/>
                    <a:p>
                      <a:pPr algn="ctr"/>
                      <a:r>
                        <a:rPr lang="en-GB" sz="2400" dirty="0" smtClean="0"/>
                        <a:t>April 02, 2014</a:t>
                      </a:r>
                      <a:endParaRPr lang="en-US" sz="2400" dirty="0"/>
                    </a:p>
                  </a:txBody>
                  <a:tcPr anchor="ctr"/>
                </a:tc>
              </a:tr>
              <a:tr h="370840">
                <a:tc>
                  <a:txBody>
                    <a:bodyPr/>
                    <a:lstStyle/>
                    <a:p>
                      <a:pPr algn="ctr"/>
                      <a:r>
                        <a:rPr lang="en-US" sz="2400" dirty="0" err="1" smtClean="0"/>
                        <a:t>KHmer</a:t>
                      </a:r>
                      <a:endParaRPr lang="en-US" sz="2400" dirty="0"/>
                    </a:p>
                  </a:txBody>
                  <a:tcPr anchor="ctr"/>
                </a:tc>
                <a:tc>
                  <a:txBody>
                    <a:bodyPr/>
                    <a:lstStyle/>
                    <a:p>
                      <a:pPr algn="ctr"/>
                      <a:r>
                        <a:rPr lang="en-US" sz="2400" dirty="0" smtClean="0"/>
                        <a:t>Count-Min Sketch</a:t>
                      </a:r>
                      <a:endParaRPr lang="en-US" sz="2400" dirty="0"/>
                    </a:p>
                  </a:txBody>
                  <a:tcPr anchor="ctr"/>
                </a:tc>
                <a:tc>
                  <a:txBody>
                    <a:bodyPr/>
                    <a:lstStyle/>
                    <a:p>
                      <a:pPr algn="ctr"/>
                      <a:r>
                        <a:rPr lang="en-US" sz="2400" dirty="0" smtClean="0"/>
                        <a:t>July 02, 2014</a:t>
                      </a:r>
                      <a:endParaRPr lang="en-US" sz="2400" dirty="0"/>
                    </a:p>
                  </a:txBody>
                  <a:tcPr anchor="ctr"/>
                </a:tc>
              </a:tr>
              <a:tr h="370840">
                <a:tc>
                  <a:txBody>
                    <a:bodyPr/>
                    <a:lstStyle/>
                    <a:p>
                      <a:pPr algn="ctr"/>
                      <a:r>
                        <a:rPr lang="en-GB" sz="2400" dirty="0" smtClean="0"/>
                        <a:t>MSP </a:t>
                      </a:r>
                      <a:r>
                        <a:rPr lang="en-GB" sz="2400" dirty="0" err="1" smtClean="0"/>
                        <a:t>Kmer</a:t>
                      </a:r>
                      <a:r>
                        <a:rPr lang="en-GB" sz="2400" dirty="0" smtClean="0"/>
                        <a:t> Counter</a:t>
                      </a:r>
                      <a:endParaRPr lang="en-US" sz="2400" dirty="0"/>
                    </a:p>
                  </a:txBody>
                  <a:tcPr anchor="ctr"/>
                </a:tc>
                <a:tc>
                  <a:txBody>
                    <a:bodyPr/>
                    <a:lstStyle/>
                    <a:p>
                      <a:pPr algn="ctr"/>
                      <a:r>
                        <a:rPr lang="en-GB" sz="2400" dirty="0" smtClean="0"/>
                        <a:t>Disk-based</a:t>
                      </a:r>
                      <a:r>
                        <a:rPr lang="en-GB" sz="2400" baseline="0" dirty="0" smtClean="0"/>
                        <a:t> </a:t>
                      </a:r>
                      <a:r>
                        <a:rPr lang="en-GB" sz="2400" baseline="0" dirty="0" err="1" smtClean="0"/>
                        <a:t>algo</a:t>
                      </a:r>
                      <a:r>
                        <a:rPr lang="en-GB" sz="2400" baseline="0" dirty="0" smtClean="0"/>
                        <a:t>, minimizers</a:t>
                      </a:r>
                      <a:endParaRPr lang="en-US" sz="2400" dirty="0"/>
                    </a:p>
                  </a:txBody>
                  <a:tcPr anchor="ctr"/>
                </a:tc>
                <a:tc>
                  <a:txBody>
                    <a:bodyPr/>
                    <a:lstStyle/>
                    <a:p>
                      <a:pPr algn="ctr"/>
                      <a:r>
                        <a:rPr lang="bn-IN" sz="2400" dirty="0" smtClean="0"/>
                        <a:t>2014</a:t>
                      </a:r>
                      <a:endParaRPr lang="en-US" sz="2400" dirty="0"/>
                    </a:p>
                  </a:txBody>
                  <a:tcPr anchor="ctr"/>
                </a:tc>
              </a:tr>
              <a:tr h="370840">
                <a:tc>
                  <a:txBody>
                    <a:bodyPr/>
                    <a:lstStyle/>
                    <a:p>
                      <a:pPr algn="ctr"/>
                      <a:r>
                        <a:rPr lang="en-GB" sz="2400" dirty="0" smtClean="0"/>
                        <a:t>KMC 2</a:t>
                      </a:r>
                      <a:endParaRPr lang="en-US" sz="2400" dirty="0"/>
                    </a:p>
                  </a:txBody>
                  <a:tcPr anchor="ctr"/>
                </a:tc>
                <a:tc>
                  <a:txBody>
                    <a:bodyPr/>
                    <a:lstStyle/>
                    <a:p>
                      <a:pPr algn="ctr"/>
                      <a:r>
                        <a:rPr lang="en-GB" sz="2400" dirty="0" smtClean="0"/>
                        <a:t>Minimizers, Signatures</a:t>
                      </a:r>
                      <a:endParaRPr lang="en-US" sz="2400" dirty="0"/>
                    </a:p>
                  </a:txBody>
                  <a:tcPr anchor="ctr"/>
                </a:tc>
                <a:tc>
                  <a:txBody>
                    <a:bodyPr/>
                    <a:lstStyle/>
                    <a:p>
                      <a:pPr algn="ctr"/>
                      <a:r>
                        <a:rPr lang="en-GB" sz="2400" dirty="0" smtClean="0"/>
                        <a:t>January 12, 2015</a:t>
                      </a:r>
                      <a:endParaRPr lang="en-US" sz="2400" dirty="0"/>
                    </a:p>
                  </a:txBody>
                  <a:tcPr anchor="ctr"/>
                </a:tc>
              </a:tr>
            </a:tbl>
          </a:graphicData>
        </a:graphic>
      </p:graphicFrame>
    </p:spTree>
    <p:extLst>
      <p:ext uri="{BB962C8B-B14F-4D97-AF65-F5344CB8AC3E}">
        <p14:creationId xmlns:p14="http://schemas.microsoft.com/office/powerpoint/2010/main" val="81596562"/>
      </p:ext>
    </p:extLst>
  </p:cSld>
  <p:clrMapOvr>
    <a:masterClrMapping/>
  </p:clrMapOvr>
  <mc:AlternateContent xmlns:mc="http://schemas.openxmlformats.org/markup-compatibility/2006" xmlns:p14="http://schemas.microsoft.com/office/powerpoint/2010/main">
    <mc:Choice Requires="p14">
      <p:transition spd="med" p14:dur="700" advTm="108180">
        <p:fade/>
      </p:transition>
    </mc:Choice>
    <mc:Fallback xmlns="">
      <p:transition spd="med" advTm="10818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a:t>
            </a:r>
            <a:r>
              <a:rPr lang="en-GB" sz="4400" dirty="0" err="1" smtClean="0"/>
              <a:t>Tallymer</a:t>
            </a:r>
            <a:endParaRPr lang="en-US" sz="4400" dirty="0"/>
          </a:p>
        </p:txBody>
      </p:sp>
      <p:sp>
        <p:nvSpPr>
          <p:cNvPr id="5" name="Content Placeholder 2"/>
          <p:cNvSpPr>
            <a:spLocks noGrp="1"/>
          </p:cNvSpPr>
          <p:nvPr>
            <p:ph idx="1"/>
          </p:nvPr>
        </p:nvSpPr>
        <p:spPr>
          <a:xfrm>
            <a:off x="1104900" y="1543049"/>
            <a:ext cx="4628243" cy="4572000"/>
          </a:xfrm>
        </p:spPr>
        <p:txBody>
          <a:bodyPr>
            <a:normAutofit/>
            <a:scene3d>
              <a:camera prst="orthographicFront"/>
              <a:lightRig rig="soft" dir="t">
                <a:rot lat="0" lon="0" rev="15600000"/>
              </a:lightRig>
            </a:scene3d>
            <a:sp3d extrusionH="57150" prstMaterial="softEdge">
              <a:bevelT w="25400" h="38100"/>
            </a:sp3d>
          </a:bodyPr>
          <a:lstStyle/>
          <a:p>
            <a:r>
              <a:rPr lang="en-GB" sz="2400" b="1" dirty="0" smtClean="0">
                <a:ln/>
                <a:solidFill>
                  <a:schemeClr val="accent4"/>
                </a:solidFill>
              </a:rPr>
              <a:t>Enhanced Suffix Array</a:t>
            </a:r>
          </a:p>
          <a:p>
            <a:r>
              <a:rPr lang="en-GB" sz="2400" b="1" dirty="0">
                <a:ln/>
                <a:solidFill>
                  <a:schemeClr val="accent4"/>
                </a:solidFill>
              </a:rPr>
              <a:t>G</a:t>
            </a:r>
            <a:r>
              <a:rPr lang="en-GB" sz="2400" b="1" dirty="0" smtClean="0">
                <a:ln/>
                <a:solidFill>
                  <a:schemeClr val="accent4"/>
                </a:solidFill>
              </a:rPr>
              <a:t>enome Annotation in Maize</a:t>
            </a:r>
          </a:p>
          <a:p>
            <a:r>
              <a:rPr lang="en-GB" sz="2400" b="1" dirty="0" smtClean="0">
                <a:ln/>
                <a:solidFill>
                  <a:schemeClr val="accent4"/>
                </a:solidFill>
              </a:rPr>
              <a:t>Tested for k = 20</a:t>
            </a:r>
          </a:p>
          <a:p>
            <a:endParaRPr lang="en-GB" sz="2400" b="1" dirty="0" smtClean="0">
              <a:ln/>
              <a:solidFill>
                <a:schemeClr val="accent4"/>
              </a:solidFill>
            </a:endParaRPr>
          </a:p>
          <a:p>
            <a:r>
              <a:rPr lang="en-GB" sz="2400" b="1" dirty="0" smtClean="0">
                <a:ln/>
                <a:solidFill>
                  <a:schemeClr val="accent4"/>
                </a:solidFill>
              </a:rPr>
              <a:t>Does not work well for low coverage of sequence</a:t>
            </a:r>
          </a:p>
          <a:p>
            <a:r>
              <a:rPr lang="en-GB" sz="2400" b="1" dirty="0" smtClean="0">
                <a:ln/>
                <a:solidFill>
                  <a:schemeClr val="accent4"/>
                </a:solidFill>
              </a:rPr>
              <a:t>In modern days, it takes too long time to process</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635" t="1527" r="45202" b="10940"/>
          <a:stretch/>
        </p:blipFill>
        <p:spPr>
          <a:xfrm>
            <a:off x="5733143" y="1543049"/>
            <a:ext cx="5107911" cy="49949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8743455"/>
      </p:ext>
    </p:extLst>
  </p:cSld>
  <p:clrMapOvr>
    <a:masterClrMapping/>
  </p:clrMapOvr>
  <mc:AlternateContent xmlns:mc="http://schemas.openxmlformats.org/markup-compatibility/2006" xmlns:p14="http://schemas.microsoft.com/office/powerpoint/2010/main">
    <mc:Choice Requires="p14">
      <p:transition spd="med" p14:dur="700" advTm="50267">
        <p:fade/>
      </p:transition>
    </mc:Choice>
    <mc:Fallback xmlns="">
      <p:transition spd="med" advTm="50267">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Jellyfish</a:t>
            </a:r>
            <a:endParaRPr lang="en-US" sz="4400" dirty="0"/>
          </a:p>
        </p:txBody>
      </p:sp>
      <p:sp>
        <p:nvSpPr>
          <p:cNvPr id="5" name="Content Placeholder 2"/>
          <p:cNvSpPr>
            <a:spLocks noGrp="1"/>
          </p:cNvSpPr>
          <p:nvPr>
            <p:ph idx="1"/>
          </p:nvPr>
        </p:nvSpPr>
        <p:spPr>
          <a:xfrm>
            <a:off x="1104900" y="1543049"/>
            <a:ext cx="4628243" cy="4572000"/>
          </a:xfrm>
        </p:spPr>
        <p:txBody>
          <a:bodyPr>
            <a:normAutofit/>
            <a:scene3d>
              <a:camera prst="orthographicFront"/>
              <a:lightRig rig="soft" dir="t">
                <a:rot lat="0" lon="0" rev="15600000"/>
              </a:lightRig>
            </a:scene3d>
            <a:sp3d extrusionH="57150" prstMaterial="softEdge">
              <a:bevelT w="25400" h="38100"/>
            </a:sp3d>
          </a:bodyPr>
          <a:lstStyle/>
          <a:p>
            <a:r>
              <a:rPr lang="en-GB" sz="2400" b="1" dirty="0">
                <a:ln/>
                <a:solidFill>
                  <a:schemeClr val="accent4"/>
                </a:solidFill>
              </a:rPr>
              <a:t>Lock Free </a:t>
            </a:r>
            <a:r>
              <a:rPr lang="en-GB" sz="2400" b="1" dirty="0" smtClean="0">
                <a:ln/>
                <a:solidFill>
                  <a:schemeClr val="accent4"/>
                </a:solidFill>
              </a:rPr>
              <a:t>Hash Table –          Multithreaded</a:t>
            </a:r>
          </a:p>
          <a:p>
            <a:r>
              <a:rPr lang="en-GB" sz="2400" b="1" dirty="0" smtClean="0">
                <a:ln/>
                <a:solidFill>
                  <a:schemeClr val="accent4"/>
                </a:solidFill>
              </a:rPr>
              <a:t>Memory Efficient</a:t>
            </a:r>
          </a:p>
          <a:p>
            <a:r>
              <a:rPr lang="en-GB" sz="2400" b="1" dirty="0" smtClean="0">
                <a:ln/>
                <a:solidFill>
                  <a:schemeClr val="accent4"/>
                </a:solidFill>
              </a:rPr>
              <a:t>K </a:t>
            </a:r>
            <a:r>
              <a:rPr lang="en-GB" sz="2400" b="1" dirty="0" smtClean="0">
                <a:ln/>
                <a:solidFill>
                  <a:schemeClr val="accent4"/>
                </a:solidFill>
                <a:cs typeface="Times New Roman" panose="02020603050405020304" pitchFamily="18" charset="0"/>
              </a:rPr>
              <a:t>≤ 31</a:t>
            </a:r>
          </a:p>
          <a:p>
            <a:r>
              <a:rPr lang="en-GB" sz="2400" b="1" dirty="0" smtClean="0">
                <a:ln/>
                <a:solidFill>
                  <a:schemeClr val="accent4"/>
                </a:solidFill>
                <a:cs typeface="Times New Roman" panose="02020603050405020304" pitchFamily="18" charset="0"/>
              </a:rPr>
              <a:t>Modified Hash Table with CAS</a:t>
            </a:r>
          </a:p>
          <a:p>
            <a:r>
              <a:rPr lang="en-GB" sz="2400" b="1" dirty="0" smtClean="0">
                <a:ln/>
                <a:solidFill>
                  <a:schemeClr val="accent4"/>
                </a:solidFill>
                <a:cs typeface="Times New Roman" panose="02020603050405020304" pitchFamily="18" charset="0"/>
              </a:rPr>
              <a:t>Two Assumptions:</a:t>
            </a:r>
          </a:p>
          <a:p>
            <a:pPr marL="914400" lvl="1" indent="-457200">
              <a:buFont typeface="+mj-lt"/>
              <a:buAutoNum type="arabicPeriod"/>
            </a:pPr>
            <a:r>
              <a:rPr lang="en-GB" sz="2400" b="1" dirty="0" smtClean="0">
                <a:ln/>
                <a:solidFill>
                  <a:schemeClr val="accent4"/>
                </a:solidFill>
                <a:cs typeface="Times New Roman" panose="02020603050405020304" pitchFamily="18" charset="0"/>
              </a:rPr>
              <a:t>No Entry Deletion</a:t>
            </a:r>
          </a:p>
          <a:p>
            <a:pPr marL="914400" lvl="1" indent="-457200">
              <a:buFont typeface="+mj-lt"/>
              <a:buAutoNum type="arabicPeriod"/>
            </a:pPr>
            <a:r>
              <a:rPr lang="en-GB" sz="2400" b="1" dirty="0" smtClean="0">
                <a:ln/>
                <a:solidFill>
                  <a:schemeClr val="accent4"/>
                </a:solidFill>
                <a:cs typeface="Times New Roman" panose="02020603050405020304" pitchFamily="18" charset="0"/>
              </a:rPr>
              <a:t>Easy to Estimate Hash Table Size </a:t>
            </a:r>
          </a:p>
          <a:p>
            <a:pPr marL="457200" indent="-457200">
              <a:buFont typeface="+mj-lt"/>
              <a:buAutoNum type="arabicPeriod"/>
            </a:pPr>
            <a:endParaRPr lang="en-GB" sz="2400" b="1" dirty="0" smtClean="0">
              <a:ln/>
              <a:solidFill>
                <a:schemeClr val="accent4"/>
              </a:solidFill>
              <a:latin typeface="Times New Roman" panose="02020603050405020304" pitchFamily="18" charset="0"/>
              <a:cs typeface="Times New Roman" panose="02020603050405020304" pitchFamily="18" charset="0"/>
            </a:endParaRPr>
          </a:p>
          <a:p>
            <a:endParaRPr lang="en-US" sz="2400" b="1" dirty="0">
              <a:ln/>
              <a:solidFill>
                <a:schemeClr val="accent4"/>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35897" b="9197"/>
          <a:stretch/>
        </p:blipFill>
        <p:spPr>
          <a:xfrm>
            <a:off x="5733143" y="1543049"/>
            <a:ext cx="5300617" cy="5086351"/>
          </a:xfrm>
          <a:prstGeom prst="ellipse">
            <a:avLst/>
          </a:prstGeom>
          <a:ln>
            <a:noFill/>
          </a:ln>
          <a:effectLst>
            <a:softEdge rad="112500"/>
          </a:effectLst>
        </p:spPr>
      </p:pic>
    </p:spTree>
    <p:extLst>
      <p:ext uri="{BB962C8B-B14F-4D97-AF65-F5344CB8AC3E}">
        <p14:creationId xmlns:p14="http://schemas.microsoft.com/office/powerpoint/2010/main" val="419042772"/>
      </p:ext>
    </p:extLst>
  </p:cSld>
  <p:clrMapOvr>
    <a:masterClrMapping/>
  </p:clrMapOvr>
  <mc:AlternateContent xmlns:mc="http://schemas.openxmlformats.org/markup-compatibility/2006" xmlns:p14="http://schemas.microsoft.com/office/powerpoint/2010/main">
    <mc:Choice Requires="p14">
      <p:transition spd="med" p14:dur="700" advTm="83562">
        <p:fade/>
      </p:transition>
    </mc:Choice>
    <mc:Fallback xmlns="">
      <p:transition spd="med" advTm="83562">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dirty="0"/>
              <a:t>Overview of Existing Tools: </a:t>
            </a:r>
            <a:r>
              <a:rPr lang="en-GB" sz="4400" dirty="0" smtClean="0"/>
              <a:t>Jellyfish</a:t>
            </a:r>
            <a:r>
              <a:rPr lang="en-GB" sz="4400" dirty="0"/>
              <a:t>(</a:t>
            </a:r>
            <a:r>
              <a:rPr lang="en-GB" sz="4400" dirty="0" err="1"/>
              <a:t>Cnt</a:t>
            </a:r>
            <a:r>
              <a:rPr lang="en-GB" sz="4400" dirty="0"/>
              <a:t>.)</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521" y="1432379"/>
            <a:ext cx="5124451" cy="184759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835" y="1432379"/>
            <a:ext cx="5022369" cy="4998222"/>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602" y="5233953"/>
            <a:ext cx="4813370" cy="693569"/>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1417602" y="4611395"/>
            <a:ext cx="3735318" cy="461665"/>
          </a:xfrm>
          <a:prstGeom prst="rect">
            <a:avLst/>
          </a:prstGeom>
          <a:noFill/>
        </p:spPr>
        <p:txBody>
          <a:bodyPr wrap="none" rtlCol="0">
            <a:spAutoFit/>
          </a:bodyPr>
          <a:lstStyle/>
          <a:p>
            <a:r>
              <a:rPr lang="en-US" sz="2400" b="1" dirty="0" smtClean="0"/>
              <a:t>Modification in Hashing</a:t>
            </a:r>
            <a:r>
              <a:rPr lang="en-US" sz="2400" dirty="0" smtClean="0"/>
              <a:t>:</a:t>
            </a:r>
            <a:endParaRPr lang="en-US" sz="2400" dirty="0"/>
          </a:p>
        </p:txBody>
      </p:sp>
    </p:spTree>
    <p:extLst>
      <p:ext uri="{BB962C8B-B14F-4D97-AF65-F5344CB8AC3E}">
        <p14:creationId xmlns:p14="http://schemas.microsoft.com/office/powerpoint/2010/main" val="519015481"/>
      </p:ext>
    </p:extLst>
  </p:cSld>
  <p:clrMapOvr>
    <a:masterClrMapping/>
  </p:clrMapOvr>
  <mc:AlternateContent xmlns:mc="http://schemas.openxmlformats.org/markup-compatibility/2006" xmlns:p14="http://schemas.microsoft.com/office/powerpoint/2010/main">
    <mc:Choice Requires="p14">
      <p:transition spd="med" p14:dur="700" advTm="23136">
        <p:fade/>
      </p:transition>
    </mc:Choice>
    <mc:Fallback xmlns="">
      <p:transition spd="med" advTm="23136">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dirty="0"/>
              <a:t>Overview of Existing Tools: </a:t>
            </a:r>
            <a:r>
              <a:rPr lang="en-GB" sz="4400" dirty="0" smtClean="0"/>
              <a:t>Jellyfish</a:t>
            </a:r>
            <a:r>
              <a:rPr lang="en-GB" sz="4400" dirty="0"/>
              <a:t>(</a:t>
            </a:r>
            <a:r>
              <a:rPr lang="en-GB" sz="4400" dirty="0" err="1"/>
              <a:t>Cnt</a:t>
            </a:r>
            <a:r>
              <a:rPr lang="en-GB" sz="4400" dirty="0"/>
              <a:t>.)</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5762651"/>
              </p:ext>
            </p:extLst>
          </p:nvPr>
        </p:nvGraphicFramePr>
        <p:xfrm>
          <a:off x="1104900" y="1600200"/>
          <a:ext cx="9982202" cy="1828800"/>
        </p:xfrm>
        <a:graphic>
          <a:graphicData uri="http://schemas.openxmlformats.org/drawingml/2006/table">
            <a:tbl>
              <a:tblPr firstRow="1" bandRow="1">
                <a:effectLst>
                  <a:outerShdw blurRad="152400" dist="317500" dir="5400000" sx="90000" sy="-19000" rotWithShape="0">
                    <a:prstClr val="black">
                      <a:alpha val="15000"/>
                    </a:prstClr>
                  </a:outerShdw>
                </a:effectLst>
                <a:tableStyleId>{5C22544A-7EE6-4342-B048-85BDC9FD1C3A}</a:tableStyleId>
              </a:tblPr>
              <a:tblGrid>
                <a:gridCol w="1924050"/>
                <a:gridCol w="5200650"/>
                <a:gridCol w="2857502"/>
              </a:tblGrid>
              <a:tr h="370840">
                <a:tc>
                  <a:txBody>
                    <a:bodyPr/>
                    <a:lstStyle/>
                    <a:p>
                      <a:r>
                        <a:rPr lang="en-GB" sz="2400" dirty="0" smtClean="0"/>
                        <a:t>Tool</a:t>
                      </a:r>
                      <a:r>
                        <a:rPr lang="en-GB" sz="2400" baseline="0" dirty="0" smtClean="0"/>
                        <a:t> Name</a:t>
                      </a:r>
                      <a:endParaRPr lang="en-US" sz="2400" dirty="0"/>
                    </a:p>
                  </a:txBody>
                  <a:tcPr/>
                </a:tc>
                <a:tc>
                  <a:txBody>
                    <a:bodyPr/>
                    <a:lstStyle/>
                    <a:p>
                      <a:r>
                        <a:rPr lang="en-GB" sz="2400" dirty="0" smtClean="0"/>
                        <a:t>Main Feature</a:t>
                      </a:r>
                      <a:endParaRPr lang="en-US" sz="2400" dirty="0"/>
                    </a:p>
                  </a:txBody>
                  <a:tcPr/>
                </a:tc>
                <a:tc>
                  <a:txBody>
                    <a:bodyPr/>
                    <a:lstStyle/>
                    <a:p>
                      <a:r>
                        <a:rPr lang="en-GB" sz="2400" dirty="0" smtClean="0"/>
                        <a:t>Published on</a:t>
                      </a:r>
                      <a:endParaRPr lang="en-US" sz="2400" dirty="0"/>
                    </a:p>
                  </a:txBody>
                  <a:tcPr/>
                </a:tc>
              </a:tr>
              <a:tr h="370840">
                <a:tc>
                  <a:txBody>
                    <a:bodyPr/>
                    <a:lstStyle/>
                    <a:p>
                      <a:r>
                        <a:rPr lang="en-GB" sz="2400" dirty="0" err="1" smtClean="0"/>
                        <a:t>Tallymer</a:t>
                      </a:r>
                      <a:endParaRPr lang="en-US" sz="2400" dirty="0"/>
                    </a:p>
                  </a:txBody>
                  <a:tcPr/>
                </a:tc>
                <a:tc>
                  <a:txBody>
                    <a:bodyPr/>
                    <a:lstStyle/>
                    <a:p>
                      <a:r>
                        <a:rPr lang="en-GB" sz="2400" dirty="0" smtClean="0"/>
                        <a:t>Enhanced Suffix Array</a:t>
                      </a:r>
                      <a:endParaRPr lang="en-US" sz="2400" dirty="0"/>
                    </a:p>
                  </a:txBody>
                  <a:tcPr/>
                </a:tc>
                <a:tc>
                  <a:txBody>
                    <a:bodyPr/>
                    <a:lstStyle/>
                    <a:p>
                      <a:r>
                        <a:rPr lang="en-GB" sz="2400" dirty="0" smtClean="0"/>
                        <a:t>January</a:t>
                      </a:r>
                      <a:r>
                        <a:rPr lang="en-GB" sz="2400" baseline="0" dirty="0" smtClean="0"/>
                        <a:t> 07, 2011</a:t>
                      </a:r>
                      <a:endParaRPr lang="en-US" sz="2400" dirty="0"/>
                    </a:p>
                  </a:txBody>
                  <a:tcPr/>
                </a:tc>
              </a:tr>
              <a:tr h="370840">
                <a:tc>
                  <a:txBody>
                    <a:bodyPr/>
                    <a:lstStyle/>
                    <a:p>
                      <a:r>
                        <a:rPr lang="en-GB" sz="2400" dirty="0" smtClean="0"/>
                        <a:t>M</a:t>
                      </a:r>
                      <a:r>
                        <a:rPr lang="en-US" sz="2400" dirty="0" smtClean="0"/>
                        <a:t>e</a:t>
                      </a:r>
                      <a:r>
                        <a:rPr lang="en-GB" sz="2400" dirty="0" err="1" smtClean="0"/>
                        <a:t>ryl</a:t>
                      </a:r>
                      <a:r>
                        <a:rPr lang="en-GB" sz="2400" dirty="0" smtClean="0"/>
                        <a:t> 5.4</a:t>
                      </a:r>
                      <a:endParaRPr lang="en-US" sz="2400" dirty="0"/>
                    </a:p>
                  </a:txBody>
                  <a:tcPr/>
                </a:tc>
                <a:tc rowSpan="2">
                  <a:txBody>
                    <a:bodyPr/>
                    <a:lstStyle/>
                    <a:p>
                      <a:r>
                        <a:rPr lang="en-US" sz="2400" dirty="0" smtClean="0"/>
                        <a:t>Celera</a:t>
                      </a:r>
                      <a:r>
                        <a:rPr lang="en-US" sz="2400" baseline="0" dirty="0" smtClean="0"/>
                        <a:t> Assembler – CABOG</a:t>
                      </a:r>
                    </a:p>
                    <a:p>
                      <a:r>
                        <a:rPr lang="en-US" sz="2400" baseline="0" dirty="0" smtClean="0"/>
                        <a:t>Old SW used in Sanger Sequencing</a:t>
                      </a:r>
                      <a:endParaRPr lang="en-US" sz="2400" dirty="0"/>
                    </a:p>
                  </a:txBody>
                  <a:tcPr/>
                </a:tc>
                <a:tc>
                  <a:txBody>
                    <a:bodyPr/>
                    <a:lstStyle/>
                    <a:p>
                      <a:r>
                        <a:rPr lang="en-GB" sz="2400" dirty="0" smtClean="0"/>
                        <a:t>July 17, 2009</a:t>
                      </a:r>
                      <a:endParaRPr lang="en-US" sz="2400" dirty="0"/>
                    </a:p>
                  </a:txBody>
                  <a:tcPr/>
                </a:tc>
              </a:tr>
              <a:tr h="370840">
                <a:tc>
                  <a:txBody>
                    <a:bodyPr/>
                    <a:lstStyle/>
                    <a:p>
                      <a:r>
                        <a:rPr lang="en-GB" sz="2400" dirty="0" smtClean="0"/>
                        <a:t>M</a:t>
                      </a:r>
                      <a:r>
                        <a:rPr lang="en-US" sz="2400" dirty="0" smtClean="0"/>
                        <a:t>e</a:t>
                      </a:r>
                      <a:r>
                        <a:rPr lang="en-GB" sz="2400" dirty="0" err="1" smtClean="0"/>
                        <a:t>ryl</a:t>
                      </a:r>
                      <a:r>
                        <a:rPr lang="en-GB" sz="2400" dirty="0" smtClean="0"/>
                        <a:t> 6.1</a:t>
                      </a:r>
                      <a:endParaRPr lang="en-US" sz="2400" dirty="0"/>
                    </a:p>
                  </a:txBody>
                  <a:tcPr/>
                </a:tc>
                <a:tc vMerge="1">
                  <a:txBody>
                    <a:bodyPr/>
                    <a:lstStyle/>
                    <a:p>
                      <a:endParaRPr lang="en-US" sz="2400" dirty="0"/>
                    </a:p>
                  </a:txBody>
                  <a:tcPr/>
                </a:tc>
                <a:tc>
                  <a:txBody>
                    <a:bodyPr/>
                    <a:lstStyle/>
                    <a:p>
                      <a:r>
                        <a:rPr lang="en-GB" sz="2400" dirty="0" smtClean="0"/>
                        <a:t>May 01, 2010</a:t>
                      </a:r>
                      <a:endParaRPr lang="en-US" sz="2400" dirty="0"/>
                    </a:p>
                  </a:txBody>
                  <a:tcPr/>
                </a:tc>
              </a:tr>
            </a:tbl>
          </a:graphicData>
        </a:graphic>
      </p:graphicFrame>
    </p:spTree>
    <p:extLst>
      <p:ext uri="{BB962C8B-B14F-4D97-AF65-F5344CB8AC3E}">
        <p14:creationId xmlns:p14="http://schemas.microsoft.com/office/powerpoint/2010/main" val="3923936811"/>
      </p:ext>
    </p:extLst>
  </p:cSld>
  <p:clrMapOvr>
    <a:masterClrMapping/>
  </p:clrMapOvr>
  <mc:AlternateContent xmlns:mc="http://schemas.openxmlformats.org/markup-compatibility/2006" xmlns:p14="http://schemas.microsoft.com/office/powerpoint/2010/main">
    <mc:Choice Requires="p14">
      <p:transition spd="med" p14:dur="700" advTm="23610">
        <p:fade/>
      </p:transition>
    </mc:Choice>
    <mc:Fallback xmlns="">
      <p:transition spd="med" advTm="2361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dirty="0"/>
              <a:t>Overview of Existing Tools: </a:t>
            </a:r>
            <a:r>
              <a:rPr lang="en-GB" sz="4400" dirty="0" smtClean="0"/>
              <a:t>Jellyfish</a:t>
            </a:r>
            <a:r>
              <a:rPr lang="en-GB" sz="4400" dirty="0"/>
              <a:t>(</a:t>
            </a:r>
            <a:r>
              <a:rPr lang="en-GB" sz="4400" dirty="0" err="1"/>
              <a:t>Cnt</a:t>
            </a:r>
            <a:r>
              <a:rPr lang="en-GB" sz="4400" dirty="0"/>
              <a:t>.)</a:t>
            </a:r>
            <a:endParaRPr lang="en-US" sz="44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5115" y="1466615"/>
            <a:ext cx="7020252" cy="50534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37376426"/>
      </p:ext>
    </p:extLst>
  </p:cSld>
  <p:clrMapOvr>
    <a:masterClrMapping/>
  </p:clrMapOvr>
  <mc:AlternateContent xmlns:mc="http://schemas.openxmlformats.org/markup-compatibility/2006" xmlns:p14="http://schemas.microsoft.com/office/powerpoint/2010/main">
    <mc:Choice Requires="p14">
      <p:transition spd="med" p14:dur="700" advTm="35350">
        <p:fade/>
      </p:transition>
    </mc:Choice>
    <mc:Fallback xmlns="">
      <p:transition spd="med" advTm="3535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dirty="0"/>
              <a:t>Overview of Existing Tools: </a:t>
            </a:r>
            <a:r>
              <a:rPr lang="en-GB" sz="4400" dirty="0" smtClean="0"/>
              <a:t>Jellyfish</a:t>
            </a:r>
            <a:r>
              <a:rPr lang="en-GB" sz="4400" dirty="0"/>
              <a:t>(</a:t>
            </a:r>
            <a:r>
              <a:rPr lang="en-GB" sz="4400" dirty="0" err="1"/>
              <a:t>Cnt</a:t>
            </a:r>
            <a:r>
              <a:rPr lang="en-GB" sz="4400" dirty="0"/>
              <a:t>.)</a:t>
            </a:r>
            <a:endParaRPr lang="en-US" sz="4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6949" y="1490433"/>
            <a:ext cx="7396584" cy="52246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09297138"/>
      </p:ext>
    </p:extLst>
  </p:cSld>
  <p:clrMapOvr>
    <a:masterClrMapping/>
  </p:clrMapOvr>
  <mc:AlternateContent xmlns:mc="http://schemas.openxmlformats.org/markup-compatibility/2006" xmlns:p14="http://schemas.microsoft.com/office/powerpoint/2010/main">
    <mc:Choice Requires="p14">
      <p:transition spd="med" p14:dur="700" advTm="14634">
        <p:fade/>
      </p:transition>
    </mc:Choice>
    <mc:Fallback xmlns="">
      <p:transition spd="med" advTm="14634">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dirty="0"/>
              <a:t>Overview of Existing Tools: </a:t>
            </a:r>
            <a:r>
              <a:rPr lang="en-GB" sz="4400" dirty="0" smtClean="0"/>
              <a:t>Jellyfish</a:t>
            </a:r>
            <a:r>
              <a:rPr lang="en-GB" sz="4400" dirty="0"/>
              <a:t>(</a:t>
            </a:r>
            <a:r>
              <a:rPr lang="en-GB" sz="4400" dirty="0" err="1"/>
              <a:t>Cnt</a:t>
            </a:r>
            <a:r>
              <a:rPr lang="en-GB" sz="4400" dirty="0"/>
              <a:t>.)</a:t>
            </a:r>
            <a:endParaRPr lang="en-US" sz="44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7158" y="1533333"/>
            <a:ext cx="5596165" cy="47238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57584014"/>
      </p:ext>
    </p:extLst>
  </p:cSld>
  <p:clrMapOvr>
    <a:masterClrMapping/>
  </p:clrMapOvr>
  <mc:AlternateContent xmlns:mc="http://schemas.openxmlformats.org/markup-compatibility/2006" xmlns:p14="http://schemas.microsoft.com/office/powerpoint/2010/main">
    <mc:Choice Requires="p14">
      <p:transition spd="med" p14:dur="700" advTm="19913">
        <p:fade/>
      </p:transition>
    </mc:Choice>
    <mc:Fallback xmlns="">
      <p:transition spd="med" advTm="19913">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BF Counter</a:t>
            </a:r>
            <a:endParaRPr lang="en-US" sz="4400" dirty="0"/>
          </a:p>
        </p:txBody>
      </p:sp>
      <p:sp>
        <p:nvSpPr>
          <p:cNvPr id="5" name="Content Placeholder 2"/>
          <p:cNvSpPr>
            <a:spLocks noGrp="1"/>
          </p:cNvSpPr>
          <p:nvPr>
            <p:ph idx="1"/>
          </p:nvPr>
        </p:nvSpPr>
        <p:spPr>
          <a:xfrm>
            <a:off x="1104900" y="1543049"/>
            <a:ext cx="4628243" cy="4572000"/>
          </a:xfrm>
        </p:spPr>
        <p:txBody>
          <a:bodyPr>
            <a:normAutofit/>
            <a:scene3d>
              <a:camera prst="orthographicFront"/>
              <a:lightRig rig="soft" dir="t">
                <a:rot lat="0" lon="0" rev="15600000"/>
              </a:lightRig>
            </a:scene3d>
            <a:sp3d extrusionH="57150" prstMaterial="softEdge">
              <a:bevelT w="25400" h="38100"/>
            </a:sp3d>
          </a:bodyPr>
          <a:lstStyle/>
          <a:p>
            <a:r>
              <a:rPr lang="en-GB" sz="2400" b="1" dirty="0" smtClean="0">
                <a:ln/>
                <a:solidFill>
                  <a:schemeClr val="accent4"/>
                </a:solidFill>
              </a:rPr>
              <a:t>Probabilistic Data Structure</a:t>
            </a:r>
          </a:p>
          <a:p>
            <a:endParaRPr lang="en-GB" sz="2400" b="1" dirty="0" smtClean="0">
              <a:ln/>
              <a:solidFill>
                <a:schemeClr val="accent4"/>
              </a:solidFill>
            </a:endParaRPr>
          </a:p>
          <a:p>
            <a:r>
              <a:rPr lang="en-GB" sz="2400" b="1" dirty="0" smtClean="0">
                <a:ln/>
                <a:solidFill>
                  <a:schemeClr val="accent4"/>
                </a:solidFill>
              </a:rPr>
              <a:t>Maintains Two Hash Arrays</a:t>
            </a:r>
          </a:p>
          <a:p>
            <a:endParaRPr lang="en-GB" sz="2400" b="1" dirty="0" smtClean="0">
              <a:ln/>
              <a:solidFill>
                <a:schemeClr val="accent4"/>
              </a:solidFill>
            </a:endParaRPr>
          </a:p>
          <a:p>
            <a:r>
              <a:rPr lang="en-GB" sz="2400" b="1" dirty="0" smtClean="0">
                <a:ln/>
                <a:solidFill>
                  <a:schemeClr val="accent4"/>
                </a:solidFill>
              </a:rPr>
              <a:t>Discounts k-mers having frequency less than two</a:t>
            </a:r>
          </a:p>
          <a:p>
            <a:endParaRPr lang="en-GB" sz="2400" b="1" dirty="0" smtClean="0">
              <a:ln/>
              <a:solidFill>
                <a:schemeClr val="accent4"/>
              </a:solidFill>
            </a:endParaRPr>
          </a:p>
          <a:p>
            <a:r>
              <a:rPr lang="en-GB" sz="2400" b="1" dirty="0" smtClean="0">
                <a:ln/>
                <a:solidFill>
                  <a:schemeClr val="accent4"/>
                </a:solidFill>
              </a:rPr>
              <a:t>Saving up to 50% memory usage</a:t>
            </a:r>
          </a:p>
          <a:p>
            <a:endParaRPr lang="en-GB" sz="2400" b="1" dirty="0" smtClean="0">
              <a:ln/>
              <a:solidFill>
                <a:schemeClr val="accent4"/>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06" r="24718" b="19201"/>
          <a:stretch/>
        </p:blipFill>
        <p:spPr>
          <a:xfrm>
            <a:off x="5733143" y="1392097"/>
            <a:ext cx="5285377" cy="47953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9215269"/>
      </p:ext>
    </p:extLst>
  </p:cSld>
  <p:clrMapOvr>
    <a:masterClrMapping/>
  </p:clrMapOvr>
  <mc:AlternateContent xmlns:mc="http://schemas.openxmlformats.org/markup-compatibility/2006" xmlns:p14="http://schemas.microsoft.com/office/powerpoint/2010/main">
    <mc:Choice Requires="p14">
      <p:transition spd="med" p14:dur="700" advTm="28354">
        <p:fade/>
      </p:transition>
    </mc:Choice>
    <mc:Fallback xmlns="">
      <p:transition spd="med" advTm="28354">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10158186" cy="1096962"/>
          </a:xfrm>
        </p:spPr>
        <p:txBody>
          <a:bodyPr>
            <a:normAutofit fontScale="90000"/>
          </a:bodyPr>
          <a:lstStyle/>
          <a:p>
            <a:r>
              <a:rPr lang="en-GB" sz="4400" dirty="0" smtClean="0"/>
              <a:t>Overview of Existing Tools: </a:t>
            </a:r>
            <a:r>
              <a:rPr lang="en-GB" sz="4400" dirty="0"/>
              <a:t>BF Counter(</a:t>
            </a:r>
            <a:r>
              <a:rPr lang="en-GB" sz="4400" dirty="0" err="1"/>
              <a:t>Cnt</a:t>
            </a:r>
            <a:r>
              <a:rPr lang="en-GB" sz="4400" dirty="0"/>
              <a:t>.)</a:t>
            </a:r>
            <a:endParaRPr lang="en-US" sz="44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5064" y="2023079"/>
            <a:ext cx="5362288" cy="368103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900" y="1326392"/>
            <a:ext cx="5010849" cy="5430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0024894"/>
      </p:ext>
    </p:extLst>
  </p:cSld>
  <p:clrMapOvr>
    <a:masterClrMapping/>
  </p:clrMapOvr>
  <mc:AlternateContent xmlns:mc="http://schemas.openxmlformats.org/markup-compatibility/2006" xmlns:p14="http://schemas.microsoft.com/office/powerpoint/2010/main">
    <mc:Choice Requires="p14">
      <p:transition spd="med" p14:dur="700" advTm="48970">
        <p:fade/>
      </p:transition>
    </mc:Choice>
    <mc:Fallback xmlns="">
      <p:transition spd="med" advTm="4897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6"/>
          <p:cNvSpPr txBox="1">
            <a:spLocks/>
          </p:cNvSpPr>
          <p:nvPr/>
        </p:nvSpPr>
        <p:spPr>
          <a:xfrm>
            <a:off x="348343" y="2528426"/>
            <a:ext cx="11611428" cy="1763485"/>
          </a:xfrm>
          <a:prstGeom prst="rect">
            <a:avLst/>
          </a:prstGeom>
        </p:spPr>
        <p:txBody>
          <a:bodyPr vert="horz" lIns="0" tIns="45720" rIns="0" bIns="45720" rtlCol="0">
            <a:no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pPr algn="ctr"/>
            <a:r>
              <a:rPr lang="en-US" sz="4000" dirty="0" err="1" smtClean="0">
                <a:latin typeface="Book Antiqua" panose="02040602050305030304" pitchFamily="18" charset="0"/>
              </a:rPr>
              <a:t>NanoMapper</a:t>
            </a:r>
            <a:r>
              <a:rPr lang="en-US" sz="4000" dirty="0" smtClean="0">
                <a:latin typeface="Book Antiqua" panose="02040602050305030304" pitchFamily="18" charset="0"/>
              </a:rPr>
              <a:t>: An Efficient Read Mapping Algorithm Using Gapped Minimizer and FM-indexing for Oxford </a:t>
            </a:r>
            <a:r>
              <a:rPr lang="en-US" sz="4000" dirty="0" err="1" smtClean="0">
                <a:latin typeface="Book Antiqua" panose="02040602050305030304" pitchFamily="18" charset="0"/>
              </a:rPr>
              <a:t>Nanopore</a:t>
            </a:r>
            <a:r>
              <a:rPr lang="en-US" sz="4000" dirty="0" smtClean="0">
                <a:latin typeface="Book Antiqua" panose="02040602050305030304" pitchFamily="18" charset="0"/>
              </a:rPr>
              <a:t> Long Noisy Reads</a:t>
            </a:r>
            <a:endParaRPr lang="en-US" sz="4000" dirty="0">
              <a:latin typeface="Book Antiqua" panose="0204060205030503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3261957"/>
      </p:ext>
    </p:extLst>
  </p:cSld>
  <p:clrMapOvr>
    <a:masterClrMapping/>
  </p:clrMapOvr>
  <mc:AlternateContent xmlns:mc="http://schemas.openxmlformats.org/markup-compatibility/2006" xmlns:p14="http://schemas.microsoft.com/office/powerpoint/2010/main">
    <mc:Choice Requires="p14">
      <p:transition spd="med" p14:dur="700" advTm="24166">
        <p:fade/>
      </p:transition>
    </mc:Choice>
    <mc:Fallback xmlns="">
      <p:transition spd="med" advTm="24166">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100129" cy="1096962"/>
          </a:xfrm>
        </p:spPr>
        <p:txBody>
          <a:bodyPr>
            <a:normAutofit fontScale="90000"/>
          </a:bodyPr>
          <a:lstStyle/>
          <a:p>
            <a:r>
              <a:rPr lang="en-GB" sz="4400" dirty="0" smtClean="0"/>
              <a:t>Overview of Existing Tools: </a:t>
            </a:r>
            <a:r>
              <a:rPr lang="en-GB" sz="4400" dirty="0"/>
              <a:t>BF Counter(</a:t>
            </a:r>
            <a:r>
              <a:rPr lang="en-GB" sz="4400" dirty="0" err="1"/>
              <a:t>Cnt</a:t>
            </a:r>
            <a:r>
              <a:rPr lang="en-GB" sz="4400" dirty="0"/>
              <a:t>.)</a:t>
            </a:r>
            <a:endParaRPr lang="en-US" sz="4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7246" y="2138652"/>
            <a:ext cx="7375989" cy="353643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85530279"/>
      </p:ext>
    </p:extLst>
  </p:cSld>
  <p:clrMapOvr>
    <a:masterClrMapping/>
  </p:clrMapOvr>
  <mc:AlternateContent xmlns:mc="http://schemas.openxmlformats.org/markup-compatibility/2006" xmlns:p14="http://schemas.microsoft.com/office/powerpoint/2010/main">
    <mc:Choice Requires="p14">
      <p:transition spd="med" p14:dur="700" advTm="11206">
        <p:fade/>
      </p:transition>
    </mc:Choice>
    <mc:Fallback xmlns="">
      <p:transition spd="med" advTm="11206">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a:t>
            </a:r>
            <a:r>
              <a:rPr lang="en-GB" sz="4400" dirty="0" err="1" smtClean="0"/>
              <a:t>KAnalyze</a:t>
            </a:r>
            <a:endParaRPr lang="en-US" sz="4400" dirty="0"/>
          </a:p>
        </p:txBody>
      </p:sp>
      <p:sp>
        <p:nvSpPr>
          <p:cNvPr id="5" name="Content Placeholder 2"/>
          <p:cNvSpPr>
            <a:spLocks noGrp="1"/>
          </p:cNvSpPr>
          <p:nvPr>
            <p:ph idx="1"/>
          </p:nvPr>
        </p:nvSpPr>
        <p:spPr>
          <a:xfrm>
            <a:off x="1104900" y="1543049"/>
            <a:ext cx="4628243" cy="4572000"/>
          </a:xfrm>
        </p:spPr>
        <p:txBody>
          <a:bodyPr>
            <a:normAutofit/>
            <a:scene3d>
              <a:camera prst="orthographicFront"/>
              <a:lightRig rig="soft" dir="t">
                <a:rot lat="0" lon="0" rev="15600000"/>
              </a:lightRig>
            </a:scene3d>
            <a:sp3d extrusionH="57150" prstMaterial="softEdge">
              <a:bevelT w="25400" h="38100"/>
            </a:sp3d>
          </a:bodyPr>
          <a:lstStyle/>
          <a:p>
            <a:r>
              <a:rPr lang="en-GB" sz="2400" b="1" dirty="0" smtClean="0">
                <a:ln/>
                <a:solidFill>
                  <a:schemeClr val="accent4"/>
                </a:solidFill>
              </a:rPr>
              <a:t>Used JAVA for the first time to count k-mers</a:t>
            </a:r>
          </a:p>
          <a:p>
            <a:r>
              <a:rPr lang="en-GB" sz="2400" b="1" dirty="0" smtClean="0">
                <a:ln/>
                <a:solidFill>
                  <a:schemeClr val="accent4"/>
                </a:solidFill>
              </a:rPr>
              <a:t>Used JAVA’s </a:t>
            </a:r>
            <a:r>
              <a:rPr lang="en-US" sz="2400" dirty="0" err="1" smtClean="0"/>
              <a:t>Arrays.sort</a:t>
            </a:r>
            <a:r>
              <a:rPr lang="en-US" sz="2400" dirty="0" smtClean="0"/>
              <a:t>() </a:t>
            </a:r>
            <a:r>
              <a:rPr lang="en-GB" sz="2400" b="1" dirty="0" smtClean="0">
                <a:ln/>
                <a:solidFill>
                  <a:schemeClr val="accent4"/>
                </a:solidFill>
              </a:rPr>
              <a:t>Method -- </a:t>
            </a:r>
            <a:r>
              <a:rPr lang="en-US" sz="2400" dirty="0"/>
              <a:t>dual-pivot quicksort algorithm.</a:t>
            </a:r>
            <a:endParaRPr lang="en-GB" sz="2400" b="1" dirty="0" smtClean="0">
              <a:ln/>
              <a:solidFill>
                <a:schemeClr val="accent4"/>
              </a:solidFill>
            </a:endParaRPr>
          </a:p>
          <a:p>
            <a:r>
              <a:rPr lang="en-GB" sz="2400" b="1" dirty="0" smtClean="0">
                <a:ln/>
                <a:solidFill>
                  <a:schemeClr val="accent4"/>
                </a:solidFill>
              </a:rPr>
              <a:t>Loads only small portion in memory at a time</a:t>
            </a:r>
          </a:p>
          <a:p>
            <a:r>
              <a:rPr lang="en-GB" sz="2400" b="1" dirty="0" smtClean="0">
                <a:ln/>
                <a:solidFill>
                  <a:schemeClr val="accent4"/>
                </a:solidFill>
              </a:rPr>
              <a:t>Two steps: Split and Merge</a:t>
            </a:r>
          </a:p>
          <a:p>
            <a:r>
              <a:rPr lang="en-GB" sz="2400" b="1" dirty="0" smtClean="0">
                <a:ln/>
                <a:solidFill>
                  <a:schemeClr val="accent4"/>
                </a:solidFill>
              </a:rPr>
              <a:t>Used JAVA’s Reflection API to dynamically load classes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3964" b="-743"/>
          <a:stretch/>
        </p:blipFill>
        <p:spPr>
          <a:xfrm>
            <a:off x="5892799" y="1543049"/>
            <a:ext cx="5225143" cy="484257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51096131"/>
      </p:ext>
    </p:extLst>
  </p:cSld>
  <p:clrMapOvr>
    <a:masterClrMapping/>
  </p:clrMapOvr>
  <mc:AlternateContent xmlns:mc="http://schemas.openxmlformats.org/markup-compatibility/2006" xmlns:p14="http://schemas.microsoft.com/office/powerpoint/2010/main">
    <mc:Choice Requires="p14">
      <p:transition spd="med" p14:dur="700" advTm="37014">
        <p:fade/>
      </p:transition>
    </mc:Choice>
    <mc:Fallback xmlns="">
      <p:transition spd="med" advTm="37014">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Turtle</a:t>
            </a:r>
            <a:endParaRPr lang="en-US" sz="4400" dirty="0"/>
          </a:p>
        </p:txBody>
      </p:sp>
      <p:sp>
        <p:nvSpPr>
          <p:cNvPr id="5" name="Content Placeholder 2"/>
          <p:cNvSpPr>
            <a:spLocks noGrp="1"/>
          </p:cNvSpPr>
          <p:nvPr>
            <p:ph idx="1"/>
          </p:nvPr>
        </p:nvSpPr>
        <p:spPr>
          <a:xfrm>
            <a:off x="1104900" y="1543049"/>
            <a:ext cx="4628243" cy="4572000"/>
          </a:xfrm>
        </p:spPr>
        <p:txBody>
          <a:bodyPr>
            <a:normAutofit lnSpcReduction="10000"/>
            <a:scene3d>
              <a:camera prst="orthographicFront"/>
              <a:lightRig rig="soft" dir="t">
                <a:rot lat="0" lon="0" rev="15600000"/>
              </a:lightRig>
            </a:scene3d>
            <a:sp3d extrusionH="57150" prstMaterial="softEdge">
              <a:bevelT w="25400" h="38100"/>
            </a:sp3d>
          </a:bodyPr>
          <a:lstStyle/>
          <a:p>
            <a:r>
              <a:rPr lang="en-GB" sz="2400" b="1" dirty="0" smtClean="0">
                <a:ln/>
                <a:solidFill>
                  <a:schemeClr val="accent4"/>
                </a:solidFill>
              </a:rPr>
              <a:t>Another Bloom Filter Based Tool</a:t>
            </a:r>
          </a:p>
          <a:p>
            <a:endParaRPr lang="en-GB" sz="2400" b="1" dirty="0" smtClean="0">
              <a:ln/>
              <a:solidFill>
                <a:schemeClr val="accent4"/>
              </a:solidFill>
            </a:endParaRPr>
          </a:p>
          <a:p>
            <a:r>
              <a:rPr lang="en-GB" sz="2400" b="1" dirty="0" smtClean="0">
                <a:ln/>
                <a:solidFill>
                  <a:schemeClr val="accent4"/>
                </a:solidFill>
              </a:rPr>
              <a:t>Used Sort And Compress (SAC) method instead of Hash Table</a:t>
            </a:r>
          </a:p>
          <a:p>
            <a:endParaRPr lang="en-GB" sz="2400" b="1" dirty="0" smtClean="0">
              <a:ln/>
              <a:solidFill>
                <a:schemeClr val="accent4"/>
              </a:solidFill>
            </a:endParaRPr>
          </a:p>
          <a:p>
            <a:r>
              <a:rPr lang="en-GB" sz="2400" b="1" dirty="0" smtClean="0">
                <a:ln/>
                <a:solidFill>
                  <a:schemeClr val="accent4"/>
                </a:solidFill>
              </a:rPr>
              <a:t>Showed that SAC takes less time to insert/update than any types of Hashing, even Google Hash</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35252" b="27029"/>
          <a:stretch/>
        </p:blipFill>
        <p:spPr>
          <a:xfrm>
            <a:off x="6705601" y="1632402"/>
            <a:ext cx="4151085" cy="439329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35313706"/>
      </p:ext>
    </p:extLst>
  </p:cSld>
  <p:clrMapOvr>
    <a:masterClrMapping/>
  </p:clrMapOvr>
  <mc:AlternateContent xmlns:mc="http://schemas.openxmlformats.org/markup-compatibility/2006" xmlns:p14="http://schemas.microsoft.com/office/powerpoint/2010/main">
    <mc:Choice Requires="p14">
      <p:transition spd="med" p14:dur="700" advTm="40730">
        <p:fade/>
      </p:transition>
    </mc:Choice>
    <mc:Fallback xmlns="">
      <p:transition spd="med" advTm="4073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Turtle (</a:t>
            </a:r>
            <a:r>
              <a:rPr lang="en-GB" sz="4400" dirty="0" err="1" smtClean="0"/>
              <a:t>Cnt</a:t>
            </a:r>
            <a:r>
              <a:rPr lang="en-GB" sz="4400" dirty="0" smtClean="0"/>
              <a:t>.)</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107" y="1880789"/>
            <a:ext cx="8138895" cy="39249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94273706"/>
      </p:ext>
    </p:extLst>
  </p:cSld>
  <p:clrMapOvr>
    <a:masterClrMapping/>
  </p:clrMapOvr>
  <mc:AlternateContent xmlns:mc="http://schemas.openxmlformats.org/markup-compatibility/2006" xmlns:p14="http://schemas.microsoft.com/office/powerpoint/2010/main">
    <mc:Choice Requires="p14">
      <p:transition spd="med" p14:dur="700" advTm="18458">
        <p:fade/>
      </p:transition>
    </mc:Choice>
    <mc:Fallback xmlns="">
      <p:transition spd="med" advTm="18458">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Turtle (</a:t>
            </a:r>
            <a:r>
              <a:rPr lang="en-GB" sz="4400" dirty="0" err="1" smtClean="0"/>
              <a:t>Cnt</a:t>
            </a:r>
            <a:r>
              <a:rPr lang="en-GB" sz="4400" dirty="0" smtClean="0"/>
              <a:t>.)</a:t>
            </a:r>
            <a:endParaRPr lang="en-US" sz="4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2386" y="1420228"/>
            <a:ext cx="6215051" cy="518377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30929913"/>
      </p:ext>
    </p:extLst>
  </p:cSld>
  <p:clrMapOvr>
    <a:masterClrMapping/>
  </p:clrMapOvr>
  <mc:AlternateContent xmlns:mc="http://schemas.openxmlformats.org/markup-compatibility/2006" xmlns:p14="http://schemas.microsoft.com/office/powerpoint/2010/main">
    <mc:Choice Requires="p14">
      <p:transition spd="med" p14:dur="700" advTm="31699">
        <p:fade/>
      </p:transition>
    </mc:Choice>
    <mc:Fallback xmlns="">
      <p:transition spd="med" advTm="31699">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DSK</a:t>
            </a:r>
            <a:endParaRPr lang="en-US" sz="4400" dirty="0"/>
          </a:p>
        </p:txBody>
      </p:sp>
      <p:sp>
        <p:nvSpPr>
          <p:cNvPr id="5" name="Content Placeholder 2"/>
          <p:cNvSpPr>
            <a:spLocks noGrp="1"/>
          </p:cNvSpPr>
          <p:nvPr>
            <p:ph idx="1"/>
          </p:nvPr>
        </p:nvSpPr>
        <p:spPr>
          <a:xfrm>
            <a:off x="1104900" y="1543049"/>
            <a:ext cx="4628243" cy="4572000"/>
          </a:xfrm>
        </p:spPr>
        <p:txBody>
          <a:bodyPr>
            <a:normAutofit/>
            <a:scene3d>
              <a:camera prst="orthographicFront"/>
              <a:lightRig rig="soft" dir="t">
                <a:rot lat="0" lon="0" rev="15600000"/>
              </a:lightRig>
            </a:scene3d>
            <a:sp3d extrusionH="57150" prstMaterial="softEdge">
              <a:bevelT w="25400" h="38100"/>
            </a:sp3d>
          </a:bodyPr>
          <a:lstStyle/>
          <a:p>
            <a:r>
              <a:rPr lang="en-GB" sz="2400" b="1" dirty="0" smtClean="0">
                <a:ln/>
                <a:solidFill>
                  <a:schemeClr val="accent4"/>
                </a:solidFill>
              </a:rPr>
              <a:t>Disk Streaming of K-</a:t>
            </a:r>
            <a:r>
              <a:rPr lang="en-GB" sz="2400" b="1" dirty="0" err="1" smtClean="0">
                <a:ln/>
                <a:solidFill>
                  <a:schemeClr val="accent4"/>
                </a:solidFill>
              </a:rPr>
              <a:t>mers</a:t>
            </a:r>
            <a:r>
              <a:rPr lang="en-GB" sz="2400" b="1" dirty="0" smtClean="0">
                <a:ln/>
                <a:solidFill>
                  <a:schemeClr val="accent4"/>
                </a:solidFill>
              </a:rPr>
              <a:t>.</a:t>
            </a:r>
          </a:p>
          <a:p>
            <a:r>
              <a:rPr lang="en-GB" sz="2400" b="1" dirty="0" smtClean="0">
                <a:ln/>
                <a:solidFill>
                  <a:schemeClr val="accent4"/>
                </a:solidFill>
              </a:rPr>
              <a:t>First use of read partitioning.</a:t>
            </a:r>
          </a:p>
          <a:p>
            <a:r>
              <a:rPr lang="en-GB" sz="2400" b="1" dirty="0" smtClean="0">
                <a:ln/>
                <a:solidFill>
                  <a:schemeClr val="accent4"/>
                </a:solidFill>
              </a:rPr>
              <a:t>Three steps to generate the histogram of K-</a:t>
            </a:r>
            <a:r>
              <a:rPr lang="en-GB" sz="2400" b="1" dirty="0" err="1" smtClean="0">
                <a:ln/>
                <a:solidFill>
                  <a:schemeClr val="accent4"/>
                </a:solidFill>
              </a:rPr>
              <a:t>mers</a:t>
            </a:r>
            <a:r>
              <a:rPr lang="en-GB" sz="2400" b="1" dirty="0" smtClean="0">
                <a:ln/>
                <a:solidFill>
                  <a:schemeClr val="accent4"/>
                </a:solidFill>
              </a:rPr>
              <a:t>.</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95" t="-789" r="25225" b="13488"/>
          <a:stretch/>
        </p:blipFill>
        <p:spPr>
          <a:xfrm>
            <a:off x="5733143" y="1421412"/>
            <a:ext cx="5577861" cy="481527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00202478"/>
      </p:ext>
    </p:extLst>
  </p:cSld>
  <p:clrMapOvr>
    <a:masterClrMapping/>
  </p:clrMapOvr>
  <mc:AlternateContent xmlns:mc="http://schemas.openxmlformats.org/markup-compatibility/2006" xmlns:p14="http://schemas.microsoft.com/office/powerpoint/2010/main">
    <mc:Choice Requires="p14">
      <p:transition spd="med" p14:dur="700" advTm="524">
        <p:fade/>
      </p:transition>
    </mc:Choice>
    <mc:Fallback xmlns="">
      <p:transition spd="med" advTm="524">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KMC</a:t>
            </a:r>
            <a:endParaRPr lang="en-US" sz="4400" dirty="0"/>
          </a:p>
        </p:txBody>
      </p:sp>
      <p:sp>
        <p:nvSpPr>
          <p:cNvPr id="5" name="Content Placeholder 2"/>
          <p:cNvSpPr>
            <a:spLocks noGrp="1"/>
          </p:cNvSpPr>
          <p:nvPr>
            <p:ph idx="1"/>
          </p:nvPr>
        </p:nvSpPr>
        <p:spPr>
          <a:xfrm>
            <a:off x="1104900" y="1543049"/>
            <a:ext cx="4628243" cy="4572000"/>
          </a:xfrm>
        </p:spPr>
        <p:txBody>
          <a:bodyPr>
            <a:normAutofit/>
            <a:scene3d>
              <a:camera prst="orthographicFront"/>
              <a:lightRig rig="soft" dir="t">
                <a:rot lat="0" lon="0" rev="15600000"/>
              </a:lightRig>
            </a:scene3d>
            <a:sp3d extrusionH="57150" prstMaterial="softEdge">
              <a:bevelT w="25400" h="38100"/>
            </a:sp3d>
          </a:bodyPr>
          <a:lstStyle/>
          <a:p>
            <a:r>
              <a:rPr lang="en-US" sz="2400" b="1" dirty="0" smtClean="0">
                <a:ln/>
                <a:solidFill>
                  <a:schemeClr val="accent4"/>
                </a:solidFill>
              </a:rPr>
              <a:t>Uses read partition technique</a:t>
            </a:r>
          </a:p>
          <a:p>
            <a:r>
              <a:rPr lang="en-US" sz="2400" b="1" dirty="0" smtClean="0">
                <a:ln/>
                <a:solidFill>
                  <a:schemeClr val="accent4"/>
                </a:solidFill>
              </a:rPr>
              <a:t>Sorting technique to count all the K-</a:t>
            </a:r>
            <a:r>
              <a:rPr lang="en-US" sz="2400" b="1" dirty="0" err="1" smtClean="0">
                <a:ln/>
                <a:solidFill>
                  <a:schemeClr val="accent4"/>
                </a:solidFill>
              </a:rPr>
              <a:t>mers</a:t>
            </a:r>
            <a:r>
              <a:rPr lang="en-US" sz="2400" b="1" dirty="0" smtClean="0">
                <a:ln/>
                <a:solidFill>
                  <a:schemeClr val="accent4"/>
                </a:solidFill>
              </a:rPr>
              <a:t>.</a:t>
            </a:r>
          </a:p>
          <a:p>
            <a:endParaRPr lang="en-GB" sz="2400" b="1" dirty="0" smtClean="0">
              <a:ln/>
              <a:solidFill>
                <a:schemeClr val="accent4"/>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19" t="-1006" r="36884" b="25424"/>
          <a:stretch/>
        </p:blipFill>
        <p:spPr>
          <a:xfrm>
            <a:off x="6044932" y="1543049"/>
            <a:ext cx="5040650" cy="436330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8121568"/>
      </p:ext>
    </p:extLst>
  </p:cSld>
  <p:clrMapOvr>
    <a:masterClrMapping/>
  </p:clrMapOvr>
  <mc:AlternateContent xmlns:mc="http://schemas.openxmlformats.org/markup-compatibility/2006" xmlns:p14="http://schemas.microsoft.com/office/powerpoint/2010/main">
    <mc:Choice Requires="p14">
      <p:transition spd="med" p14:dur="700" advTm="21424">
        <p:fade/>
      </p:transition>
    </mc:Choice>
    <mc:Fallback xmlns="">
      <p:transition spd="med" advTm="21424">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Overview of Existing Tools: </a:t>
            </a:r>
            <a:r>
              <a:rPr lang="en-GB" sz="4400" dirty="0" err="1" smtClean="0"/>
              <a:t>KHmer</a:t>
            </a:r>
            <a:endParaRPr lang="en-US" sz="4400" dirty="0"/>
          </a:p>
        </p:txBody>
      </p:sp>
      <p:sp>
        <p:nvSpPr>
          <p:cNvPr id="5" name="Content Placeholder 2"/>
          <p:cNvSpPr>
            <a:spLocks noGrp="1"/>
          </p:cNvSpPr>
          <p:nvPr>
            <p:ph idx="1"/>
          </p:nvPr>
        </p:nvSpPr>
        <p:spPr>
          <a:xfrm>
            <a:off x="1104900" y="1543049"/>
            <a:ext cx="4628243" cy="4572000"/>
          </a:xfrm>
        </p:spPr>
        <p:txBody>
          <a:bodyPr>
            <a:normAutofit/>
            <a:scene3d>
              <a:camera prst="orthographicFront"/>
              <a:lightRig rig="soft" dir="t">
                <a:rot lat="0" lon="0" rev="15600000"/>
              </a:lightRig>
            </a:scene3d>
            <a:sp3d extrusionH="57150" prstMaterial="softEdge">
              <a:bevelT w="25400" h="38100"/>
            </a:sp3d>
          </a:bodyPr>
          <a:lstStyle/>
          <a:p>
            <a:r>
              <a:rPr lang="en-US" sz="2400" b="1" dirty="0" smtClean="0">
                <a:ln/>
                <a:solidFill>
                  <a:schemeClr val="accent4"/>
                </a:solidFill>
              </a:rPr>
              <a:t>Uses </a:t>
            </a:r>
            <a:r>
              <a:rPr lang="en-US" sz="2400" dirty="0"/>
              <a:t>Count-Min </a:t>
            </a:r>
            <a:r>
              <a:rPr lang="en-US" sz="2400" dirty="0" smtClean="0"/>
              <a:t>Sketch.</a:t>
            </a:r>
          </a:p>
          <a:p>
            <a:r>
              <a:rPr lang="en-US" sz="2400" b="1" dirty="0" smtClean="0">
                <a:ln/>
                <a:solidFill>
                  <a:schemeClr val="accent4"/>
                </a:solidFill>
              </a:rPr>
              <a:t>Three steps to generate the count of K-</a:t>
            </a:r>
            <a:r>
              <a:rPr lang="en-US" sz="2400" b="1" dirty="0" err="1" smtClean="0">
                <a:ln/>
                <a:solidFill>
                  <a:schemeClr val="accent4"/>
                </a:solidFill>
              </a:rPr>
              <a:t>mers</a:t>
            </a:r>
            <a:r>
              <a:rPr lang="en-US" sz="2400" b="1" dirty="0" smtClean="0">
                <a:ln/>
                <a:solidFill>
                  <a:schemeClr val="accent4"/>
                </a:solidFill>
              </a:rPr>
              <a:t> but only the counts not the K-</a:t>
            </a:r>
            <a:r>
              <a:rPr lang="en-US" sz="2400" b="1" dirty="0" err="1" smtClean="0">
                <a:ln/>
                <a:solidFill>
                  <a:schemeClr val="accent4"/>
                </a:solidFill>
              </a:rPr>
              <a:t>mers</a:t>
            </a:r>
            <a:r>
              <a:rPr lang="en-US" sz="2400" b="1" dirty="0" smtClean="0">
                <a:ln/>
                <a:solidFill>
                  <a:schemeClr val="accent4"/>
                </a:solidFill>
              </a:rPr>
              <a:t>.</a:t>
            </a:r>
          </a:p>
          <a:p>
            <a:r>
              <a:rPr lang="en-US" sz="2400" b="1" dirty="0" smtClean="0">
                <a:ln/>
                <a:solidFill>
                  <a:schemeClr val="accent4"/>
                </a:solidFill>
              </a:rPr>
              <a:t>Creation of Hash Table</a:t>
            </a:r>
          </a:p>
          <a:p>
            <a:r>
              <a:rPr lang="en-US" sz="2400" b="1" dirty="0" smtClean="0">
                <a:ln/>
                <a:solidFill>
                  <a:schemeClr val="accent4"/>
                </a:solidFill>
              </a:rPr>
              <a:t>Verification of K-</a:t>
            </a:r>
            <a:r>
              <a:rPr lang="en-US" sz="2400" b="1" dirty="0" err="1" smtClean="0">
                <a:ln/>
                <a:solidFill>
                  <a:schemeClr val="accent4"/>
                </a:solidFill>
              </a:rPr>
              <a:t>mers</a:t>
            </a:r>
            <a:endParaRPr lang="en-US" sz="2400" b="1" dirty="0">
              <a:ln/>
              <a:solidFill>
                <a:schemeClr val="accent4"/>
              </a:solidFill>
            </a:endParaRPr>
          </a:p>
          <a:p>
            <a:r>
              <a:rPr lang="en-US" sz="2400" b="1" dirty="0" smtClean="0">
                <a:ln/>
                <a:solidFill>
                  <a:schemeClr val="accent4"/>
                </a:solidFill>
              </a:rPr>
              <a:t>Count of K-</a:t>
            </a:r>
            <a:r>
              <a:rPr lang="en-US" sz="2400" b="1" dirty="0" err="1" smtClean="0">
                <a:ln/>
                <a:solidFill>
                  <a:schemeClr val="accent4"/>
                </a:solidFill>
              </a:rPr>
              <a:t>mers</a:t>
            </a:r>
            <a:endParaRPr lang="en-US" sz="2400" b="1" dirty="0">
              <a:ln/>
              <a:solidFill>
                <a:schemeClr val="accent4"/>
              </a:solidFill>
            </a:endParaRPr>
          </a:p>
          <a:p>
            <a:endParaRPr lang="en-US" sz="2400" b="1" dirty="0" smtClean="0">
              <a:ln/>
              <a:solidFill>
                <a:schemeClr val="accent4"/>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45582" b="23521"/>
          <a:stretch/>
        </p:blipFill>
        <p:spPr>
          <a:xfrm>
            <a:off x="5733143" y="1543049"/>
            <a:ext cx="5184079" cy="4684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78445099"/>
      </p:ext>
    </p:extLst>
  </p:cSld>
  <p:clrMapOvr>
    <a:masterClrMapping/>
  </p:clrMapOvr>
  <mc:AlternateContent xmlns:mc="http://schemas.openxmlformats.org/markup-compatibility/2006" xmlns:p14="http://schemas.microsoft.com/office/powerpoint/2010/main">
    <mc:Choice Requires="p14">
      <p:transition spd="med" p14:dur="700" advTm="58035">
        <p:fade/>
      </p:transition>
    </mc:Choice>
    <mc:Fallback xmlns="">
      <p:transition spd="med" advTm="58035">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fontScale="90000"/>
          </a:bodyPr>
          <a:lstStyle/>
          <a:p>
            <a:r>
              <a:rPr lang="en-GB" sz="4400" dirty="0" smtClean="0"/>
              <a:t>Overview of Existing Tools: </a:t>
            </a:r>
            <a:r>
              <a:rPr lang="en-GB" sz="4400" dirty="0" err="1" smtClean="0"/>
              <a:t>MSPKmer</a:t>
            </a:r>
            <a:r>
              <a:rPr lang="en-GB" sz="4400" dirty="0" smtClean="0"/>
              <a:t> Counter</a:t>
            </a:r>
            <a:endParaRPr lang="en-US" sz="4400" dirty="0"/>
          </a:p>
        </p:txBody>
      </p:sp>
      <p:sp>
        <p:nvSpPr>
          <p:cNvPr id="5" name="Content Placeholder 2"/>
          <p:cNvSpPr>
            <a:spLocks noGrp="1"/>
          </p:cNvSpPr>
          <p:nvPr>
            <p:ph idx="1"/>
          </p:nvPr>
        </p:nvSpPr>
        <p:spPr>
          <a:xfrm>
            <a:off x="1104900" y="1543049"/>
            <a:ext cx="4628243" cy="4572000"/>
          </a:xfrm>
        </p:spPr>
        <p:txBody>
          <a:bodyPr>
            <a:normAutofit/>
            <a:scene3d>
              <a:camera prst="orthographicFront"/>
              <a:lightRig rig="soft" dir="t">
                <a:rot lat="0" lon="0" rev="15600000"/>
              </a:lightRig>
            </a:scene3d>
            <a:sp3d extrusionH="57150" prstMaterial="softEdge">
              <a:bevelT w="25400" h="38100"/>
            </a:sp3d>
          </a:bodyPr>
          <a:lstStyle/>
          <a:p>
            <a:r>
              <a:rPr lang="en-GB" sz="2400" b="1" dirty="0" smtClean="0">
                <a:ln/>
                <a:solidFill>
                  <a:schemeClr val="accent4"/>
                </a:solidFill>
              </a:rPr>
              <a:t>Minimum Substring Partitioning technique </a:t>
            </a:r>
            <a:r>
              <a:rPr lang="en-GB" sz="2400" b="1" dirty="0">
                <a:ln/>
                <a:solidFill>
                  <a:schemeClr val="accent4"/>
                </a:solidFill>
              </a:rPr>
              <a:t>used</a:t>
            </a:r>
            <a:r>
              <a:rPr lang="en-GB" sz="2400" b="1" dirty="0" smtClean="0">
                <a:ln/>
                <a:solidFill>
                  <a:schemeClr val="accent4"/>
                </a:solidFill>
              </a:rPr>
              <a:t>.</a:t>
            </a:r>
          </a:p>
          <a:p>
            <a:r>
              <a:rPr lang="en-GB" sz="2400" b="1" dirty="0" smtClean="0">
                <a:ln/>
                <a:solidFill>
                  <a:schemeClr val="accent4"/>
                </a:solidFill>
              </a:rPr>
              <a:t>First use of minimizer in K-</a:t>
            </a:r>
            <a:r>
              <a:rPr lang="en-GB" sz="2400" b="1" dirty="0" err="1" smtClean="0">
                <a:ln/>
                <a:solidFill>
                  <a:schemeClr val="accent4"/>
                </a:solidFill>
              </a:rPr>
              <a:t>mer</a:t>
            </a:r>
            <a:r>
              <a:rPr lang="en-GB" sz="2400" b="1" dirty="0" smtClean="0">
                <a:ln/>
                <a:solidFill>
                  <a:schemeClr val="accent4"/>
                </a:solidFill>
              </a:rPr>
              <a:t> counting</a:t>
            </a:r>
          </a:p>
          <a:p>
            <a:r>
              <a:rPr lang="en-GB" sz="2400" b="1" dirty="0" smtClean="0">
                <a:ln/>
                <a:solidFill>
                  <a:schemeClr val="accent4"/>
                </a:solidFill>
              </a:rPr>
              <a:t>Uses hash-table to store count of respective K-</a:t>
            </a:r>
            <a:r>
              <a:rPr lang="en-GB" sz="2400" b="1" dirty="0" err="1" smtClean="0">
                <a:ln/>
                <a:solidFill>
                  <a:schemeClr val="accent4"/>
                </a:solidFill>
              </a:rPr>
              <a:t>mers</a:t>
            </a:r>
            <a:r>
              <a:rPr lang="en-GB" sz="2400" b="1" dirty="0" smtClean="0">
                <a:ln/>
                <a:solidFill>
                  <a:schemeClr val="accent4"/>
                </a:solidFill>
              </a:rPr>
              <a:t>.</a:t>
            </a:r>
            <a:endParaRPr lang="en-GB" sz="2400" b="1" dirty="0">
              <a:ln/>
              <a:solidFill>
                <a:schemeClr val="accent4"/>
              </a:solidFill>
            </a:endParaRPr>
          </a:p>
          <a:p>
            <a:endParaRPr lang="en-GB" sz="2400" b="1" dirty="0" smtClean="0">
              <a:ln/>
              <a:solidFill>
                <a:schemeClr val="accent4"/>
              </a:solidFill>
            </a:endParaRPr>
          </a:p>
          <a:p>
            <a:endParaRPr lang="en-GB" sz="2400" b="1" dirty="0" smtClean="0">
              <a:ln/>
              <a:solidFill>
                <a:schemeClr val="accent4"/>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33181" b="23014"/>
          <a:stretch/>
        </p:blipFill>
        <p:spPr>
          <a:xfrm>
            <a:off x="6114991" y="1612037"/>
            <a:ext cx="4901351" cy="45030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320604428"/>
      </p:ext>
    </p:extLst>
  </p:cSld>
  <p:clrMapOvr>
    <a:masterClrMapping/>
  </p:clrMapOvr>
  <mc:AlternateContent xmlns:mc="http://schemas.openxmlformats.org/markup-compatibility/2006" xmlns:p14="http://schemas.microsoft.com/office/powerpoint/2010/main">
    <mc:Choice Requires="p14">
      <p:transition spd="med" p14:dur="700" advTm="28118">
        <p:fade/>
      </p:transition>
    </mc:Choice>
    <mc:Fallback xmlns="">
      <p:transition spd="med" advTm="28118">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a:bodyPr>
          <a:lstStyle/>
          <a:p>
            <a:r>
              <a:rPr lang="en-GB" sz="4400" dirty="0" smtClean="0"/>
              <a:t>Overview of Existing Tools: KMC 2</a:t>
            </a:r>
            <a:endParaRPr lang="en-US" sz="4400" dirty="0"/>
          </a:p>
        </p:txBody>
      </p:sp>
      <p:sp>
        <p:nvSpPr>
          <p:cNvPr id="5" name="Content Placeholder 2"/>
          <p:cNvSpPr>
            <a:spLocks noGrp="1"/>
          </p:cNvSpPr>
          <p:nvPr>
            <p:ph idx="1"/>
          </p:nvPr>
        </p:nvSpPr>
        <p:spPr>
          <a:xfrm>
            <a:off x="1104900" y="1543049"/>
            <a:ext cx="4628243" cy="4572000"/>
          </a:xfrm>
        </p:spPr>
        <p:txBody>
          <a:bodyPr>
            <a:normAutofit/>
            <a:scene3d>
              <a:camera prst="orthographicFront"/>
              <a:lightRig rig="soft" dir="t">
                <a:rot lat="0" lon="0" rev="15600000"/>
              </a:lightRig>
            </a:scene3d>
            <a:sp3d extrusionH="57150" prstMaterial="softEdge">
              <a:bevelT w="25400" h="38100"/>
            </a:sp3d>
          </a:bodyPr>
          <a:lstStyle/>
          <a:p>
            <a:r>
              <a:rPr lang="en-US" sz="2400" b="1" dirty="0" smtClean="0">
                <a:ln/>
                <a:solidFill>
                  <a:schemeClr val="accent4"/>
                </a:solidFill>
              </a:rPr>
              <a:t>Uses several features of its previous tools.</a:t>
            </a:r>
          </a:p>
          <a:p>
            <a:r>
              <a:rPr lang="en-US" sz="2400" b="1" dirty="0" smtClean="0">
                <a:ln/>
                <a:solidFill>
                  <a:schemeClr val="accent4"/>
                </a:solidFill>
              </a:rPr>
              <a:t>Minimizer like MSPKmerCounter</a:t>
            </a:r>
          </a:p>
          <a:p>
            <a:r>
              <a:rPr lang="en-US" sz="2400" b="1" dirty="0" smtClean="0">
                <a:ln/>
                <a:solidFill>
                  <a:schemeClr val="accent4"/>
                </a:solidFill>
              </a:rPr>
              <a:t>Sorting algorithm of KMC</a:t>
            </a:r>
          </a:p>
          <a:p>
            <a:endParaRPr lang="en-US" sz="2400" b="1" dirty="0" smtClean="0">
              <a:ln/>
              <a:solidFill>
                <a:schemeClr val="accent4"/>
              </a:solidFill>
            </a:endParaRPr>
          </a:p>
          <a:p>
            <a:endParaRPr lang="en-GB" sz="2400" b="1" dirty="0" smtClean="0">
              <a:ln/>
              <a:solidFill>
                <a:schemeClr val="accent4"/>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37213" b="14811"/>
          <a:stretch/>
        </p:blipFill>
        <p:spPr>
          <a:xfrm>
            <a:off x="5970706" y="1543049"/>
            <a:ext cx="5060152" cy="44310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42314085"/>
      </p:ext>
    </p:extLst>
  </p:cSld>
  <p:clrMapOvr>
    <a:masterClrMapping/>
  </p:clrMapOvr>
  <mc:AlternateContent xmlns:mc="http://schemas.openxmlformats.org/markup-compatibility/2006" xmlns:p14="http://schemas.microsoft.com/office/powerpoint/2010/main">
    <mc:Choice Requires="p14">
      <p:transition spd="med" p14:dur="700" advTm="32617">
        <p:fade/>
      </p:transition>
    </mc:Choice>
    <mc:Fallback xmlns="">
      <p:transition spd="med" advTm="32617">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315187" y="3545152"/>
            <a:ext cx="3470185" cy="1103048"/>
          </a:xfrm>
        </p:spPr>
        <p:txBody>
          <a:bodyPr>
            <a:normAutofit fontScale="92500"/>
          </a:bodyPr>
          <a:lstStyle/>
          <a:p>
            <a:pPr algn="ctr"/>
            <a:r>
              <a:rPr lang="en-US" sz="2800" b="1" dirty="0" smtClean="0"/>
              <a:t>Md. </a:t>
            </a:r>
            <a:r>
              <a:rPr lang="en-US" sz="2800" b="1" dirty="0" err="1" smtClean="0"/>
              <a:t>Eamin</a:t>
            </a:r>
            <a:r>
              <a:rPr lang="en-US" sz="2800" b="1" dirty="0" smtClean="0"/>
              <a:t> Rahman</a:t>
            </a:r>
          </a:p>
          <a:p>
            <a:pPr algn="ctr"/>
            <a:r>
              <a:rPr lang="en-US" sz="2400" dirty="0" smtClean="0"/>
              <a:t>Assistant Professor</a:t>
            </a:r>
          </a:p>
          <a:p>
            <a:pPr algn="ctr"/>
            <a:r>
              <a:rPr lang="en-US" sz="2400" dirty="0" smtClean="0"/>
              <a:t>Department </a:t>
            </a:r>
            <a:r>
              <a:rPr lang="en-US" sz="2400" dirty="0" smtClean="0"/>
              <a:t>of CSE, SUST</a:t>
            </a:r>
            <a:endParaRPr lang="en-US" sz="2400" dirty="0"/>
          </a:p>
        </p:txBody>
      </p:sp>
      <p:sp>
        <p:nvSpPr>
          <p:cNvPr id="8" name="Subtitle 6"/>
          <p:cNvSpPr txBox="1">
            <a:spLocks/>
          </p:cNvSpPr>
          <p:nvPr/>
        </p:nvSpPr>
        <p:spPr>
          <a:xfrm>
            <a:off x="4930140" y="1206175"/>
            <a:ext cx="2240280" cy="478208"/>
          </a:xfrm>
          <a:prstGeom prst="rect">
            <a:avLst/>
          </a:prstGeom>
        </p:spPr>
        <p:txBody>
          <a:bodyPr vert="horz" lIns="0" tIns="45720" rIns="0" bIns="45720" rtlCol="0">
            <a:no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sz="3200" b="1" dirty="0" smtClean="0"/>
              <a:t>Supervisor</a:t>
            </a:r>
            <a:endParaRPr lang="en-US" sz="3200" dirty="0"/>
          </a:p>
        </p:txBody>
      </p:sp>
      <p:sp>
        <p:nvSpPr>
          <p:cNvPr id="4" name="Subtitle 6"/>
          <p:cNvSpPr txBox="1">
            <a:spLocks/>
          </p:cNvSpPr>
          <p:nvPr/>
        </p:nvSpPr>
        <p:spPr>
          <a:xfrm>
            <a:off x="422729" y="4648200"/>
            <a:ext cx="5181600" cy="87517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b="1" dirty="0" err="1" smtClean="0"/>
              <a:t>Enamul</a:t>
            </a:r>
            <a:r>
              <a:rPr lang="en-US" b="1" dirty="0" smtClean="0"/>
              <a:t> Hassan</a:t>
            </a:r>
          </a:p>
          <a:p>
            <a:r>
              <a:rPr lang="en-US" dirty="0" smtClean="0"/>
              <a:t>Student of 4</a:t>
            </a:r>
            <a:r>
              <a:rPr lang="en-US" baseline="30000" dirty="0" smtClean="0"/>
              <a:t>th</a:t>
            </a:r>
            <a:r>
              <a:rPr lang="en-US" dirty="0" smtClean="0"/>
              <a:t> year 2</a:t>
            </a:r>
            <a:r>
              <a:rPr lang="en-US" baseline="30000" dirty="0" smtClean="0"/>
              <a:t>nd</a:t>
            </a:r>
            <a:r>
              <a:rPr lang="en-US" dirty="0" smtClean="0"/>
              <a:t> Semester,</a:t>
            </a:r>
          </a:p>
          <a:p>
            <a:r>
              <a:rPr lang="en-US" dirty="0" smtClean="0"/>
              <a:t>Department of CSE, SUST</a:t>
            </a:r>
            <a:endParaRPr lang="en-US" dirty="0"/>
          </a:p>
        </p:txBody>
      </p:sp>
      <p:sp>
        <p:nvSpPr>
          <p:cNvPr id="5" name="Subtitle 6"/>
          <p:cNvSpPr txBox="1">
            <a:spLocks/>
          </p:cNvSpPr>
          <p:nvPr/>
        </p:nvSpPr>
        <p:spPr>
          <a:xfrm>
            <a:off x="8616043" y="4648200"/>
            <a:ext cx="3575957" cy="84977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b="1" dirty="0" smtClean="0"/>
              <a:t>Md. </a:t>
            </a:r>
            <a:r>
              <a:rPr lang="en-US" b="1" dirty="0" err="1" smtClean="0"/>
              <a:t>Khairullah</a:t>
            </a:r>
            <a:r>
              <a:rPr lang="en-US" b="1" dirty="0" smtClean="0"/>
              <a:t> </a:t>
            </a:r>
            <a:r>
              <a:rPr lang="en-US" b="1" dirty="0" err="1" smtClean="0"/>
              <a:t>Gaurab</a:t>
            </a:r>
            <a:endParaRPr lang="en-US" b="1" dirty="0" smtClean="0"/>
          </a:p>
          <a:p>
            <a:r>
              <a:rPr lang="en-US" dirty="0" smtClean="0"/>
              <a:t>Student of 4</a:t>
            </a:r>
            <a:r>
              <a:rPr lang="en-US" baseline="30000" dirty="0" smtClean="0"/>
              <a:t>th</a:t>
            </a:r>
            <a:r>
              <a:rPr lang="en-US" dirty="0" smtClean="0"/>
              <a:t> year </a:t>
            </a:r>
            <a:r>
              <a:rPr lang="en-US" dirty="0" smtClean="0"/>
              <a:t>2</a:t>
            </a:r>
            <a:r>
              <a:rPr lang="en-US" baseline="30000" dirty="0" smtClean="0"/>
              <a:t>nd</a:t>
            </a:r>
            <a:r>
              <a:rPr lang="en-US" dirty="0" smtClean="0"/>
              <a:t> Semester</a:t>
            </a:r>
            <a:r>
              <a:rPr lang="en-US" dirty="0" smtClean="0"/>
              <a:t>,</a:t>
            </a:r>
          </a:p>
          <a:p>
            <a:r>
              <a:rPr lang="en-US" dirty="0" smtClean="0"/>
              <a:t>Department of CSE, SUST</a:t>
            </a:r>
            <a:endParaRPr lang="en-US" dirty="0"/>
          </a:p>
        </p:txBody>
      </p:sp>
      <p:pic>
        <p:nvPicPr>
          <p:cNvPr id="2" name="Picture 1"/>
          <p:cNvPicPr>
            <a:picLocks noChangeAspect="1"/>
          </p:cNvPicPr>
          <p:nvPr/>
        </p:nvPicPr>
        <p:blipFill>
          <a:blip r:embed="rId2"/>
          <a:stretch>
            <a:fillRect/>
          </a:stretch>
        </p:blipFill>
        <p:spPr>
          <a:xfrm>
            <a:off x="5506333" y="1815500"/>
            <a:ext cx="1087891" cy="15985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29" y="2361748"/>
            <a:ext cx="2104571" cy="21045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9605083"/>
      </p:ext>
    </p:extLst>
  </p:cSld>
  <p:clrMapOvr>
    <a:masterClrMapping/>
  </p:clrMapOvr>
  <mc:AlternateContent xmlns:mc="http://schemas.openxmlformats.org/markup-compatibility/2006" xmlns:p14="http://schemas.microsoft.com/office/powerpoint/2010/main">
    <mc:Choice Requires="p14">
      <p:transition spd="med" p14:dur="700" advTm="7243">
        <p:fade/>
      </p:transition>
    </mc:Choice>
    <mc:Fallback xmlns="">
      <p:transition spd="med" advTm="7243">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b="1" dirty="0"/>
              <a:t>Challenges to glean K- Mer information from reads</a:t>
            </a:r>
            <a:endParaRPr lang="en-US" sz="4400" dirty="0"/>
          </a:p>
        </p:txBody>
      </p:sp>
      <p:sp>
        <p:nvSpPr>
          <p:cNvPr id="3" name="Content Placeholder 2"/>
          <p:cNvSpPr>
            <a:spLocks noGrp="1"/>
          </p:cNvSpPr>
          <p:nvPr>
            <p:ph idx="1"/>
          </p:nvPr>
        </p:nvSpPr>
        <p:spPr/>
        <p:txBody>
          <a:bodyPr>
            <a:normAutofit/>
          </a:bodyPr>
          <a:lstStyle/>
          <a:p>
            <a:r>
              <a:rPr lang="en-US" altLang="en-US" sz="2800" dirty="0"/>
              <a:t>K-</a:t>
            </a:r>
            <a:r>
              <a:rPr lang="en-US" altLang="en-US" sz="2800" dirty="0" err="1"/>
              <a:t>Mer</a:t>
            </a:r>
            <a:r>
              <a:rPr lang="en-US" altLang="en-US" sz="2800" dirty="0"/>
              <a:t> counting is one of the simplest tasks (both conceptually and programmatically) in computational Biology if we don’t care about efficiency.</a:t>
            </a:r>
          </a:p>
          <a:p>
            <a:r>
              <a:rPr lang="en-US" altLang="en-US" sz="2800" dirty="0"/>
              <a:t>Although destination of </a:t>
            </a:r>
            <a:r>
              <a:rPr lang="en-US" altLang="en-US" sz="2800" i="1" dirty="0"/>
              <a:t>k</a:t>
            </a:r>
            <a:r>
              <a:rPr lang="en-US" altLang="en-US" sz="2800" dirty="0"/>
              <a:t> – </a:t>
            </a:r>
            <a:r>
              <a:rPr lang="en-US" altLang="en-US" sz="2800" dirty="0" err="1"/>
              <a:t>mers</a:t>
            </a:r>
            <a:r>
              <a:rPr lang="en-US" altLang="en-US" sz="2800" dirty="0"/>
              <a:t> (hash table in Jellyfish, Bloom filter in </a:t>
            </a:r>
            <a:r>
              <a:rPr lang="en-US" altLang="en-US" sz="2800" dirty="0" err="1"/>
              <a:t>BFCounter</a:t>
            </a:r>
            <a:r>
              <a:rPr lang="en-US" altLang="en-US" sz="2800" dirty="0"/>
              <a:t> , disk in DSK and KMC 1)  and other details differ in particular solutions, the main step is common. </a:t>
            </a:r>
          </a:p>
          <a:p>
            <a:endParaRPr lang="en-US" sz="2800" dirty="0"/>
          </a:p>
        </p:txBody>
      </p:sp>
    </p:spTree>
    <p:extLst>
      <p:ext uri="{BB962C8B-B14F-4D97-AF65-F5344CB8AC3E}">
        <p14:creationId xmlns:p14="http://schemas.microsoft.com/office/powerpoint/2010/main" val="3834529655"/>
      </p:ext>
    </p:extLst>
  </p:cSld>
  <p:clrMapOvr>
    <a:masterClrMapping/>
  </p:clrMapOvr>
  <mc:AlternateContent xmlns:mc="http://schemas.openxmlformats.org/markup-compatibility/2006" xmlns:p14="http://schemas.microsoft.com/office/powerpoint/2010/main">
    <mc:Choice Requires="p14">
      <p:transition spd="med" p14:dur="700" advTm="25082">
        <p:fade/>
      </p:transition>
    </mc:Choice>
    <mc:Fallback xmlns="">
      <p:transition spd="med" advTm="25082">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b="1" dirty="0"/>
              <a:t>Challenges to glean K- Mer information from reads</a:t>
            </a:r>
            <a:endParaRPr lang="en-US" sz="4400" dirty="0"/>
          </a:p>
        </p:txBody>
      </p:sp>
      <p:sp>
        <p:nvSpPr>
          <p:cNvPr id="3" name="Content Placeholder 2"/>
          <p:cNvSpPr>
            <a:spLocks noGrp="1"/>
          </p:cNvSpPr>
          <p:nvPr>
            <p:ph idx="1"/>
          </p:nvPr>
        </p:nvSpPr>
        <p:spPr/>
        <p:txBody>
          <a:bodyPr>
            <a:normAutofit/>
          </a:bodyPr>
          <a:lstStyle/>
          <a:p>
            <a:r>
              <a:rPr lang="en-US" altLang="en-US" sz="2800" dirty="0"/>
              <a:t>Process each read from left to right and extract all </a:t>
            </a:r>
            <a:r>
              <a:rPr lang="en-US" altLang="en-US" sz="2800" i="1" dirty="0"/>
              <a:t>k-</a:t>
            </a:r>
            <a:r>
              <a:rPr lang="en-US" altLang="en-US" sz="2800" dirty="0" err="1"/>
              <a:t>mers</a:t>
            </a:r>
            <a:r>
              <a:rPr lang="en-US" altLang="en-US" sz="2800" dirty="0"/>
              <a:t> from them, one by one.</a:t>
            </a:r>
          </a:p>
          <a:p>
            <a:r>
              <a:rPr lang="en-US" altLang="en-US" sz="2800" dirty="0"/>
              <a:t>High redundancy as consecutive </a:t>
            </a:r>
            <a:r>
              <a:rPr lang="en-US" altLang="en-US" sz="2800" i="1" dirty="0"/>
              <a:t>k-</a:t>
            </a:r>
            <a:r>
              <a:rPr lang="en-US" altLang="en-US" sz="2800" i="1" dirty="0" err="1"/>
              <a:t>mers</a:t>
            </a:r>
            <a:r>
              <a:rPr lang="en-US" altLang="en-US" sz="2800" dirty="0"/>
              <a:t> share </a:t>
            </a:r>
            <a:r>
              <a:rPr lang="en-US" altLang="en-US" sz="2800" i="1" dirty="0"/>
              <a:t>k-</a:t>
            </a:r>
            <a:r>
              <a:rPr lang="en-US" altLang="en-US" sz="2800" dirty="0"/>
              <a:t>characters.</a:t>
            </a:r>
          </a:p>
          <a:p>
            <a:r>
              <a:rPr lang="en-US" altLang="en-US" sz="2800" dirty="0"/>
              <a:t>Loading the whole read in the main memory and then computing </a:t>
            </a:r>
            <a:r>
              <a:rPr lang="en-US" altLang="en-US" sz="2800" i="1" dirty="0"/>
              <a:t>k- </a:t>
            </a:r>
            <a:r>
              <a:rPr lang="en-US" altLang="en-US" sz="2800" i="1" dirty="0" err="1"/>
              <a:t>mer</a:t>
            </a:r>
            <a:r>
              <a:rPr lang="en-US" altLang="en-US" sz="2800" i="1" dirty="0"/>
              <a:t> </a:t>
            </a:r>
            <a:r>
              <a:rPr lang="en-US" altLang="en-US" sz="2800" dirty="0"/>
              <a:t>information requires huge amount of main memory or RAM.</a:t>
            </a:r>
          </a:p>
          <a:p>
            <a:endParaRPr lang="en-US" sz="2800" dirty="0"/>
          </a:p>
        </p:txBody>
      </p:sp>
    </p:spTree>
    <p:extLst>
      <p:ext uri="{BB962C8B-B14F-4D97-AF65-F5344CB8AC3E}">
        <p14:creationId xmlns:p14="http://schemas.microsoft.com/office/powerpoint/2010/main" val="331972348"/>
      </p:ext>
    </p:extLst>
  </p:cSld>
  <p:clrMapOvr>
    <a:masterClrMapping/>
  </p:clrMapOvr>
  <mc:AlternateContent xmlns:mc="http://schemas.openxmlformats.org/markup-compatibility/2006" xmlns:p14="http://schemas.microsoft.com/office/powerpoint/2010/main">
    <mc:Choice Requires="p14">
      <p:transition spd="med" p14:dur="700" advTm="47799">
        <p:fade/>
      </p:transition>
    </mc:Choice>
    <mc:Fallback xmlns="">
      <p:transition spd="med" advTm="47799">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b="1" dirty="0"/>
              <a:t>What KMC – 2 Offers</a:t>
            </a:r>
            <a:endParaRPr lang="en-US" sz="4400" dirty="0"/>
          </a:p>
        </p:txBody>
      </p:sp>
      <p:sp>
        <p:nvSpPr>
          <p:cNvPr id="3" name="Content Placeholder 2"/>
          <p:cNvSpPr>
            <a:spLocks noGrp="1"/>
          </p:cNvSpPr>
          <p:nvPr>
            <p:ph idx="1"/>
          </p:nvPr>
        </p:nvSpPr>
        <p:spPr/>
        <p:txBody>
          <a:bodyPr>
            <a:normAutofit/>
          </a:bodyPr>
          <a:lstStyle/>
          <a:p>
            <a:r>
              <a:rPr lang="en-US" altLang="en-US" sz="2800" i="1" dirty="0"/>
              <a:t> K – </a:t>
            </a:r>
            <a:r>
              <a:rPr lang="en-US" altLang="en-US" sz="2800" dirty="0" err="1"/>
              <a:t>mer</a:t>
            </a:r>
            <a:r>
              <a:rPr lang="en-US" altLang="en-US" sz="2800" dirty="0"/>
              <a:t> counting of large datasets at least twice faster than the strongest competitors (</a:t>
            </a:r>
            <a:r>
              <a:rPr lang="en-US" altLang="en-US" sz="2800" dirty="0" err="1"/>
              <a:t>JellyFish</a:t>
            </a:r>
            <a:r>
              <a:rPr lang="en-US" altLang="en-US" sz="2800" dirty="0"/>
              <a:t> 2, KMC 1) using about 12GB (or less) of RAM memory.</a:t>
            </a:r>
          </a:p>
          <a:p>
            <a:r>
              <a:rPr lang="en-US" altLang="en-US" sz="2800" dirty="0"/>
              <a:t>For example, KMC 2 allows to count the 28-mers of a human reads collection with</a:t>
            </a:r>
            <a:br>
              <a:rPr lang="en-US" altLang="en-US" sz="2800" dirty="0"/>
            </a:br>
            <a:r>
              <a:rPr lang="en-US" altLang="en-US" sz="2800" dirty="0"/>
              <a:t>44-fold coverage (106 GB of compressed size) in about 20 minutes,</a:t>
            </a:r>
            <a:br>
              <a:rPr lang="en-US" altLang="en-US" sz="2800" dirty="0"/>
            </a:br>
            <a:r>
              <a:rPr lang="en-US" altLang="en-US" sz="2800" dirty="0"/>
              <a:t>on a 6-core Intel i7 PC with an SSD.</a:t>
            </a:r>
            <a:br>
              <a:rPr lang="en-US" altLang="en-US" sz="2800" dirty="0"/>
            </a:br>
            <a:endParaRPr lang="en-US" altLang="en-US" sz="2800" i="1" dirty="0"/>
          </a:p>
          <a:p>
            <a:endParaRPr lang="en-US" sz="2800" dirty="0"/>
          </a:p>
        </p:txBody>
      </p:sp>
    </p:spTree>
    <p:extLst>
      <p:ext uri="{BB962C8B-B14F-4D97-AF65-F5344CB8AC3E}">
        <p14:creationId xmlns:p14="http://schemas.microsoft.com/office/powerpoint/2010/main" val="1226937316"/>
      </p:ext>
    </p:extLst>
  </p:cSld>
  <p:clrMapOvr>
    <a:masterClrMapping/>
  </p:clrMapOvr>
  <mc:AlternateContent xmlns:mc="http://schemas.openxmlformats.org/markup-compatibility/2006" xmlns:p14="http://schemas.microsoft.com/office/powerpoint/2010/main">
    <mc:Choice Requires="p14">
      <p:transition spd="med" p14:dur="700" advTm="2540">
        <p:fade/>
      </p:transition>
    </mc:Choice>
    <mc:Fallback xmlns="">
      <p:transition spd="med" advTm="254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Minimizer and Super K - Mer</a:t>
            </a:r>
            <a:endParaRPr lang="en-US" sz="4400" dirty="0"/>
          </a:p>
        </p:txBody>
      </p:sp>
      <p:sp>
        <p:nvSpPr>
          <p:cNvPr id="3" name="Content Placeholder 2"/>
          <p:cNvSpPr>
            <a:spLocks noGrp="1"/>
          </p:cNvSpPr>
          <p:nvPr>
            <p:ph idx="1"/>
          </p:nvPr>
        </p:nvSpPr>
        <p:spPr/>
        <p:txBody>
          <a:bodyPr>
            <a:noAutofit/>
          </a:bodyPr>
          <a:lstStyle/>
          <a:p>
            <a:r>
              <a:rPr lang="en-US" altLang="en-US" sz="2800" dirty="0"/>
              <a:t>A </a:t>
            </a:r>
            <a:r>
              <a:rPr lang="en-US" altLang="en-US" sz="2800" i="1" dirty="0"/>
              <a:t>minimizer </a:t>
            </a:r>
            <a:r>
              <a:rPr lang="en-US" altLang="en-US" sz="2800" dirty="0"/>
              <a:t>of a k-</a:t>
            </a:r>
            <a:r>
              <a:rPr lang="en-US" altLang="en-US" sz="2800" dirty="0" err="1"/>
              <a:t>mer</a:t>
            </a:r>
            <a:r>
              <a:rPr lang="en-US" altLang="en-US" sz="2800" dirty="0"/>
              <a:t> is such of</a:t>
            </a:r>
            <a:br>
              <a:rPr lang="en-US" altLang="en-US" sz="2800" dirty="0"/>
            </a:br>
            <a:r>
              <a:rPr lang="en-US" altLang="en-US" sz="2800" dirty="0"/>
              <a:t>its m-</a:t>
            </a:r>
            <a:r>
              <a:rPr lang="en-US" altLang="en-US" sz="2800" dirty="0" err="1"/>
              <a:t>mers</a:t>
            </a:r>
            <a:r>
              <a:rPr lang="en-US" altLang="en-US" sz="2800" dirty="0"/>
              <a:t> (m &lt; k) that no other lexicographically smaller m-</a:t>
            </a:r>
            <a:r>
              <a:rPr lang="en-US" altLang="en-US" sz="2800" dirty="0" err="1"/>
              <a:t>mer</a:t>
            </a:r>
            <a:r>
              <a:rPr lang="en-US" altLang="en-US" sz="2800" dirty="0"/>
              <a:t> can be found.</a:t>
            </a:r>
          </a:p>
          <a:p>
            <a:r>
              <a:rPr lang="en-US" altLang="en-US" sz="2800" dirty="0"/>
              <a:t>In read, contiguous areas containing </a:t>
            </a:r>
            <a:r>
              <a:rPr lang="en-US" altLang="en-US" sz="2800" i="1" dirty="0"/>
              <a:t>k-</a:t>
            </a:r>
            <a:r>
              <a:rPr lang="en-US" altLang="en-US" sz="2800" i="1" dirty="0" err="1"/>
              <a:t>mers</a:t>
            </a:r>
            <a:r>
              <a:rPr lang="en-US" altLang="en-US" sz="2800" dirty="0"/>
              <a:t> having the same canonical signature </a:t>
            </a:r>
            <a:r>
              <a:rPr lang="en-US" altLang="en-US" sz="2800" dirty="0" smtClean="0"/>
              <a:t>are called as </a:t>
            </a:r>
            <a:r>
              <a:rPr lang="en-US" altLang="en-US" sz="2800" dirty="0"/>
              <a:t>“super </a:t>
            </a:r>
            <a:r>
              <a:rPr lang="en-US" altLang="en-US" sz="2800" i="1" dirty="0"/>
              <a:t>k-</a:t>
            </a:r>
            <a:r>
              <a:rPr lang="en-US" altLang="en-US" sz="2800" i="1" dirty="0" err="1"/>
              <a:t>mers</a:t>
            </a:r>
            <a:r>
              <a:rPr lang="en-US" altLang="en-US" sz="2800" dirty="0"/>
              <a:t>”.</a:t>
            </a:r>
          </a:p>
          <a:p>
            <a:r>
              <a:rPr lang="en-US" altLang="en-US" sz="2800" i="1" dirty="0"/>
              <a:t>Signatures </a:t>
            </a:r>
            <a:r>
              <a:rPr lang="en-US" altLang="en-US" sz="2800" dirty="0"/>
              <a:t>of k-</a:t>
            </a:r>
            <a:r>
              <a:rPr lang="en-US" altLang="en-US" sz="2800" dirty="0" err="1"/>
              <a:t>mers</a:t>
            </a:r>
            <a:r>
              <a:rPr lang="en-US" altLang="en-US" sz="2800" dirty="0"/>
              <a:t> is a exclusive set of minimizer that allows all minimizers </a:t>
            </a:r>
            <a:r>
              <a:rPr lang="en-US" altLang="en-US" sz="2800"/>
              <a:t>but </a:t>
            </a:r>
            <a:r>
              <a:rPr lang="en-US" altLang="en-US" sz="2800" smtClean="0"/>
              <a:t>only such </a:t>
            </a:r>
            <a:r>
              <a:rPr lang="en-US" altLang="en-US" sz="2800" dirty="0"/>
              <a:t>that do not start with AAA, neither start with ACA, neither contain AA anywhere except at their beginning. </a:t>
            </a:r>
            <a:br>
              <a:rPr lang="en-US" altLang="en-US" sz="2800" dirty="0"/>
            </a:br>
            <a:r>
              <a:rPr lang="en-US" altLang="en-US" sz="2800" dirty="0"/>
              <a:t/>
            </a:r>
            <a:br>
              <a:rPr lang="en-US" altLang="en-US" sz="2800" dirty="0"/>
            </a:br>
            <a:r>
              <a:rPr lang="en-US" altLang="en-US" sz="2800" dirty="0"/>
              <a:t/>
            </a:r>
            <a:br>
              <a:rPr lang="en-US" altLang="en-US" sz="2800" dirty="0"/>
            </a:br>
            <a:r>
              <a:rPr lang="en-US" altLang="en-US" sz="2800" dirty="0"/>
              <a:t/>
            </a:r>
            <a:br>
              <a:rPr lang="en-US" altLang="en-US" sz="2800" dirty="0"/>
            </a:br>
            <a:endParaRPr lang="en-US" altLang="en-US" sz="2800" dirty="0"/>
          </a:p>
          <a:p>
            <a:endParaRPr lang="en-US" sz="2800" dirty="0"/>
          </a:p>
        </p:txBody>
      </p:sp>
    </p:spTree>
    <p:extLst>
      <p:ext uri="{BB962C8B-B14F-4D97-AF65-F5344CB8AC3E}">
        <p14:creationId xmlns:p14="http://schemas.microsoft.com/office/powerpoint/2010/main" val="2808025737"/>
      </p:ext>
    </p:extLst>
  </p:cSld>
  <p:clrMapOvr>
    <a:masterClrMapping/>
  </p:clrMapOvr>
  <mc:AlternateContent xmlns:mc="http://schemas.openxmlformats.org/markup-compatibility/2006" xmlns:p14="http://schemas.microsoft.com/office/powerpoint/2010/main">
    <mc:Choice Requires="p14">
      <p:transition spd="med" p14:dur="700" advTm="58965">
        <p:fade/>
      </p:transition>
    </mc:Choice>
    <mc:Fallback xmlns="">
      <p:transition spd="med" advTm="58965">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Minimizer and Super K - Mer</a:t>
            </a:r>
            <a:endParaRPr lang="en-US" sz="4400" dirty="0"/>
          </a:p>
        </p:txBody>
      </p:sp>
      <p:pic>
        <p:nvPicPr>
          <p:cNvPr id="4" name="Content Placeholder 3" descr="Capture.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7957" y="1378634"/>
            <a:ext cx="9228406" cy="523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2458645"/>
      </p:ext>
    </p:extLst>
  </p:cSld>
  <p:clrMapOvr>
    <a:masterClrMapping/>
  </p:clrMapOvr>
  <mc:AlternateContent xmlns:mc="http://schemas.openxmlformats.org/markup-compatibility/2006" xmlns:p14="http://schemas.microsoft.com/office/powerpoint/2010/main">
    <mc:Choice Requires="p14">
      <p:transition spd="med" p14:dur="700" advTm="143253">
        <p:fade/>
      </p:transition>
    </mc:Choice>
    <mc:Fallback xmlns="">
      <p:transition spd="med" advTm="143253">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Sketch of the Algorithm</a:t>
            </a:r>
            <a:endParaRPr lang="en-US" sz="4400"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39472" y="1378634"/>
            <a:ext cx="8109438" cy="547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816576"/>
      </p:ext>
    </p:extLst>
  </p:cSld>
  <p:clrMapOvr>
    <a:masterClrMapping/>
  </p:clrMapOvr>
  <mc:AlternateContent xmlns:mc="http://schemas.openxmlformats.org/markup-compatibility/2006" xmlns:p14="http://schemas.microsoft.com/office/powerpoint/2010/main">
    <mc:Choice Requires="p14">
      <p:transition spd="med" p14:dur="700" advTm="85565">
        <p:fade/>
      </p:transition>
    </mc:Choice>
    <mc:Fallback xmlns="">
      <p:transition spd="med" advTm="85565">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KMC – 2 Processing Time</a:t>
            </a:r>
            <a:endParaRPr lang="en-US" sz="4400" dirty="0"/>
          </a:p>
        </p:txBody>
      </p:sp>
      <p:pic>
        <p:nvPicPr>
          <p:cNvPr id="4"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67951" y="1392701"/>
            <a:ext cx="7069704" cy="5036234"/>
          </a:xfrm>
        </p:spPr>
      </p:pic>
    </p:spTree>
    <p:extLst>
      <p:ext uri="{BB962C8B-B14F-4D97-AF65-F5344CB8AC3E}">
        <p14:creationId xmlns:p14="http://schemas.microsoft.com/office/powerpoint/2010/main" val="1799676293"/>
      </p:ext>
    </p:extLst>
  </p:cSld>
  <p:clrMapOvr>
    <a:masterClrMapping/>
  </p:clrMapOvr>
  <mc:AlternateContent xmlns:mc="http://schemas.openxmlformats.org/markup-compatibility/2006" xmlns:p14="http://schemas.microsoft.com/office/powerpoint/2010/main">
    <mc:Choice Requires="p14">
      <p:transition spd="med" p14:dur="700" advTm="53046">
        <p:fade/>
      </p:transition>
    </mc:Choice>
    <mc:Fallback xmlns="">
      <p:transition spd="med" advTm="53046">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Scope of Improvement</a:t>
            </a:r>
            <a:endParaRPr lang="en-US" sz="4400" dirty="0"/>
          </a:p>
        </p:txBody>
      </p:sp>
      <p:sp>
        <p:nvSpPr>
          <p:cNvPr id="3" name="Content Placeholder 2"/>
          <p:cNvSpPr>
            <a:spLocks noGrp="1"/>
          </p:cNvSpPr>
          <p:nvPr>
            <p:ph idx="1"/>
          </p:nvPr>
        </p:nvSpPr>
        <p:spPr/>
        <p:txBody>
          <a:bodyPr>
            <a:normAutofit/>
          </a:bodyPr>
          <a:lstStyle/>
          <a:p>
            <a:r>
              <a:rPr lang="en-US" altLang="en-US" sz="2800" dirty="0"/>
              <a:t>Still, counting k-</a:t>
            </a:r>
            <a:r>
              <a:rPr lang="en-US" altLang="en-US" sz="2800" dirty="0" err="1"/>
              <a:t>mers</a:t>
            </a:r>
            <a:r>
              <a:rPr lang="en-US" altLang="en-US" sz="2800" dirty="0"/>
              <a:t> for k ≥ 32 is generally slower than for smaller values</a:t>
            </a:r>
            <a:br>
              <a:rPr lang="en-US" altLang="en-US" sz="2800" dirty="0"/>
            </a:br>
            <a:r>
              <a:rPr lang="en-US" altLang="en-US" sz="2800" dirty="0"/>
              <a:t>of k.</a:t>
            </a:r>
          </a:p>
          <a:p>
            <a:r>
              <a:rPr lang="en-US" altLang="en-US" sz="2800" dirty="0"/>
              <a:t>Ranged based k-</a:t>
            </a:r>
            <a:r>
              <a:rPr lang="en-US" altLang="en-US" sz="2800" dirty="0" err="1"/>
              <a:t>mers</a:t>
            </a:r>
            <a:r>
              <a:rPr lang="en-US" altLang="en-US" sz="2800" dirty="0"/>
              <a:t> finding options.</a:t>
            </a:r>
          </a:p>
          <a:p>
            <a:r>
              <a:rPr lang="en-US" altLang="en-US" sz="2800" dirty="0"/>
              <a:t>Have not been reliable for sequence read with error rate greater than average.</a:t>
            </a:r>
            <a:br>
              <a:rPr lang="en-US" altLang="en-US" sz="2800" dirty="0"/>
            </a:br>
            <a:endParaRPr lang="en-US" altLang="en-US" sz="2800" dirty="0"/>
          </a:p>
          <a:p>
            <a:pPr marL="0" indent="0">
              <a:buNone/>
            </a:pPr>
            <a:endParaRPr lang="en-US" sz="2800" dirty="0"/>
          </a:p>
        </p:txBody>
      </p:sp>
    </p:spTree>
    <p:extLst>
      <p:ext uri="{BB962C8B-B14F-4D97-AF65-F5344CB8AC3E}">
        <p14:creationId xmlns:p14="http://schemas.microsoft.com/office/powerpoint/2010/main" val="1708067957"/>
      </p:ext>
    </p:extLst>
  </p:cSld>
  <p:clrMapOvr>
    <a:masterClrMapping/>
  </p:clrMapOvr>
  <mc:AlternateContent xmlns:mc="http://schemas.openxmlformats.org/markup-compatibility/2006" xmlns:p14="http://schemas.microsoft.com/office/powerpoint/2010/main">
    <mc:Choice Requires="p14">
      <p:transition spd="med" p14:dur="700" advTm="31178">
        <p:fade/>
      </p:transition>
    </mc:Choice>
    <mc:Fallback xmlns="">
      <p:transition spd="med" advTm="31178">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a:bodyPr>
          <a:lstStyle/>
          <a:p>
            <a:r>
              <a:rPr lang="en-GB" sz="4400" dirty="0" smtClean="0"/>
              <a:t>Overview of a Claimed Tool: KCMBT</a:t>
            </a:r>
            <a:endParaRPr lang="en-US" sz="4400" dirty="0"/>
          </a:p>
        </p:txBody>
      </p:sp>
      <p:sp>
        <p:nvSpPr>
          <p:cNvPr id="5" name="Content Placeholder 2"/>
          <p:cNvSpPr>
            <a:spLocks noGrp="1"/>
          </p:cNvSpPr>
          <p:nvPr>
            <p:ph idx="1"/>
          </p:nvPr>
        </p:nvSpPr>
        <p:spPr>
          <a:xfrm>
            <a:off x="1104901" y="1543049"/>
            <a:ext cx="3960586" cy="4572000"/>
          </a:xfrm>
        </p:spPr>
        <p:txBody>
          <a:bodyPr>
            <a:normAutofit/>
            <a:scene3d>
              <a:camera prst="orthographicFront"/>
              <a:lightRig rig="soft" dir="t">
                <a:rot lat="0" lon="0" rev="15600000"/>
              </a:lightRig>
            </a:scene3d>
            <a:sp3d extrusionH="57150" prstMaterial="softEdge">
              <a:bevelT w="25400" h="38100"/>
            </a:sp3d>
          </a:bodyPr>
          <a:lstStyle/>
          <a:p>
            <a:r>
              <a:rPr lang="en-US" sz="2400" b="1" dirty="0" smtClean="0">
                <a:ln/>
                <a:solidFill>
                  <a:schemeClr val="accent4"/>
                </a:solidFill>
              </a:rPr>
              <a:t>Based on Multiple Burst Trees</a:t>
            </a:r>
          </a:p>
          <a:p>
            <a:endParaRPr lang="en-US" sz="2400" b="1" dirty="0" smtClean="0">
              <a:ln/>
              <a:solidFill>
                <a:schemeClr val="accent4"/>
              </a:solidFill>
            </a:endParaRPr>
          </a:p>
          <a:p>
            <a:r>
              <a:rPr lang="en-US" sz="2400" b="1" dirty="0" smtClean="0">
                <a:ln/>
                <a:solidFill>
                  <a:schemeClr val="accent4"/>
                </a:solidFill>
              </a:rPr>
              <a:t>Handles Caches very efficiently</a:t>
            </a:r>
          </a:p>
          <a:p>
            <a:endParaRPr lang="en-US" sz="2400" b="1" dirty="0" smtClean="0">
              <a:ln/>
              <a:solidFill>
                <a:schemeClr val="accent4"/>
              </a:solidFill>
            </a:endParaRPr>
          </a:p>
          <a:p>
            <a:r>
              <a:rPr lang="en-US" sz="2400" b="1" dirty="0" smtClean="0">
                <a:ln/>
                <a:solidFill>
                  <a:schemeClr val="accent4"/>
                </a:solidFill>
              </a:rPr>
              <a:t>Requires Disk Space Only for Compact Data</a:t>
            </a:r>
            <a:endParaRPr lang="en-GB" sz="2400" b="1" dirty="0" smtClean="0">
              <a:ln/>
              <a:solidFill>
                <a:schemeClr val="accent4"/>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543049"/>
            <a:ext cx="5901377" cy="43787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47327437"/>
      </p:ext>
    </p:extLst>
  </p:cSld>
  <p:clrMapOvr>
    <a:masterClrMapping/>
  </p:clrMapOvr>
  <mc:AlternateContent xmlns:mc="http://schemas.openxmlformats.org/markup-compatibility/2006" xmlns:p14="http://schemas.microsoft.com/office/powerpoint/2010/main">
    <mc:Choice Requires="p14">
      <p:transition spd="med" p14:dur="700" advTm="18322">
        <p:fade/>
      </p:transition>
    </mc:Choice>
    <mc:Fallback xmlns="">
      <p:transition spd="med" advTm="18322">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a:bodyPr>
          <a:lstStyle/>
          <a:p>
            <a:r>
              <a:rPr lang="en-GB" sz="4400" dirty="0" smtClean="0"/>
              <a:t>Assessment of Existing Tools</a:t>
            </a:r>
            <a:endParaRPr lang="en-US" sz="44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4188" b="3326"/>
          <a:stretch/>
        </p:blipFill>
        <p:spPr>
          <a:xfrm>
            <a:off x="1104899" y="1436564"/>
            <a:ext cx="4860472" cy="486263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5645" t="-934" r="7148" b="1223"/>
          <a:stretch/>
        </p:blipFill>
        <p:spPr>
          <a:xfrm>
            <a:off x="6372677" y="1436564"/>
            <a:ext cx="5050972" cy="46449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70419291"/>
      </p:ext>
    </p:extLst>
  </p:cSld>
  <p:clrMapOvr>
    <a:masterClrMapping/>
  </p:clrMapOvr>
  <mc:AlternateContent xmlns:mc="http://schemas.openxmlformats.org/markup-compatibility/2006" xmlns:p14="http://schemas.microsoft.com/office/powerpoint/2010/main">
    <mc:Choice Requires="p14">
      <p:transition spd="med" p14:dur="700" advTm="3991">
        <p:fade/>
      </p:transition>
    </mc:Choice>
    <mc:Fallback xmlns="">
      <p:transition spd="med" advTm="3991">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GB" sz="4400" dirty="0" smtClean="0"/>
              <a:t>Skeleton</a:t>
            </a:r>
            <a:endParaRPr lang="en-US" sz="4400" dirty="0"/>
          </a:p>
        </p:txBody>
      </p:sp>
      <p:sp>
        <p:nvSpPr>
          <p:cNvPr id="14" name="Content Placeholder 13"/>
          <p:cNvSpPr>
            <a:spLocks noGrp="1"/>
          </p:cNvSpPr>
          <p:nvPr>
            <p:ph idx="1"/>
          </p:nvPr>
        </p:nvSpPr>
        <p:spPr/>
        <p:txBody>
          <a:bodyPr>
            <a:noAutofit/>
          </a:bodyPr>
          <a:lstStyle/>
          <a:p>
            <a:r>
              <a:rPr lang="en-GB" sz="2400" dirty="0" smtClean="0"/>
              <a:t>Human Cell To K-mer Counting</a:t>
            </a:r>
          </a:p>
          <a:p>
            <a:r>
              <a:rPr lang="en-GB" sz="2400" dirty="0" smtClean="0"/>
              <a:t>Definition, Process and Applications of K-mer Counting</a:t>
            </a:r>
          </a:p>
          <a:p>
            <a:r>
              <a:rPr lang="en-GB" sz="2400" dirty="0" smtClean="0"/>
              <a:t>Measurement Factors of K-mer Counting</a:t>
            </a:r>
            <a:endParaRPr lang="en-US" sz="2400" dirty="0" smtClean="0"/>
          </a:p>
          <a:p>
            <a:r>
              <a:rPr lang="en-GB" sz="2400" dirty="0" smtClean="0"/>
              <a:t>Overview of the Existing Tools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advTm="800">
        <p:fade/>
      </p:transition>
    </mc:Choice>
    <mc:Fallback xmlns="">
      <p:transition spd="med" advTm="80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a:bodyPr>
          <a:lstStyle/>
          <a:p>
            <a:r>
              <a:rPr lang="en-GB" sz="4400" dirty="0" smtClean="0"/>
              <a:t>Assessment of Existing Tools (Cont.)</a:t>
            </a:r>
            <a:endParaRPr lang="en-US" sz="4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29" y="1344206"/>
            <a:ext cx="7692721" cy="53759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3199452"/>
      </p:ext>
    </p:extLst>
  </p:cSld>
  <p:clrMapOvr>
    <a:masterClrMapping/>
  </p:clrMapOvr>
  <mc:AlternateContent xmlns:mc="http://schemas.openxmlformats.org/markup-compatibility/2006" xmlns:p14="http://schemas.microsoft.com/office/powerpoint/2010/main">
    <mc:Choice Requires="p14">
      <p:transition spd="med" p14:dur="700" advTm="29465">
        <p:fade/>
      </p:transition>
    </mc:Choice>
    <mc:Fallback xmlns="">
      <p:transition spd="med" advTm="29465">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a:bodyPr>
          <a:lstStyle/>
          <a:p>
            <a:r>
              <a:rPr lang="en-GB" sz="4400" dirty="0" smtClean="0"/>
              <a:t>Assessment of Existing Tools (Cont.)</a:t>
            </a:r>
            <a:endParaRPr lang="en-US" sz="4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201" y="1360620"/>
            <a:ext cx="7691017" cy="53449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3722730"/>
      </p:ext>
    </p:extLst>
  </p:cSld>
  <p:clrMapOvr>
    <a:masterClrMapping/>
  </p:clrMapOvr>
  <mc:AlternateContent xmlns:mc="http://schemas.openxmlformats.org/markup-compatibility/2006" xmlns:p14="http://schemas.microsoft.com/office/powerpoint/2010/main">
    <mc:Choice Requires="p14">
      <p:transition spd="med" p14:dur="700" advTm="3636">
        <p:fade/>
      </p:transition>
    </mc:Choice>
    <mc:Fallback xmlns="">
      <p:transition spd="med" advTm="3636">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a:bodyPr>
          <a:lstStyle/>
          <a:p>
            <a:r>
              <a:rPr lang="en-GB" sz="4400" dirty="0" smtClean="0"/>
              <a:t>Assessment of Existing Tools (Cont.)</a:t>
            </a:r>
            <a:endParaRPr lang="en-US" sz="4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437" y="1412789"/>
            <a:ext cx="7771278" cy="53363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0940391"/>
      </p:ext>
    </p:extLst>
  </p:cSld>
  <p:clrMapOvr>
    <a:masterClrMapping/>
  </p:clrMapOvr>
  <mc:AlternateContent xmlns:mc="http://schemas.openxmlformats.org/markup-compatibility/2006" xmlns:p14="http://schemas.microsoft.com/office/powerpoint/2010/main">
    <mc:Choice Requires="p14">
      <p:transition spd="med" p14:dur="700" advTm="4373">
        <p:fade/>
      </p:transition>
    </mc:Choice>
    <mc:Fallback xmlns="">
      <p:transition spd="med" advTm="4373">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a:bodyPr>
          <a:lstStyle/>
          <a:p>
            <a:r>
              <a:rPr lang="en-GB" sz="4400" dirty="0" smtClean="0"/>
              <a:t>Our Assessment: Runtime</a:t>
            </a:r>
            <a:endParaRPr lang="en-US" sz="4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743" y="1380841"/>
            <a:ext cx="9006169" cy="5356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8779447"/>
      </p:ext>
    </p:extLst>
  </p:cSld>
  <p:clrMapOvr>
    <a:masterClrMapping/>
  </p:clrMapOvr>
  <mc:AlternateContent xmlns:mc="http://schemas.openxmlformats.org/markup-compatibility/2006" xmlns:p14="http://schemas.microsoft.com/office/powerpoint/2010/main">
    <mc:Choice Requires="p14">
      <p:transition spd="med" p14:dur="700" advTm="86562">
        <p:fade/>
      </p:transition>
    </mc:Choice>
    <mc:Fallback xmlns="">
      <p:transition spd="med" advTm="86562">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a:bodyPr>
          <a:lstStyle/>
          <a:p>
            <a:r>
              <a:rPr lang="en-GB" sz="4400" dirty="0" smtClean="0"/>
              <a:t>Fault of KMC 2 for k = 13</a:t>
            </a:r>
            <a:endParaRPr lang="en-US" sz="44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4298" t="1977" r="4298" b="30158"/>
          <a:stretch/>
        </p:blipFill>
        <p:spPr>
          <a:xfrm>
            <a:off x="2890785" y="1505848"/>
            <a:ext cx="6079044" cy="34870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7579332"/>
      </p:ext>
    </p:extLst>
  </p:cSld>
  <p:clrMapOvr>
    <a:masterClrMapping/>
  </p:clrMapOvr>
  <mc:AlternateContent xmlns:mc="http://schemas.openxmlformats.org/markup-compatibility/2006" xmlns:p14="http://schemas.microsoft.com/office/powerpoint/2010/main">
    <mc:Choice Requires="p14">
      <p:transition spd="med" p14:dur="700" advTm="15165">
        <p:fade/>
      </p:transition>
    </mc:Choice>
    <mc:Fallback xmlns="">
      <p:transition spd="med" advTm="15165">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76200"/>
            <a:ext cx="10535557" cy="1096962"/>
          </a:xfrm>
        </p:spPr>
        <p:txBody>
          <a:bodyPr>
            <a:normAutofit/>
          </a:bodyPr>
          <a:lstStyle/>
          <a:p>
            <a:r>
              <a:rPr lang="en-GB" sz="4400" dirty="0" smtClean="0"/>
              <a:t>Our Assessment: Runtime (Cont.)</a:t>
            </a:r>
            <a:endParaRPr lang="en-US" sz="4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171" y="1323006"/>
            <a:ext cx="9100952" cy="54354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8746947"/>
      </p:ext>
    </p:extLst>
  </p:cSld>
  <p:clrMapOvr>
    <a:masterClrMapping/>
  </p:clrMapOvr>
  <mc:AlternateContent xmlns:mc="http://schemas.openxmlformats.org/markup-compatibility/2006" xmlns:p14="http://schemas.microsoft.com/office/powerpoint/2010/main">
    <mc:Choice Requires="p14">
      <p:transition spd="med" p14:dur="700" advTm="20855">
        <p:fade/>
      </p:transition>
    </mc:Choice>
    <mc:Fallback xmlns="">
      <p:transition spd="med" advTm="20855">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Noisy Data Reads (First 1000 11-mer)</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7" y="1495208"/>
            <a:ext cx="10058400" cy="48671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644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Reference Genome (First 1000 11-mer)</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266" y="1480695"/>
            <a:ext cx="10058400" cy="48671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478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Minhashing</a:t>
            </a:r>
            <a:endParaRPr lang="en-US" sz="4800" dirty="0"/>
          </a:p>
        </p:txBody>
      </p:sp>
      <p:sp>
        <p:nvSpPr>
          <p:cNvPr id="3" name="Content Placeholder 2"/>
          <p:cNvSpPr>
            <a:spLocks noGrp="1"/>
          </p:cNvSpPr>
          <p:nvPr>
            <p:ph idx="1"/>
          </p:nvPr>
        </p:nvSpPr>
        <p:spPr/>
        <p:txBody>
          <a:bodyPr/>
          <a:lstStyle/>
          <a:p>
            <a:r>
              <a:rPr lang="en-GB" sz="2800" dirty="0"/>
              <a:t>A</a:t>
            </a:r>
            <a:r>
              <a:rPr lang="en-GB" sz="2800" dirty="0" smtClean="0"/>
              <a:t> </a:t>
            </a:r>
            <a:r>
              <a:rPr lang="en-GB" sz="2800" dirty="0"/>
              <a:t>technique for quickly estimating how similar two sets are. </a:t>
            </a:r>
            <a:endParaRPr lang="en-GB" sz="2800" dirty="0" smtClean="0"/>
          </a:p>
          <a:p>
            <a:endParaRPr lang="en-US" dirty="0" smtClean="0"/>
          </a:p>
          <a:p>
            <a:r>
              <a:rPr lang="en-US" sz="2800" dirty="0" smtClean="0"/>
              <a:t>To </a:t>
            </a:r>
            <a:r>
              <a:rPr lang="en-US" sz="2800" dirty="0" err="1" smtClean="0"/>
              <a:t>minhash</a:t>
            </a:r>
            <a:r>
              <a:rPr lang="en-US" sz="2800" dirty="0" smtClean="0"/>
              <a:t> a set represented by a column of the characteristics matrix, a permutation of the rows are taken.</a:t>
            </a:r>
            <a:endParaRPr lang="en-GB" sz="2800" dirty="0" smtClean="0"/>
          </a:p>
        </p:txBody>
      </p:sp>
    </p:spTree>
    <p:extLst>
      <p:ext uri="{BB962C8B-B14F-4D97-AF65-F5344CB8AC3E}">
        <p14:creationId xmlns:p14="http://schemas.microsoft.com/office/powerpoint/2010/main" val="1638904303"/>
      </p:ext>
    </p:extLst>
  </p:cSld>
  <p:clrMapOvr>
    <a:masterClrMapping/>
  </p:clrMapOvr>
  <mc:AlternateContent xmlns:mc="http://schemas.openxmlformats.org/markup-compatibility/2006" xmlns:p14="http://schemas.microsoft.com/office/powerpoint/2010/main">
    <mc:Choice Requires="p14">
      <p:transition spd="med" p14:dur="700" advTm="90783">
        <p:fade/>
      </p:transition>
    </mc:Choice>
    <mc:Fallback xmlns="">
      <p:transition spd="med" advTm="90783">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Minhashing</a:t>
            </a:r>
            <a:r>
              <a:rPr lang="en-US" sz="4800" dirty="0" smtClean="0"/>
              <a:t> : Example</a:t>
            </a:r>
            <a:endParaRPr lang="en-US"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841672"/>
            <a:ext cx="6782838" cy="3882001"/>
          </a:xfrm>
          <a:prstGeom prst="rect">
            <a:avLst/>
          </a:prstGeom>
          <a:ln>
            <a:noFill/>
          </a:ln>
          <a:effectLst>
            <a:outerShdw blurRad="292100" dist="139700" dir="2700000" algn="tl" rotWithShape="0">
              <a:srgbClr val="333333">
                <a:alpha val="65000"/>
              </a:srgbClr>
            </a:outerShdw>
          </a:effectLst>
        </p:spPr>
      </p:pic>
      <p:sp>
        <p:nvSpPr>
          <p:cNvPr id="6" name="Content Placeholder 2"/>
          <p:cNvSpPr txBox="1">
            <a:spLocks/>
          </p:cNvSpPr>
          <p:nvPr/>
        </p:nvSpPr>
        <p:spPr>
          <a:xfrm>
            <a:off x="677334" y="1743711"/>
            <a:ext cx="4091614" cy="10979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t>Rows – Products</a:t>
            </a:r>
          </a:p>
          <a:p>
            <a:r>
              <a:rPr lang="en-US" sz="2800" dirty="0" smtClean="0"/>
              <a:t>Columns – Customers</a:t>
            </a:r>
          </a:p>
        </p:txBody>
      </p:sp>
      <p:sp>
        <p:nvSpPr>
          <p:cNvPr id="7" name="Content Placeholder 2"/>
          <p:cNvSpPr txBox="1">
            <a:spLocks/>
          </p:cNvSpPr>
          <p:nvPr/>
        </p:nvSpPr>
        <p:spPr>
          <a:xfrm>
            <a:off x="5182388" y="1961662"/>
            <a:ext cx="4091614" cy="10979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t>Sparse Matrix</a:t>
            </a:r>
          </a:p>
        </p:txBody>
      </p:sp>
    </p:spTree>
    <p:extLst>
      <p:ext uri="{BB962C8B-B14F-4D97-AF65-F5344CB8AC3E}">
        <p14:creationId xmlns:p14="http://schemas.microsoft.com/office/powerpoint/2010/main" val="847708200"/>
      </p:ext>
    </p:extLst>
  </p:cSld>
  <p:clrMapOvr>
    <a:masterClrMapping/>
  </p:clrMapOvr>
  <mc:AlternateContent xmlns:mc="http://schemas.openxmlformats.org/markup-compatibility/2006" xmlns:p14="http://schemas.microsoft.com/office/powerpoint/2010/main">
    <mc:Choice Requires="p14">
      <p:transition spd="med" p14:dur="700" advTm="16942">
        <p:fade/>
      </p:transition>
    </mc:Choice>
    <mc:Fallback xmlns="">
      <p:transition spd="med" advTm="16942">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GB" sz="4400" dirty="0" smtClean="0"/>
              <a:t>Human Cell To </a:t>
            </a:r>
            <a:r>
              <a:rPr lang="en-US" sz="4400" dirty="0" smtClean="0"/>
              <a:t>Mapper Tool</a:t>
            </a:r>
            <a:endParaRPr lang="en-US" sz="4400"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738" y="1353527"/>
            <a:ext cx="6338576" cy="5324975"/>
          </a:xfrm>
        </p:spPr>
      </p:pic>
    </p:spTree>
    <p:extLst>
      <p:ext uri="{BB962C8B-B14F-4D97-AF65-F5344CB8AC3E}">
        <p14:creationId xmlns:p14="http://schemas.microsoft.com/office/powerpoint/2010/main" val="2408246539"/>
      </p:ext>
    </p:extLst>
  </p:cSld>
  <p:clrMapOvr>
    <a:masterClrMapping/>
  </p:clrMapOvr>
  <mc:AlternateContent xmlns:mc="http://schemas.openxmlformats.org/markup-compatibility/2006" xmlns:p14="http://schemas.microsoft.com/office/powerpoint/2010/main">
    <mc:Choice Requires="p14">
      <p:transition spd="med" p14:dur="700" advTm="14979">
        <p:fade/>
      </p:transition>
    </mc:Choice>
    <mc:Fallback xmlns="">
      <p:transition spd="med" advTm="14979">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Minhashing</a:t>
            </a:r>
            <a:r>
              <a:rPr lang="en-US" sz="4800" dirty="0" smtClean="0"/>
              <a:t> : Example</a:t>
            </a:r>
            <a:endParaRPr lang="en-US" sz="4800" dirty="0"/>
          </a:p>
        </p:txBody>
      </p:sp>
      <p:sp>
        <p:nvSpPr>
          <p:cNvPr id="6" name="Content Placeholder 2"/>
          <p:cNvSpPr txBox="1">
            <a:spLocks/>
          </p:cNvSpPr>
          <p:nvPr/>
        </p:nvSpPr>
        <p:spPr>
          <a:xfrm>
            <a:off x="677334" y="174371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dirty="0" smtClean="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42483"/>
            <a:ext cx="4851269" cy="2776512"/>
          </a:xfrm>
          <a:prstGeom prst="rect">
            <a:avLst/>
          </a:prstGeom>
          <a:ln>
            <a:noFill/>
          </a:ln>
          <a:effectLst>
            <a:outerShdw blurRad="292100" dist="139700" dir="2700000" algn="tl" rotWithShape="0">
              <a:srgbClr val="333333">
                <a:alpha val="65000"/>
              </a:srgbClr>
            </a:outerShdw>
          </a:effectLst>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3877" y="3033821"/>
            <a:ext cx="5957181" cy="3348481"/>
          </a:xfrm>
          <a:prstGeom prst="rect">
            <a:avLst/>
          </a:prstGeom>
          <a:ln>
            <a:noFill/>
          </a:ln>
          <a:effectLst>
            <a:outerShdw blurRad="292100" dist="139700" dir="2700000" algn="tl" rotWithShape="0">
              <a:srgbClr val="333333">
                <a:alpha val="65000"/>
              </a:srgbClr>
            </a:outerShdw>
          </a:effectLst>
        </p:spPr>
      </p:pic>
      <p:sp>
        <p:nvSpPr>
          <p:cNvPr id="9" name="Curved Down Arrow 8"/>
          <p:cNvSpPr/>
          <p:nvPr/>
        </p:nvSpPr>
        <p:spPr>
          <a:xfrm>
            <a:off x="2450933" y="1930400"/>
            <a:ext cx="1744394" cy="132716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ontent Placeholder 2"/>
          <p:cNvSpPr txBox="1">
            <a:spLocks/>
          </p:cNvSpPr>
          <p:nvPr/>
        </p:nvSpPr>
        <p:spPr>
          <a:xfrm>
            <a:off x="5642306" y="1742483"/>
            <a:ext cx="337508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t>Random Shuffle of rows</a:t>
            </a:r>
          </a:p>
        </p:txBody>
      </p:sp>
    </p:spTree>
    <p:extLst>
      <p:ext uri="{BB962C8B-B14F-4D97-AF65-F5344CB8AC3E}">
        <p14:creationId xmlns:p14="http://schemas.microsoft.com/office/powerpoint/2010/main" val="230465372"/>
      </p:ext>
    </p:extLst>
  </p:cSld>
  <p:clrMapOvr>
    <a:masterClrMapping/>
  </p:clrMapOvr>
  <mc:AlternateContent xmlns:mc="http://schemas.openxmlformats.org/markup-compatibility/2006" xmlns:p14="http://schemas.microsoft.com/office/powerpoint/2010/main">
    <mc:Choice Requires="p14">
      <p:transition spd="med" p14:dur="700" advTm="30363">
        <p:fade/>
      </p:transition>
    </mc:Choice>
    <mc:Fallback xmlns="">
      <p:transition spd="med" advTm="30363">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Minhashing</a:t>
            </a:r>
            <a:r>
              <a:rPr lang="en-US" sz="4800" dirty="0" smtClean="0"/>
              <a:t> : SIM(S</a:t>
            </a:r>
            <a:r>
              <a:rPr lang="en-US" sz="4800" baseline="-25000" dirty="0" smtClean="0"/>
              <a:t>1</a:t>
            </a:r>
            <a:r>
              <a:rPr lang="en-US" sz="4800" dirty="0" smtClean="0"/>
              <a:t>,S</a:t>
            </a:r>
            <a:r>
              <a:rPr lang="en-US" sz="4800" baseline="-25000" dirty="0" smtClean="0"/>
              <a:t>2</a:t>
            </a:r>
            <a:r>
              <a:rPr lang="en-US" sz="4800" dirty="0" smtClean="0"/>
              <a:t>)</a:t>
            </a:r>
            <a:endParaRPr lang="en-US" sz="4800" dirty="0"/>
          </a:p>
        </p:txBody>
      </p:sp>
      <p:sp>
        <p:nvSpPr>
          <p:cNvPr id="6" name="Content Placeholder 2"/>
          <p:cNvSpPr txBox="1">
            <a:spLocks/>
          </p:cNvSpPr>
          <p:nvPr/>
        </p:nvSpPr>
        <p:spPr>
          <a:xfrm>
            <a:off x="677334" y="1743710"/>
            <a:ext cx="690515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t>Top to bottom traverse</a:t>
            </a:r>
          </a:p>
          <a:p>
            <a:r>
              <a:rPr lang="en-US" sz="2800" dirty="0" smtClean="0"/>
              <a:t>Stop when at least one 1 meets.</a:t>
            </a:r>
          </a:p>
          <a:p>
            <a:r>
              <a:rPr lang="en-US" sz="2800" dirty="0" smtClean="0"/>
              <a:t>Three classes:</a:t>
            </a:r>
          </a:p>
          <a:p>
            <a:pPr lvl="1"/>
            <a:r>
              <a:rPr lang="en-US" sz="2800" dirty="0" smtClean="0"/>
              <a:t>Type X: rows have 1 in both columns.</a:t>
            </a:r>
          </a:p>
          <a:p>
            <a:pPr lvl="1"/>
            <a:r>
              <a:rPr lang="en-US" sz="2800" dirty="0" smtClean="0"/>
              <a:t>Type Y: </a:t>
            </a:r>
            <a:r>
              <a:rPr lang="en-GB" sz="2800" dirty="0"/>
              <a:t>rows have 1 in one of the columns and 0 in the </a:t>
            </a:r>
            <a:r>
              <a:rPr lang="en-GB" sz="2800" dirty="0" smtClean="0"/>
              <a:t>other</a:t>
            </a:r>
          </a:p>
          <a:p>
            <a:pPr lvl="1"/>
            <a:r>
              <a:rPr lang="en-GB" sz="2800" dirty="0" smtClean="0"/>
              <a:t>Type Z: </a:t>
            </a:r>
            <a:r>
              <a:rPr lang="en-GB" sz="2800" dirty="0"/>
              <a:t>rows have 0 in both columns.</a:t>
            </a:r>
            <a:endParaRPr lang="en-US" sz="2800" dirty="0" smtClean="0"/>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486" y="1545437"/>
            <a:ext cx="3804824" cy="21386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6782134"/>
      </p:ext>
    </p:extLst>
  </p:cSld>
  <p:clrMapOvr>
    <a:masterClrMapping/>
  </p:clrMapOvr>
  <mc:AlternateContent xmlns:mc="http://schemas.openxmlformats.org/markup-compatibility/2006" xmlns:p14="http://schemas.microsoft.com/office/powerpoint/2010/main">
    <mc:Choice Requires="p14">
      <p:transition spd="med" p14:dur="700" advTm="15480">
        <p:fade/>
      </p:transition>
    </mc:Choice>
    <mc:Fallback xmlns="">
      <p:transition spd="med" advTm="15480">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Minhashing</a:t>
            </a:r>
            <a:r>
              <a:rPr lang="en-US" sz="4800" dirty="0" smtClean="0"/>
              <a:t> = </a:t>
            </a:r>
            <a:r>
              <a:rPr lang="en-US" sz="4800" dirty="0" err="1" smtClean="0"/>
              <a:t>Jaccard</a:t>
            </a:r>
            <a:r>
              <a:rPr lang="en-US" sz="4800" dirty="0" smtClean="0"/>
              <a:t> SIM(S</a:t>
            </a:r>
            <a:r>
              <a:rPr lang="en-US" sz="4800" baseline="-25000" dirty="0" smtClean="0"/>
              <a:t>1</a:t>
            </a:r>
            <a:r>
              <a:rPr lang="en-US" sz="4800" dirty="0" smtClean="0"/>
              <a:t>,S</a:t>
            </a:r>
            <a:r>
              <a:rPr lang="en-US" sz="4800" baseline="-25000" dirty="0" smtClean="0"/>
              <a:t>2</a:t>
            </a:r>
            <a:r>
              <a:rPr lang="en-US" sz="4800" dirty="0" smtClean="0"/>
              <a:t>)</a:t>
            </a:r>
            <a:endParaRPr lang="en-US" sz="48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677334" y="1743710"/>
                <a:ext cx="6905152" cy="3880773"/>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14:m>
                  <m:oMath xmlns:m="http://schemas.openxmlformats.org/officeDocument/2006/math">
                    <m:r>
                      <m:rPr>
                        <m:nor/>
                      </m:rPr>
                      <a:rPr lang="en-US" sz="2800" dirty="0" smtClean="0"/>
                      <m:t>P</m:t>
                    </m:r>
                    <m:r>
                      <m:rPr>
                        <m:nor/>
                      </m:rPr>
                      <a:rPr lang="en-US" sz="2800" dirty="0" smtClean="0"/>
                      <m:t>( </m:t>
                    </m:r>
                    <m:r>
                      <m:rPr>
                        <m:nor/>
                      </m:rPr>
                      <a:rPr lang="en-US" sz="2800" dirty="0" smtClean="0"/>
                      <m:t>h</m:t>
                    </m:r>
                    <m:r>
                      <m:rPr>
                        <m:nor/>
                      </m:rPr>
                      <a:rPr lang="en-US" sz="2800" dirty="0" smtClean="0"/>
                      <m:t>(</m:t>
                    </m:r>
                    <m:r>
                      <m:rPr>
                        <m:nor/>
                      </m:rPr>
                      <a:rPr lang="en-US" sz="2800" dirty="0" smtClean="0"/>
                      <m:t>S</m:t>
                    </m:r>
                    <m:r>
                      <m:rPr>
                        <m:nor/>
                      </m:rPr>
                      <a:rPr lang="en-US" sz="2800" dirty="0" smtClean="0"/>
                      <m:t>1) = </m:t>
                    </m:r>
                    <m:r>
                      <m:rPr>
                        <m:nor/>
                      </m:rPr>
                      <a:rPr lang="en-US" sz="2800" dirty="0" smtClean="0"/>
                      <m:t>h</m:t>
                    </m:r>
                    <m:r>
                      <m:rPr>
                        <m:nor/>
                      </m:rPr>
                      <a:rPr lang="en-US" sz="2800" dirty="0" smtClean="0"/>
                      <m:t>(</m:t>
                    </m:r>
                    <m:r>
                      <m:rPr>
                        <m:nor/>
                      </m:rPr>
                      <a:rPr lang="en-US" sz="2800" dirty="0" smtClean="0"/>
                      <m:t>S</m:t>
                    </m:r>
                    <m:r>
                      <m:rPr>
                        <m:nor/>
                      </m:rPr>
                      <a:rPr lang="en-US" sz="2800" dirty="0" smtClean="0"/>
                      <m:t>2) )</m:t>
                    </m:r>
                    <m:r>
                      <a:rPr lang="en-US" sz="2800" i="1">
                        <a:latin typeface="Cambria Math" panose="02040503050406030204" pitchFamily="18" charset="0"/>
                      </a:rPr>
                      <m:t>=</m:t>
                    </m:r>
                    <m:r>
                      <m:rPr>
                        <m:nor/>
                      </m:rPr>
                      <a:rPr lang="en-US" sz="2800" dirty="0"/>
                      <m:t>Jaccard</m:t>
                    </m:r>
                    <m:r>
                      <m:rPr>
                        <m:nor/>
                      </m:rPr>
                      <a:rPr lang="en-US" sz="2800" dirty="0"/>
                      <m:t> </m:t>
                    </m:r>
                    <m:r>
                      <m:rPr>
                        <m:nor/>
                      </m:rPr>
                      <a:rPr lang="en-US" sz="2800" dirty="0"/>
                      <m:t>SIM</m:t>
                    </m:r>
                    <m:r>
                      <m:rPr>
                        <m:nor/>
                      </m:rPr>
                      <a:rPr lang="en-US" sz="2800" dirty="0"/>
                      <m:t>(</m:t>
                    </m:r>
                    <m:r>
                      <m:rPr>
                        <m:nor/>
                      </m:rPr>
                      <a:rPr lang="en-US" sz="2800" dirty="0"/>
                      <m:t>S</m:t>
                    </m:r>
                    <m:r>
                      <m:rPr>
                        <m:nor/>
                      </m:rPr>
                      <a:rPr lang="en-US" sz="2800" baseline="-25000" dirty="0"/>
                      <m:t>1</m:t>
                    </m:r>
                    <m:r>
                      <m:rPr>
                        <m:nor/>
                      </m:rPr>
                      <a:rPr lang="en-US" sz="2800" dirty="0"/>
                      <m:t>,</m:t>
                    </m:r>
                    <m:r>
                      <m:rPr>
                        <m:nor/>
                      </m:rPr>
                      <a:rPr lang="en-US" sz="2800" dirty="0"/>
                      <m:t>S</m:t>
                    </m:r>
                    <m:r>
                      <m:rPr>
                        <m:nor/>
                      </m:rPr>
                      <a:rPr lang="en-US" sz="2800" baseline="-25000" dirty="0"/>
                      <m:t>2</m:t>
                    </m:r>
                    <m:r>
                      <m:rPr>
                        <m:nor/>
                      </m:rPr>
                      <a:rPr lang="en-US" sz="2800" dirty="0"/>
                      <m:t>).</m:t>
                    </m:r>
                  </m:oMath>
                </a14:m>
                <a:endParaRPr lang="en-US" sz="2800" dirty="0" smtClean="0"/>
              </a:p>
              <a:p>
                <a14:m>
                  <m:oMath xmlns:m="http://schemas.openxmlformats.org/officeDocument/2006/math">
                    <m:r>
                      <m:rPr>
                        <m:nor/>
                      </m:rPr>
                      <a:rPr lang="en-US" sz="2800" dirty="0"/>
                      <m:t>Jaccard</m:t>
                    </m:r>
                    <m:r>
                      <m:rPr>
                        <m:nor/>
                      </m:rPr>
                      <a:rPr lang="en-US" sz="2800" dirty="0"/>
                      <m:t> </m:t>
                    </m:r>
                    <m:r>
                      <m:rPr>
                        <m:nor/>
                      </m:rPr>
                      <a:rPr lang="en-US" sz="2800" dirty="0"/>
                      <m:t>SIM</m:t>
                    </m:r>
                    <m:r>
                      <m:rPr>
                        <m:nor/>
                      </m:rPr>
                      <a:rPr lang="en-US" sz="2800" dirty="0"/>
                      <m:t>(</m:t>
                    </m:r>
                    <m:r>
                      <m:rPr>
                        <m:nor/>
                      </m:rPr>
                      <a:rPr lang="en-US" sz="2800" dirty="0"/>
                      <m:t>S</m:t>
                    </m:r>
                    <m:r>
                      <m:rPr>
                        <m:nor/>
                      </m:rPr>
                      <a:rPr lang="en-US" sz="2800" baseline="-25000" dirty="0"/>
                      <m:t>1</m:t>
                    </m:r>
                    <m:r>
                      <m:rPr>
                        <m:nor/>
                      </m:rPr>
                      <a:rPr lang="en-US" sz="2800" dirty="0"/>
                      <m:t>,</m:t>
                    </m:r>
                    <m:r>
                      <m:rPr>
                        <m:nor/>
                      </m:rPr>
                      <a:rPr lang="en-US" sz="2800" dirty="0"/>
                      <m:t>S</m:t>
                    </m:r>
                    <m:r>
                      <m:rPr>
                        <m:nor/>
                      </m:rPr>
                      <a:rPr lang="en-US" sz="2800" baseline="-25000" dirty="0"/>
                      <m:t>2</m:t>
                    </m:r>
                    <m:r>
                      <m:rPr>
                        <m:nor/>
                      </m:rPr>
                      <a:rPr lang="en-US" sz="2800" dirty="0"/>
                      <m:t>)</m:t>
                    </m:r>
                    <m:r>
                      <a:rPr lang="en-US" sz="280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𝑥</m:t>
                        </m:r>
                      </m:num>
                      <m:den>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den>
                    </m:f>
                  </m:oMath>
                </a14:m>
                <a:r>
                  <a:rPr lang="en-US" sz="2800" dirty="0" smtClean="0"/>
                  <a:t>; </a:t>
                </a:r>
                <a:r>
                  <a:rPr lang="en-US" sz="2800" dirty="0"/>
                  <a:t>h(S1) = h(S2).</a:t>
                </a:r>
                <a:endParaRPr lang="en-US" sz="2800" dirty="0" smtClean="0"/>
              </a:p>
              <a:p>
                <a:r>
                  <a:rPr lang="en-US" sz="2800" dirty="0" smtClean="0"/>
                  <a:t>X before Y;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𝑥</m:t>
                        </m:r>
                      </m:num>
                      <m:den>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den>
                    </m:f>
                  </m:oMath>
                </a14:m>
                <a:endParaRPr lang="en-US" sz="2800" dirty="0" smtClean="0"/>
              </a:p>
              <a:p>
                <a:r>
                  <a:rPr lang="en-US" sz="2800" dirty="0" smtClean="0"/>
                  <a:t>X</a:t>
                </a:r>
                <a14:m>
                  <m:oMath xmlns:m="http://schemas.openxmlformats.org/officeDocument/2006/math">
                    <m:r>
                      <a:rPr lang="en-US" sz="2800" i="1">
                        <a:latin typeface="Cambria Math" panose="02040503050406030204" pitchFamily="18" charset="0"/>
                      </a:rPr>
                      <m:t>;</m:t>
                    </m:r>
                    <m:r>
                      <m:rPr>
                        <m:nor/>
                      </m:rPr>
                      <a:rPr lang="en-US" sz="2800"/>
                      <m:t>h</m:t>
                    </m:r>
                    <m:r>
                      <m:rPr>
                        <m:nor/>
                      </m:rPr>
                      <a:rPr lang="en-US" sz="2800"/>
                      <m:t>(</m:t>
                    </m:r>
                    <m:r>
                      <m:rPr>
                        <m:nor/>
                      </m:rPr>
                      <a:rPr lang="en-US" sz="2800"/>
                      <m:t>S</m:t>
                    </m:r>
                    <m:r>
                      <m:rPr>
                        <m:nor/>
                      </m:rPr>
                      <a:rPr lang="en-US" sz="2800"/>
                      <m:t>1) </m:t>
                    </m:r>
                    <m:r>
                      <a:rPr lang="en-US" sz="2800" b="0" i="1" smtClean="0">
                        <a:latin typeface="Cambria Math" panose="02040503050406030204" pitchFamily="18" charset="0"/>
                      </a:rPr>
                      <m:t>=</m:t>
                    </m:r>
                    <m:r>
                      <m:rPr>
                        <m:nor/>
                      </m:rPr>
                      <a:rPr lang="en-US" sz="2800"/>
                      <m:t> </m:t>
                    </m:r>
                    <m:r>
                      <m:rPr>
                        <m:nor/>
                      </m:rPr>
                      <a:rPr lang="en-US" sz="2800"/>
                      <m:t>h</m:t>
                    </m:r>
                    <m:r>
                      <m:rPr>
                        <m:nor/>
                      </m:rPr>
                      <a:rPr lang="en-US" sz="2800"/>
                      <m:t>(</m:t>
                    </m:r>
                    <m:r>
                      <m:rPr>
                        <m:nor/>
                      </m:rPr>
                      <a:rPr lang="en-US" sz="2800"/>
                      <m:t>S</m:t>
                    </m:r>
                    <m:r>
                      <m:rPr>
                        <m:nor/>
                      </m:rPr>
                      <a:rPr lang="en-US" sz="2800"/>
                      <m:t>2).</m:t>
                    </m:r>
                  </m:oMath>
                </a14:m>
                <a:endParaRPr lang="en-US" sz="2800" dirty="0"/>
              </a:p>
              <a:p>
                <a14:m>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r>
                      <m:rPr>
                        <m:nor/>
                      </m:rPr>
                      <a:rPr lang="en-US" sz="2800"/>
                      <m:t>h</m:t>
                    </m:r>
                    <m:r>
                      <m:rPr>
                        <m:nor/>
                      </m:rPr>
                      <a:rPr lang="en-US" sz="2800"/>
                      <m:t>(</m:t>
                    </m:r>
                    <m:r>
                      <m:rPr>
                        <m:nor/>
                      </m:rPr>
                      <a:rPr lang="en-US" sz="2800"/>
                      <m:t>S</m:t>
                    </m:r>
                    <m:r>
                      <m:rPr>
                        <m:nor/>
                      </m:rPr>
                      <a:rPr lang="en-US" sz="2800"/>
                      <m:t>1) </m:t>
                    </m:r>
                    <m:r>
                      <a:rPr lang="en-US" sz="2800" b="0" i="1" smtClean="0">
                        <a:latin typeface="Cambria Math" panose="02040503050406030204" pitchFamily="18" charset="0"/>
                        <a:ea typeface="Cambria Math" panose="02040503050406030204" pitchFamily="18" charset="0"/>
                      </a:rPr>
                      <m:t>≠</m:t>
                    </m:r>
                    <m:r>
                      <m:rPr>
                        <m:nor/>
                      </m:rPr>
                      <a:rPr lang="en-US" sz="2800"/>
                      <m:t> </m:t>
                    </m:r>
                    <m:r>
                      <m:rPr>
                        <m:nor/>
                      </m:rPr>
                      <a:rPr lang="en-US" sz="2800"/>
                      <m:t>h</m:t>
                    </m:r>
                    <m:r>
                      <m:rPr>
                        <m:nor/>
                      </m:rPr>
                      <a:rPr lang="en-US" sz="2800"/>
                      <m:t>(</m:t>
                    </m:r>
                    <m:r>
                      <m:rPr>
                        <m:nor/>
                      </m:rPr>
                      <a:rPr lang="en-US" sz="2800"/>
                      <m:t>S</m:t>
                    </m:r>
                    <m:r>
                      <m:rPr>
                        <m:nor/>
                      </m:rPr>
                      <a:rPr lang="en-US" sz="2800"/>
                      <m:t>2).</m:t>
                    </m:r>
                  </m:oMath>
                </a14:m>
                <a:endParaRPr lang="en-US" sz="2800" dirty="0" smtClean="0"/>
              </a:p>
              <a:p>
                <a14:m>
                  <m:oMath xmlns:m="http://schemas.openxmlformats.org/officeDocument/2006/math">
                    <m:r>
                      <m:rPr>
                        <m:nor/>
                      </m:rPr>
                      <a:rPr lang="en-US" sz="2800" dirty="0"/>
                      <m:t>P</m:t>
                    </m:r>
                    <m:r>
                      <m:rPr>
                        <m:nor/>
                      </m:rPr>
                      <a:rPr lang="en-US" sz="2800" dirty="0"/>
                      <m:t>( </m:t>
                    </m:r>
                    <m:r>
                      <m:rPr>
                        <m:nor/>
                      </m:rPr>
                      <a:rPr lang="en-US" sz="2800" dirty="0"/>
                      <m:t>h</m:t>
                    </m:r>
                    <m:r>
                      <m:rPr>
                        <m:nor/>
                      </m:rPr>
                      <a:rPr lang="en-US" sz="2800" dirty="0"/>
                      <m:t>(</m:t>
                    </m:r>
                    <m:r>
                      <m:rPr>
                        <m:nor/>
                      </m:rPr>
                      <a:rPr lang="en-US" sz="2800" dirty="0"/>
                      <m:t>S</m:t>
                    </m:r>
                    <m:r>
                      <m:rPr>
                        <m:nor/>
                      </m:rPr>
                      <a:rPr lang="en-US" sz="2800" dirty="0"/>
                      <m:t>1) = </m:t>
                    </m:r>
                    <m:r>
                      <m:rPr>
                        <m:nor/>
                      </m:rPr>
                      <a:rPr lang="en-US" sz="2800" dirty="0"/>
                      <m:t>h</m:t>
                    </m:r>
                    <m:r>
                      <m:rPr>
                        <m:nor/>
                      </m:rPr>
                      <a:rPr lang="en-US" sz="2800" dirty="0"/>
                      <m:t>(</m:t>
                    </m:r>
                    <m:r>
                      <m:rPr>
                        <m:nor/>
                      </m:rPr>
                      <a:rPr lang="en-US" sz="2800" dirty="0"/>
                      <m:t>S</m:t>
                    </m:r>
                    <m:r>
                      <m:rPr>
                        <m:nor/>
                      </m:rPr>
                      <a:rPr lang="en-US" sz="2800" dirty="0"/>
                      <m:t>2) )</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𝑥</m:t>
                        </m:r>
                      </m:num>
                      <m:den>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den>
                    </m:f>
                  </m:oMath>
                </a14:m>
                <a:r>
                  <a:rPr lang="en-US" sz="2800" dirty="0"/>
                  <a:t>; h(S1) = h(S2).</a:t>
                </a:r>
              </a:p>
              <a:p>
                <a:endParaRPr lang="en-US" sz="2800" dirty="0" smtClean="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677334" y="1743710"/>
                <a:ext cx="6905152" cy="3880773"/>
              </a:xfrm>
              <a:prstGeom prst="rect">
                <a:avLst/>
              </a:prstGeom>
              <a:blipFill rotWithShape="0">
                <a:blip r:embed="rId2"/>
                <a:stretch>
                  <a:fillRect l="-883"/>
                </a:stretch>
              </a:blipFill>
            </p:spPr>
            <p:txBody>
              <a:bodyPr/>
              <a:lstStyle/>
              <a:p>
                <a:r>
                  <a:rPr lang="en-US">
                    <a:noFill/>
                  </a:rPr>
                  <a:t> </a:t>
                </a:r>
              </a:p>
            </p:txBody>
          </p:sp>
        </mc:Fallback>
      </mc:AlternateContent>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576" y="4412455"/>
            <a:ext cx="3804824" cy="2138659"/>
          </a:xfrm>
          <a:prstGeom prst="rect">
            <a:avLst/>
          </a:prstGeom>
          <a:ln>
            <a:noFill/>
          </a:ln>
          <a:effectLst>
            <a:outerShdw blurRad="292100" dist="139700" dir="2700000" algn="tl" rotWithShape="0">
              <a:srgbClr val="333333">
                <a:alpha val="65000"/>
              </a:srgbClr>
            </a:outerShdw>
          </a:effectLst>
        </p:spPr>
      </p:pic>
      <p:sp>
        <p:nvSpPr>
          <p:cNvPr id="5" name="Content Placeholder 2"/>
          <p:cNvSpPr txBox="1">
            <a:spLocks/>
          </p:cNvSpPr>
          <p:nvPr/>
        </p:nvSpPr>
        <p:spPr>
          <a:xfrm>
            <a:off x="7407374" y="1728958"/>
            <a:ext cx="3733255" cy="2318971"/>
          </a:xfrm>
          <a:prstGeom prst="rect">
            <a:avLst/>
          </a:prstGeom>
          <a:effectLst>
            <a:glow rad="1397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solidFill>
                  <a:schemeClr val="bg1"/>
                </a:solidFill>
              </a:rPr>
              <a:t>Three classes:</a:t>
            </a:r>
          </a:p>
          <a:p>
            <a:pPr lvl="1"/>
            <a:r>
              <a:rPr lang="en-US" sz="2800" dirty="0" smtClean="0">
                <a:solidFill>
                  <a:schemeClr val="bg1"/>
                </a:solidFill>
              </a:rPr>
              <a:t>Type X: 1,1</a:t>
            </a:r>
          </a:p>
          <a:p>
            <a:pPr lvl="1"/>
            <a:r>
              <a:rPr lang="en-US" sz="2800" dirty="0" smtClean="0">
                <a:solidFill>
                  <a:schemeClr val="bg1"/>
                </a:solidFill>
              </a:rPr>
              <a:t>Type Y: </a:t>
            </a:r>
            <a:r>
              <a:rPr lang="en-GB" sz="2800" dirty="0" smtClean="0">
                <a:solidFill>
                  <a:schemeClr val="bg1"/>
                </a:solidFill>
              </a:rPr>
              <a:t>1,0 or 0,1</a:t>
            </a:r>
          </a:p>
          <a:p>
            <a:pPr lvl="1"/>
            <a:r>
              <a:rPr lang="en-GB" sz="2800" dirty="0" smtClean="0">
                <a:solidFill>
                  <a:schemeClr val="bg1"/>
                </a:solidFill>
              </a:rPr>
              <a:t>Type Z: 0,0</a:t>
            </a:r>
            <a:endParaRPr lang="en-US" sz="2800" dirty="0" smtClean="0">
              <a:solidFill>
                <a:schemeClr val="bg1"/>
              </a:solidFill>
            </a:endParaRPr>
          </a:p>
        </p:txBody>
      </p:sp>
    </p:spTree>
    <p:extLst>
      <p:ext uri="{BB962C8B-B14F-4D97-AF65-F5344CB8AC3E}">
        <p14:creationId xmlns:p14="http://schemas.microsoft.com/office/powerpoint/2010/main" val="41242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Minhash</a:t>
            </a:r>
            <a:r>
              <a:rPr lang="en-US" sz="4800" dirty="0" smtClean="0"/>
              <a:t> Signature</a:t>
            </a:r>
            <a:endParaRPr lang="en-US" sz="4800" dirty="0"/>
          </a:p>
        </p:txBody>
      </p:sp>
      <p:sp>
        <p:nvSpPr>
          <p:cNvPr id="6" name="Content Placeholder 2"/>
          <p:cNvSpPr txBox="1">
            <a:spLocks/>
          </p:cNvSpPr>
          <p:nvPr/>
        </p:nvSpPr>
        <p:spPr>
          <a:xfrm>
            <a:off x="677333" y="1743710"/>
            <a:ext cx="7214641" cy="45023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t>Matrix M.</a:t>
            </a:r>
          </a:p>
          <a:p>
            <a:r>
              <a:rPr lang="en-US" sz="2800" dirty="0" smtClean="0"/>
              <a:t>Some random number n of permutations of the rows of M. e.g.: 100</a:t>
            </a:r>
          </a:p>
          <a:p>
            <a:r>
              <a:rPr lang="en-US" sz="2800" dirty="0"/>
              <a:t>P</a:t>
            </a:r>
            <a:r>
              <a:rPr lang="en-US" sz="2800" dirty="0" smtClean="0"/>
              <a:t>ermutations </a:t>
            </a:r>
            <a:r>
              <a:rPr lang="en-US" sz="2800" dirty="0"/>
              <a:t>h</a:t>
            </a:r>
            <a:r>
              <a:rPr lang="en-US" sz="2800" baseline="-25000" dirty="0"/>
              <a:t>1</a:t>
            </a:r>
            <a:r>
              <a:rPr lang="en-US" sz="2800" dirty="0"/>
              <a:t>, h</a:t>
            </a:r>
            <a:r>
              <a:rPr lang="en-US" sz="2800" baseline="-25000" dirty="0"/>
              <a:t>2</a:t>
            </a:r>
            <a:r>
              <a:rPr lang="en-US" sz="2800" dirty="0"/>
              <a:t>, </a:t>
            </a:r>
            <a:r>
              <a:rPr lang="en-US" sz="2800" dirty="0" smtClean="0"/>
              <a:t>… </a:t>
            </a:r>
            <a:r>
              <a:rPr lang="en-US" sz="2800" dirty="0"/>
              <a:t>, </a:t>
            </a:r>
            <a:r>
              <a:rPr lang="en-US" sz="2800" dirty="0" err="1" smtClean="0"/>
              <a:t>h</a:t>
            </a:r>
            <a:r>
              <a:rPr lang="en-US" sz="2800" baseline="-25000" dirty="0" err="1" smtClean="0"/>
              <a:t>n</a:t>
            </a:r>
            <a:endParaRPr lang="en-US" sz="2800" baseline="-25000" dirty="0" smtClean="0"/>
          </a:p>
          <a:p>
            <a:r>
              <a:rPr lang="en-GB" sz="2800" dirty="0"/>
              <a:t>T</a:t>
            </a:r>
            <a:r>
              <a:rPr lang="en-GB" sz="2800" dirty="0" smtClean="0"/>
              <a:t>he </a:t>
            </a:r>
            <a:r>
              <a:rPr lang="en-GB" sz="2800" dirty="0"/>
              <a:t>column representing set </a:t>
            </a:r>
            <a:r>
              <a:rPr lang="en-GB" sz="2800" dirty="0" smtClean="0"/>
              <a:t>S</a:t>
            </a:r>
          </a:p>
          <a:p>
            <a:r>
              <a:rPr lang="en-GB" sz="2800" dirty="0"/>
              <a:t>T</a:t>
            </a:r>
            <a:r>
              <a:rPr lang="en-GB" sz="2800" dirty="0" smtClean="0"/>
              <a:t>he </a:t>
            </a:r>
            <a:r>
              <a:rPr lang="en-GB" sz="2800" dirty="0" err="1"/>
              <a:t>minhash</a:t>
            </a:r>
            <a:r>
              <a:rPr lang="en-GB" sz="2800" dirty="0"/>
              <a:t> signature for S, </a:t>
            </a:r>
            <a:r>
              <a:rPr lang="en-GB" sz="2800" dirty="0" smtClean="0"/>
              <a:t>the </a:t>
            </a:r>
            <a:r>
              <a:rPr lang="en-US" sz="2800" dirty="0" smtClean="0"/>
              <a:t>vector [h</a:t>
            </a:r>
            <a:r>
              <a:rPr lang="en-US" sz="2800" baseline="-25000" dirty="0" smtClean="0"/>
              <a:t>1</a:t>
            </a:r>
            <a:r>
              <a:rPr lang="en-US" sz="2800" dirty="0" smtClean="0"/>
              <a:t>(S</a:t>
            </a:r>
            <a:r>
              <a:rPr lang="en-US" sz="2800" dirty="0"/>
              <a:t>), h</a:t>
            </a:r>
            <a:r>
              <a:rPr lang="en-US" sz="2800" baseline="-25000" dirty="0"/>
              <a:t>2</a:t>
            </a:r>
            <a:r>
              <a:rPr lang="en-US" sz="2800" dirty="0" smtClean="0"/>
              <a:t>(S</a:t>
            </a:r>
            <a:r>
              <a:rPr lang="en-US" sz="2800" dirty="0"/>
              <a:t>), </a:t>
            </a:r>
            <a:r>
              <a:rPr lang="en-US" sz="2800" dirty="0" smtClean="0"/>
              <a:t>… , </a:t>
            </a:r>
            <a:r>
              <a:rPr lang="en-US" sz="2800" dirty="0" err="1" smtClean="0"/>
              <a:t>h</a:t>
            </a:r>
            <a:r>
              <a:rPr lang="en-US" sz="2800" baseline="-25000" dirty="0" err="1" smtClean="0"/>
              <a:t>n</a:t>
            </a:r>
            <a:r>
              <a:rPr lang="en-US" sz="2800" dirty="0" smtClean="0"/>
              <a:t>(S)]</a:t>
            </a:r>
          </a:p>
          <a:p>
            <a:r>
              <a:rPr lang="en-US" sz="2800" dirty="0" smtClean="0"/>
              <a:t>This list of hash-values goes to column</a:t>
            </a:r>
            <a:endParaRPr lang="en-US" sz="2800" baseline="-25000" dirty="0" smtClean="0"/>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486" y="1545437"/>
            <a:ext cx="3804824" cy="21386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831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Computing </a:t>
            </a:r>
            <a:r>
              <a:rPr lang="en-US" sz="4800" dirty="0" err="1" smtClean="0"/>
              <a:t>Minhash</a:t>
            </a:r>
            <a:r>
              <a:rPr lang="en-US" sz="4800" dirty="0" smtClean="0"/>
              <a:t> Signatures</a:t>
            </a:r>
            <a:endParaRPr lang="en-US" sz="4800" dirty="0"/>
          </a:p>
        </p:txBody>
      </p:sp>
      <p:sp>
        <p:nvSpPr>
          <p:cNvPr id="6" name="Content Placeholder 2"/>
          <p:cNvSpPr txBox="1">
            <a:spLocks/>
          </p:cNvSpPr>
          <p:nvPr/>
        </p:nvSpPr>
        <p:spPr>
          <a:xfrm>
            <a:off x="677334" y="1743710"/>
            <a:ext cx="9676488" cy="45023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800" dirty="0"/>
              <a:t>N</a:t>
            </a:r>
            <a:r>
              <a:rPr lang="en-GB" sz="2800" dirty="0" smtClean="0"/>
              <a:t>ot </a:t>
            </a:r>
            <a:r>
              <a:rPr lang="en-GB" sz="2800" dirty="0"/>
              <a:t>feasible to permute a large </a:t>
            </a:r>
            <a:r>
              <a:rPr lang="en-GB" sz="2800" dirty="0" smtClean="0"/>
              <a:t>characteristic matrix explicitly</a:t>
            </a:r>
          </a:p>
          <a:p>
            <a:r>
              <a:rPr lang="en-US" sz="2800" dirty="0"/>
              <a:t>C</a:t>
            </a:r>
            <a:r>
              <a:rPr lang="en-US" sz="2800" dirty="0" smtClean="0"/>
              <a:t>onceptually </a:t>
            </a:r>
            <a:r>
              <a:rPr lang="en-US" sz="2800" dirty="0"/>
              <a:t>appealing, are </a:t>
            </a:r>
            <a:r>
              <a:rPr lang="en-US" sz="2800" dirty="0" smtClean="0"/>
              <a:t>not implementable</a:t>
            </a:r>
          </a:p>
          <a:p>
            <a:r>
              <a:rPr lang="en-GB" sz="2800" dirty="0"/>
              <a:t>P</a:t>
            </a:r>
            <a:r>
              <a:rPr lang="en-GB" sz="2800" dirty="0" smtClean="0"/>
              <a:t>ossible </a:t>
            </a:r>
            <a:r>
              <a:rPr lang="en-GB" sz="2800" dirty="0"/>
              <a:t>to </a:t>
            </a:r>
            <a:r>
              <a:rPr lang="en-GB"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simulate the effect </a:t>
            </a:r>
            <a:r>
              <a:rPr lang="en-GB" sz="2800" dirty="0"/>
              <a:t>of a random permutation </a:t>
            </a:r>
            <a:r>
              <a:rPr lang="en-GB" sz="2800" dirty="0" smtClean="0"/>
              <a:t>by a </a:t>
            </a:r>
            <a:r>
              <a:rPr lang="en-GB" sz="2800" dirty="0"/>
              <a:t>random hash function that maps row numbers to as many buckets as </a:t>
            </a:r>
            <a:r>
              <a:rPr lang="en-GB" sz="2800" dirty="0" smtClean="0"/>
              <a:t>there </a:t>
            </a:r>
            <a:r>
              <a:rPr lang="en-US" sz="2800" dirty="0" smtClean="0"/>
              <a:t>are </a:t>
            </a:r>
            <a:r>
              <a:rPr lang="en-US" sz="2800" dirty="0"/>
              <a:t>rows</a:t>
            </a:r>
            <a:r>
              <a:rPr lang="en-US" sz="2800" dirty="0" smtClean="0"/>
              <a:t>.</a:t>
            </a:r>
          </a:p>
          <a:p>
            <a:r>
              <a:rPr lang="en-GB" sz="2800" strike="sngStrike" dirty="0" smtClean="0"/>
              <a:t>picking </a:t>
            </a:r>
            <a:r>
              <a:rPr lang="en-GB" sz="2800" strike="sngStrike" dirty="0"/>
              <a:t>n random permutations of </a:t>
            </a:r>
            <a:r>
              <a:rPr lang="en-GB" sz="2800" strike="sngStrike" dirty="0" smtClean="0"/>
              <a:t>rows</a:t>
            </a:r>
          </a:p>
          <a:p>
            <a:r>
              <a:rPr lang="en-GB" sz="2800" dirty="0" smtClean="0"/>
              <a:t>n randomly chosen </a:t>
            </a:r>
            <a:r>
              <a:rPr lang="en-GB" sz="2800" dirty="0"/>
              <a:t>hash functions </a:t>
            </a:r>
            <a:r>
              <a:rPr lang="en-US" sz="2800" dirty="0"/>
              <a:t>h</a:t>
            </a:r>
            <a:r>
              <a:rPr lang="en-US" sz="2800" baseline="-25000" dirty="0"/>
              <a:t>1</a:t>
            </a:r>
            <a:r>
              <a:rPr lang="en-US" sz="2800" dirty="0"/>
              <a:t>, h</a:t>
            </a:r>
            <a:r>
              <a:rPr lang="en-US" sz="2800" baseline="-25000" dirty="0"/>
              <a:t>2</a:t>
            </a:r>
            <a:r>
              <a:rPr lang="en-US" sz="2800" dirty="0"/>
              <a:t>, … , </a:t>
            </a:r>
            <a:r>
              <a:rPr lang="en-US" sz="2800" dirty="0" err="1" smtClean="0"/>
              <a:t>h</a:t>
            </a:r>
            <a:r>
              <a:rPr lang="en-US" sz="2800" baseline="-25000" dirty="0" err="1" smtClean="0"/>
              <a:t>n</a:t>
            </a:r>
            <a:r>
              <a:rPr lang="en-GB" sz="2800" dirty="0" smtClean="0"/>
              <a:t> on </a:t>
            </a:r>
            <a:r>
              <a:rPr lang="en-GB" sz="2800" dirty="0"/>
              <a:t>the rows</a:t>
            </a:r>
            <a:endParaRPr lang="en-US" sz="2800" baseline="-25000" dirty="0" smtClean="0"/>
          </a:p>
        </p:txBody>
      </p:sp>
    </p:spTree>
    <p:extLst>
      <p:ext uri="{BB962C8B-B14F-4D97-AF65-F5344CB8AC3E}">
        <p14:creationId xmlns:p14="http://schemas.microsoft.com/office/powerpoint/2010/main" val="256013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Building Signatures Matrix: </a:t>
            </a:r>
            <a:r>
              <a:rPr lang="en-US" sz="4800" dirty="0" err="1" smtClean="0"/>
              <a:t>Algo</a:t>
            </a:r>
            <a:endParaRPr lang="en-US" sz="4800" dirty="0"/>
          </a:p>
        </p:txBody>
      </p:sp>
      <p:sp>
        <p:nvSpPr>
          <p:cNvPr id="6" name="Content Placeholder 2"/>
          <p:cNvSpPr txBox="1">
            <a:spLocks/>
          </p:cNvSpPr>
          <p:nvPr/>
        </p:nvSpPr>
        <p:spPr>
          <a:xfrm>
            <a:off x="677334" y="1743710"/>
            <a:ext cx="9676488" cy="45023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aseline="-250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80" y="1743710"/>
            <a:ext cx="8094092" cy="205456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281" y="4233692"/>
            <a:ext cx="7846490" cy="24477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317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432" y="547786"/>
            <a:ext cx="8804291" cy="659951"/>
          </a:xfrm>
        </p:spPr>
        <p:txBody>
          <a:bodyPr>
            <a:normAutofit fontScale="90000"/>
          </a:bodyPr>
          <a:lstStyle/>
          <a:p>
            <a:r>
              <a:rPr lang="en-US" sz="4800" dirty="0" smtClean="0"/>
              <a:t>Building Signatures Matrix: SIG(</a:t>
            </a:r>
            <a:r>
              <a:rPr lang="en-US" sz="4800" dirty="0" err="1"/>
              <a:t>i</a:t>
            </a:r>
            <a:r>
              <a:rPr lang="en-US" sz="4800" dirty="0" err="1" smtClean="0"/>
              <a:t>,c</a:t>
            </a:r>
            <a:r>
              <a:rPr lang="en-US" sz="4800" dirty="0" smtClean="0"/>
              <a:t>)</a:t>
            </a:r>
            <a:endParaRPr lang="en-US" sz="4800" dirty="0"/>
          </a:p>
        </p:txBody>
      </p:sp>
      <p:sp>
        <p:nvSpPr>
          <p:cNvPr id="6" name="Content Placeholder 2"/>
          <p:cNvSpPr txBox="1">
            <a:spLocks/>
          </p:cNvSpPr>
          <p:nvPr/>
        </p:nvSpPr>
        <p:spPr>
          <a:xfrm>
            <a:off x="677334" y="1743710"/>
            <a:ext cx="9676488" cy="45023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aseline="-25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8424463" cy="2628081"/>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5014917"/>
            <a:ext cx="3077941" cy="116883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9488" y="4987190"/>
            <a:ext cx="3574744" cy="1196566"/>
          </a:xfrm>
          <a:prstGeom prst="rect">
            <a:avLst/>
          </a:prstGeom>
          <a:ln>
            <a:noFill/>
          </a:ln>
          <a:effectLst>
            <a:outerShdw blurRad="292100" dist="139700" dir="2700000" algn="tl" rotWithShape="0">
              <a:srgbClr val="333333">
                <a:alpha val="65000"/>
              </a:srgbClr>
            </a:outerShdw>
          </a:effectLst>
        </p:spPr>
      </p:pic>
      <p:sp>
        <p:nvSpPr>
          <p:cNvPr id="9" name="Right Arrow 8"/>
          <p:cNvSpPr/>
          <p:nvPr/>
        </p:nvSpPr>
        <p:spPr>
          <a:xfrm>
            <a:off x="3989007" y="5218432"/>
            <a:ext cx="1186747" cy="82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86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432" y="485648"/>
            <a:ext cx="10439939" cy="721483"/>
          </a:xfrm>
        </p:spPr>
        <p:txBody>
          <a:bodyPr>
            <a:normAutofit fontScale="90000"/>
          </a:bodyPr>
          <a:lstStyle/>
          <a:p>
            <a:r>
              <a:rPr lang="en-US" sz="4800" dirty="0" smtClean="0"/>
              <a:t>Building Signatures Matrix: SIG(</a:t>
            </a:r>
            <a:r>
              <a:rPr lang="en-US" sz="4800" dirty="0" err="1"/>
              <a:t>i</a:t>
            </a:r>
            <a:r>
              <a:rPr lang="en-US" sz="4800" dirty="0" err="1" smtClean="0"/>
              <a:t>,c</a:t>
            </a:r>
            <a:r>
              <a:rPr lang="en-US" sz="4800" dirty="0" smtClean="0"/>
              <a:t>) (Cont.)</a:t>
            </a:r>
            <a:endParaRPr lang="en-US" sz="4800" dirty="0"/>
          </a:p>
        </p:txBody>
      </p:sp>
      <p:sp>
        <p:nvSpPr>
          <p:cNvPr id="6" name="Content Placeholder 2"/>
          <p:cNvSpPr txBox="1">
            <a:spLocks/>
          </p:cNvSpPr>
          <p:nvPr/>
        </p:nvSpPr>
        <p:spPr>
          <a:xfrm>
            <a:off x="677334" y="1743710"/>
            <a:ext cx="9676488" cy="45023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aseline="-25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8424463" cy="262808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5092791"/>
            <a:ext cx="3574744" cy="1196566"/>
          </a:xfrm>
          <a:prstGeom prst="rect">
            <a:avLst/>
          </a:prstGeom>
          <a:ln>
            <a:noFill/>
          </a:ln>
          <a:effectLst>
            <a:outerShdw blurRad="292100" dist="139700" dir="2700000" algn="tl" rotWithShape="0">
              <a:srgbClr val="333333">
                <a:alpha val="65000"/>
              </a:srgbClr>
            </a:outerShdw>
          </a:effectLst>
        </p:spPr>
      </p:pic>
      <p:sp>
        <p:nvSpPr>
          <p:cNvPr id="9" name="Right Arrow 8"/>
          <p:cNvSpPr/>
          <p:nvPr/>
        </p:nvSpPr>
        <p:spPr>
          <a:xfrm>
            <a:off x="4595768" y="5279964"/>
            <a:ext cx="1186747" cy="82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8457" y="5092791"/>
            <a:ext cx="3375679" cy="12076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946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432" y="-111883"/>
            <a:ext cx="10483482" cy="1320800"/>
          </a:xfrm>
        </p:spPr>
        <p:txBody>
          <a:bodyPr>
            <a:normAutofit fontScale="90000"/>
          </a:bodyPr>
          <a:lstStyle/>
          <a:p>
            <a:r>
              <a:rPr lang="en-US" sz="4800" dirty="0" smtClean="0"/>
              <a:t>Building Signatures Matrix: </a:t>
            </a:r>
            <a:r>
              <a:rPr lang="en-US" sz="4800" dirty="0"/>
              <a:t>SIG(</a:t>
            </a:r>
            <a:r>
              <a:rPr lang="en-US" sz="4800" dirty="0" err="1"/>
              <a:t>i,c</a:t>
            </a:r>
            <a:r>
              <a:rPr lang="en-US" sz="4800" dirty="0"/>
              <a:t>) (Cont.)</a:t>
            </a:r>
          </a:p>
        </p:txBody>
      </p:sp>
      <p:sp>
        <p:nvSpPr>
          <p:cNvPr id="6" name="Content Placeholder 2"/>
          <p:cNvSpPr txBox="1">
            <a:spLocks/>
          </p:cNvSpPr>
          <p:nvPr/>
        </p:nvSpPr>
        <p:spPr>
          <a:xfrm>
            <a:off x="677334" y="1743710"/>
            <a:ext cx="9676488" cy="45023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aseline="-25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8424463" cy="2628081"/>
          </a:xfrm>
          <a:prstGeom prst="rect">
            <a:avLst/>
          </a:prstGeom>
          <a:ln>
            <a:noFill/>
          </a:ln>
          <a:effectLst>
            <a:outerShdw blurRad="292100" dist="139700" dir="2700000" algn="tl" rotWithShape="0">
              <a:srgbClr val="333333">
                <a:alpha val="65000"/>
              </a:srgbClr>
            </a:outerShdw>
          </a:effectLst>
        </p:spPr>
      </p:pic>
      <p:sp>
        <p:nvSpPr>
          <p:cNvPr id="9" name="Right Arrow 8"/>
          <p:cNvSpPr/>
          <p:nvPr/>
        </p:nvSpPr>
        <p:spPr>
          <a:xfrm>
            <a:off x="4595768" y="5279964"/>
            <a:ext cx="1186747" cy="82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5090117"/>
            <a:ext cx="3375679" cy="1207678"/>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728" y="5090117"/>
            <a:ext cx="3314095" cy="12076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628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432" y="-111883"/>
            <a:ext cx="10454454" cy="1320800"/>
          </a:xfrm>
        </p:spPr>
        <p:txBody>
          <a:bodyPr>
            <a:normAutofit fontScale="90000"/>
          </a:bodyPr>
          <a:lstStyle/>
          <a:p>
            <a:r>
              <a:rPr lang="en-US" sz="4800" dirty="0" smtClean="0"/>
              <a:t>Building Signatures Matrix: </a:t>
            </a:r>
            <a:r>
              <a:rPr lang="en-US" sz="4800" dirty="0"/>
              <a:t>SIG(</a:t>
            </a:r>
            <a:r>
              <a:rPr lang="en-US" sz="4800" dirty="0" err="1"/>
              <a:t>i,c</a:t>
            </a:r>
            <a:r>
              <a:rPr lang="en-US" sz="4800" dirty="0"/>
              <a:t>) (Cont.)</a:t>
            </a:r>
          </a:p>
        </p:txBody>
      </p:sp>
      <p:sp>
        <p:nvSpPr>
          <p:cNvPr id="6" name="Content Placeholder 2"/>
          <p:cNvSpPr txBox="1">
            <a:spLocks/>
          </p:cNvSpPr>
          <p:nvPr/>
        </p:nvSpPr>
        <p:spPr>
          <a:xfrm>
            <a:off x="677334" y="1743710"/>
            <a:ext cx="9676488" cy="45023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aseline="-25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8424463" cy="2628081"/>
          </a:xfrm>
          <a:prstGeom prst="rect">
            <a:avLst/>
          </a:prstGeom>
          <a:ln>
            <a:noFill/>
          </a:ln>
          <a:effectLst>
            <a:outerShdw blurRad="292100" dist="139700" dir="2700000" algn="tl" rotWithShape="0">
              <a:srgbClr val="333333">
                <a:alpha val="65000"/>
              </a:srgbClr>
            </a:outerShdw>
          </a:effectLst>
        </p:spPr>
      </p:pic>
      <p:sp>
        <p:nvSpPr>
          <p:cNvPr id="9" name="Right Arrow 8"/>
          <p:cNvSpPr/>
          <p:nvPr/>
        </p:nvSpPr>
        <p:spPr>
          <a:xfrm>
            <a:off x="4595768" y="5279964"/>
            <a:ext cx="1186747" cy="827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5090117"/>
            <a:ext cx="3314095" cy="120767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552" y="5090117"/>
            <a:ext cx="3421752" cy="12076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830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What is Mapper?</a:t>
            </a:r>
            <a:endParaRPr lang="en-US" sz="4400" dirty="0"/>
          </a:p>
        </p:txBody>
      </p:sp>
      <p:sp>
        <p:nvSpPr>
          <p:cNvPr id="9" name="Content Placeholder 13"/>
          <p:cNvSpPr txBox="1">
            <a:spLocks/>
          </p:cNvSpPr>
          <p:nvPr/>
        </p:nvSpPr>
        <p:spPr>
          <a:xfrm>
            <a:off x="1104900" y="1524000"/>
            <a:ext cx="5595938" cy="4379154"/>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GB" sz="3600" dirty="0">
                <a:effectLst>
                  <a:glow rad="63500">
                    <a:schemeClr val="accent6">
                      <a:satMod val="175000"/>
                      <a:alpha val="40000"/>
                    </a:schemeClr>
                  </a:glow>
                </a:effectLst>
              </a:rPr>
              <a:t>A</a:t>
            </a:r>
            <a:r>
              <a:rPr lang="en-GB" sz="3600" dirty="0" smtClean="0">
                <a:effectLst>
                  <a:glow rad="63500">
                    <a:schemeClr val="accent6">
                      <a:satMod val="175000"/>
                      <a:alpha val="40000"/>
                    </a:schemeClr>
                  </a:glow>
                </a:effectLst>
              </a:rPr>
              <a:t> string S having length </a:t>
            </a:r>
            <a:r>
              <a:rPr lang="en-US" sz="3600" dirty="0">
                <a:effectLst>
                  <a:glow rad="63500">
                    <a:schemeClr val="accent6">
                      <a:satMod val="175000"/>
                      <a:alpha val="40000"/>
                    </a:schemeClr>
                  </a:glow>
                </a:effectLst>
              </a:rPr>
              <a:t>n</a:t>
            </a:r>
            <a:r>
              <a:rPr lang="en-GB" sz="3600" dirty="0" smtClean="0">
                <a:effectLst>
                  <a:glow rad="63500">
                    <a:schemeClr val="accent6">
                      <a:satMod val="175000"/>
                      <a:alpha val="40000"/>
                    </a:schemeClr>
                  </a:glow>
                </a:effectLst>
              </a:rPr>
              <a:t>:</a:t>
            </a:r>
          </a:p>
          <a:p>
            <a:pPr lvl="1"/>
            <a:endParaRPr lang="en-GB" sz="2400" dirty="0" smtClean="0">
              <a:effectLst>
                <a:glow rad="63500">
                  <a:schemeClr val="accent6">
                    <a:satMod val="175000"/>
                    <a:alpha val="40000"/>
                  </a:schemeClr>
                </a:glow>
              </a:effectLst>
            </a:endParaRPr>
          </a:p>
          <a:p>
            <a:pPr lvl="1"/>
            <a:endParaRPr lang="en-GB" sz="2400" dirty="0" smtClean="0">
              <a:effectLst>
                <a:glow rad="63500">
                  <a:schemeClr val="accent6">
                    <a:satMod val="175000"/>
                    <a:alpha val="40000"/>
                  </a:schemeClr>
                </a:glow>
              </a:effectLst>
            </a:endParaRPr>
          </a:p>
          <a:p>
            <a:pPr lvl="1"/>
            <a:r>
              <a:rPr lang="en-GB" sz="2400" dirty="0" smtClean="0">
                <a:effectLst>
                  <a:glow rad="63500">
                    <a:schemeClr val="accent6">
                      <a:satMod val="175000"/>
                      <a:alpha val="40000"/>
                    </a:schemeClr>
                  </a:glow>
                </a:effectLst>
              </a:rPr>
              <a:t>Unique substrings of length k are s</a:t>
            </a:r>
            <a:r>
              <a:rPr lang="en-GB" sz="2400" baseline="-25000" dirty="0" smtClean="0">
                <a:effectLst>
                  <a:glow rad="63500">
                    <a:schemeClr val="accent6">
                      <a:satMod val="175000"/>
                      <a:alpha val="40000"/>
                    </a:schemeClr>
                  </a:glow>
                </a:effectLst>
              </a:rPr>
              <a:t>1</a:t>
            </a:r>
            <a:r>
              <a:rPr lang="en-GB" sz="2400" dirty="0" smtClean="0">
                <a:effectLst>
                  <a:glow rad="63500">
                    <a:schemeClr val="accent6">
                      <a:satMod val="175000"/>
                      <a:alpha val="40000"/>
                    </a:schemeClr>
                  </a:glow>
                </a:effectLst>
              </a:rPr>
              <a:t>,</a:t>
            </a:r>
            <a:r>
              <a:rPr lang="en-GB" sz="2400" dirty="0">
                <a:effectLst>
                  <a:glow rad="63500">
                    <a:schemeClr val="accent6">
                      <a:satMod val="175000"/>
                      <a:alpha val="40000"/>
                    </a:schemeClr>
                  </a:glow>
                </a:effectLst>
              </a:rPr>
              <a:t> s</a:t>
            </a:r>
            <a:r>
              <a:rPr lang="en-GB" sz="2400" baseline="-25000" dirty="0" smtClean="0">
                <a:effectLst>
                  <a:glow rad="63500">
                    <a:schemeClr val="accent6">
                      <a:satMod val="175000"/>
                      <a:alpha val="40000"/>
                    </a:schemeClr>
                  </a:glow>
                </a:effectLst>
              </a:rPr>
              <a:t>2</a:t>
            </a:r>
            <a:r>
              <a:rPr lang="en-GB" sz="2400" dirty="0" smtClean="0">
                <a:effectLst>
                  <a:glow rad="63500">
                    <a:schemeClr val="accent6">
                      <a:satMod val="175000"/>
                      <a:alpha val="40000"/>
                    </a:schemeClr>
                  </a:glow>
                </a:effectLst>
              </a:rPr>
              <a:t>, s</a:t>
            </a:r>
            <a:r>
              <a:rPr lang="en-GB" sz="2400" baseline="-25000" dirty="0" smtClean="0">
                <a:effectLst>
                  <a:glow rad="63500">
                    <a:schemeClr val="accent6">
                      <a:satMod val="175000"/>
                      <a:alpha val="40000"/>
                    </a:schemeClr>
                  </a:glow>
                </a:effectLst>
              </a:rPr>
              <a:t>3</a:t>
            </a:r>
            <a:r>
              <a:rPr lang="en-GB" sz="2400" dirty="0" smtClean="0">
                <a:effectLst>
                  <a:glow rad="63500">
                    <a:schemeClr val="accent6">
                      <a:satMod val="175000"/>
                      <a:alpha val="40000"/>
                    </a:schemeClr>
                  </a:glow>
                </a:effectLst>
              </a:rPr>
              <a:t> , … ,</a:t>
            </a:r>
            <a:r>
              <a:rPr lang="en-GB" sz="2400" dirty="0" err="1" smtClean="0">
                <a:effectLst>
                  <a:glow rad="63500">
                    <a:schemeClr val="accent6">
                      <a:satMod val="175000"/>
                      <a:alpha val="40000"/>
                    </a:schemeClr>
                  </a:glow>
                </a:effectLst>
              </a:rPr>
              <a:t>s</a:t>
            </a:r>
            <a:r>
              <a:rPr lang="en-GB" sz="2400" baseline="-25000" dirty="0" err="1" smtClean="0">
                <a:effectLst>
                  <a:glow rad="63500">
                    <a:schemeClr val="accent6">
                      <a:satMod val="175000"/>
                      <a:alpha val="40000"/>
                    </a:schemeClr>
                  </a:glow>
                </a:effectLst>
              </a:rPr>
              <a:t>m</a:t>
            </a:r>
            <a:endParaRPr lang="en-GB" sz="2400" baseline="-25000" dirty="0" smtClean="0">
              <a:effectLst>
                <a:glow rad="63500">
                  <a:schemeClr val="accent6">
                    <a:satMod val="175000"/>
                    <a:alpha val="40000"/>
                  </a:schemeClr>
                </a:glow>
              </a:effectLst>
            </a:endParaRPr>
          </a:p>
          <a:p>
            <a:pPr lvl="1"/>
            <a:endParaRPr lang="en-GB" sz="2400" dirty="0" smtClean="0">
              <a:effectLst>
                <a:glow rad="63500">
                  <a:schemeClr val="accent6">
                    <a:satMod val="175000"/>
                    <a:alpha val="40000"/>
                  </a:schemeClr>
                </a:glow>
              </a:effectLst>
            </a:endParaRPr>
          </a:p>
          <a:p>
            <a:pPr lvl="1"/>
            <a:endParaRPr lang="en-GB" sz="2400" dirty="0" smtClean="0">
              <a:effectLst>
                <a:glow rad="63500">
                  <a:schemeClr val="accent6">
                    <a:satMod val="175000"/>
                    <a:alpha val="40000"/>
                  </a:schemeClr>
                </a:glow>
              </a:effectLst>
            </a:endParaRPr>
          </a:p>
          <a:p>
            <a:pPr lvl="1"/>
            <a:r>
              <a:rPr lang="en-GB" sz="2400" dirty="0" smtClean="0">
                <a:effectLst>
                  <a:glow rad="63500">
                    <a:schemeClr val="accent6">
                      <a:satMod val="175000"/>
                      <a:alpha val="40000"/>
                    </a:schemeClr>
                  </a:glow>
                </a:effectLst>
              </a:rPr>
              <a:t>Counting the number of times each of these substrings occur in S. </a:t>
            </a:r>
            <a:endParaRPr lang="en-GB" sz="2400" baseline="-25000" dirty="0" smtClean="0">
              <a:effectLst>
                <a:glow rad="63500">
                  <a:schemeClr val="accent6">
                    <a:satMod val="175000"/>
                    <a:alpha val="40000"/>
                  </a:schemeClr>
                </a:glow>
              </a:effectLst>
            </a:endParaRPr>
          </a:p>
        </p:txBody>
      </p:sp>
    </p:spTree>
    <p:custDataLst>
      <p:tags r:id="rId1"/>
    </p:custDataLst>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advTm="46349">
        <p:fade/>
      </p:transition>
    </mc:Choice>
    <mc:Fallback xmlns="">
      <p:transition spd="med" advTm="46349">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Locality Sensitive Hashing</a:t>
            </a:r>
            <a:endParaRPr lang="en-US" sz="4800" dirty="0"/>
          </a:p>
        </p:txBody>
      </p:sp>
      <p:sp>
        <p:nvSpPr>
          <p:cNvPr id="3" name="Content Placeholder 2"/>
          <p:cNvSpPr>
            <a:spLocks noGrp="1"/>
          </p:cNvSpPr>
          <p:nvPr>
            <p:ph idx="1"/>
          </p:nvPr>
        </p:nvSpPr>
        <p:spPr/>
        <p:txBody>
          <a:bodyPr>
            <a:normAutofit/>
          </a:bodyPr>
          <a:lstStyle/>
          <a:p>
            <a:r>
              <a:rPr lang="en-GB" sz="2800" dirty="0"/>
              <a:t>R</a:t>
            </a:r>
            <a:r>
              <a:rPr lang="en-GB" sz="2800" dirty="0" smtClean="0"/>
              <a:t>educes </a:t>
            </a:r>
            <a:r>
              <a:rPr lang="en-GB" sz="2800" dirty="0"/>
              <a:t>the dimensionality of high-dimensional data. </a:t>
            </a:r>
            <a:endParaRPr lang="en-GB" sz="2800" dirty="0" smtClean="0"/>
          </a:p>
          <a:p>
            <a:endParaRPr lang="en-GB" sz="2800" dirty="0"/>
          </a:p>
          <a:p>
            <a:endParaRPr lang="en-GB" sz="2800" dirty="0" smtClean="0"/>
          </a:p>
          <a:p>
            <a:r>
              <a:rPr lang="en-GB" sz="2800" dirty="0"/>
              <a:t>H</a:t>
            </a:r>
            <a:r>
              <a:rPr lang="en-GB" sz="2800" dirty="0" smtClean="0"/>
              <a:t>ashes </a:t>
            </a:r>
            <a:r>
              <a:rPr lang="en-GB" sz="2800" dirty="0"/>
              <a:t>input items so that similar items map to the same “buckets” with high probability (the number of buckets being much smaller than the universe of possible input items)</a:t>
            </a:r>
          </a:p>
        </p:txBody>
      </p:sp>
    </p:spTree>
    <p:extLst>
      <p:ext uri="{BB962C8B-B14F-4D97-AF65-F5344CB8AC3E}">
        <p14:creationId xmlns:p14="http://schemas.microsoft.com/office/powerpoint/2010/main" val="123856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LHS</a:t>
            </a:r>
            <a:endParaRPr lang="en-US" sz="4800" dirty="0"/>
          </a:p>
        </p:txBody>
      </p:sp>
      <p:sp>
        <p:nvSpPr>
          <p:cNvPr id="3" name="Content Placeholder 2"/>
          <p:cNvSpPr>
            <a:spLocks noGrp="1"/>
          </p:cNvSpPr>
          <p:nvPr>
            <p:ph idx="1"/>
          </p:nvPr>
        </p:nvSpPr>
        <p:spPr/>
        <p:txBody>
          <a:bodyPr>
            <a:normAutofit/>
          </a:bodyPr>
          <a:lstStyle/>
          <a:p>
            <a:r>
              <a:rPr lang="en-GB" sz="2800" dirty="0" err="1" smtClean="0"/>
              <a:t>Minhashing</a:t>
            </a:r>
            <a:r>
              <a:rPr lang="en-GB" sz="2800" dirty="0" smtClean="0"/>
              <a:t>:</a:t>
            </a:r>
          </a:p>
          <a:p>
            <a:pPr lvl="1"/>
            <a:r>
              <a:rPr lang="en-GB" sz="2600" dirty="0" smtClean="0"/>
              <a:t> compress </a:t>
            </a:r>
            <a:r>
              <a:rPr lang="en-GB" sz="2600" dirty="0"/>
              <a:t>large documents into </a:t>
            </a:r>
            <a:r>
              <a:rPr lang="en-GB" sz="2600" dirty="0" smtClean="0"/>
              <a:t>small signatures</a:t>
            </a:r>
          </a:p>
          <a:p>
            <a:pPr lvl="1"/>
            <a:r>
              <a:rPr lang="en-GB" sz="2600" dirty="0" smtClean="0"/>
              <a:t>preserve </a:t>
            </a:r>
            <a:r>
              <a:rPr lang="en-GB" sz="2600" dirty="0"/>
              <a:t>the expected </a:t>
            </a:r>
            <a:r>
              <a:rPr lang="en-GB" sz="2600" dirty="0" smtClean="0"/>
              <a:t>similarity</a:t>
            </a:r>
          </a:p>
          <a:p>
            <a:r>
              <a:rPr lang="en-US" sz="2800" dirty="0" smtClean="0"/>
              <a:t>It </a:t>
            </a:r>
            <a:r>
              <a:rPr lang="en-GB" sz="2800" dirty="0" smtClean="0"/>
              <a:t>still </a:t>
            </a:r>
            <a:r>
              <a:rPr lang="en-GB" sz="2800" dirty="0"/>
              <a:t>may be impossible to find the pairs with greatest similarity efficiently</a:t>
            </a:r>
            <a:r>
              <a:rPr lang="en-GB" sz="2800" dirty="0" smtClean="0"/>
              <a:t>.</a:t>
            </a:r>
          </a:p>
          <a:p>
            <a:r>
              <a:rPr lang="en-GB" sz="2800" dirty="0" smtClean="0"/>
              <a:t>Reason: </a:t>
            </a:r>
            <a:r>
              <a:rPr lang="en-GB" sz="2800" dirty="0"/>
              <a:t>the number of pairs of </a:t>
            </a:r>
            <a:r>
              <a:rPr lang="en-GB" sz="2800" dirty="0" smtClean="0"/>
              <a:t>docs </a:t>
            </a:r>
            <a:r>
              <a:rPr lang="en-GB" sz="2800" dirty="0"/>
              <a:t>may be too large, even if </a:t>
            </a:r>
            <a:r>
              <a:rPr lang="en-GB" sz="2800" dirty="0" smtClean="0"/>
              <a:t>there are </a:t>
            </a:r>
            <a:r>
              <a:rPr lang="en-GB" sz="2800" dirty="0"/>
              <a:t>not too many </a:t>
            </a:r>
            <a:r>
              <a:rPr lang="en-GB" sz="2800" dirty="0" smtClean="0"/>
              <a:t>docs</a:t>
            </a:r>
            <a:r>
              <a:rPr lang="en-GB" sz="2800" dirty="0"/>
              <a:t>.</a:t>
            </a:r>
          </a:p>
        </p:txBody>
      </p:sp>
    </p:spTree>
    <p:extLst>
      <p:ext uri="{BB962C8B-B14F-4D97-AF65-F5344CB8AC3E}">
        <p14:creationId xmlns:p14="http://schemas.microsoft.com/office/powerpoint/2010/main" val="9757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LHS to </a:t>
            </a:r>
            <a:r>
              <a:rPr lang="en-US" sz="4800" dirty="0" err="1" smtClean="0"/>
              <a:t>Minshash</a:t>
            </a:r>
            <a:r>
              <a:rPr lang="en-US" sz="4800" dirty="0" smtClean="0"/>
              <a:t> Signature</a:t>
            </a:r>
            <a:endParaRPr lang="en-US" sz="4800" dirty="0"/>
          </a:p>
        </p:txBody>
      </p:sp>
      <p:sp>
        <p:nvSpPr>
          <p:cNvPr id="3" name="Content Placeholder 2"/>
          <p:cNvSpPr>
            <a:spLocks noGrp="1"/>
          </p:cNvSpPr>
          <p:nvPr>
            <p:ph idx="1"/>
          </p:nvPr>
        </p:nvSpPr>
        <p:spPr>
          <a:xfrm>
            <a:off x="677334" y="2160588"/>
            <a:ext cx="8596668" cy="4357777"/>
          </a:xfrm>
        </p:spPr>
        <p:txBody>
          <a:bodyPr>
            <a:normAutofit/>
          </a:bodyPr>
          <a:lstStyle/>
          <a:p>
            <a:r>
              <a:rPr lang="en-GB" sz="2800" dirty="0"/>
              <a:t>“hash” items several times, in such a way </a:t>
            </a:r>
            <a:r>
              <a:rPr lang="en-GB" sz="2800" dirty="0" smtClean="0"/>
              <a:t>that similar </a:t>
            </a:r>
            <a:r>
              <a:rPr lang="en-GB" sz="2800" dirty="0"/>
              <a:t>items are more likely to be hashed to the same bucket than </a:t>
            </a:r>
            <a:r>
              <a:rPr lang="en-GB" sz="2800" dirty="0" smtClean="0"/>
              <a:t>dissimilar </a:t>
            </a:r>
            <a:r>
              <a:rPr lang="en-US" sz="2800" dirty="0" smtClean="0"/>
              <a:t>items </a:t>
            </a:r>
            <a:r>
              <a:rPr lang="en-US" sz="2800" dirty="0"/>
              <a:t>are</a:t>
            </a:r>
            <a:r>
              <a:rPr lang="en-US" sz="2800" dirty="0" smtClean="0"/>
              <a:t>.</a:t>
            </a:r>
          </a:p>
          <a:p>
            <a:r>
              <a:rPr lang="en-GB" sz="2800" dirty="0" smtClean="0"/>
              <a:t>Candidate Pair – hashed to the same bucket for any of the </a:t>
            </a:r>
            <a:r>
              <a:rPr lang="en-GB" sz="2800" dirty="0" err="1" smtClean="0"/>
              <a:t>hashings</a:t>
            </a:r>
            <a:r>
              <a:rPr lang="en-GB" sz="2800" dirty="0" smtClean="0"/>
              <a:t>.</a:t>
            </a:r>
          </a:p>
          <a:p>
            <a:r>
              <a:rPr lang="en-GB" sz="2800" dirty="0" smtClean="0"/>
              <a:t>Expecting only a small fraction of:</a:t>
            </a:r>
          </a:p>
          <a:p>
            <a:pPr lvl="1"/>
            <a:r>
              <a:rPr lang="en-GB" sz="2600" dirty="0" smtClean="0"/>
              <a:t>False Positive</a:t>
            </a:r>
          </a:p>
          <a:p>
            <a:pPr lvl="1"/>
            <a:r>
              <a:rPr lang="en-GB" sz="2600" dirty="0" smtClean="0"/>
              <a:t>False Negative</a:t>
            </a:r>
            <a:endParaRPr lang="en-GB" sz="2600" dirty="0"/>
          </a:p>
        </p:txBody>
      </p:sp>
    </p:spTree>
    <p:extLst>
      <p:ext uri="{BB962C8B-B14F-4D97-AF65-F5344CB8AC3E}">
        <p14:creationId xmlns:p14="http://schemas.microsoft.com/office/powerpoint/2010/main" val="159475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LHS: Main Idea</a:t>
            </a:r>
            <a:endParaRPr lang="en-US" sz="4800" dirty="0"/>
          </a:p>
        </p:txBody>
      </p:sp>
      <p:sp>
        <p:nvSpPr>
          <p:cNvPr id="3" name="Content Placeholder 2"/>
          <p:cNvSpPr>
            <a:spLocks noGrp="1"/>
          </p:cNvSpPr>
          <p:nvPr>
            <p:ph idx="1"/>
          </p:nvPr>
        </p:nvSpPr>
        <p:spPr>
          <a:xfrm>
            <a:off x="677334" y="2160588"/>
            <a:ext cx="8596668" cy="4357777"/>
          </a:xfrm>
        </p:spPr>
        <p:txBody>
          <a:bodyPr>
            <a:normAutofit/>
          </a:bodyPr>
          <a:lstStyle/>
          <a:p>
            <a:r>
              <a:rPr lang="en-GB" sz="2800" dirty="0" smtClean="0"/>
              <a:t>Have </a:t>
            </a:r>
            <a:r>
              <a:rPr lang="en-GB" sz="2800" dirty="0" err="1" smtClean="0"/>
              <a:t>minhash</a:t>
            </a:r>
            <a:r>
              <a:rPr lang="en-GB" sz="2800" dirty="0" smtClean="0"/>
              <a:t> </a:t>
            </a:r>
            <a:r>
              <a:rPr lang="en-GB" sz="2800" dirty="0"/>
              <a:t>signatures for the </a:t>
            </a:r>
            <a:r>
              <a:rPr lang="en-GB" sz="2800" dirty="0" smtClean="0"/>
              <a:t>items</a:t>
            </a:r>
          </a:p>
          <a:p>
            <a:r>
              <a:rPr lang="en-GB" sz="2800" dirty="0"/>
              <a:t>A</a:t>
            </a:r>
            <a:r>
              <a:rPr lang="en-GB" sz="2800" dirty="0" smtClean="0"/>
              <a:t>n </a:t>
            </a:r>
            <a:r>
              <a:rPr lang="en-GB" sz="2800" dirty="0"/>
              <a:t>effective way to choose </a:t>
            </a:r>
            <a:r>
              <a:rPr lang="en-GB" sz="2800" dirty="0" smtClean="0"/>
              <a:t>the </a:t>
            </a:r>
            <a:r>
              <a:rPr lang="en-GB" sz="2800" dirty="0" err="1" smtClean="0"/>
              <a:t>hashings</a:t>
            </a:r>
            <a:r>
              <a:rPr lang="en-GB" sz="2800" dirty="0" smtClean="0"/>
              <a:t> </a:t>
            </a:r>
            <a:r>
              <a:rPr lang="en-GB" sz="2800" dirty="0"/>
              <a:t>is to divide the signature matrix into b bands consisting of r </a:t>
            </a:r>
            <a:r>
              <a:rPr lang="en-GB" sz="2800" dirty="0" smtClean="0"/>
              <a:t>rows </a:t>
            </a:r>
            <a:r>
              <a:rPr lang="en-US" sz="2800" dirty="0" smtClean="0"/>
              <a:t>each.</a:t>
            </a:r>
          </a:p>
          <a:p>
            <a:r>
              <a:rPr lang="en-GB" sz="2800" dirty="0"/>
              <a:t>For each band, </a:t>
            </a:r>
            <a:endParaRPr lang="en-GB" sz="2600" dirty="0"/>
          </a:p>
        </p:txBody>
      </p:sp>
      <p:graphicFrame>
        <p:nvGraphicFramePr>
          <p:cNvPr id="4" name="Diagram 3"/>
          <p:cNvGraphicFramePr/>
          <p:nvPr>
            <p:extLst/>
          </p:nvPr>
        </p:nvGraphicFramePr>
        <p:xfrm>
          <a:off x="783146" y="4075611"/>
          <a:ext cx="8490856" cy="310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383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LHS: Example</a:t>
            </a:r>
            <a:endParaRPr lang="en-US" sz="4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399"/>
            <a:ext cx="8446569" cy="41177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728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Future Work</a:t>
            </a:r>
            <a:endParaRPr lang="en-US" sz="4800" dirty="0"/>
          </a:p>
        </p:txBody>
      </p:sp>
      <p:sp>
        <p:nvSpPr>
          <p:cNvPr id="4" name="Content Placeholder 2"/>
          <p:cNvSpPr>
            <a:spLocks noGrp="1"/>
          </p:cNvSpPr>
          <p:nvPr>
            <p:ph idx="1"/>
          </p:nvPr>
        </p:nvSpPr>
        <p:spPr>
          <a:xfrm>
            <a:off x="1104900" y="1600200"/>
            <a:ext cx="9982200" cy="4572000"/>
          </a:xfrm>
        </p:spPr>
        <p:txBody>
          <a:bodyPr>
            <a:normAutofit/>
          </a:bodyPr>
          <a:lstStyle/>
          <a:p>
            <a:r>
              <a:rPr lang="en-GB" sz="2800" dirty="0" smtClean="0"/>
              <a:t>Developing a more efficient k-mer counting tool</a:t>
            </a:r>
          </a:p>
          <a:p>
            <a:endParaRPr lang="en-GB" sz="2800" dirty="0"/>
          </a:p>
          <a:p>
            <a:r>
              <a:rPr lang="en-GB" sz="2800" dirty="0" smtClean="0"/>
              <a:t>Developing  a relatively good tool to count k-mers for all types of files.</a:t>
            </a:r>
          </a:p>
        </p:txBody>
      </p:sp>
    </p:spTree>
    <p:extLst>
      <p:ext uri="{BB962C8B-B14F-4D97-AF65-F5344CB8AC3E}">
        <p14:creationId xmlns:p14="http://schemas.microsoft.com/office/powerpoint/2010/main" val="93310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 &amp; A</a:t>
            </a:r>
            <a:endParaRPr lang="en-US" dirty="0"/>
          </a:p>
        </p:txBody>
      </p:sp>
      <p:sp>
        <p:nvSpPr>
          <p:cNvPr id="3" name="Subtitle 2"/>
          <p:cNvSpPr>
            <a:spLocks noGrp="1"/>
          </p:cNvSpPr>
          <p:nvPr>
            <p:ph type="subTitle" idx="1"/>
          </p:nvPr>
        </p:nvSpPr>
        <p:spPr/>
        <p:txBody>
          <a:bodyPr/>
          <a:lstStyle/>
          <a:p>
            <a:r>
              <a:rPr lang="en-US" dirty="0" smtClean="0"/>
              <a:t>Thanks</a:t>
            </a:r>
            <a:endParaRPr lang="en-US"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K-mer Counting Process for other ‘k’s</a:t>
            </a:r>
            <a:endParaRPr lang="en-US" sz="4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2" y="1525122"/>
            <a:ext cx="8699429" cy="503284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46991882"/>
      </p:ext>
    </p:extLst>
  </p:cSld>
  <p:clrMapOvr>
    <a:masterClrMapping/>
  </p:clrMapOvr>
  <mc:AlternateContent xmlns:mc="http://schemas.openxmlformats.org/markup-compatibility/2006" xmlns:p14="http://schemas.microsoft.com/office/powerpoint/2010/main">
    <mc:Choice Requires="p14">
      <p:transition spd="med" p14:dur="700" advTm="29232">
        <p:fade/>
      </p:transition>
    </mc:Choice>
    <mc:Fallback xmlns="">
      <p:transition spd="med" advTm="2923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Applications of K-mer Counting</a:t>
            </a:r>
            <a:endParaRPr lang="en-US" sz="4400" dirty="0"/>
          </a:p>
        </p:txBody>
      </p:sp>
      <p:sp>
        <p:nvSpPr>
          <p:cNvPr id="3" name="Content Placeholder 2"/>
          <p:cNvSpPr>
            <a:spLocks noGrp="1"/>
          </p:cNvSpPr>
          <p:nvPr>
            <p:ph idx="1"/>
          </p:nvPr>
        </p:nvSpPr>
        <p:spPr/>
        <p:txBody>
          <a:bodyPr>
            <a:normAutofit/>
            <a:scene3d>
              <a:camera prst="orthographicFront"/>
              <a:lightRig rig="soft" dir="t">
                <a:rot lat="0" lon="0" rev="15600000"/>
              </a:lightRig>
            </a:scene3d>
            <a:sp3d extrusionH="57150" prstMaterial="softEdge">
              <a:bevelT w="25400" h="38100"/>
            </a:sp3d>
          </a:bodyPr>
          <a:lstStyle/>
          <a:p>
            <a:r>
              <a:rPr lang="en-US" sz="2800" b="1" dirty="0" smtClean="0">
                <a:ln/>
                <a:solidFill>
                  <a:schemeClr val="accent4"/>
                </a:solidFill>
              </a:rPr>
              <a:t>Developing de </a:t>
            </a:r>
            <a:r>
              <a:rPr lang="en-US" sz="2800" b="1" dirty="0" err="1" smtClean="0">
                <a:ln/>
                <a:solidFill>
                  <a:schemeClr val="accent4"/>
                </a:solidFill>
              </a:rPr>
              <a:t>Bruijn</a:t>
            </a:r>
            <a:r>
              <a:rPr lang="en-US" sz="2800" b="1" dirty="0" smtClean="0">
                <a:ln/>
                <a:solidFill>
                  <a:schemeClr val="accent4"/>
                </a:solidFill>
              </a:rPr>
              <a:t> graph</a:t>
            </a:r>
          </a:p>
          <a:p>
            <a:r>
              <a:rPr lang="en-US" sz="2800" b="1" dirty="0" smtClean="0">
                <a:ln/>
                <a:solidFill>
                  <a:schemeClr val="accent4"/>
                </a:solidFill>
              </a:rPr>
              <a:t>Fast multiple sequence alignment</a:t>
            </a:r>
          </a:p>
          <a:p>
            <a:r>
              <a:rPr lang="en-US" sz="2800" b="1" dirty="0" smtClean="0">
                <a:ln/>
                <a:solidFill>
                  <a:schemeClr val="accent4"/>
                </a:solidFill>
              </a:rPr>
              <a:t>Repeat detection</a:t>
            </a:r>
          </a:p>
          <a:p>
            <a:r>
              <a:rPr lang="en-US" sz="2800" b="1" dirty="0" smtClean="0">
                <a:ln/>
                <a:solidFill>
                  <a:schemeClr val="accent4"/>
                </a:solidFill>
              </a:rPr>
              <a:t>NGS data assembling</a:t>
            </a:r>
          </a:p>
          <a:p>
            <a:r>
              <a:rPr lang="en-US" sz="2800" b="1" dirty="0" smtClean="0">
                <a:ln/>
                <a:solidFill>
                  <a:schemeClr val="accent4"/>
                </a:solidFill>
              </a:rPr>
              <a:t>Read error correction</a:t>
            </a:r>
          </a:p>
          <a:p>
            <a:r>
              <a:rPr lang="en-US" sz="2800" b="1" dirty="0" smtClean="0">
                <a:ln/>
                <a:solidFill>
                  <a:schemeClr val="accent4"/>
                </a:solidFill>
              </a:rPr>
              <a:t>Transcriptome assembly</a:t>
            </a:r>
          </a:p>
          <a:p>
            <a:r>
              <a:rPr lang="en-US" sz="2800" b="1" dirty="0" err="1" smtClean="0">
                <a:ln/>
                <a:solidFill>
                  <a:schemeClr val="accent4"/>
                </a:solidFill>
              </a:rPr>
              <a:t>Metagenomic</a:t>
            </a:r>
            <a:r>
              <a:rPr lang="en-US" sz="2800" b="1" dirty="0" smtClean="0">
                <a:ln/>
                <a:solidFill>
                  <a:schemeClr val="accent4"/>
                </a:solidFill>
              </a:rPr>
              <a:t> sequencing</a:t>
            </a:r>
            <a:endParaRPr lang="en-US" sz="2800" b="1" dirty="0">
              <a:ln/>
              <a:solidFill>
                <a:schemeClr val="accent4"/>
              </a:solidFill>
            </a:endParaRPr>
          </a:p>
        </p:txBody>
      </p:sp>
    </p:spTree>
    <p:extLst>
      <p:ext uri="{BB962C8B-B14F-4D97-AF65-F5344CB8AC3E}">
        <p14:creationId xmlns:p14="http://schemas.microsoft.com/office/powerpoint/2010/main" val="2682038942"/>
      </p:ext>
    </p:extLst>
  </p:cSld>
  <p:clrMapOvr>
    <a:masterClrMapping/>
  </p:clrMapOvr>
  <mc:AlternateContent xmlns:mc="http://schemas.openxmlformats.org/markup-compatibility/2006" xmlns:p14="http://schemas.microsoft.com/office/powerpoint/2010/main">
    <mc:Choice Requires="p14">
      <p:transition spd="med" p14:dur="700" advTm="39993">
        <p:fade/>
      </p:transition>
    </mc:Choice>
    <mc:Fallback xmlns="">
      <p:transition spd="med" advTm="3999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Measurement Factors</a:t>
            </a:r>
            <a:endParaRPr lang="en-US" sz="4400" dirty="0"/>
          </a:p>
        </p:txBody>
      </p:sp>
      <p:sp>
        <p:nvSpPr>
          <p:cNvPr id="3" name="Content Placeholder 2"/>
          <p:cNvSpPr>
            <a:spLocks noGrp="1"/>
          </p:cNvSpPr>
          <p:nvPr>
            <p:ph idx="1"/>
          </p:nvPr>
        </p:nvSpPr>
        <p:spPr/>
        <p:txBody>
          <a:bodyPr>
            <a:normAutofit/>
            <a:scene3d>
              <a:camera prst="orthographicFront"/>
              <a:lightRig rig="soft" dir="t">
                <a:rot lat="0" lon="0" rev="15600000"/>
              </a:lightRig>
            </a:scene3d>
            <a:sp3d extrusionH="57150" prstMaterial="softEdge">
              <a:bevelT w="25400" h="38100"/>
            </a:sp3d>
          </a:bodyPr>
          <a:lstStyle/>
          <a:p>
            <a:r>
              <a:rPr lang="en-GB" sz="2800" b="1" dirty="0" smtClean="0">
                <a:ln/>
                <a:solidFill>
                  <a:schemeClr val="accent4"/>
                </a:solidFill>
              </a:rPr>
              <a:t>Time Efficient Approach</a:t>
            </a:r>
          </a:p>
          <a:p>
            <a:r>
              <a:rPr lang="en-GB" sz="2800" b="1" dirty="0" smtClean="0">
                <a:ln/>
                <a:solidFill>
                  <a:schemeClr val="accent4"/>
                </a:solidFill>
              </a:rPr>
              <a:t>Memory Efficient Approach</a:t>
            </a:r>
          </a:p>
          <a:p>
            <a:r>
              <a:rPr lang="en-GB" sz="2800" b="1" dirty="0" smtClean="0">
                <a:ln/>
                <a:solidFill>
                  <a:schemeClr val="accent4"/>
                </a:solidFill>
              </a:rPr>
              <a:t>Time-Memory Trade of Approach</a:t>
            </a:r>
          </a:p>
          <a:p>
            <a:r>
              <a:rPr lang="en-GB" sz="2800" b="1" dirty="0" smtClean="0">
                <a:ln/>
                <a:solidFill>
                  <a:schemeClr val="accent4"/>
                </a:solidFill>
              </a:rPr>
              <a:t>Huge Efficiency Gained by degrading Accuracy</a:t>
            </a:r>
            <a:endParaRPr lang="en-US" sz="2800" b="1" dirty="0">
              <a:ln/>
              <a:solidFill>
                <a:schemeClr val="accent4"/>
              </a:solidFill>
            </a:endParaRPr>
          </a:p>
        </p:txBody>
      </p:sp>
    </p:spTree>
    <p:extLst>
      <p:ext uri="{BB962C8B-B14F-4D97-AF65-F5344CB8AC3E}">
        <p14:creationId xmlns:p14="http://schemas.microsoft.com/office/powerpoint/2010/main" val="954314922"/>
      </p:ext>
    </p:extLst>
  </p:cSld>
  <p:clrMapOvr>
    <a:masterClrMapping/>
  </p:clrMapOvr>
  <mc:AlternateContent xmlns:mc="http://schemas.openxmlformats.org/markup-compatibility/2006" xmlns:p14="http://schemas.microsoft.com/office/powerpoint/2010/main">
    <mc:Choice Requires="p14">
      <p:transition spd="med" p14:dur="700" advTm="44519">
        <p:fade/>
      </p:transition>
    </mc:Choice>
    <mc:Fallback xmlns="">
      <p:transition spd="med" advTm="44519">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4"/>
</p:tagLst>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2339</Words>
  <Application>Microsoft Office PowerPoint</Application>
  <PresentationFormat>Widescreen</PresentationFormat>
  <Paragraphs>356</Paragraphs>
  <Slides>66</Slides>
  <Notes>34</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Book Antiqua</vt:lpstr>
      <vt:lpstr>Cambria Math</vt:lpstr>
      <vt:lpstr>Euphemia</vt:lpstr>
      <vt:lpstr>Plantagenet Cherokee</vt:lpstr>
      <vt:lpstr>Times New Roman</vt:lpstr>
      <vt:lpstr>Wingdings</vt:lpstr>
      <vt:lpstr>Wingdings 3</vt:lpstr>
      <vt:lpstr>Academic Literature 16x9</vt:lpstr>
      <vt:lpstr>An Efficient Approach of K-mer Counting for Noisy Sequence Reads</vt:lpstr>
      <vt:lpstr>PowerPoint Presentation</vt:lpstr>
      <vt:lpstr>PowerPoint Presentation</vt:lpstr>
      <vt:lpstr>Skeleton</vt:lpstr>
      <vt:lpstr>Human Cell To Mapper Tool</vt:lpstr>
      <vt:lpstr>What is Mapper?</vt:lpstr>
      <vt:lpstr>K-mer Counting Process for other ‘k’s</vt:lpstr>
      <vt:lpstr>Applications of K-mer Counting</vt:lpstr>
      <vt:lpstr>Measurement Factors</vt:lpstr>
      <vt:lpstr>Overview of Existing Tools</vt:lpstr>
      <vt:lpstr>Overview of Existing Tools: Tallymer</vt:lpstr>
      <vt:lpstr>Overview of Existing Tools: Jellyfish</vt:lpstr>
      <vt:lpstr>Overview of Existing Tools: Jellyfish(Cnt.)</vt:lpstr>
      <vt:lpstr>Overview of Existing Tools: Jellyfish(Cnt.)</vt:lpstr>
      <vt:lpstr>Overview of Existing Tools: Jellyfish(Cnt.)</vt:lpstr>
      <vt:lpstr>Overview of Existing Tools: Jellyfish(Cnt.)</vt:lpstr>
      <vt:lpstr>Overview of Existing Tools: Jellyfish(Cnt.)</vt:lpstr>
      <vt:lpstr>Overview of Existing Tools: BF Counter</vt:lpstr>
      <vt:lpstr>Overview of Existing Tools: BF Counter(Cnt.)</vt:lpstr>
      <vt:lpstr>Overview of Existing Tools: BF Counter(Cnt.)</vt:lpstr>
      <vt:lpstr>Overview of Existing Tools: KAnalyze</vt:lpstr>
      <vt:lpstr>Overview of Existing Tools: Turtle</vt:lpstr>
      <vt:lpstr>Overview of Existing Tools: Turtle (Cnt.)</vt:lpstr>
      <vt:lpstr>Overview of Existing Tools: Turtle (Cnt.)</vt:lpstr>
      <vt:lpstr>Overview of Existing Tools: DSK</vt:lpstr>
      <vt:lpstr>Overview of Existing Tools: KMC</vt:lpstr>
      <vt:lpstr>Overview of Existing Tools: KHmer</vt:lpstr>
      <vt:lpstr>Overview of Existing Tools: MSPKmer Counter</vt:lpstr>
      <vt:lpstr>Overview of Existing Tools: KMC 2</vt:lpstr>
      <vt:lpstr>Challenges to glean K- Mer information from reads</vt:lpstr>
      <vt:lpstr>Challenges to glean K- Mer information from reads</vt:lpstr>
      <vt:lpstr>What KMC – 2 Offers</vt:lpstr>
      <vt:lpstr>Minimizer and Super K - Mer</vt:lpstr>
      <vt:lpstr>Minimizer and Super K - Mer</vt:lpstr>
      <vt:lpstr>Sketch of the Algorithm</vt:lpstr>
      <vt:lpstr>KMC – 2 Processing Time</vt:lpstr>
      <vt:lpstr>Scope of Improvement</vt:lpstr>
      <vt:lpstr>Overview of a Claimed Tool: KCMBT</vt:lpstr>
      <vt:lpstr>Assessment of Existing Tools</vt:lpstr>
      <vt:lpstr>Assessment of Existing Tools (Cont.)</vt:lpstr>
      <vt:lpstr>Assessment of Existing Tools (Cont.)</vt:lpstr>
      <vt:lpstr>Assessment of Existing Tools (Cont.)</vt:lpstr>
      <vt:lpstr>Our Assessment: Runtime</vt:lpstr>
      <vt:lpstr>Fault of KMC 2 for k = 13</vt:lpstr>
      <vt:lpstr>Our Assessment: Runtime (Cont.)</vt:lpstr>
      <vt:lpstr>Noisy Data Reads (First 1000 11-mer)</vt:lpstr>
      <vt:lpstr>Reference Genome (First 1000 11-mer)</vt:lpstr>
      <vt:lpstr>Minhashing</vt:lpstr>
      <vt:lpstr>Minhashing : Example</vt:lpstr>
      <vt:lpstr>Minhashing : Example</vt:lpstr>
      <vt:lpstr>Minhashing : SIM(S1,S2)</vt:lpstr>
      <vt:lpstr>Minhashing = Jaccard SIM(S1,S2)</vt:lpstr>
      <vt:lpstr>Minhash Signature</vt:lpstr>
      <vt:lpstr>Computing Minhash Signatures</vt:lpstr>
      <vt:lpstr>Building Signatures Matrix: Algo</vt:lpstr>
      <vt:lpstr>Building Signatures Matrix: SIG(i,c)</vt:lpstr>
      <vt:lpstr>Building Signatures Matrix: SIG(i,c) (Cont.)</vt:lpstr>
      <vt:lpstr>Building Signatures Matrix: SIG(i,c) (Cont.)</vt:lpstr>
      <vt:lpstr>Building Signatures Matrix: SIG(i,c) (Cont.)</vt:lpstr>
      <vt:lpstr>Locality Sensitive Hashing</vt:lpstr>
      <vt:lpstr>Why LHS</vt:lpstr>
      <vt:lpstr>LHS to Minshash Signature</vt:lpstr>
      <vt:lpstr>LHS: Main Idea</vt:lpstr>
      <vt:lpstr>LHS: Example</vt:lpstr>
      <vt:lpstr>Future Work</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2016-03-09T07:22:27Z</dcterms:created>
  <dcterms:modified xsi:type="dcterms:W3CDTF">2016-10-22T13:12:27Z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ies>
</file>