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1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Gandhi0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Gandhi0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KGandhi05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MKGandhi05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KGandhi05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MKGandhi05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KGandhi05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hyperlink" Target="https://github.com/MKGandhi05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hyperlink" Target="https://github.com/MKGandhi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F36104-F14F-9C11-07BC-4635693326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481781" y="141915"/>
            <a:ext cx="11021961" cy="59374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21D9EF-A20D-8542-1AEA-893174446929}"/>
              </a:ext>
            </a:extLst>
          </p:cNvPr>
          <p:cNvSpPr txBox="1">
            <a:spLocks/>
          </p:cNvSpPr>
          <p:nvPr/>
        </p:nvSpPr>
        <p:spPr>
          <a:xfrm>
            <a:off x="300866" y="778617"/>
            <a:ext cx="11891134" cy="13254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Email Spoofing: </a:t>
            </a:r>
            <a:br>
              <a:rPr lang="en-US" i="1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</a:br>
            <a:r>
              <a:rPr lang="en-US" i="1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The Silent Threat in Your Inbox</a:t>
            </a:r>
            <a:br>
              <a:rPr lang="en-US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</a:br>
            <a:endParaRPr lang="en-IN" dirty="0">
              <a:latin typeface="Roboto Mono" panose="020F0502020204030204" pitchFamily="49" charset="0"/>
              <a:ea typeface="Roboto Mono" panose="020F0502020204030204" pitchFamily="49" charset="0"/>
              <a:cs typeface="Roboto Mono" panose="020F0502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737EE-3A1E-0238-7E60-3ACA8FFC8CC3}"/>
              </a:ext>
            </a:extLst>
          </p:cNvPr>
          <p:cNvSpPr txBox="1"/>
          <p:nvPr/>
        </p:nvSpPr>
        <p:spPr>
          <a:xfrm>
            <a:off x="6681019" y="2648188"/>
            <a:ext cx="5510981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By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Medishetty Manikanta Gandhi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22D41A6256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Cyber Security – A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Sri Indu College of Engineering and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A96E9-72EF-AAD7-B950-1CE298842CE8}"/>
              </a:ext>
            </a:extLst>
          </p:cNvPr>
          <p:cNvSpPr txBox="1"/>
          <p:nvPr/>
        </p:nvSpPr>
        <p:spPr>
          <a:xfrm>
            <a:off x="0" y="64401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SICET					 				GitHub : </a:t>
            </a:r>
            <a:r>
              <a:rPr lang="en-IN" dirty="0">
                <a:hlinkClick r:id="rId3"/>
              </a:rPr>
              <a:t>MKGandhi05</a:t>
            </a:r>
            <a:r>
              <a:rPr lang="en-IN" dirty="0"/>
              <a:t>									  01</a:t>
            </a:r>
          </a:p>
        </p:txBody>
      </p:sp>
    </p:spTree>
    <p:extLst>
      <p:ext uri="{BB962C8B-B14F-4D97-AF65-F5344CB8AC3E}">
        <p14:creationId xmlns:p14="http://schemas.microsoft.com/office/powerpoint/2010/main" val="409713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4162D8-87A5-8DA8-24E1-FE74089B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926" y="1546362"/>
            <a:ext cx="4251350" cy="4251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2863D2-6ADB-A654-7DC3-F09A0C79C580}"/>
              </a:ext>
            </a:extLst>
          </p:cNvPr>
          <p:cNvSpPr txBox="1"/>
          <p:nvPr/>
        </p:nvSpPr>
        <p:spPr>
          <a:xfrm>
            <a:off x="0" y="64401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SICET					 				GitHub : </a:t>
            </a:r>
            <a:r>
              <a:rPr lang="en-IN" dirty="0">
                <a:hlinkClick r:id="rId3"/>
              </a:rPr>
              <a:t>MKGandhi05</a:t>
            </a:r>
            <a:r>
              <a:rPr lang="en-IN" dirty="0"/>
              <a:t>									  02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196A3E6-FFF9-BEBC-B1C5-EB3F70DCC3B3}"/>
              </a:ext>
            </a:extLst>
          </p:cNvPr>
          <p:cNvSpPr txBox="1">
            <a:spLocks/>
          </p:cNvSpPr>
          <p:nvPr/>
        </p:nvSpPr>
        <p:spPr>
          <a:xfrm>
            <a:off x="300866" y="778617"/>
            <a:ext cx="8469508" cy="74538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What is Email Spoofing?</a:t>
            </a:r>
            <a:br>
              <a:rPr lang="en-US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</a:br>
            <a:endParaRPr lang="en-IN" dirty="0">
              <a:latin typeface="Roboto Mono" panose="020F0502020204030204" pitchFamily="49" charset="0"/>
              <a:ea typeface="Roboto Mono" panose="020F0502020204030204" pitchFamily="49" charset="0"/>
              <a:cs typeface="Roboto Mono" panose="020F0502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E4D314-6042-3AF0-2848-DA28D4AD0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" y="1897916"/>
            <a:ext cx="6179820" cy="3786603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1500" indent="-571500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Forging the sender's email address to look legit</a:t>
            </a:r>
          </a:p>
          <a:p>
            <a:pPr marL="571500" indent="-571500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Used in phishing, impersonation, and scams</a:t>
            </a:r>
          </a:p>
          <a:p>
            <a:pPr marL="571500" indent="-571500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No hacking required — just manipulation of email headers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C917E7-2F51-B47C-1EC0-0CFB238A6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191" y="1335071"/>
            <a:ext cx="4251349" cy="44626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374F86-CC4F-04FE-B579-AC809CFF1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504" y="912294"/>
            <a:ext cx="5308194" cy="53081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D4FECB-CFC6-F2B4-3579-331A3381D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601" y="36221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578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3608FA-2FE9-07A7-5750-F21EC24EAA4C}"/>
              </a:ext>
            </a:extLst>
          </p:cNvPr>
          <p:cNvSpPr txBox="1"/>
          <p:nvPr/>
        </p:nvSpPr>
        <p:spPr>
          <a:xfrm>
            <a:off x="0" y="64401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SICET					 				GitHub : </a:t>
            </a:r>
            <a:r>
              <a:rPr lang="en-IN" dirty="0">
                <a:hlinkClick r:id="rId2"/>
              </a:rPr>
              <a:t>MKGandhi05</a:t>
            </a:r>
            <a:r>
              <a:rPr lang="en-IN" dirty="0"/>
              <a:t>									  03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55EB35-5B97-E5C3-07C0-AA11353ADBBB}"/>
              </a:ext>
            </a:extLst>
          </p:cNvPr>
          <p:cNvSpPr txBox="1">
            <a:spLocks/>
          </p:cNvSpPr>
          <p:nvPr/>
        </p:nvSpPr>
        <p:spPr>
          <a:xfrm>
            <a:off x="300866" y="778617"/>
            <a:ext cx="8469508" cy="74538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How Does It Work?</a:t>
            </a:r>
            <a:endParaRPr lang="en-IN" dirty="0">
              <a:latin typeface="Roboto Mono" panose="020F0502020204030204" pitchFamily="49" charset="0"/>
              <a:ea typeface="Roboto Mono" panose="020F0502020204030204" pitchFamily="49" charset="0"/>
              <a:cs typeface="Roboto Mono" panose="020F0502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A4C87B6-9EA6-5C47-D8BD-C6A75FB9D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902" y="2031756"/>
            <a:ext cx="7389924" cy="3301622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1500" indent="-571500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Emails are text-based: headers + body</a:t>
            </a:r>
          </a:p>
          <a:p>
            <a:pPr marL="571500" indent="-571500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Attackers change the “From” header</a:t>
            </a:r>
          </a:p>
          <a:p>
            <a:pPr marL="571500" indent="-571500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SMTP doesn't verify sender identity</a:t>
            </a:r>
          </a:p>
          <a:p>
            <a:pPr marL="571500" indent="-571500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Looks legit in inbox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F55299-20EA-9276-5C49-509A513597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17075"/>
          <a:stretch/>
        </p:blipFill>
        <p:spPr>
          <a:xfrm>
            <a:off x="63819" y="2031756"/>
            <a:ext cx="4807083" cy="3155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4D9CA3-9788-7B02-1E00-B5A865DF4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8" y="2630751"/>
            <a:ext cx="4807083" cy="17582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316661-E6ED-B43D-ED5A-845B1BC8D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38" y="1456695"/>
            <a:ext cx="3430973" cy="2401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74DE10-694C-7E92-DC27-FCED094A6E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412" y="3055097"/>
            <a:ext cx="3430392" cy="2401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3B6AAD-B780-8C65-74B4-22036EE87844}"/>
              </a:ext>
            </a:extLst>
          </p:cNvPr>
          <p:cNvSpPr txBox="1"/>
          <p:nvPr/>
        </p:nvSpPr>
        <p:spPr>
          <a:xfrm>
            <a:off x="8930640" y="4294066"/>
            <a:ext cx="408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, but it's fake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341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92853-E09D-8341-5060-B73F5C87741D}"/>
              </a:ext>
            </a:extLst>
          </p:cNvPr>
          <p:cNvSpPr txBox="1"/>
          <p:nvPr/>
        </p:nvSpPr>
        <p:spPr>
          <a:xfrm>
            <a:off x="0" y="64401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SICET					 				GitHub : </a:t>
            </a:r>
            <a:r>
              <a:rPr lang="en-IN" dirty="0">
                <a:hlinkClick r:id="rId2"/>
              </a:rPr>
              <a:t>MKGandhi05</a:t>
            </a:r>
            <a:r>
              <a:rPr lang="en-IN" dirty="0"/>
              <a:t>									  04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AF04EE-4FF1-C4C4-BCE2-EF3A8DF7E2C6}"/>
              </a:ext>
            </a:extLst>
          </p:cNvPr>
          <p:cNvSpPr txBox="1">
            <a:spLocks/>
          </p:cNvSpPr>
          <p:nvPr/>
        </p:nvSpPr>
        <p:spPr>
          <a:xfrm>
            <a:off x="300866" y="778617"/>
            <a:ext cx="8469508" cy="74538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Live Demo Plan 🧪</a:t>
            </a:r>
            <a:endParaRPr lang="en-IN" dirty="0">
              <a:latin typeface="Roboto Mono" panose="020F0502020204030204" pitchFamily="49" charset="0"/>
              <a:ea typeface="Roboto Mono" panose="020F0502020204030204" pitchFamily="49" charset="0"/>
              <a:cs typeface="Roboto Mono" panose="020F0502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62FA32-6BD0-AA08-CCF4-4A1BC5E5D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66" y="1922985"/>
            <a:ext cx="6715760" cy="3374077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1500" indent="-571500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</a:rPr>
              <a:t>Tools Used:</a:t>
            </a:r>
          </a:p>
          <a:p>
            <a:pPr marL="1028700" lvl="2" indent="-571500" defTabSz="914400">
              <a:lnSpc>
                <a:spcPct val="15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altLang="en-US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</a:rPr>
              <a:t>Python SMTP Library</a:t>
            </a:r>
          </a:p>
          <a:p>
            <a:pPr marL="1028700" lvl="2" indent="-571500" defTabSz="914400">
              <a:lnSpc>
                <a:spcPct val="15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altLang="en-US" i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</a:rPr>
              <a:t>Mailtrap</a:t>
            </a:r>
            <a:r>
              <a:rPr lang="en-US" altLang="en-US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</a:rPr>
              <a:t> (Safe email sandbox)</a:t>
            </a:r>
          </a:p>
          <a:p>
            <a:pPr marL="571500" indent="-571500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</a:rPr>
              <a:t>No real email accounts harmed</a:t>
            </a:r>
          </a:p>
          <a:p>
            <a:pPr marL="571500" indent="-571500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</a:rPr>
              <a:t>Demo shows spoofed email delivery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E001FF77-DA34-070C-6524-2C6F7F50F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103" y="1885463"/>
            <a:ext cx="5298439" cy="32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35CEF7-53CD-C55F-0094-95511CAE5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934" y="1678560"/>
            <a:ext cx="1750440" cy="1750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5380D9-5393-AB60-526C-6F08FA6B0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323" y="3610023"/>
            <a:ext cx="2088538" cy="1508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3D3468-471E-50AC-91B1-8AD1DF49C23A}"/>
              </a:ext>
            </a:extLst>
          </p:cNvPr>
          <p:cNvSpPr txBox="1"/>
          <p:nvPr/>
        </p:nvSpPr>
        <p:spPr>
          <a:xfrm>
            <a:off x="8554103" y="2553780"/>
            <a:ext cx="17504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589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682FAA-AD40-544A-80ED-7A9409938F84}"/>
              </a:ext>
            </a:extLst>
          </p:cNvPr>
          <p:cNvSpPr txBox="1"/>
          <p:nvPr/>
        </p:nvSpPr>
        <p:spPr>
          <a:xfrm>
            <a:off x="0" y="64401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SICET					 				GitHub : </a:t>
            </a:r>
            <a:r>
              <a:rPr lang="en-IN" dirty="0">
                <a:hlinkClick r:id="rId2"/>
              </a:rPr>
              <a:t>MKGandhi05</a:t>
            </a:r>
            <a:r>
              <a:rPr lang="en-IN" dirty="0"/>
              <a:t>									  05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A47A0BA-EE9E-E1C1-293B-AD170FAFA784}"/>
              </a:ext>
            </a:extLst>
          </p:cNvPr>
          <p:cNvSpPr txBox="1">
            <a:spLocks/>
          </p:cNvSpPr>
          <p:nvPr/>
        </p:nvSpPr>
        <p:spPr>
          <a:xfrm>
            <a:off x="-230567" y="2479106"/>
            <a:ext cx="12653134" cy="396102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i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defRPr>
            </a:lvl1pPr>
          </a:lstStyle>
          <a:p>
            <a:pPr algn="ctr"/>
            <a:r>
              <a:rPr lang="en-US" sz="6000" dirty="0"/>
              <a:t>👉 Let’s Spoof an Email Live Demo Time!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480795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75D2E-7425-4D1C-27E4-0AECFA476A90}"/>
              </a:ext>
            </a:extLst>
          </p:cNvPr>
          <p:cNvSpPr txBox="1"/>
          <p:nvPr/>
        </p:nvSpPr>
        <p:spPr>
          <a:xfrm>
            <a:off x="0" y="64401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SICET					 				GitHub : </a:t>
            </a:r>
            <a:r>
              <a:rPr lang="en-IN" dirty="0">
                <a:hlinkClick r:id="rId2"/>
              </a:rPr>
              <a:t>MKGandhi05</a:t>
            </a:r>
            <a:r>
              <a:rPr lang="en-IN" dirty="0"/>
              <a:t>									  06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745C37-AE35-3614-C6B6-084E982DC4B8}"/>
              </a:ext>
            </a:extLst>
          </p:cNvPr>
          <p:cNvSpPr txBox="1">
            <a:spLocks/>
          </p:cNvSpPr>
          <p:nvPr/>
        </p:nvSpPr>
        <p:spPr>
          <a:xfrm>
            <a:off x="300866" y="778617"/>
            <a:ext cx="9132694" cy="74538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Detecting a Spoofed Email</a:t>
            </a:r>
            <a:endParaRPr lang="en-IN" dirty="0">
              <a:latin typeface="Roboto Mono" panose="020F0502020204030204" pitchFamily="49" charset="0"/>
              <a:ea typeface="Roboto Mono" panose="020F0502020204030204" pitchFamily="49" charset="0"/>
              <a:cs typeface="Roboto Mono" panose="020F0502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88F8F5-975D-06D3-554F-93548C50B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6549"/>
            <a:ext cx="6339840" cy="42328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1500" indent="-571500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</a:rPr>
              <a:t>Always inspect headers: “Return-Path”, “Received”, etc.</a:t>
            </a:r>
          </a:p>
          <a:p>
            <a:pPr marL="571500" indent="-571500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</a:rPr>
              <a:t>Look for mismatches in the actual sending domain</a:t>
            </a:r>
          </a:p>
          <a:p>
            <a:pPr marL="571500" indent="-571500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</a:rPr>
              <a:t>Gmail: Click “Show Original” → Analyze SPF/DKIM status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BB7D47-6301-4A2C-B46C-7DFCC0ED6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0" y="2039116"/>
            <a:ext cx="5802519" cy="340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212D2A-1691-0902-8CC8-0AE7C71F0485}"/>
              </a:ext>
            </a:extLst>
          </p:cNvPr>
          <p:cNvSpPr txBox="1"/>
          <p:nvPr/>
        </p:nvSpPr>
        <p:spPr>
          <a:xfrm>
            <a:off x="0" y="64401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SICET					 				GitHub : </a:t>
            </a:r>
            <a:r>
              <a:rPr lang="en-IN" dirty="0">
                <a:hlinkClick r:id="rId2"/>
              </a:rPr>
              <a:t>MKGandhi05</a:t>
            </a:r>
            <a:r>
              <a:rPr lang="en-IN" dirty="0"/>
              <a:t>									  07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B81642-7F17-04E0-8100-3BE6C6278ACA}"/>
              </a:ext>
            </a:extLst>
          </p:cNvPr>
          <p:cNvSpPr txBox="1">
            <a:spLocks/>
          </p:cNvSpPr>
          <p:nvPr/>
        </p:nvSpPr>
        <p:spPr>
          <a:xfrm>
            <a:off x="300866" y="778617"/>
            <a:ext cx="11083414" cy="74538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i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defRPr>
            </a:lvl1pPr>
          </a:lstStyle>
          <a:p>
            <a:r>
              <a:rPr lang="en-US" dirty="0"/>
              <a:t>How to Prevent Email Spoofing?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7F2212-C6AF-9DA5-52AE-69666F9FC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86" y="1761529"/>
            <a:ext cx="6435214" cy="3785831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</a:rPr>
              <a:t>✅ SPF – Validates authorized IPs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</a:rPr>
              <a:t>✅ DKIM – Email is digitally signed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</a:rPr>
              <a:t>✅ DMARC – Tells receivers how to act if SPF/DKIM fail</a:t>
            </a:r>
          </a:p>
          <a:p>
            <a:pPr defTabSz="914400">
              <a:lnSpc>
                <a:spcPct val="150000"/>
              </a:lnSpc>
              <a:spcBef>
                <a:spcPts val="1200"/>
              </a:spcBef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</a:rPr>
              <a:t>✅ Works together to stop impersonation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F8C40-2C45-3B62-5B95-E02EC79931E6}"/>
              </a:ext>
            </a:extLst>
          </p:cNvPr>
          <p:cNvSpPr txBox="1"/>
          <p:nvPr/>
        </p:nvSpPr>
        <p:spPr>
          <a:xfrm>
            <a:off x="6972509" y="1376752"/>
            <a:ext cx="4450080" cy="455538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defTabSz="914400">
              <a:lnSpc>
                <a:spcPct val="150000"/>
              </a:lnSpc>
              <a:spcBef>
                <a:spcPts val="1200"/>
              </a:spcBef>
              <a:defRPr sz="2400" i="1" spc="-5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IN" sz="6000" i="0" dirty="0">
                <a:solidFill>
                  <a:srgbClr val="FF0000"/>
                </a:solidFill>
              </a:rPr>
              <a:t>S</a:t>
            </a:r>
            <a:r>
              <a:rPr lang="en-IN" sz="6000" i="0" dirty="0">
                <a:solidFill>
                  <a:srgbClr val="FFFF00"/>
                </a:solidFill>
              </a:rPr>
              <a:t>ender</a:t>
            </a:r>
            <a:br>
              <a:rPr lang="en-IN" sz="6000" i="0" dirty="0">
                <a:solidFill>
                  <a:srgbClr val="FFFF00"/>
                </a:solidFill>
              </a:rPr>
            </a:br>
            <a:r>
              <a:rPr lang="en-IN" sz="6000" i="0" dirty="0">
                <a:solidFill>
                  <a:srgbClr val="FF0000"/>
                </a:solidFill>
              </a:rPr>
              <a:t>P</a:t>
            </a:r>
            <a:r>
              <a:rPr lang="en-IN" sz="6000" i="0" dirty="0">
                <a:solidFill>
                  <a:srgbClr val="FFFF00"/>
                </a:solidFill>
              </a:rPr>
              <a:t>olicy </a:t>
            </a:r>
            <a:r>
              <a:rPr lang="en-IN" sz="6000" i="0" dirty="0">
                <a:solidFill>
                  <a:srgbClr val="FF0000"/>
                </a:solidFill>
              </a:rPr>
              <a:t>F</a:t>
            </a:r>
            <a:r>
              <a:rPr lang="en-IN" sz="6000" i="0" dirty="0">
                <a:solidFill>
                  <a:srgbClr val="FFFF00"/>
                </a:solidFill>
              </a:rPr>
              <a:t>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DADF2-4682-1171-6F04-B3D686BBE624}"/>
              </a:ext>
            </a:extLst>
          </p:cNvPr>
          <p:cNvSpPr txBox="1"/>
          <p:nvPr/>
        </p:nvSpPr>
        <p:spPr>
          <a:xfrm>
            <a:off x="6972509" y="1376751"/>
            <a:ext cx="5227320" cy="455538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defTabSz="914400">
              <a:lnSpc>
                <a:spcPct val="150000"/>
              </a:lnSpc>
              <a:spcBef>
                <a:spcPts val="1200"/>
              </a:spcBef>
              <a:defRPr sz="2400" i="1" spc="-5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IN" sz="4800" i="0" dirty="0">
                <a:solidFill>
                  <a:srgbClr val="FF0000"/>
                </a:solidFill>
              </a:rPr>
              <a:t>D</a:t>
            </a:r>
            <a:r>
              <a:rPr lang="en-IN" sz="4800" i="0" dirty="0">
                <a:solidFill>
                  <a:srgbClr val="FFFF00"/>
                </a:solidFill>
              </a:rPr>
              <a:t>omain </a:t>
            </a:r>
          </a:p>
          <a:p>
            <a:pPr>
              <a:spcBef>
                <a:spcPts val="0"/>
              </a:spcBef>
            </a:pPr>
            <a:r>
              <a:rPr lang="en-IN" sz="4800" i="0" dirty="0">
                <a:solidFill>
                  <a:srgbClr val="FF0000"/>
                </a:solidFill>
              </a:rPr>
              <a:t>K</a:t>
            </a:r>
            <a:r>
              <a:rPr lang="en-IN" sz="4800" i="0" dirty="0">
                <a:solidFill>
                  <a:srgbClr val="FFFF00"/>
                </a:solidFill>
              </a:rPr>
              <a:t>ey</a:t>
            </a:r>
            <a:br>
              <a:rPr lang="en-IN" sz="4800" i="0" dirty="0">
                <a:solidFill>
                  <a:srgbClr val="FFFF00"/>
                </a:solidFill>
              </a:rPr>
            </a:br>
            <a:r>
              <a:rPr lang="en-IN" sz="4800" i="0" dirty="0">
                <a:solidFill>
                  <a:srgbClr val="FF0000"/>
                </a:solidFill>
              </a:rPr>
              <a:t>I</a:t>
            </a:r>
            <a:r>
              <a:rPr lang="en-IN" sz="4800" i="0" dirty="0">
                <a:solidFill>
                  <a:srgbClr val="FFFF00"/>
                </a:solidFill>
              </a:rPr>
              <a:t>dentified</a:t>
            </a:r>
            <a:br>
              <a:rPr lang="en-IN" sz="4800" i="0" dirty="0">
                <a:solidFill>
                  <a:srgbClr val="FFFF00"/>
                </a:solidFill>
              </a:rPr>
            </a:br>
            <a:r>
              <a:rPr lang="en-IN" sz="4800" i="0" dirty="0">
                <a:solidFill>
                  <a:srgbClr val="FF0000"/>
                </a:solidFill>
              </a:rPr>
              <a:t>M</a:t>
            </a:r>
            <a:r>
              <a:rPr lang="en-IN" sz="4800" i="0" dirty="0">
                <a:solidFill>
                  <a:srgbClr val="FFFF00"/>
                </a:solidFill>
              </a:rPr>
              <a:t>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7793F-A802-3412-217E-2CA85CD8FFD1}"/>
              </a:ext>
            </a:extLst>
          </p:cNvPr>
          <p:cNvSpPr txBox="1"/>
          <p:nvPr/>
        </p:nvSpPr>
        <p:spPr>
          <a:xfrm>
            <a:off x="6972509" y="1450376"/>
            <a:ext cx="4686300" cy="455538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defTabSz="914400">
              <a:lnSpc>
                <a:spcPct val="150000"/>
              </a:lnSpc>
              <a:spcBef>
                <a:spcPts val="1200"/>
              </a:spcBef>
              <a:defRPr sz="2400" i="1" spc="-5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IN" sz="3600" i="0" dirty="0">
                <a:solidFill>
                  <a:srgbClr val="FF0000"/>
                </a:solidFill>
              </a:rPr>
              <a:t>D</a:t>
            </a:r>
            <a:r>
              <a:rPr lang="en-IN" sz="3600" i="0" dirty="0">
                <a:solidFill>
                  <a:srgbClr val="FFFF00"/>
                </a:solidFill>
              </a:rPr>
              <a:t>omain </a:t>
            </a:r>
          </a:p>
          <a:p>
            <a:pPr>
              <a:spcBef>
                <a:spcPts val="0"/>
              </a:spcBef>
            </a:pPr>
            <a:r>
              <a:rPr lang="en-IN" sz="3600" i="0" dirty="0">
                <a:solidFill>
                  <a:srgbClr val="FF0000"/>
                </a:solidFill>
              </a:rPr>
              <a:t>B</a:t>
            </a:r>
            <a:r>
              <a:rPr lang="en-IN" sz="3600" i="0" dirty="0">
                <a:solidFill>
                  <a:srgbClr val="FFFF00"/>
                </a:solidFill>
              </a:rPr>
              <a:t>ased</a:t>
            </a:r>
            <a:br>
              <a:rPr lang="en-IN" sz="3600" i="0" dirty="0">
                <a:solidFill>
                  <a:srgbClr val="FFFF00"/>
                </a:solidFill>
              </a:rPr>
            </a:br>
            <a:r>
              <a:rPr lang="en-IN" sz="3600" i="0" dirty="0">
                <a:solidFill>
                  <a:srgbClr val="FF0000"/>
                </a:solidFill>
              </a:rPr>
              <a:t>A</a:t>
            </a:r>
            <a:r>
              <a:rPr lang="en-IN" sz="3600" i="0" dirty="0">
                <a:solidFill>
                  <a:srgbClr val="FFFF00"/>
                </a:solidFill>
              </a:rPr>
              <a:t>uthentication,</a:t>
            </a:r>
            <a:br>
              <a:rPr lang="en-IN" sz="3600" i="0" dirty="0">
                <a:solidFill>
                  <a:srgbClr val="FFFF00"/>
                </a:solidFill>
              </a:rPr>
            </a:br>
            <a:r>
              <a:rPr lang="en-IN" sz="3600" i="0" dirty="0">
                <a:solidFill>
                  <a:srgbClr val="FF0000"/>
                </a:solidFill>
              </a:rPr>
              <a:t>R</a:t>
            </a:r>
            <a:r>
              <a:rPr lang="en-IN" sz="3600" i="0" dirty="0">
                <a:solidFill>
                  <a:srgbClr val="FFFF00"/>
                </a:solidFill>
              </a:rPr>
              <a:t>eporting and</a:t>
            </a:r>
          </a:p>
          <a:p>
            <a:pPr>
              <a:spcBef>
                <a:spcPts val="0"/>
              </a:spcBef>
            </a:pPr>
            <a:r>
              <a:rPr lang="en-IN" sz="3600" i="0" dirty="0">
                <a:solidFill>
                  <a:srgbClr val="FF0000"/>
                </a:solidFill>
              </a:rPr>
              <a:t>C</a:t>
            </a:r>
            <a:r>
              <a:rPr lang="en-IN" sz="3600" i="0" dirty="0">
                <a:solidFill>
                  <a:srgbClr val="FFFF00"/>
                </a:solidFill>
              </a:rPr>
              <a:t>onformance</a:t>
            </a:r>
          </a:p>
        </p:txBody>
      </p:sp>
    </p:spTree>
    <p:extLst>
      <p:ext uri="{BB962C8B-B14F-4D97-AF65-F5344CB8AC3E}">
        <p14:creationId xmlns:p14="http://schemas.microsoft.com/office/powerpoint/2010/main" val="228851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6" grpId="0"/>
      <p:bldP spid="6" grpId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1CEEC5-D856-8DE8-699D-C15D1E4083F7}"/>
              </a:ext>
            </a:extLst>
          </p:cNvPr>
          <p:cNvSpPr txBox="1"/>
          <p:nvPr/>
        </p:nvSpPr>
        <p:spPr>
          <a:xfrm>
            <a:off x="0" y="64401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SICET					 				GitHub : </a:t>
            </a:r>
            <a:r>
              <a:rPr lang="en-IN" dirty="0">
                <a:hlinkClick r:id="rId2"/>
              </a:rPr>
              <a:t>MKGandhi05</a:t>
            </a:r>
            <a:r>
              <a:rPr lang="en-IN" dirty="0"/>
              <a:t>									  08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0E0E6D-9971-5BEA-0404-64CEC0AF1C28}"/>
              </a:ext>
            </a:extLst>
          </p:cNvPr>
          <p:cNvSpPr txBox="1">
            <a:spLocks/>
          </p:cNvSpPr>
          <p:nvPr/>
        </p:nvSpPr>
        <p:spPr>
          <a:xfrm>
            <a:off x="300866" y="778617"/>
            <a:ext cx="11759054" cy="74538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🛡️ Stay Safe from Spoofed Emails</a:t>
            </a:r>
            <a:endParaRPr lang="en-IN" dirty="0">
              <a:latin typeface="Roboto Mono" panose="020F0502020204030204" pitchFamily="49" charset="0"/>
              <a:ea typeface="Roboto Mono" panose="020F0502020204030204" pitchFamily="49" charset="0"/>
              <a:cs typeface="Roboto Mono" panose="020F0502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CFE3D4-4940-9C79-CBF0-F159C87ED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66227"/>
            <a:ext cx="6151489" cy="49233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</a:rPr>
              <a:t>Don’t trust the name — verify the address</a:t>
            </a:r>
          </a:p>
          <a:p>
            <a:pPr marL="342900" indent="-342900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</a:rPr>
              <a:t>Use tools to check email headers</a:t>
            </a:r>
          </a:p>
          <a:p>
            <a:pPr marL="342900" indent="-342900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</a:rPr>
              <a:t>Be cautious of links &amp; attachments</a:t>
            </a:r>
          </a:p>
          <a:p>
            <a:pPr marL="342900" indent="-342900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</a:rPr>
              <a:t>Report suspicious emails immediately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7C0A2-79D7-EE09-3663-D5F6E5ABA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3" y="2100077"/>
            <a:ext cx="6061497" cy="3091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3928D0-C31A-C57D-7D35-5607419AC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492" y="2923656"/>
            <a:ext cx="2962901" cy="17928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2B7C7A-600C-065A-FC61-8DADC9260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26" y="1767937"/>
            <a:ext cx="1543174" cy="15431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FEDFBE-CE03-E5C3-35FE-68FD7841A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19" y="4882584"/>
            <a:ext cx="2962901" cy="9309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336DCA-5F44-4FE1-39D6-25D2F4FCD1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986" y="717847"/>
            <a:ext cx="5813570" cy="58135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452A0C-D6C8-D11F-D35B-4D6EDEE9004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8925" t="26773" r="9187" b="18635"/>
          <a:stretch/>
        </p:blipFill>
        <p:spPr>
          <a:xfrm>
            <a:off x="615737" y="1946967"/>
            <a:ext cx="4899028" cy="326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9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B535D2A-EC69-DD9A-F39B-054E6D6A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50" t="5250" r="5516" b="5516"/>
          <a:stretch/>
        </p:blipFill>
        <p:spPr>
          <a:xfrm>
            <a:off x="4756665" y="3032760"/>
            <a:ext cx="2678668" cy="26786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50DDF2-B824-DDC1-CEB6-1DA564934C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50" t="3150" r="2887" b="2887"/>
          <a:stretch/>
        </p:blipFill>
        <p:spPr>
          <a:xfrm>
            <a:off x="791721" y="3032759"/>
            <a:ext cx="2678669" cy="2678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177574-D8E6-DED6-927B-BA96D200D032}"/>
              </a:ext>
            </a:extLst>
          </p:cNvPr>
          <p:cNvSpPr txBox="1">
            <a:spLocks/>
          </p:cNvSpPr>
          <p:nvPr/>
        </p:nvSpPr>
        <p:spPr>
          <a:xfrm>
            <a:off x="3339880" y="479196"/>
            <a:ext cx="5512235" cy="904173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4800" i="1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defRPr>
            </a:lvl1pPr>
          </a:lstStyle>
          <a:p>
            <a:pPr algn="ctr"/>
            <a:r>
              <a:rPr lang="en-US" sz="8000" dirty="0"/>
              <a:t>Thank You</a:t>
            </a:r>
            <a:endParaRPr lang="en-IN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20BD7-47F0-A1BE-0BC0-9A1E46869B45}"/>
              </a:ext>
            </a:extLst>
          </p:cNvPr>
          <p:cNvSpPr txBox="1"/>
          <p:nvPr/>
        </p:nvSpPr>
        <p:spPr>
          <a:xfrm>
            <a:off x="0" y="64401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SICET					 				GitHub : </a:t>
            </a:r>
            <a:r>
              <a:rPr lang="en-IN" dirty="0">
                <a:hlinkClick r:id="rId4"/>
              </a:rPr>
              <a:t>MKGandhi05</a:t>
            </a:r>
            <a:r>
              <a:rPr lang="en-IN" dirty="0"/>
              <a:t>									  09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24925-4C3A-F2CF-5C3A-CB6DA922676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477" t="34995" r="10323" b="34382"/>
          <a:stretch/>
        </p:blipFill>
        <p:spPr>
          <a:xfrm>
            <a:off x="9013476" y="2244947"/>
            <a:ext cx="2035524" cy="518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7B939-7041-CB47-C45D-B4E426EE8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1904" y="3032760"/>
            <a:ext cx="2678668" cy="2678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F18CAA-E953-062E-C65C-EB327CFAE7D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1591" t="19272" r="11140" b="16625"/>
          <a:stretch/>
        </p:blipFill>
        <p:spPr>
          <a:xfrm>
            <a:off x="4867902" y="2149033"/>
            <a:ext cx="2456193" cy="614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D9C6AC-AD57-F2F1-D0EF-72FA43136A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442" y="2199806"/>
            <a:ext cx="2834640" cy="5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8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173</TotalTime>
  <Words>486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Roboto Mono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Medishetty Manikanta Gandhi</dc:creator>
  <cp:lastModifiedBy>Medishetty Manikanta Gandhi</cp:lastModifiedBy>
  <cp:revision>2</cp:revision>
  <dcterms:created xsi:type="dcterms:W3CDTF">2025-04-12T16:54:03Z</dcterms:created>
  <dcterms:modified xsi:type="dcterms:W3CDTF">2025-04-12T19:52:39Z</dcterms:modified>
</cp:coreProperties>
</file>