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0" r:id="rId3"/>
    <p:sldId id="257" r:id="rId4"/>
    <p:sldId id="263" r:id="rId5"/>
    <p:sldId id="265" r:id="rId6"/>
    <p:sldId id="256" r:id="rId7"/>
    <p:sldId id="258" r:id="rId8"/>
    <p:sldId id="261" r:id="rId9"/>
    <p:sldId id="262"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6612E9-0435-40CA-8A21-73D40922AE2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283603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6612E9-0435-40CA-8A21-73D40922AE2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413192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6612E9-0435-40CA-8A21-73D40922AE2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112861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6612E9-0435-40CA-8A21-73D40922AE2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272582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612E9-0435-40CA-8A21-73D40922AE2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382069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6612E9-0435-40CA-8A21-73D40922AE2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227521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6612E9-0435-40CA-8A21-73D40922AE2A}"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226052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6612E9-0435-40CA-8A21-73D40922AE2A}"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147434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612E9-0435-40CA-8A21-73D40922AE2A}"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284779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612E9-0435-40CA-8A21-73D40922AE2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86658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612E9-0435-40CA-8A21-73D40922AE2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3CC34-DC9E-4407-8BC8-B9A9887A5319}" type="slidenum">
              <a:rPr lang="en-IN" smtClean="0"/>
              <a:t>‹#›</a:t>
            </a:fld>
            <a:endParaRPr lang="en-IN"/>
          </a:p>
        </p:txBody>
      </p:sp>
    </p:spTree>
    <p:extLst>
      <p:ext uri="{BB962C8B-B14F-4D97-AF65-F5344CB8AC3E}">
        <p14:creationId xmlns:p14="http://schemas.microsoft.com/office/powerpoint/2010/main" val="399652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612E9-0435-40CA-8A21-73D40922AE2A}" type="datetimeFigureOut">
              <a:rPr lang="en-IN" smtClean="0"/>
              <a:t>29-11-2023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3CC34-DC9E-4407-8BC8-B9A9887A5319}" type="slidenum">
              <a:rPr lang="en-IN" smtClean="0"/>
              <a:t>‹#›</a:t>
            </a:fld>
            <a:endParaRPr lang="en-IN"/>
          </a:p>
        </p:txBody>
      </p:sp>
    </p:spTree>
    <p:extLst>
      <p:ext uri="{BB962C8B-B14F-4D97-AF65-F5344CB8AC3E}">
        <p14:creationId xmlns:p14="http://schemas.microsoft.com/office/powerpoint/2010/main" val="3694549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docs.github.com/en/enterprise-cloud@latest/admin/identity-and-access-management/understanding-iam-for-enterprises/about-identity-and-access-management" TargetMode="External"/><Relationship Id="rId2" Type="http://schemas.openxmlformats.org/officeDocument/2006/relationships/hyperlink" Target="https://docs.github.com/en/enterprise-cloud@latest/admin/overview/about-github-enterprise-cloud" TargetMode="External"/><Relationship Id="rId1" Type="http://schemas.openxmlformats.org/officeDocument/2006/relationships/slideLayout" Target="../slideLayouts/slideLayout1.xml"/><Relationship Id="rId4" Type="http://schemas.openxmlformats.org/officeDocument/2006/relationships/hyperlink" Target="https://docs.github.com/en/organization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st.github.com/rwnfoo/3e19747f6dc2c5b9cfb0ff9c89d834b4" TargetMode="External"/><Relationship Id="rId2" Type="http://schemas.openxmlformats.org/officeDocument/2006/relationships/hyperlink" Target="https://docs.github.com/en/enterprise-cloud@latest/admin/managing-accounts-and-repositories/managing-organizations-in-your-enterprise/best-practices-for-structuring-organizations-in-your-enterpris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github.com/en/organizations/managing-peoples-access-to-your-organization-with-roles/roles-in-an-organization#about-roles" TargetMode="External"/><Relationship Id="rId2" Type="http://schemas.openxmlformats.org/officeDocument/2006/relationships/hyperlink" Target="https://github.blog/2023-08-02-best-practices-for-organizations-and-teams-using-github-enterprise-cloud/" TargetMode="External"/><Relationship Id="rId1" Type="http://schemas.openxmlformats.org/officeDocument/2006/relationships/slideLayout" Target="../slideLayouts/slideLayout2.xml"/><Relationship Id="rId5" Type="http://schemas.openxmlformats.org/officeDocument/2006/relationships/hyperlink" Target="https://docs.github.com/en/organizations/managing-peoples-access-to-your-organization-with-roles/roles-in-an-organization" TargetMode="External"/><Relationship Id="rId4" Type="http://schemas.openxmlformats.org/officeDocument/2006/relationships/hyperlink" Target="https://docs.github.com/en/organizations/managing-user-access-to-your-organizations-repositories/managing-repository-roles/repository-roles-for-an-organizati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cs.github.com/en/organizations/managing-peoples-access-to-your-organization-with-roles/roles-in-an-organization#about-organization-roles" TargetMode="External"/><Relationship Id="rId3" Type="http://schemas.openxmlformats.org/officeDocument/2006/relationships/hyperlink" Target="https://docs.github.com/en/organizations/managing-user-access-to-your-organizations-repositories/managing-repository-roles/setting-base-permissions-for-an-organization" TargetMode="External"/><Relationship Id="rId7" Type="http://schemas.openxmlformats.org/officeDocument/2006/relationships/hyperlink" Target="https://docs.github.com/en/organizations/organizing-members-into-teams/assigning-the-team-maintainer-role-to-a-team-member" TargetMode="External"/><Relationship Id="rId2" Type="http://schemas.openxmlformats.org/officeDocument/2006/relationships/hyperlink" Target="https://docs.github.com/en/organizations/managing-user-access-to-your-organizations-repositories/managing-repository-roles/repository-roles-for-an-organization" TargetMode="External"/><Relationship Id="rId1" Type="http://schemas.openxmlformats.org/officeDocument/2006/relationships/slideLayout" Target="../slideLayouts/slideLayout1.xml"/><Relationship Id="rId6" Type="http://schemas.openxmlformats.org/officeDocument/2006/relationships/hyperlink" Target="https://docs.github.com/en/organizations/managing-user-access-to-your-organizations-repositories/managing-repository-roles/managing-team-access-to-an-organization-repository" TargetMode="External"/><Relationship Id="rId5" Type="http://schemas.openxmlformats.org/officeDocument/2006/relationships/hyperlink" Target="https://docs.github.com/en/organizations/managing-user-access-to-your-organizations-repositories/managing-repository-roles/managing-an-individuals-access-to-an-organization-repository" TargetMode="External"/><Relationship Id="rId4" Type="http://schemas.openxmlformats.org/officeDocument/2006/relationships/hyperlink" Target="https://docs.github.com/en/organizations/managing-user-access-to-your-organizations-repositories/managing-repository-roles/viewing-people-with-access-to-your-repositor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protect.io/blog/github-organizations-best-practices/" TargetMode="External"/><Relationship Id="rId2" Type="http://schemas.openxmlformats.org/officeDocument/2006/relationships/hyperlink" Target="https://github.blog/2017-02-15-organize-your-experts-with-ad-hoc-team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migrations/using-github-enterprise-importer/understanding-github-enterprise-importer/migration-support-for-github-enterprise-importer" TargetMode="External"/><Relationship Id="rId2" Type="http://schemas.openxmlformats.org/officeDocument/2006/relationships/hyperlink" Target="https://docs.github.com/en/migrations/using-github-enterprise-importer/understanding-github-enterprise-importer/migration-support-for-github-enterprise-importer#githubcom-migration-support" TargetMode="External"/><Relationship Id="rId1" Type="http://schemas.openxmlformats.org/officeDocument/2006/relationships/slideLayout" Target="../slideLayouts/slideLayout1.xml"/><Relationship Id="rId6" Type="http://schemas.openxmlformats.org/officeDocument/2006/relationships/hyperlink" Target="https://docs.github.com/en/migrations/overview/planning-your-migration-to-github" TargetMode="External"/><Relationship Id="rId5" Type="http://schemas.openxmlformats.org/officeDocument/2006/relationships/hyperlink" Target="https://stedolan.github.io/jq/download/" TargetMode="External"/><Relationship Id="rId4" Type="http://schemas.openxmlformats.org/officeDocument/2006/relationships/hyperlink" Target="https://github.com/github/git-sizer#getting-started"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blog/2023-06-12-cloud-migration-made-easy-introducing-github-enterprise-importe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yakiloo.com/getting-started-github/" TargetMode="External"/><Relationship Id="rId3" Type="http://schemas.openxmlformats.org/officeDocument/2006/relationships/image" Target="../media/image3.png"/><Relationship Id="rId7"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st.github.com/rwnfoo/3e19747f6dc2c5b9cfb0ff9c89d834b4" TargetMode="External"/><Relationship Id="rId5" Type="http://schemas.openxmlformats.org/officeDocument/2006/relationships/hyperlink" Target="https://gitprotect.io/blog/github-organizations-best-practices/" TargetMode="External"/><Relationship Id="rId4" Type="http://schemas.openxmlformats.org/officeDocument/2006/relationships/hyperlink" Target="https://stackify.com/managing-teams-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692696"/>
            <a:ext cx="8280920" cy="923330"/>
          </a:xfrm>
          <a:prstGeom prst="rect">
            <a:avLst/>
          </a:prstGeom>
        </p:spPr>
        <p:txBody>
          <a:bodyPr wrap="square">
            <a:spAutoFit/>
          </a:bodyPr>
          <a:lstStyle/>
          <a:p>
            <a:r>
              <a:rPr lang="en-IN" dirty="0" err="1" smtClean="0"/>
              <a:t>GitHub</a:t>
            </a:r>
            <a:r>
              <a:rPr lang="en-IN" dirty="0" smtClean="0"/>
              <a:t> Enterprise Cloud implementations begin with establishing a single enterprise account for all internal work. This will govern policy across your </a:t>
            </a:r>
            <a:r>
              <a:rPr lang="en-IN" dirty="0" err="1" smtClean="0"/>
              <a:t>GitHub</a:t>
            </a:r>
            <a:r>
              <a:rPr lang="en-IN" dirty="0" smtClean="0"/>
              <a:t> organizations, users, and teams, and be your single portal for managing billing</a:t>
            </a:r>
            <a:endParaRPr lang="en-IN" dirty="0"/>
          </a:p>
        </p:txBody>
      </p:sp>
      <p:sp>
        <p:nvSpPr>
          <p:cNvPr id="5" name="Rectangle 4"/>
          <p:cNvSpPr/>
          <p:nvPr/>
        </p:nvSpPr>
        <p:spPr>
          <a:xfrm>
            <a:off x="251520" y="260648"/>
            <a:ext cx="4224041" cy="369332"/>
          </a:xfrm>
          <a:prstGeom prst="rect">
            <a:avLst/>
          </a:prstGeom>
        </p:spPr>
        <p:txBody>
          <a:bodyPr wrap="none">
            <a:spAutoFit/>
          </a:bodyPr>
          <a:lstStyle/>
          <a:p>
            <a:r>
              <a:rPr lang="en-IN" b="1" dirty="0" err="1" smtClean="0">
                <a:solidFill>
                  <a:srgbClr val="0070C0"/>
                </a:solidFill>
              </a:rPr>
              <a:t>GitHub</a:t>
            </a:r>
            <a:r>
              <a:rPr lang="en-IN" b="1" dirty="0" smtClean="0">
                <a:solidFill>
                  <a:srgbClr val="0070C0"/>
                </a:solidFill>
              </a:rPr>
              <a:t> Enterprise Cloud implementations </a:t>
            </a:r>
            <a:endParaRPr lang="en-IN" b="1" dirty="0">
              <a:solidFill>
                <a:srgbClr val="0070C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21652915"/>
              </p:ext>
            </p:extLst>
          </p:nvPr>
        </p:nvGraphicFramePr>
        <p:xfrm>
          <a:off x="7596335" y="3030550"/>
          <a:ext cx="1395970" cy="1177850"/>
        </p:xfrm>
        <a:graphic>
          <a:graphicData uri="http://schemas.openxmlformats.org/presentationml/2006/ole">
            <mc:AlternateContent xmlns:mc="http://schemas.openxmlformats.org/markup-compatibility/2006">
              <mc:Choice xmlns:v="urn:schemas-microsoft-com:vml" Requires="v">
                <p:oleObj spid="_x0000_s4127"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7596335" y="3030550"/>
                        <a:ext cx="1395970" cy="1177850"/>
                      </a:xfrm>
                      <a:prstGeom prst="rect">
                        <a:avLst/>
                      </a:prstGeom>
                    </p:spPr>
                  </p:pic>
                </p:oleObj>
              </mc:Fallback>
            </mc:AlternateContent>
          </a:graphicData>
        </a:graphic>
      </p:graphicFrame>
      <p:sp>
        <p:nvSpPr>
          <p:cNvPr id="7" name="Rectangle 6"/>
          <p:cNvSpPr/>
          <p:nvPr/>
        </p:nvSpPr>
        <p:spPr>
          <a:xfrm>
            <a:off x="307698" y="1772816"/>
            <a:ext cx="7288637" cy="3693319"/>
          </a:xfrm>
          <a:prstGeom prst="rect">
            <a:avLst/>
          </a:prstGeom>
        </p:spPr>
        <p:txBody>
          <a:bodyPr wrap="square">
            <a:spAutoFit/>
          </a:bodyPr>
          <a:lstStyle/>
          <a:p>
            <a:r>
              <a:rPr lang="en-IN" b="1" dirty="0">
                <a:solidFill>
                  <a:srgbClr val="0070C0"/>
                </a:solidFill>
              </a:rPr>
              <a:t>Key Benefits of </a:t>
            </a:r>
            <a:r>
              <a:rPr lang="en-IN" b="1" dirty="0" err="1">
                <a:solidFill>
                  <a:srgbClr val="0070C0"/>
                </a:solidFill>
              </a:rPr>
              <a:t>GitHub</a:t>
            </a:r>
            <a:r>
              <a:rPr lang="en-IN" b="1" dirty="0">
                <a:solidFill>
                  <a:srgbClr val="0070C0"/>
                </a:solidFill>
              </a:rPr>
              <a:t> Enterprise Cloud:</a:t>
            </a:r>
            <a:endParaRPr lang="en-IN" dirty="0">
              <a:solidFill>
                <a:srgbClr val="0070C0"/>
              </a:solidFill>
            </a:endParaRPr>
          </a:p>
          <a:p>
            <a:r>
              <a:rPr lang="en-IN" dirty="0"/>
              <a:t>Eliminate the need for maintenance and scalability work thanks to an </a:t>
            </a:r>
            <a:r>
              <a:rPr lang="en-IN" dirty="0" err="1"/>
              <a:t>SaaS</a:t>
            </a:r>
            <a:r>
              <a:rPr lang="en-IN" dirty="0"/>
              <a:t> platform.</a:t>
            </a:r>
          </a:p>
          <a:p>
            <a:r>
              <a:rPr lang="en-IN" dirty="0"/>
              <a:t>Improve developer satisfaction and talent retention with a platform that developers know and love.</a:t>
            </a:r>
          </a:p>
          <a:p>
            <a:r>
              <a:rPr lang="en-IN" dirty="0"/>
              <a:t>Collaborate securely with IDP driven single sign-on (SSO) and Conditional Access Policies (CAP).</a:t>
            </a:r>
          </a:p>
          <a:p>
            <a:r>
              <a:rPr lang="en-IN" dirty="0"/>
              <a:t>Stop modern-day attackers with </a:t>
            </a:r>
            <a:r>
              <a:rPr lang="en-IN" dirty="0" err="1"/>
              <a:t>AppSec</a:t>
            </a:r>
            <a:r>
              <a:rPr lang="en-IN" dirty="0"/>
              <a:t> security measures built into the developer workflow.</a:t>
            </a:r>
          </a:p>
          <a:p>
            <a:r>
              <a:rPr lang="en-IN" dirty="0"/>
              <a:t>Accelerates software delivery through real time code suggestions with AI integration.</a:t>
            </a:r>
          </a:p>
          <a:p>
            <a:r>
              <a:rPr lang="en-IN" dirty="0"/>
              <a:t>Expedite developer </a:t>
            </a:r>
            <a:r>
              <a:rPr lang="en-IN" dirty="0" err="1"/>
              <a:t>onboarding</a:t>
            </a:r>
            <a:r>
              <a:rPr lang="en-IN" dirty="0"/>
              <a:t> with </a:t>
            </a:r>
            <a:r>
              <a:rPr lang="en-IN" dirty="0" err="1"/>
              <a:t>GitHub</a:t>
            </a:r>
            <a:r>
              <a:rPr lang="en-IN" dirty="0"/>
              <a:t> </a:t>
            </a:r>
            <a:r>
              <a:rPr lang="en-IN" dirty="0" err="1"/>
              <a:t>Codespaces</a:t>
            </a:r>
            <a:r>
              <a:rPr lang="en-IN" dirty="0"/>
              <a:t>.</a:t>
            </a:r>
          </a:p>
          <a:p>
            <a:r>
              <a:rPr lang="en-IN" dirty="0"/>
              <a:t>Build, test, and deploy your code right from </a:t>
            </a:r>
            <a:r>
              <a:rPr lang="en-IN" dirty="0" err="1"/>
              <a:t>GitHub</a:t>
            </a:r>
            <a:r>
              <a:rPr lang="en-IN" dirty="0"/>
              <a:t> with </a:t>
            </a:r>
            <a:r>
              <a:rPr lang="en-IN" dirty="0" err="1"/>
              <a:t>GitHub</a:t>
            </a:r>
            <a:r>
              <a:rPr lang="en-IN" dirty="0"/>
              <a:t> Actions.</a:t>
            </a:r>
          </a:p>
        </p:txBody>
      </p:sp>
    </p:spTree>
    <p:extLst>
      <p:ext uri="{BB962C8B-B14F-4D97-AF65-F5344CB8AC3E}">
        <p14:creationId xmlns:p14="http://schemas.microsoft.com/office/powerpoint/2010/main" val="3044473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32656"/>
            <a:ext cx="2886075"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08570"/>
            <a:ext cx="1724025"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08570"/>
            <a:ext cx="21145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304" y="285987"/>
            <a:ext cx="17526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752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59018"/>
            <a:ext cx="8784976" cy="4216539"/>
          </a:xfrm>
          <a:prstGeom prst="rect">
            <a:avLst/>
          </a:prstGeom>
          <a:noFill/>
        </p:spPr>
        <p:txBody>
          <a:bodyPr wrap="square" rtlCol="0">
            <a:spAutoFit/>
          </a:bodyPr>
          <a:lstStyle/>
          <a:p>
            <a:r>
              <a:rPr lang="en-IN" sz="1600" b="1" dirty="0" err="1" smtClean="0"/>
              <a:t>GitHub</a:t>
            </a:r>
            <a:r>
              <a:rPr lang="en-IN" sz="1600" b="1" dirty="0" smtClean="0"/>
              <a:t> Enterprise</a:t>
            </a:r>
          </a:p>
          <a:p>
            <a:r>
              <a:rPr lang="en-IN" sz="1400" dirty="0" err="1" smtClean="0"/>
              <a:t>GitHub</a:t>
            </a:r>
            <a:r>
              <a:rPr lang="en-IN" sz="1400" dirty="0" smtClean="0"/>
              <a:t> provides two types of Enterprise products:</a:t>
            </a:r>
          </a:p>
          <a:p>
            <a:pPr marL="742950" lvl="1" indent="-285750">
              <a:buFont typeface="Arial" pitchFamily="34" charset="0"/>
              <a:buChar char="•"/>
            </a:pPr>
            <a:r>
              <a:rPr lang="en-IN" sz="1400" dirty="0" err="1" smtClean="0"/>
              <a:t>GitHub</a:t>
            </a:r>
            <a:r>
              <a:rPr lang="en-IN" sz="1400" dirty="0" smtClean="0"/>
              <a:t> Enterprise Cloud</a:t>
            </a:r>
          </a:p>
          <a:p>
            <a:pPr marL="742950" lvl="1" indent="-285750">
              <a:buFont typeface="Arial" pitchFamily="34" charset="0"/>
              <a:buChar char="•"/>
            </a:pPr>
            <a:r>
              <a:rPr lang="en-IN" sz="1400" dirty="0" err="1" smtClean="0"/>
              <a:t>GitHub</a:t>
            </a:r>
            <a:r>
              <a:rPr lang="en-IN" sz="1400" dirty="0" smtClean="0"/>
              <a:t> Enterprise Server</a:t>
            </a:r>
            <a:endParaRPr lang="en-IN" sz="1400" dirty="0"/>
          </a:p>
          <a:p>
            <a:pPr marL="742950" lvl="1" indent="-285750">
              <a:buFont typeface="Arial" pitchFamily="34" charset="0"/>
              <a:buChar char="•"/>
            </a:pPr>
            <a:endParaRPr lang="en-IN" sz="1400" dirty="0"/>
          </a:p>
          <a:p>
            <a:r>
              <a:rPr lang="en-IN" sz="1400" dirty="0" err="1"/>
              <a:t>GitHub</a:t>
            </a:r>
            <a:r>
              <a:rPr lang="en-IN" sz="1400" dirty="0"/>
              <a:t> Enterprise Cloud includes an enterprise account, which allows you to manage multiple organizations</a:t>
            </a:r>
            <a:r>
              <a:rPr lang="en-IN" sz="1400" dirty="0" smtClean="0"/>
              <a:t>.</a:t>
            </a:r>
          </a:p>
          <a:p>
            <a:endParaRPr lang="en-IN" dirty="0"/>
          </a:p>
          <a:p>
            <a:r>
              <a:rPr lang="en-IN" sz="1600" dirty="0" smtClean="0"/>
              <a:t>Please refer to this link for </a:t>
            </a:r>
            <a:r>
              <a:rPr lang="en-IN" sz="1600" dirty="0" err="1" smtClean="0"/>
              <a:t>GitHub</a:t>
            </a:r>
            <a:r>
              <a:rPr lang="en-IN" sz="1600" dirty="0" smtClean="0"/>
              <a:t> Enterprise Cloud - </a:t>
            </a:r>
            <a:r>
              <a:rPr lang="en-IN" sz="1600" dirty="0" smtClean="0">
                <a:hlinkClick r:id="rId2"/>
              </a:rPr>
              <a:t>https://docs.github.com/en/enterprise-cloud@latest/admin/overview/about-github-enterprise-cloud</a:t>
            </a:r>
            <a:endParaRPr lang="en-IN" sz="1600" dirty="0" smtClean="0"/>
          </a:p>
          <a:p>
            <a:endParaRPr lang="en-IN" dirty="0"/>
          </a:p>
          <a:p>
            <a:r>
              <a:rPr lang="en-IN" sz="1600" b="1" dirty="0" smtClean="0"/>
              <a:t>Account Creation Criteria:</a:t>
            </a:r>
          </a:p>
          <a:p>
            <a:pPr marL="285750" indent="-285750">
              <a:buFont typeface="Arial" pitchFamily="34" charset="0"/>
              <a:buChar char="•"/>
            </a:pPr>
            <a:r>
              <a:rPr lang="en-IN" sz="1400" dirty="0" smtClean="0"/>
              <a:t>Allow </a:t>
            </a:r>
            <a:r>
              <a:rPr lang="en-IN" sz="1400" dirty="0"/>
              <a:t>people to use a personal account on GitHub.com to access your enterprise's resources and optionally configure additional SAML access </a:t>
            </a:r>
            <a:r>
              <a:rPr lang="en-IN" sz="1400" dirty="0" smtClean="0"/>
              <a:t>restriction</a:t>
            </a:r>
          </a:p>
          <a:p>
            <a:pPr marL="285750" indent="-285750">
              <a:buFont typeface="Arial" pitchFamily="34" charset="0"/>
              <a:buChar char="•"/>
            </a:pPr>
            <a:r>
              <a:rPr lang="en-IN" sz="1400" dirty="0"/>
              <a:t>Y</a:t>
            </a:r>
            <a:r>
              <a:rPr lang="en-IN" sz="1400" dirty="0" smtClean="0"/>
              <a:t>ou </a:t>
            </a:r>
            <a:r>
              <a:rPr lang="en-IN" sz="1400" dirty="0"/>
              <a:t>can provision and control the accounts for your enterprise using your identity provider (</a:t>
            </a:r>
            <a:r>
              <a:rPr lang="en-IN" sz="1400" dirty="0" err="1"/>
              <a:t>IdP</a:t>
            </a:r>
            <a:r>
              <a:rPr lang="en-IN" sz="1400" dirty="0"/>
              <a:t>) with Enterprise Managed Users</a:t>
            </a:r>
            <a:r>
              <a:rPr lang="en-IN" sz="1400" dirty="0" smtClean="0"/>
              <a:t>.</a:t>
            </a:r>
          </a:p>
          <a:p>
            <a:pPr marL="285750" indent="-285750">
              <a:buFont typeface="Arial" pitchFamily="34" charset="0"/>
              <a:buChar char="•"/>
            </a:pPr>
            <a:endParaRPr lang="en-IN" sz="1400" dirty="0" smtClean="0"/>
          </a:p>
          <a:p>
            <a:r>
              <a:rPr lang="en-IN" sz="1400" b="1" dirty="0" smtClean="0"/>
              <a:t>Link: </a:t>
            </a:r>
            <a:r>
              <a:rPr lang="en-IN" sz="1400" dirty="0" smtClean="0">
                <a:hlinkClick r:id="rId3"/>
              </a:rPr>
              <a:t>https://docs.github.com/en/enterprise-cloud@latest/admin/identity-and-access-management/understanding-iam-for-enterprises/about-identity-and-access-management</a:t>
            </a:r>
            <a:endParaRPr lang="en-IN" sz="1400" dirty="0" smtClean="0"/>
          </a:p>
        </p:txBody>
      </p:sp>
      <p:sp>
        <p:nvSpPr>
          <p:cNvPr id="4" name="TextBox 3"/>
          <p:cNvSpPr txBox="1"/>
          <p:nvPr/>
        </p:nvSpPr>
        <p:spPr>
          <a:xfrm>
            <a:off x="179512" y="4423171"/>
            <a:ext cx="8784976" cy="2308324"/>
          </a:xfrm>
          <a:prstGeom prst="rect">
            <a:avLst/>
          </a:prstGeom>
          <a:noFill/>
        </p:spPr>
        <p:txBody>
          <a:bodyPr wrap="square" rtlCol="0">
            <a:spAutoFit/>
          </a:bodyPr>
          <a:lstStyle/>
          <a:p>
            <a:r>
              <a:rPr lang="en-IN" sz="1600" b="1" dirty="0" err="1" smtClean="0"/>
              <a:t>GitHub</a:t>
            </a:r>
            <a:r>
              <a:rPr lang="en-IN" sz="1600" b="1" dirty="0" smtClean="0"/>
              <a:t> Accounts</a:t>
            </a:r>
          </a:p>
          <a:p>
            <a:r>
              <a:rPr lang="en-IN" sz="1400" dirty="0"/>
              <a:t>Accounts on </a:t>
            </a:r>
            <a:r>
              <a:rPr lang="en-IN" sz="1400" dirty="0" err="1"/>
              <a:t>GitHub</a:t>
            </a:r>
            <a:r>
              <a:rPr lang="en-IN" sz="1400" dirty="0"/>
              <a:t> allow you to organize and control access to </a:t>
            </a:r>
            <a:r>
              <a:rPr lang="en-IN" sz="1400" dirty="0" smtClean="0"/>
              <a:t>code</a:t>
            </a:r>
          </a:p>
          <a:p>
            <a:endParaRPr lang="en-IN" sz="1400" dirty="0" smtClean="0"/>
          </a:p>
          <a:p>
            <a:r>
              <a:rPr lang="en-IN" sz="1600" b="1" dirty="0" smtClean="0"/>
              <a:t>Types of </a:t>
            </a:r>
            <a:r>
              <a:rPr lang="en-IN" sz="1600" b="1" dirty="0" err="1" smtClean="0"/>
              <a:t>GitHub</a:t>
            </a:r>
            <a:r>
              <a:rPr lang="en-IN" sz="1600" b="1" dirty="0" smtClean="0"/>
              <a:t> accounts</a:t>
            </a:r>
          </a:p>
          <a:p>
            <a:r>
              <a:rPr lang="en-IN" sz="1400" dirty="0" smtClean="0"/>
              <a:t>There are three types of accounts on </a:t>
            </a:r>
            <a:r>
              <a:rPr lang="en-IN" sz="1400" dirty="0" err="1" smtClean="0"/>
              <a:t>GitHub</a:t>
            </a:r>
            <a:r>
              <a:rPr lang="en-IN" sz="1400" dirty="0" smtClean="0"/>
              <a:t>.</a:t>
            </a:r>
          </a:p>
          <a:p>
            <a:pPr marL="742950" lvl="1" indent="-285750">
              <a:buFont typeface="Arial" pitchFamily="34" charset="0"/>
              <a:buChar char="•"/>
            </a:pPr>
            <a:r>
              <a:rPr lang="en-IN" sz="1400" dirty="0" smtClean="0"/>
              <a:t>Personal accounts</a:t>
            </a:r>
          </a:p>
          <a:p>
            <a:pPr marL="742950" lvl="1" indent="-285750">
              <a:buFont typeface="Arial" pitchFamily="34" charset="0"/>
              <a:buChar char="•"/>
            </a:pPr>
            <a:r>
              <a:rPr lang="en-IN" sz="1400" dirty="0" smtClean="0"/>
              <a:t>Organization accounts</a:t>
            </a:r>
          </a:p>
          <a:p>
            <a:pPr marL="742950" lvl="1" indent="-285750">
              <a:buFont typeface="Arial" pitchFamily="34" charset="0"/>
              <a:buChar char="•"/>
            </a:pPr>
            <a:r>
              <a:rPr lang="en-IN" sz="1400" dirty="0" smtClean="0"/>
              <a:t>Enterprise accounts</a:t>
            </a:r>
          </a:p>
          <a:p>
            <a:r>
              <a:rPr lang="en-IN" sz="1400" dirty="0"/>
              <a:t>Every person who uses </a:t>
            </a:r>
            <a:r>
              <a:rPr lang="en-IN" sz="1400" dirty="0" err="1"/>
              <a:t>GitHub</a:t>
            </a:r>
            <a:r>
              <a:rPr lang="en-IN" sz="1400" dirty="0"/>
              <a:t> signs into a personal account. An organization account enhances collaboration between multiple personal accounts, and an enterprise account allows central management of multiple organizations</a:t>
            </a:r>
            <a:r>
              <a:rPr lang="en-IN" sz="1400" dirty="0" smtClean="0"/>
              <a:t>.</a:t>
            </a:r>
          </a:p>
        </p:txBody>
      </p:sp>
      <p:sp>
        <p:nvSpPr>
          <p:cNvPr id="6" name="TextBox 5"/>
          <p:cNvSpPr txBox="1"/>
          <p:nvPr/>
        </p:nvSpPr>
        <p:spPr>
          <a:xfrm>
            <a:off x="5724129" y="5252531"/>
            <a:ext cx="3240360" cy="523220"/>
          </a:xfrm>
          <a:prstGeom prst="rect">
            <a:avLst/>
          </a:prstGeom>
          <a:noFill/>
          <a:ln>
            <a:solidFill>
              <a:schemeClr val="bg1">
                <a:lumMod val="85000"/>
              </a:schemeClr>
            </a:solidFill>
          </a:ln>
        </p:spPr>
        <p:txBody>
          <a:bodyPr wrap="square" rtlCol="0">
            <a:spAutoFit/>
          </a:bodyPr>
          <a:lstStyle/>
          <a:p>
            <a:r>
              <a:rPr lang="en-IN" sz="1400" b="1" dirty="0" err="1" smtClean="0"/>
              <a:t>GitHub</a:t>
            </a:r>
            <a:r>
              <a:rPr lang="en-IN" sz="1400" b="1" dirty="0" smtClean="0"/>
              <a:t> Document </a:t>
            </a:r>
            <a:r>
              <a:rPr lang="en-IN" sz="1400" dirty="0" smtClean="0"/>
              <a:t>Reference - </a:t>
            </a:r>
            <a:r>
              <a:rPr lang="en-IN" sz="1400" dirty="0" smtClean="0">
                <a:hlinkClick r:id="rId4"/>
              </a:rPr>
              <a:t>https://docs.github.com/en/organizations</a:t>
            </a:r>
            <a:endParaRPr lang="en-IN" sz="1400" dirty="0" smtClean="0"/>
          </a:p>
        </p:txBody>
      </p:sp>
    </p:spTree>
    <p:extLst>
      <p:ext uri="{BB962C8B-B14F-4D97-AF65-F5344CB8AC3E}">
        <p14:creationId xmlns:p14="http://schemas.microsoft.com/office/powerpoint/2010/main" val="92265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59018"/>
            <a:ext cx="8208912" cy="3816429"/>
          </a:xfrm>
          <a:prstGeom prst="rect">
            <a:avLst/>
          </a:prstGeom>
          <a:noFill/>
        </p:spPr>
        <p:txBody>
          <a:bodyPr wrap="square" rtlCol="0">
            <a:spAutoFit/>
          </a:bodyPr>
          <a:lstStyle/>
          <a:p>
            <a:r>
              <a:rPr lang="en-IN" b="1" dirty="0" err="1" smtClean="0"/>
              <a:t>GitHub</a:t>
            </a:r>
            <a:r>
              <a:rPr lang="en-IN" b="1" dirty="0" smtClean="0"/>
              <a:t> Organization(s)</a:t>
            </a:r>
          </a:p>
          <a:p>
            <a:r>
              <a:rPr lang="en-IN" sz="1600" dirty="0"/>
              <a:t>Organizations are the “owners” of shared repositories, discussions, and projects. They let administrators set more granular policies on repositories belonging to the organization and user </a:t>
            </a:r>
            <a:r>
              <a:rPr lang="en-IN" sz="1600" dirty="0" err="1"/>
              <a:t>behavior</a:t>
            </a:r>
            <a:r>
              <a:rPr lang="en-IN" sz="1600" dirty="0"/>
              <a:t> within the </a:t>
            </a:r>
            <a:r>
              <a:rPr lang="en-IN" sz="1600" dirty="0" smtClean="0"/>
              <a:t>organization.  Organizations </a:t>
            </a:r>
            <a:r>
              <a:rPr lang="en-IN" sz="1600" dirty="0"/>
              <a:t>also serve as a roll-up mechanism for reporting</a:t>
            </a:r>
            <a:r>
              <a:rPr lang="en-IN" sz="1600" dirty="0" smtClean="0"/>
              <a:t>.</a:t>
            </a:r>
          </a:p>
          <a:p>
            <a:endParaRPr lang="en-IN" sz="1600" dirty="0" smtClean="0"/>
          </a:p>
          <a:p>
            <a:pPr marL="285750" indent="-285750">
              <a:spcAft>
                <a:spcPts val="600"/>
              </a:spcAft>
              <a:buFont typeface="Arial" pitchFamily="34" charset="0"/>
              <a:buChar char="•"/>
            </a:pPr>
            <a:r>
              <a:rPr lang="en-IN" sz="1600" dirty="0" smtClean="0"/>
              <a:t>Use </a:t>
            </a:r>
            <a:r>
              <a:rPr lang="en-IN" sz="1600" dirty="0"/>
              <a:t>organizations to collaborate with an unlimited number of people across many projects at once, while managing access to your data and customizing </a:t>
            </a:r>
            <a:r>
              <a:rPr lang="en-IN" sz="1600" dirty="0" smtClean="0"/>
              <a:t>settings</a:t>
            </a:r>
          </a:p>
          <a:p>
            <a:pPr marL="285750" indent="-285750">
              <a:spcAft>
                <a:spcPts val="600"/>
              </a:spcAft>
              <a:buFont typeface="Arial" pitchFamily="34" charset="0"/>
              <a:buChar char="•"/>
            </a:pPr>
            <a:r>
              <a:rPr lang="en-IN" sz="1600" dirty="0"/>
              <a:t>U</a:t>
            </a:r>
            <a:r>
              <a:rPr lang="en-IN" sz="1600" dirty="0" smtClean="0"/>
              <a:t>se </a:t>
            </a:r>
            <a:r>
              <a:rPr lang="en-IN" sz="1600" dirty="0"/>
              <a:t>organizations to group users within your company, such as divisions or groups working on similar projects, and manage access to repositories</a:t>
            </a:r>
            <a:endParaRPr lang="en-IN" sz="1600" dirty="0" smtClean="0"/>
          </a:p>
          <a:p>
            <a:pPr marL="285750" indent="-285750">
              <a:spcAft>
                <a:spcPts val="600"/>
              </a:spcAft>
              <a:buFont typeface="Arial" pitchFamily="34" charset="0"/>
              <a:buChar char="•"/>
            </a:pPr>
            <a:r>
              <a:rPr lang="en-IN" sz="1600" dirty="0"/>
              <a:t>Organizations allow administrating of multiple teams and repositories. </a:t>
            </a:r>
            <a:endParaRPr lang="en-IN" sz="1600" dirty="0" smtClean="0"/>
          </a:p>
          <a:p>
            <a:pPr marL="285750" indent="-285750">
              <a:spcAft>
                <a:spcPts val="600"/>
              </a:spcAft>
              <a:buFont typeface="Arial" pitchFamily="34" charset="0"/>
              <a:buChar char="•"/>
            </a:pPr>
            <a:r>
              <a:rPr lang="en-IN" sz="1600" dirty="0" smtClean="0"/>
              <a:t>They </a:t>
            </a:r>
            <a:r>
              <a:rPr lang="en-IN" sz="1600" dirty="0"/>
              <a:t>come with special security and administrative features on repositories, such as sharing controlled access with members and collaborators. </a:t>
            </a:r>
            <a:endParaRPr lang="en-IN" sz="1600" dirty="0" smtClean="0"/>
          </a:p>
          <a:p>
            <a:r>
              <a:rPr lang="en-IN" sz="1400" dirty="0" smtClean="0">
                <a:hlinkClick r:id="rId2"/>
              </a:rPr>
              <a:t>https://docs.github.com/en/enterprise-cloud@latest/admin/managing-accounts-and-repositories/managing-organizations-in-your-enterprise/best-practices-for-structuring-organizations-in-your-enterprise</a:t>
            </a:r>
            <a:endParaRPr lang="en-IN" sz="1400" dirty="0" smtClean="0"/>
          </a:p>
        </p:txBody>
      </p:sp>
      <p:sp>
        <p:nvSpPr>
          <p:cNvPr id="3" name="Rectangle 2"/>
          <p:cNvSpPr/>
          <p:nvPr/>
        </p:nvSpPr>
        <p:spPr>
          <a:xfrm>
            <a:off x="211620" y="4149080"/>
            <a:ext cx="8464836" cy="2431435"/>
          </a:xfrm>
          <a:prstGeom prst="rect">
            <a:avLst/>
          </a:prstGeom>
        </p:spPr>
        <p:txBody>
          <a:bodyPr wrap="square">
            <a:spAutoFit/>
          </a:bodyPr>
          <a:lstStyle/>
          <a:p>
            <a:r>
              <a:rPr lang="en-IN" sz="1600" dirty="0" smtClean="0"/>
              <a:t>The Organization archetypes </a:t>
            </a:r>
            <a:r>
              <a:rPr lang="en-IN" sz="1600" dirty="0"/>
              <a:t>are defined by </a:t>
            </a:r>
            <a:r>
              <a:rPr lang="en-IN" sz="1600" b="1" dirty="0"/>
              <a:t>two decisions</a:t>
            </a:r>
            <a:r>
              <a:rPr lang="en-IN" sz="1600" dirty="0"/>
              <a:t>:</a:t>
            </a:r>
          </a:p>
          <a:p>
            <a:pPr marL="285750" indent="-285750">
              <a:buFont typeface="Arial" pitchFamily="34" charset="0"/>
              <a:buChar char="•"/>
            </a:pPr>
            <a:r>
              <a:rPr lang="en-IN" sz="1600" dirty="0"/>
              <a:t>Whether to use a single organization or multiple organizations</a:t>
            </a:r>
          </a:p>
          <a:p>
            <a:pPr marL="285750" indent="-285750">
              <a:buFont typeface="Arial" pitchFamily="34" charset="0"/>
              <a:buChar char="•"/>
            </a:pPr>
            <a:r>
              <a:rPr lang="en-IN" sz="1600" dirty="0"/>
              <a:t>Whether to grant all members access to all repositories, or use teams to manage repository access more </a:t>
            </a:r>
            <a:r>
              <a:rPr lang="en-IN" sz="1600" dirty="0" smtClean="0"/>
              <a:t>granularly</a:t>
            </a:r>
          </a:p>
          <a:p>
            <a:endParaRPr lang="en-IN" sz="1600" dirty="0" smtClean="0"/>
          </a:p>
          <a:p>
            <a:r>
              <a:rPr lang="en-IN" sz="1600" dirty="0"/>
              <a:t>Can be classified in detail as below</a:t>
            </a:r>
          </a:p>
          <a:p>
            <a:pPr marL="742950" lvl="1" indent="-285750">
              <a:buFont typeface="Arial" pitchFamily="34" charset="0"/>
              <a:buChar char="•"/>
            </a:pPr>
            <a:r>
              <a:rPr lang="en-IN" sz="1400" dirty="0"/>
              <a:t>Single organization with teams for repository access</a:t>
            </a:r>
          </a:p>
          <a:p>
            <a:pPr marL="742950" lvl="1" indent="-285750">
              <a:buFont typeface="Arial" pitchFamily="34" charset="0"/>
              <a:buChar char="•"/>
            </a:pPr>
            <a:r>
              <a:rPr lang="en-IN" sz="1400" dirty="0"/>
              <a:t>Multiple organizations with direct repository access</a:t>
            </a:r>
          </a:p>
          <a:p>
            <a:pPr marL="742950" lvl="1" indent="-285750">
              <a:buFont typeface="Arial" pitchFamily="34" charset="0"/>
              <a:buChar char="•"/>
            </a:pPr>
            <a:r>
              <a:rPr lang="en-IN" sz="1400" dirty="0"/>
              <a:t>Multiple organizations with teams for repository access</a:t>
            </a:r>
          </a:p>
          <a:p>
            <a:pPr marL="742950" lvl="1" indent="-285750">
              <a:buFont typeface="Arial" pitchFamily="34" charset="0"/>
              <a:buChar char="•"/>
            </a:pPr>
            <a:r>
              <a:rPr lang="en-IN" sz="1400" dirty="0"/>
              <a:t>Multiple organizations with different access </a:t>
            </a:r>
            <a:r>
              <a:rPr lang="en-IN" sz="1400" dirty="0" smtClean="0"/>
              <a:t>methods</a:t>
            </a:r>
            <a:endParaRPr lang="en-IN" sz="1400" dirty="0"/>
          </a:p>
        </p:txBody>
      </p:sp>
      <p:sp>
        <p:nvSpPr>
          <p:cNvPr id="7" name="Rectangle 6"/>
          <p:cNvSpPr/>
          <p:nvPr/>
        </p:nvSpPr>
        <p:spPr>
          <a:xfrm>
            <a:off x="5580112" y="5364825"/>
            <a:ext cx="3312368" cy="1015663"/>
          </a:xfrm>
          <a:prstGeom prst="rect">
            <a:avLst/>
          </a:prstGeom>
        </p:spPr>
        <p:txBody>
          <a:bodyPr wrap="square">
            <a:spAutoFit/>
          </a:bodyPr>
          <a:lstStyle/>
          <a:p>
            <a:r>
              <a:rPr lang="en-IN" sz="1400" dirty="0" smtClean="0"/>
              <a:t>Refer this link for details: </a:t>
            </a:r>
            <a:r>
              <a:rPr lang="en-IN" sz="1400" dirty="0" smtClean="0">
                <a:hlinkClick r:id="rId3"/>
              </a:rPr>
              <a:t>https://gist.github.com/rwnfoo/3e19747f6dc2c5b9cfb0ff9c89d834b4</a:t>
            </a:r>
            <a:endParaRPr lang="en-IN" sz="1400" dirty="0" smtClean="0"/>
          </a:p>
          <a:p>
            <a:endParaRPr lang="en-IN" dirty="0"/>
          </a:p>
        </p:txBody>
      </p:sp>
    </p:spTree>
    <p:extLst>
      <p:ext uri="{BB962C8B-B14F-4D97-AF65-F5344CB8AC3E}">
        <p14:creationId xmlns:p14="http://schemas.microsoft.com/office/powerpoint/2010/main" val="42133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986" y="44624"/>
            <a:ext cx="8892480" cy="3754874"/>
          </a:xfrm>
          <a:prstGeom prst="rect">
            <a:avLst/>
          </a:prstGeom>
        </p:spPr>
        <p:txBody>
          <a:bodyPr wrap="square">
            <a:spAutoFit/>
          </a:bodyPr>
          <a:lstStyle/>
          <a:p>
            <a:r>
              <a:rPr lang="en-IN" sz="1400" dirty="0"/>
              <a:t>What are the different </a:t>
            </a:r>
            <a:r>
              <a:rPr lang="en-IN" sz="1400" dirty="0" err="1"/>
              <a:t>GitHub</a:t>
            </a:r>
            <a:r>
              <a:rPr lang="en-IN" sz="1400" dirty="0"/>
              <a:t> roles</a:t>
            </a:r>
            <a:r>
              <a:rPr lang="en-IN" sz="1400" dirty="0" smtClean="0"/>
              <a:t>?</a:t>
            </a:r>
          </a:p>
          <a:p>
            <a:endParaRPr lang="en-IN" sz="1400" b="1" dirty="0"/>
          </a:p>
          <a:p>
            <a:r>
              <a:rPr lang="en-IN" sz="1400" dirty="0"/>
              <a:t>Here are the roles a </a:t>
            </a:r>
            <a:r>
              <a:rPr lang="en-IN" sz="1400" dirty="0" err="1"/>
              <a:t>GitHub</a:t>
            </a:r>
            <a:r>
              <a:rPr lang="en-IN" sz="1400" dirty="0"/>
              <a:t> user can assume within an organization, from most to least privileged:</a:t>
            </a:r>
          </a:p>
          <a:p>
            <a:pPr marL="285750" indent="-285750">
              <a:spcAft>
                <a:spcPts val="30"/>
              </a:spcAft>
              <a:buFont typeface="Arial" pitchFamily="34" charset="0"/>
              <a:buChar char="•"/>
            </a:pPr>
            <a:r>
              <a:rPr lang="en-IN" sz="1400" b="1" dirty="0"/>
              <a:t>Owner</a:t>
            </a:r>
            <a:r>
              <a:rPr lang="en-IN" sz="1400" dirty="0"/>
              <a:t>: the owner has complete control and full administrative access to the organization. They can supervise all the teams’ access rights to repositories.</a:t>
            </a:r>
          </a:p>
          <a:p>
            <a:pPr marL="285750" indent="-285750">
              <a:spcAft>
                <a:spcPts val="30"/>
              </a:spcAft>
              <a:buFont typeface="Arial" pitchFamily="34" charset="0"/>
              <a:buChar char="•"/>
            </a:pPr>
            <a:r>
              <a:rPr lang="en-IN" sz="1400" b="1" dirty="0"/>
              <a:t>Billing manager</a:t>
            </a:r>
            <a:r>
              <a:rPr lang="en-IN" sz="1400" dirty="0"/>
              <a:t>: they can manage all the payment settings such as payment methods, subscriptions, and invoices.</a:t>
            </a:r>
          </a:p>
          <a:p>
            <a:pPr marL="285750" indent="-285750">
              <a:spcAft>
                <a:spcPts val="30"/>
              </a:spcAft>
              <a:buFont typeface="Arial" pitchFamily="34" charset="0"/>
              <a:buChar char="•"/>
            </a:pPr>
            <a:r>
              <a:rPr lang="en-IN" sz="1400" b="1" dirty="0"/>
              <a:t>Security manager: </a:t>
            </a:r>
            <a:r>
              <a:rPr lang="en-IN" sz="1400" dirty="0"/>
              <a:t>they are responsible for managing the security settings across the organization. This is useful to let a security team supervise an organization with least privileges. This role is still in public beta at the time of writing.</a:t>
            </a:r>
          </a:p>
          <a:p>
            <a:pPr marL="285750" indent="-285750">
              <a:spcAft>
                <a:spcPts val="30"/>
              </a:spcAft>
              <a:buFont typeface="Arial" pitchFamily="34" charset="0"/>
              <a:buChar char="•"/>
            </a:pPr>
            <a:r>
              <a:rPr lang="en-IN" sz="1400" b="1" dirty="0" err="1"/>
              <a:t>GitHub</a:t>
            </a:r>
            <a:r>
              <a:rPr lang="en-IN" sz="1400" b="1" dirty="0"/>
              <a:t> App manager: </a:t>
            </a:r>
            <a:r>
              <a:rPr lang="en-IN" sz="1400" dirty="0"/>
              <a:t>this is a specific role to manage the settings of some or all the </a:t>
            </a:r>
            <a:r>
              <a:rPr lang="en-IN" sz="1400" dirty="0" err="1"/>
              <a:t>GitHub</a:t>
            </a:r>
            <a:r>
              <a:rPr lang="en-IN" sz="1400" dirty="0"/>
              <a:t> Apps owned by the organization.</a:t>
            </a:r>
          </a:p>
          <a:p>
            <a:pPr marL="285750" indent="-285750">
              <a:spcAft>
                <a:spcPts val="30"/>
              </a:spcAft>
              <a:buFont typeface="Arial" pitchFamily="34" charset="0"/>
              <a:buChar char="•"/>
            </a:pPr>
            <a:r>
              <a:rPr lang="en-IN" sz="1400" b="1" dirty="0"/>
              <a:t>Member:</a:t>
            </a:r>
            <a:r>
              <a:rPr lang="en-IN" sz="1400" dirty="0"/>
              <a:t> member is the default role in an organization. They have certain permissions allowing them to access or create repositories or projects.</a:t>
            </a:r>
          </a:p>
          <a:p>
            <a:pPr marL="285750" indent="-285750">
              <a:spcAft>
                <a:spcPts val="30"/>
              </a:spcAft>
              <a:buFont typeface="Arial" pitchFamily="34" charset="0"/>
              <a:buChar char="•"/>
            </a:pPr>
            <a:r>
              <a:rPr lang="en-IN" sz="1400" b="1" dirty="0"/>
              <a:t>Moderator</a:t>
            </a:r>
            <a:r>
              <a:rPr lang="en-IN" sz="1400" dirty="0"/>
              <a:t>: they are regular members with additional responsibilities. They are allowed to block and unblock outside collaborators and manage interactions in a public repository owned by the organization.</a:t>
            </a:r>
          </a:p>
          <a:p>
            <a:pPr marL="285750" indent="-285750">
              <a:spcAft>
                <a:spcPts val="30"/>
              </a:spcAft>
              <a:buFont typeface="Arial" pitchFamily="34" charset="0"/>
              <a:buChar char="•"/>
            </a:pPr>
            <a:r>
              <a:rPr lang="en-IN" sz="1400" b="1" dirty="0"/>
              <a:t>Outside collaborator:</a:t>
            </a:r>
            <a:r>
              <a:rPr lang="en-IN" sz="1400" dirty="0"/>
              <a:t> they are allowed to access one or more of the organization’s repositories without being explicitly a member of it. Useful to invite external consultants or temporary employees.</a:t>
            </a:r>
          </a:p>
        </p:txBody>
      </p:sp>
      <p:sp>
        <p:nvSpPr>
          <p:cNvPr id="5" name="Rectangle 4"/>
          <p:cNvSpPr/>
          <p:nvPr/>
        </p:nvSpPr>
        <p:spPr>
          <a:xfrm>
            <a:off x="251261" y="3789040"/>
            <a:ext cx="8603930" cy="738664"/>
          </a:xfrm>
          <a:prstGeom prst="rect">
            <a:avLst/>
          </a:prstGeom>
        </p:spPr>
        <p:txBody>
          <a:bodyPr wrap="square">
            <a:spAutoFit/>
          </a:bodyPr>
          <a:lstStyle/>
          <a:p>
            <a:r>
              <a:rPr lang="en-IN" sz="1400" b="1" dirty="0" smtClean="0"/>
              <a:t>Good To Refer:  </a:t>
            </a:r>
            <a:r>
              <a:rPr lang="en-IN" sz="1400" dirty="0" smtClean="0">
                <a:hlinkClick r:id="rId2"/>
              </a:rPr>
              <a:t>https://github.blog/2023-08-02-best-practices-for-organizations-and-teams-using-github-enterprise-cloud/</a:t>
            </a:r>
            <a:endParaRPr lang="en-IN" sz="1400" dirty="0" smtClean="0"/>
          </a:p>
          <a:p>
            <a:endParaRPr lang="en-IN" sz="1400" dirty="0"/>
          </a:p>
        </p:txBody>
      </p:sp>
      <p:sp>
        <p:nvSpPr>
          <p:cNvPr id="6" name="Rectangle 5"/>
          <p:cNvSpPr/>
          <p:nvPr/>
        </p:nvSpPr>
        <p:spPr>
          <a:xfrm>
            <a:off x="106986" y="4351744"/>
            <a:ext cx="9054752" cy="2677656"/>
          </a:xfrm>
          <a:prstGeom prst="rect">
            <a:avLst/>
          </a:prstGeom>
        </p:spPr>
        <p:txBody>
          <a:bodyPr wrap="square">
            <a:spAutoFit/>
          </a:bodyPr>
          <a:lstStyle/>
          <a:p>
            <a:r>
              <a:rPr lang="en-IN" sz="1400" b="1" dirty="0">
                <a:hlinkClick r:id="rId3"/>
              </a:rPr>
              <a:t>About roles</a:t>
            </a:r>
            <a:endParaRPr lang="en-IN" sz="1400" b="1" dirty="0"/>
          </a:p>
          <a:p>
            <a:r>
              <a:rPr lang="en-IN" sz="1400" dirty="0"/>
              <a:t>To perform any actions on </a:t>
            </a:r>
            <a:r>
              <a:rPr lang="en-IN" sz="1400" dirty="0" err="1"/>
              <a:t>GitHub</a:t>
            </a:r>
            <a:r>
              <a:rPr lang="en-IN" sz="1400" dirty="0"/>
              <a:t>, such as creating a pull request in a repository or changing an organization's billing settings, a person must have sufficient access to the relevant account or resource. This access is controlled by permissions. A permission is the ability to perform a specific action. For example, the ability to delete an issue is a permission. A role is a set of permissions you can assign to individuals or teams</a:t>
            </a:r>
            <a:r>
              <a:rPr lang="en-IN" sz="1400" dirty="0" smtClean="0"/>
              <a:t>.</a:t>
            </a:r>
          </a:p>
          <a:p>
            <a:endParaRPr lang="en-IN" sz="1400" dirty="0"/>
          </a:p>
          <a:p>
            <a:r>
              <a:rPr lang="en-IN" sz="1400" b="1" dirty="0"/>
              <a:t>Repository-level roles </a:t>
            </a:r>
            <a:r>
              <a:rPr lang="en-IN" sz="1400" dirty="0"/>
              <a:t>give organization members, outside collaborators and teams of people varying levels of access to repositories. For more information, see "</a:t>
            </a:r>
            <a:r>
              <a:rPr lang="en-IN" sz="1400" u="sng" dirty="0">
                <a:hlinkClick r:id="rId4"/>
              </a:rPr>
              <a:t>Repository roles for an organization</a:t>
            </a:r>
            <a:r>
              <a:rPr lang="en-IN" sz="1400" dirty="0" smtClean="0"/>
              <a:t>.“</a:t>
            </a:r>
          </a:p>
          <a:p>
            <a:endParaRPr lang="en-IN" sz="1400" dirty="0"/>
          </a:p>
          <a:p>
            <a:r>
              <a:rPr lang="en-IN" sz="1400" dirty="0" smtClean="0">
                <a:hlinkClick r:id="rId5"/>
              </a:rPr>
              <a:t>https://docs.github.com/en/organizations/managing-peoples-access-to-your-organization-with-roles/roles-in-an-organization</a:t>
            </a:r>
            <a:endParaRPr lang="en-IN" sz="1400" dirty="0" smtClean="0"/>
          </a:p>
          <a:p>
            <a:endParaRPr lang="en-IN" sz="1400" dirty="0" smtClean="0"/>
          </a:p>
        </p:txBody>
      </p:sp>
    </p:spTree>
    <p:extLst>
      <p:ext uri="{BB962C8B-B14F-4D97-AF65-F5344CB8AC3E}">
        <p14:creationId xmlns:p14="http://schemas.microsoft.com/office/powerpoint/2010/main" val="228558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3273946"/>
            <a:ext cx="8712968" cy="3539430"/>
          </a:xfrm>
          <a:prstGeom prst="rect">
            <a:avLst/>
          </a:prstGeom>
        </p:spPr>
        <p:txBody>
          <a:bodyPr wrap="square">
            <a:spAutoFit/>
          </a:bodyPr>
          <a:lstStyle/>
          <a:p>
            <a:r>
              <a:rPr lang="en-IN" sz="1400" b="1" dirty="0"/>
              <a:t>Managing repository roles</a:t>
            </a:r>
          </a:p>
          <a:p>
            <a:r>
              <a:rPr lang="en-IN" sz="1400" dirty="0"/>
              <a:t>You can control the level of access that each person has to your organization's repositories by managing their repository role</a:t>
            </a:r>
            <a:r>
              <a:rPr lang="en-IN" sz="1400" dirty="0" smtClean="0"/>
              <a:t>.</a:t>
            </a:r>
          </a:p>
          <a:p>
            <a:endParaRPr lang="en-IN" sz="1400" dirty="0"/>
          </a:p>
          <a:p>
            <a:pPr marL="285750" indent="-285750">
              <a:buFont typeface="Arial" pitchFamily="34" charset="0"/>
              <a:buChar char="•"/>
            </a:pPr>
            <a:r>
              <a:rPr lang="en-IN" sz="1400" b="1" dirty="0">
                <a:hlinkClick r:id="rId2"/>
              </a:rPr>
              <a:t>Repository roles for an organization</a:t>
            </a:r>
            <a:endParaRPr lang="en-IN" sz="1400" b="1" dirty="0"/>
          </a:p>
          <a:p>
            <a:r>
              <a:rPr lang="en-IN" sz="1400" dirty="0"/>
              <a:t>You can customize access to each repository in your organization by assigning granular roles, giving people access to the features and tasks they need.</a:t>
            </a:r>
          </a:p>
          <a:p>
            <a:pPr marL="285750" indent="-285750">
              <a:buFont typeface="Arial" pitchFamily="34" charset="0"/>
              <a:buChar char="•"/>
            </a:pPr>
            <a:r>
              <a:rPr lang="en-IN" sz="1400" b="1" dirty="0">
                <a:hlinkClick r:id="rId3"/>
              </a:rPr>
              <a:t>Setting base permissions for an organization</a:t>
            </a:r>
            <a:endParaRPr lang="en-IN" sz="1400" b="1" dirty="0"/>
          </a:p>
          <a:p>
            <a:r>
              <a:rPr lang="en-IN" sz="1400" dirty="0"/>
              <a:t>You can set base permissions for the repositories that an organization owns.</a:t>
            </a:r>
          </a:p>
          <a:p>
            <a:pPr marL="285750" indent="-285750">
              <a:buFont typeface="Arial" pitchFamily="34" charset="0"/>
              <a:buChar char="•"/>
            </a:pPr>
            <a:r>
              <a:rPr lang="en-IN" sz="1400" b="1" dirty="0">
                <a:hlinkClick r:id="rId4"/>
              </a:rPr>
              <a:t>Viewing people with access to your repository</a:t>
            </a:r>
            <a:endParaRPr lang="en-IN" sz="1400" b="1" dirty="0"/>
          </a:p>
          <a:p>
            <a:r>
              <a:rPr lang="en-IN" sz="1400" dirty="0"/>
              <a:t>You can view a list of people with access to a repository within an organization.</a:t>
            </a:r>
          </a:p>
          <a:p>
            <a:pPr marL="285750" indent="-285750">
              <a:buFont typeface="Arial" pitchFamily="34" charset="0"/>
              <a:buChar char="•"/>
            </a:pPr>
            <a:r>
              <a:rPr lang="en-IN" sz="1400" b="1" dirty="0">
                <a:hlinkClick r:id="rId5"/>
              </a:rPr>
              <a:t>Managing an individual's access to an organization repository</a:t>
            </a:r>
            <a:endParaRPr lang="en-IN" sz="1400" b="1" dirty="0"/>
          </a:p>
          <a:p>
            <a:r>
              <a:rPr lang="en-IN" sz="1400" dirty="0"/>
              <a:t>You can manage a person's access to a repository owned by your organization.</a:t>
            </a:r>
          </a:p>
          <a:p>
            <a:pPr marL="285750" indent="-285750">
              <a:buFont typeface="Arial" pitchFamily="34" charset="0"/>
              <a:buChar char="•"/>
            </a:pPr>
            <a:r>
              <a:rPr lang="en-IN" sz="1400" b="1" dirty="0">
                <a:hlinkClick r:id="rId6"/>
              </a:rPr>
              <a:t>Managing team access to an organization repository</a:t>
            </a:r>
            <a:endParaRPr lang="en-IN" sz="1400" b="1" dirty="0"/>
          </a:p>
          <a:p>
            <a:r>
              <a:rPr lang="en-IN" sz="1400" dirty="0"/>
              <a:t>You can give a team access to a repository, remove a team's access to a repository, or change a team's permission level for a repository.</a:t>
            </a:r>
          </a:p>
        </p:txBody>
      </p:sp>
      <p:sp>
        <p:nvSpPr>
          <p:cNvPr id="2" name="Rectangle 1"/>
          <p:cNvSpPr/>
          <p:nvPr/>
        </p:nvSpPr>
        <p:spPr>
          <a:xfrm>
            <a:off x="107504" y="260648"/>
            <a:ext cx="8712968" cy="1600438"/>
          </a:xfrm>
          <a:prstGeom prst="rect">
            <a:avLst/>
          </a:prstGeom>
        </p:spPr>
        <p:txBody>
          <a:bodyPr wrap="square">
            <a:spAutoFit/>
          </a:bodyPr>
          <a:lstStyle/>
          <a:p>
            <a:r>
              <a:rPr lang="en-IN" sz="1400" b="1" dirty="0" smtClean="0"/>
              <a:t>Team-level roles </a:t>
            </a:r>
            <a:r>
              <a:rPr lang="en-IN" sz="1400" dirty="0" smtClean="0"/>
              <a:t>are roles that give permissions to manage a team. You can give any individual member of a team the team maintainer role, which gives the member a number of administrative permissions over a team. For more information, see "</a:t>
            </a:r>
            <a:r>
              <a:rPr lang="en-IN" sz="1400" u="sng" dirty="0" smtClean="0">
                <a:hlinkClick r:id="rId7"/>
              </a:rPr>
              <a:t>Assigning the team maintainer role to a team member</a:t>
            </a:r>
            <a:r>
              <a:rPr lang="en-IN" sz="1400" dirty="0" smtClean="0"/>
              <a:t>."</a:t>
            </a:r>
          </a:p>
          <a:p>
            <a:endParaRPr lang="en-IN" sz="1400" b="1" dirty="0" smtClean="0"/>
          </a:p>
          <a:p>
            <a:r>
              <a:rPr lang="en-IN" sz="1400" b="1" dirty="0" smtClean="0"/>
              <a:t>Organization-level roles </a:t>
            </a:r>
            <a:r>
              <a:rPr lang="en-IN" sz="1400" dirty="0" smtClean="0"/>
              <a:t>are sets of permissions that can be assigned to individuals or teams to manage an organization and the organization's repositories, teams, and settings. For more information about all the roles available at the organization level, see "</a:t>
            </a:r>
            <a:r>
              <a:rPr lang="en-IN" sz="1400" u="sng" dirty="0" smtClean="0">
                <a:hlinkClick r:id="rId8"/>
              </a:rPr>
              <a:t>About organization roles</a:t>
            </a:r>
            <a:r>
              <a:rPr lang="en-IN" sz="1400" dirty="0" smtClean="0"/>
              <a:t>."</a:t>
            </a:r>
            <a:endParaRPr lang="en-IN" sz="1400" dirty="0"/>
          </a:p>
        </p:txBody>
      </p:sp>
    </p:spTree>
    <p:extLst>
      <p:ext uri="{BB962C8B-B14F-4D97-AF65-F5344CB8AC3E}">
        <p14:creationId xmlns:p14="http://schemas.microsoft.com/office/powerpoint/2010/main" val="540615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512" y="116632"/>
            <a:ext cx="8712968" cy="6678751"/>
          </a:xfrm>
          <a:prstGeom prst="rect">
            <a:avLst/>
          </a:prstGeom>
        </p:spPr>
        <p:txBody>
          <a:bodyPr wrap="square">
            <a:spAutoFit/>
          </a:bodyPr>
          <a:lstStyle/>
          <a:p>
            <a:r>
              <a:rPr lang="en-IN" sz="1600" b="1" dirty="0" smtClean="0"/>
              <a:t>W</a:t>
            </a:r>
            <a:r>
              <a:rPr lang="en-IN" sz="1600" b="1" dirty="0"/>
              <a:t>hat is a team in </a:t>
            </a:r>
            <a:r>
              <a:rPr lang="en-IN" sz="1600" b="1" dirty="0" err="1"/>
              <a:t>GitHub</a:t>
            </a:r>
            <a:r>
              <a:rPr lang="en-IN" sz="1600" b="1" dirty="0"/>
              <a:t>?</a:t>
            </a:r>
          </a:p>
          <a:p>
            <a:r>
              <a:rPr lang="en-IN" sz="1600" dirty="0" smtClean="0">
                <a:solidFill>
                  <a:srgbClr val="0070C0"/>
                </a:solidFill>
              </a:rPr>
              <a:t>Use teams to manage access to your organization’s repositories.</a:t>
            </a:r>
          </a:p>
          <a:p>
            <a:endParaRPr lang="en-IN" sz="1600" dirty="0" smtClean="0"/>
          </a:p>
          <a:p>
            <a:r>
              <a:rPr lang="en-IN" sz="1400" dirty="0" smtClean="0"/>
              <a:t>Now </a:t>
            </a:r>
            <a:r>
              <a:rPr lang="en-IN" sz="1400" dirty="0"/>
              <a:t>that we’ve seen the definition of an organization and the various roles, there is another fundamental concept to grasp before diving into the best practices: </a:t>
            </a:r>
            <a:r>
              <a:rPr lang="en-IN" sz="1400" dirty="0" smtClean="0"/>
              <a:t> - that is teams</a:t>
            </a:r>
            <a:r>
              <a:rPr lang="en-IN" sz="1400" dirty="0"/>
              <a:t>.</a:t>
            </a:r>
          </a:p>
          <a:p>
            <a:endParaRPr lang="en-IN" sz="1400" dirty="0" smtClean="0"/>
          </a:p>
          <a:p>
            <a:r>
              <a:rPr lang="en-IN" sz="1400" dirty="0" smtClean="0"/>
              <a:t>Teams </a:t>
            </a:r>
            <a:r>
              <a:rPr lang="en-IN" sz="1400" dirty="0"/>
              <a:t>are groups of members that reflect the organization’s structure. They are maintained by organization owners and team maintainers who can add or remove members and give teams </a:t>
            </a:r>
            <a:r>
              <a:rPr lang="en-IN" sz="1400" u="sng" dirty="0">
                <a:solidFill>
                  <a:srgbClr val="0070C0"/>
                </a:solidFill>
              </a:rPr>
              <a:t>admin, read, or write access </a:t>
            </a:r>
            <a:r>
              <a:rPr lang="en-IN" sz="1400" dirty="0"/>
              <a:t>to repositories. Teams allow for a great level of flexibility for collaboration and integration.</a:t>
            </a:r>
          </a:p>
          <a:p>
            <a:endParaRPr lang="en-IN" sz="1400" dirty="0" smtClean="0"/>
          </a:p>
          <a:p>
            <a:r>
              <a:rPr lang="en-IN" sz="1400" dirty="0" smtClean="0"/>
              <a:t>An </a:t>
            </a:r>
            <a:r>
              <a:rPr lang="en-IN" sz="1400" dirty="0"/>
              <a:t>interesting feature of teams is the possibility to leverage inheritance through nested teams: child teams inherit the parent’s access permissions, and are also notified if the parent is mentioned somewhere. Imagine we have a team “Everyone” with a single child team “Engineering”,  itself with two nested teams “Frontend” and Backend” (see below). Granting Everyone to write permission to a repository means Frontend and Backend also get that </a:t>
            </a:r>
            <a:r>
              <a:rPr lang="en-IN" sz="1400" dirty="0" smtClean="0"/>
              <a:t>permission</a:t>
            </a:r>
          </a:p>
          <a:p>
            <a:endParaRPr lang="en-IN" sz="1400" dirty="0"/>
          </a:p>
          <a:p>
            <a:r>
              <a:rPr lang="en-IN" sz="1400" dirty="0" smtClean="0"/>
              <a:t>T</a:t>
            </a:r>
            <a:r>
              <a:rPr lang="en-IN" sz="1400" dirty="0"/>
              <a:t>eams also have dedicated pages where you can see the members, child teams, the team profile picture, etc. and even have private discussions, which is helpful in larger organizations.</a:t>
            </a:r>
          </a:p>
          <a:p>
            <a:r>
              <a:rPr lang="en-IN" sz="1400" dirty="0"/>
              <a:t>For smaller structures such as </a:t>
            </a:r>
            <a:r>
              <a:rPr lang="en-IN" sz="1400" dirty="0" err="1"/>
              <a:t>startups</a:t>
            </a:r>
            <a:r>
              <a:rPr lang="en-IN" sz="1400" dirty="0"/>
              <a:t> or small open-source projects, Teams may not be so interesting: administrating them could be more work than it is worth, especially if everyone needs to be aware of everything. But as the structure grows, it is always possible to refine the hierarchy by creating teams to hold groups of functional areas or even create communities of practice</a:t>
            </a:r>
            <a:r>
              <a:rPr lang="en-IN" sz="1400" dirty="0" smtClean="0"/>
              <a:t>.</a:t>
            </a:r>
          </a:p>
          <a:p>
            <a:endParaRPr lang="en-IN" sz="1400" dirty="0"/>
          </a:p>
          <a:p>
            <a:r>
              <a:rPr lang="en-IN" sz="1600" b="1" dirty="0" smtClean="0"/>
              <a:t>Use </a:t>
            </a:r>
            <a:r>
              <a:rPr lang="en-IN" sz="1600" b="1" dirty="0"/>
              <a:t>teams</a:t>
            </a:r>
          </a:p>
          <a:p>
            <a:r>
              <a:rPr lang="en-IN" sz="1400" dirty="0" smtClean="0"/>
              <a:t>As </a:t>
            </a:r>
            <a:r>
              <a:rPr lang="en-IN" sz="1400" dirty="0"/>
              <a:t>mentioned earlier, teams can greatly simplify access management, especially when leveraging </a:t>
            </a:r>
            <a:r>
              <a:rPr lang="en-IN" sz="1400" b="1" dirty="0"/>
              <a:t>nested teams</a:t>
            </a:r>
            <a:r>
              <a:rPr lang="en-IN" sz="1400" dirty="0"/>
              <a:t>. Adding or removing permissions for the parent teams automatically means doing the same for the child teams. This allows you to easily manage granular permissions and control which members have access to which repositories</a:t>
            </a:r>
            <a:r>
              <a:rPr lang="en-IN" sz="1400" dirty="0" smtClean="0"/>
              <a:t>.</a:t>
            </a:r>
          </a:p>
          <a:p>
            <a:endParaRPr lang="en-IN" sz="1400" dirty="0"/>
          </a:p>
          <a:p>
            <a:r>
              <a:rPr lang="en-IN" sz="1600" b="1" dirty="0">
                <a:hlinkClick r:id="rId2"/>
              </a:rPr>
              <a:t>Ad hoc teams</a:t>
            </a:r>
            <a:r>
              <a:rPr lang="en-IN" sz="1400" dirty="0"/>
              <a:t> are also a great way to form a dedicated team on the fly, for example, to solve a complex issue requiring members of several teams to work together.</a:t>
            </a:r>
          </a:p>
          <a:p>
            <a:r>
              <a:rPr lang="en-IN" sz="1400" dirty="0"/>
              <a:t>Overall, teams greatly enhance communication in an organization</a:t>
            </a:r>
            <a:r>
              <a:rPr lang="en-IN" sz="1400" dirty="0" smtClean="0"/>
              <a:t>.</a:t>
            </a:r>
          </a:p>
        </p:txBody>
      </p:sp>
      <p:sp>
        <p:nvSpPr>
          <p:cNvPr id="9" name="Rectangle 8"/>
          <p:cNvSpPr/>
          <p:nvPr/>
        </p:nvSpPr>
        <p:spPr>
          <a:xfrm>
            <a:off x="4464496" y="4679332"/>
            <a:ext cx="4572000" cy="461665"/>
          </a:xfrm>
          <a:prstGeom prst="rect">
            <a:avLst/>
          </a:prstGeom>
          <a:ln>
            <a:solidFill>
              <a:schemeClr val="bg1">
                <a:lumMod val="85000"/>
              </a:schemeClr>
            </a:solidFill>
          </a:ln>
        </p:spPr>
        <p:txBody>
          <a:bodyPr>
            <a:spAutoFit/>
          </a:bodyPr>
          <a:lstStyle/>
          <a:p>
            <a:r>
              <a:rPr lang="en-IN" sz="1200" dirty="0" smtClean="0"/>
              <a:t>Refer: </a:t>
            </a:r>
            <a:r>
              <a:rPr lang="en-IN" sz="1200" dirty="0" smtClean="0">
                <a:hlinkClick r:id="rId3"/>
              </a:rPr>
              <a:t>https://gitprotect.io/blog/github-organizations-best-practices/</a:t>
            </a:r>
            <a:endParaRPr lang="en-IN" sz="1200" dirty="0" smtClean="0"/>
          </a:p>
          <a:p>
            <a:endParaRPr lang="en-IN" sz="1200" dirty="0"/>
          </a:p>
        </p:txBody>
      </p:sp>
    </p:spTree>
    <p:extLst>
      <p:ext uri="{BB962C8B-B14F-4D97-AF65-F5344CB8AC3E}">
        <p14:creationId xmlns:p14="http://schemas.microsoft.com/office/powerpoint/2010/main" val="3255855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04" y="145077"/>
            <a:ext cx="4896544"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a:hlinkClick r:id="rId2"/>
              </a:rPr>
              <a:t>GitHub.com migration support</a:t>
            </a:r>
            <a:endParaRPr lang="en-IN" b="1" dirty="0"/>
          </a:p>
          <a:p>
            <a:r>
              <a:rPr lang="en-IN" dirty="0"/>
              <a:t>If your migration </a:t>
            </a:r>
            <a:r>
              <a:rPr lang="en-IN" b="1" dirty="0"/>
              <a:t>source</a:t>
            </a:r>
            <a:r>
              <a:rPr lang="en-IN" dirty="0"/>
              <a:t> is GitHub.com, you can migrate individual repositories or entire organizations.</a:t>
            </a:r>
          </a:p>
          <a:p>
            <a:r>
              <a:rPr lang="en-IN" dirty="0"/>
              <a:t>When you migrate an organization, </a:t>
            </a:r>
            <a:r>
              <a:rPr lang="en-IN" b="1" dirty="0"/>
              <a:t>a new organization is created</a:t>
            </a:r>
            <a:r>
              <a:rPr lang="en-IN" dirty="0"/>
              <a:t> within the destination enterprise account. Then, the following data is migrated to the new organization.</a:t>
            </a:r>
          </a:p>
          <a:p>
            <a:pPr marL="285750" indent="-285750">
              <a:buFont typeface="Arial" pitchFamily="34" charset="0"/>
              <a:buChar char="•"/>
            </a:pPr>
            <a:r>
              <a:rPr lang="en-IN" dirty="0"/>
              <a:t>Teams</a:t>
            </a:r>
          </a:p>
          <a:p>
            <a:pPr marL="285750" indent="-285750">
              <a:buFont typeface="Arial" pitchFamily="34" charset="0"/>
              <a:buChar char="•"/>
            </a:pPr>
            <a:r>
              <a:rPr lang="en-IN" dirty="0"/>
              <a:t>Repositories</a:t>
            </a:r>
          </a:p>
          <a:p>
            <a:pPr marL="285750" indent="-285750">
              <a:buFont typeface="Arial" pitchFamily="34" charset="0"/>
              <a:buChar char="•"/>
            </a:pPr>
            <a:r>
              <a:rPr lang="en-IN" dirty="0"/>
              <a:t>Team access to repositories</a:t>
            </a:r>
          </a:p>
          <a:p>
            <a:pPr marL="285750" indent="-285750">
              <a:buFont typeface="Arial" pitchFamily="34" charset="0"/>
              <a:buChar char="•"/>
            </a:pPr>
            <a:r>
              <a:rPr lang="en-IN" dirty="0"/>
              <a:t>Member privileges</a:t>
            </a:r>
          </a:p>
          <a:p>
            <a:pPr marL="285750" indent="-285750">
              <a:buFont typeface="Arial" pitchFamily="34" charset="0"/>
              <a:buChar char="•"/>
            </a:pPr>
            <a:r>
              <a:rPr lang="en-IN" dirty="0"/>
              <a:t>Organization-level </a:t>
            </a:r>
            <a:r>
              <a:rPr lang="en-IN" dirty="0" err="1"/>
              <a:t>webhooks</a:t>
            </a:r>
            <a:endParaRPr lang="en-IN" dirty="0"/>
          </a:p>
          <a:p>
            <a:pPr marL="285750" indent="-285750">
              <a:buFont typeface="Arial" pitchFamily="34" charset="0"/>
              <a:buChar char="•"/>
            </a:pPr>
            <a:r>
              <a:rPr lang="en-IN" dirty="0"/>
              <a:t>Default branch name for new repositories created in the organization</a:t>
            </a:r>
          </a:p>
          <a:p>
            <a:r>
              <a:rPr lang="en-IN" dirty="0"/>
              <a:t>All repositories are migrated with private visibility. </a:t>
            </a:r>
            <a:endParaRPr lang="en-IN" dirty="0" smtClean="0"/>
          </a:p>
          <a:p>
            <a:r>
              <a:rPr lang="en-IN" dirty="0" smtClean="0"/>
              <a:t>If </a:t>
            </a:r>
            <a:r>
              <a:rPr lang="en-IN" dirty="0"/>
              <a:t>you want to set a repository's visibility to public or internal, you can do this after the migration using the UI or API</a:t>
            </a:r>
            <a:r>
              <a:rPr lang="en-IN" dirty="0" smtClean="0"/>
              <a:t>.</a:t>
            </a:r>
          </a:p>
          <a:p>
            <a:r>
              <a:rPr lang="en-IN" dirty="0" smtClean="0"/>
              <a:t>Link: </a:t>
            </a:r>
            <a:r>
              <a:rPr lang="en-IN" dirty="0" smtClean="0">
                <a:hlinkClick r:id="rId3"/>
              </a:rPr>
              <a:t>https://docs.github.com/en/migrations/using-github-enterprise-importer/understanding-github-enterprise-importer/migration-support-for-github-enterprise-importer</a:t>
            </a:r>
            <a:endParaRPr lang="en-IN" dirty="0" smtClean="0"/>
          </a:p>
        </p:txBody>
      </p:sp>
      <p:sp>
        <p:nvSpPr>
          <p:cNvPr id="13" name="TextBox 12"/>
          <p:cNvSpPr txBox="1"/>
          <p:nvPr/>
        </p:nvSpPr>
        <p:spPr>
          <a:xfrm>
            <a:off x="5104978" y="145077"/>
            <a:ext cx="3931518" cy="5355312"/>
          </a:xfrm>
          <a:prstGeom prst="rect">
            <a:avLst/>
          </a:prstGeom>
          <a:noFill/>
        </p:spPr>
        <p:txBody>
          <a:bodyPr wrap="square" rtlCol="0">
            <a:spAutoFit/>
          </a:bodyPr>
          <a:lstStyle/>
          <a:p>
            <a:r>
              <a:rPr lang="en-IN" dirty="0"/>
              <a:t>Install git-</a:t>
            </a:r>
            <a:r>
              <a:rPr lang="en-IN" dirty="0" err="1"/>
              <a:t>sizer</a:t>
            </a:r>
            <a:r>
              <a:rPr lang="en-IN" dirty="0"/>
              <a:t>. For more information, see the </a:t>
            </a:r>
            <a:r>
              <a:rPr lang="en-IN" u="sng" dirty="0" err="1">
                <a:hlinkClick r:id="rId4"/>
              </a:rPr>
              <a:t>github</a:t>
            </a:r>
            <a:r>
              <a:rPr lang="en-IN" u="sng" dirty="0">
                <a:hlinkClick r:id="rId4"/>
              </a:rPr>
              <a:t>/git-</a:t>
            </a:r>
            <a:r>
              <a:rPr lang="en-IN" u="sng" dirty="0" err="1">
                <a:hlinkClick r:id="rId4"/>
              </a:rPr>
              <a:t>sizer</a:t>
            </a:r>
            <a:r>
              <a:rPr lang="en-IN" dirty="0"/>
              <a:t> repository.</a:t>
            </a:r>
          </a:p>
          <a:p>
            <a:r>
              <a:rPr lang="en-IN" dirty="0"/>
              <a:t>To verify that that git-</a:t>
            </a:r>
            <a:r>
              <a:rPr lang="en-IN" dirty="0" err="1"/>
              <a:t>sizer</a:t>
            </a:r>
            <a:r>
              <a:rPr lang="en-IN" dirty="0"/>
              <a:t> is installed, run git-</a:t>
            </a:r>
            <a:r>
              <a:rPr lang="en-IN" dirty="0" err="1"/>
              <a:t>sizer</a:t>
            </a:r>
            <a:r>
              <a:rPr lang="en-IN" dirty="0"/>
              <a:t> –version. If you see output like git-</a:t>
            </a:r>
            <a:r>
              <a:rPr lang="en-IN" dirty="0" err="1"/>
              <a:t>sizer</a:t>
            </a:r>
            <a:r>
              <a:rPr lang="en-IN" dirty="0"/>
              <a:t> release 1.5.0, installation was successful.</a:t>
            </a:r>
          </a:p>
          <a:p>
            <a:r>
              <a:rPr lang="en-IN" dirty="0"/>
              <a:t>Install </a:t>
            </a:r>
            <a:r>
              <a:rPr lang="en-IN" dirty="0" err="1"/>
              <a:t>jq</a:t>
            </a:r>
            <a:r>
              <a:rPr lang="en-IN" dirty="0"/>
              <a:t>. For more information, see </a:t>
            </a:r>
            <a:r>
              <a:rPr lang="en-IN" u="sng" dirty="0">
                <a:hlinkClick r:id="rId5"/>
              </a:rPr>
              <a:t>Download </a:t>
            </a:r>
            <a:r>
              <a:rPr lang="en-IN" u="sng" dirty="0" err="1">
                <a:hlinkClick r:id="rId5"/>
              </a:rPr>
              <a:t>jq</a:t>
            </a:r>
            <a:r>
              <a:rPr lang="en-IN" dirty="0"/>
              <a:t> in the </a:t>
            </a:r>
            <a:r>
              <a:rPr lang="en-IN" dirty="0" err="1"/>
              <a:t>jq</a:t>
            </a:r>
            <a:r>
              <a:rPr lang="en-IN" dirty="0"/>
              <a:t> documentation.</a:t>
            </a:r>
          </a:p>
          <a:p>
            <a:r>
              <a:rPr lang="en-IN" dirty="0"/>
              <a:t>To verify that </a:t>
            </a:r>
            <a:r>
              <a:rPr lang="en-IN" dirty="0" err="1"/>
              <a:t>jq</a:t>
            </a:r>
            <a:r>
              <a:rPr lang="en-IN" dirty="0"/>
              <a:t> is installed, run </a:t>
            </a:r>
            <a:r>
              <a:rPr lang="en-IN" dirty="0" err="1"/>
              <a:t>jq</a:t>
            </a:r>
            <a:r>
              <a:rPr lang="en-IN" dirty="0"/>
              <a:t> –-version. If you see output like jq-1.6, installation was successful</a:t>
            </a:r>
            <a:r>
              <a:rPr lang="en-IN" dirty="0" smtClean="0"/>
              <a:t>.</a:t>
            </a:r>
          </a:p>
          <a:p>
            <a:endParaRPr lang="en-IN" dirty="0"/>
          </a:p>
          <a:p>
            <a:r>
              <a:rPr lang="en-IN" dirty="0" smtClean="0"/>
              <a:t>Link: </a:t>
            </a:r>
            <a:r>
              <a:rPr lang="en-IN" dirty="0" smtClean="0">
                <a:hlinkClick r:id="rId6"/>
              </a:rPr>
              <a:t>https://docs.github.com/en/migrations/overview/planning-your-migration-to-github</a:t>
            </a:r>
            <a:endParaRPr lang="en-IN" dirty="0" smtClean="0"/>
          </a:p>
          <a:p>
            <a:endParaRPr lang="en-IN" dirty="0"/>
          </a:p>
          <a:p>
            <a:endParaRPr lang="en-IN" dirty="0"/>
          </a:p>
        </p:txBody>
      </p:sp>
      <p:sp>
        <p:nvSpPr>
          <p:cNvPr id="14" name="Rectangle 13"/>
          <p:cNvSpPr/>
          <p:nvPr/>
        </p:nvSpPr>
        <p:spPr>
          <a:xfrm>
            <a:off x="5007299" y="5661248"/>
            <a:ext cx="3453133" cy="646331"/>
          </a:xfrm>
          <a:prstGeom prst="rect">
            <a:avLst/>
          </a:prstGeom>
        </p:spPr>
        <p:txBody>
          <a:bodyPr wrap="square">
            <a:spAutoFit/>
          </a:bodyPr>
          <a:lstStyle/>
          <a:p>
            <a:r>
              <a:rPr lang="en-IN" dirty="0" smtClean="0"/>
              <a:t>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</a:t>
            </a:r>
            <a:endParaRPr lang="en-IN" dirty="0"/>
          </a:p>
        </p:txBody>
      </p:sp>
    </p:spTree>
    <p:extLst>
      <p:ext uri="{BB962C8B-B14F-4D97-AF65-F5344CB8AC3E}">
        <p14:creationId xmlns:p14="http://schemas.microsoft.com/office/powerpoint/2010/main" val="86996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476672"/>
            <a:ext cx="4572000" cy="2585323"/>
          </a:xfrm>
          <a:prstGeom prst="rect">
            <a:avLst/>
          </a:prstGeom>
        </p:spPr>
        <p:txBody>
          <a:bodyPr>
            <a:spAutoFit/>
          </a:bodyPr>
          <a:lstStyle/>
          <a:p>
            <a:pPr marL="285750" indent="-285750">
              <a:buFont typeface="Arial" pitchFamily="34" charset="0"/>
              <a:buChar char="•"/>
            </a:pPr>
            <a:r>
              <a:rPr lang="en-IN" dirty="0" smtClean="0"/>
              <a:t>An user can Join as an organization owner or Join as an organization member</a:t>
            </a:r>
          </a:p>
          <a:p>
            <a:pPr marL="285750" indent="-285750">
              <a:buFont typeface="Arial" pitchFamily="34" charset="0"/>
              <a:buChar char="•"/>
            </a:pPr>
            <a:r>
              <a:rPr lang="en-IN" dirty="0" smtClean="0"/>
              <a:t>Follow this link to know more about the Role</a:t>
            </a:r>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r>
              <a:rPr lang="en-IN" dirty="0" smtClean="0"/>
              <a:t>How to create Repository.  Any commands to create repository</a:t>
            </a:r>
          </a:p>
          <a:p>
            <a:pPr marL="285750" indent="-285750">
              <a:buFont typeface="Arial" pitchFamily="34" charset="0"/>
              <a:buChar char="•"/>
            </a:pPr>
            <a:endParaRPr lang="en-IN" dirty="0"/>
          </a:p>
        </p:txBody>
      </p:sp>
      <p:sp>
        <p:nvSpPr>
          <p:cNvPr id="6" name="TextBox 5"/>
          <p:cNvSpPr txBox="1"/>
          <p:nvPr/>
        </p:nvSpPr>
        <p:spPr>
          <a:xfrm>
            <a:off x="467544" y="3573016"/>
            <a:ext cx="5472608" cy="2862322"/>
          </a:xfrm>
          <a:prstGeom prst="rect">
            <a:avLst/>
          </a:prstGeom>
          <a:noFill/>
        </p:spPr>
        <p:txBody>
          <a:bodyPr wrap="square" rtlCol="0">
            <a:spAutoFit/>
          </a:bodyPr>
          <a:lstStyle/>
          <a:p>
            <a:r>
              <a:rPr lang="en-IN" dirty="0" smtClean="0"/>
              <a:t>What to migrate?</a:t>
            </a:r>
          </a:p>
          <a:p>
            <a:pPr marL="285750" indent="-285750">
              <a:buFont typeface="Arial" pitchFamily="34" charset="0"/>
              <a:buChar char="•"/>
            </a:pPr>
            <a:r>
              <a:rPr lang="en-IN" dirty="0" smtClean="0"/>
              <a:t>Code</a:t>
            </a:r>
          </a:p>
          <a:p>
            <a:pPr marL="285750" indent="-285750">
              <a:buFont typeface="Arial" pitchFamily="34" charset="0"/>
              <a:buChar char="•"/>
            </a:pPr>
            <a:r>
              <a:rPr lang="en-IN" dirty="0" smtClean="0"/>
              <a:t>Branches</a:t>
            </a:r>
          </a:p>
          <a:p>
            <a:pPr marL="285750" indent="-285750">
              <a:buFont typeface="Arial" pitchFamily="34" charset="0"/>
              <a:buChar char="•"/>
            </a:pPr>
            <a:r>
              <a:rPr lang="en-IN" dirty="0" smtClean="0"/>
              <a:t>Releases</a:t>
            </a:r>
          </a:p>
          <a:p>
            <a:pPr marL="285750" indent="-285750">
              <a:buFont typeface="Arial" pitchFamily="34" charset="0"/>
              <a:buChar char="•"/>
            </a:pPr>
            <a:r>
              <a:rPr lang="en-IN" dirty="0" smtClean="0"/>
              <a:t>Issues</a:t>
            </a:r>
          </a:p>
          <a:p>
            <a:pPr marL="285750" indent="-285750">
              <a:buFont typeface="Arial" pitchFamily="34" charset="0"/>
              <a:buChar char="•"/>
            </a:pPr>
            <a:r>
              <a:rPr lang="en-IN" dirty="0" smtClean="0"/>
              <a:t>Pull Requests that are both in Open &amp; Closed</a:t>
            </a:r>
          </a:p>
          <a:p>
            <a:pPr marL="285750" indent="-285750">
              <a:buFont typeface="Arial" pitchFamily="34" charset="0"/>
              <a:buChar char="•"/>
            </a:pPr>
            <a:r>
              <a:rPr lang="en-IN" dirty="0" smtClean="0"/>
              <a:t>Meta Data – Not all data can be possibly migrated.  So need to know what data needs to be migrated.</a:t>
            </a:r>
          </a:p>
          <a:p>
            <a:pPr marL="285750" indent="-285750">
              <a:buFont typeface="Arial" pitchFamily="34" charset="0"/>
              <a:buChar char="•"/>
            </a:pPr>
            <a:endParaRPr lang="en-IN" dirty="0" smtClean="0"/>
          </a:p>
          <a:p>
            <a:endParaRPr lang="en-IN" dirty="0"/>
          </a:p>
        </p:txBody>
      </p:sp>
      <p:sp>
        <p:nvSpPr>
          <p:cNvPr id="8" name="TextBox 7"/>
          <p:cNvSpPr txBox="1"/>
          <p:nvPr/>
        </p:nvSpPr>
        <p:spPr>
          <a:xfrm>
            <a:off x="5580112" y="1412776"/>
            <a:ext cx="3563887" cy="1200329"/>
          </a:xfrm>
          <a:prstGeom prst="rect">
            <a:avLst/>
          </a:prstGeom>
          <a:noFill/>
        </p:spPr>
        <p:txBody>
          <a:bodyPr wrap="square" rtlCol="0">
            <a:spAutoFit/>
          </a:bodyPr>
          <a:lstStyle/>
          <a:p>
            <a:pPr marL="285750" indent="-285750">
              <a:buFont typeface="Arial" pitchFamily="34" charset="0"/>
              <a:buChar char="•"/>
            </a:pPr>
            <a:r>
              <a:rPr lang="en-IN" dirty="0" smtClean="0"/>
              <a:t>Get CLI installed</a:t>
            </a:r>
          </a:p>
          <a:p>
            <a:pPr marL="285750" indent="-285750">
              <a:buFont typeface="Arial" pitchFamily="34" charset="0"/>
              <a:buChar char="•"/>
            </a:pPr>
            <a:r>
              <a:rPr lang="en-IN" dirty="0" smtClean="0"/>
              <a:t>Install </a:t>
            </a:r>
            <a:r>
              <a:rPr lang="en-IN" dirty="0" err="1" smtClean="0"/>
              <a:t>GitHub</a:t>
            </a:r>
            <a:r>
              <a:rPr lang="en-IN" dirty="0" smtClean="0"/>
              <a:t> Enterprise importer extension</a:t>
            </a:r>
          </a:p>
          <a:p>
            <a:pPr marL="285750" indent="-285750">
              <a:buFont typeface="Arial" pitchFamily="34" charset="0"/>
              <a:buChar char="•"/>
            </a:pPr>
            <a:endParaRPr lang="en-IN" dirty="0"/>
          </a:p>
        </p:txBody>
      </p:sp>
      <p:sp>
        <p:nvSpPr>
          <p:cNvPr id="9" name="TextBox 8"/>
          <p:cNvSpPr txBox="1"/>
          <p:nvPr/>
        </p:nvSpPr>
        <p:spPr>
          <a:xfrm>
            <a:off x="5436096" y="2757333"/>
            <a:ext cx="3563887" cy="2308324"/>
          </a:xfrm>
          <a:prstGeom prst="rect">
            <a:avLst/>
          </a:prstGeom>
          <a:noFill/>
        </p:spPr>
        <p:txBody>
          <a:bodyPr wrap="square" rtlCol="0">
            <a:spAutoFit/>
          </a:bodyPr>
          <a:lstStyle/>
          <a:p>
            <a:r>
              <a:rPr lang="en-IN" dirty="0" smtClean="0"/>
              <a:t>How is the Team to be Structured</a:t>
            </a:r>
          </a:p>
          <a:p>
            <a:endParaRPr lang="en-IN" dirty="0" smtClean="0"/>
          </a:p>
          <a:p>
            <a:r>
              <a:rPr lang="en-IN" dirty="0" smtClean="0"/>
              <a:t>Migration Details Link - </a:t>
            </a:r>
            <a:r>
              <a:rPr lang="en-IN" dirty="0" smtClean="0">
                <a:hlinkClick r:id="rId2"/>
              </a:rPr>
              <a:t>https://github.blog/2023-06-12-cloud-migration-made-easy-introducing-github-enterprise-importer/</a:t>
            </a:r>
            <a:endParaRPr lang="en-IN" dirty="0" smtClean="0"/>
          </a:p>
          <a:p>
            <a:endParaRPr lang="en-IN" dirty="0"/>
          </a:p>
        </p:txBody>
      </p:sp>
      <p:sp>
        <p:nvSpPr>
          <p:cNvPr id="2" name="Rectangle 1"/>
          <p:cNvSpPr/>
          <p:nvPr/>
        </p:nvSpPr>
        <p:spPr>
          <a:xfrm>
            <a:off x="4412513" y="6211669"/>
            <a:ext cx="4572000" cy="646331"/>
          </a:xfrm>
          <a:prstGeom prst="rect">
            <a:avLst/>
          </a:prstGeom>
        </p:spPr>
        <p:txBody>
          <a:bodyPr>
            <a:spAutoFit/>
          </a:bodyPr>
          <a:lstStyle/>
          <a:p>
            <a:r>
              <a:rPr lang="en-IN" dirty="0" smtClean="0"/>
              <a:t>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</a:t>
            </a:r>
            <a:endParaRPr lang="en-IN" dirty="0"/>
          </a:p>
        </p:txBody>
      </p:sp>
      <p:sp>
        <p:nvSpPr>
          <p:cNvPr id="4" name="Rectangle 3"/>
          <p:cNvSpPr/>
          <p:nvPr/>
        </p:nvSpPr>
        <p:spPr>
          <a:xfrm>
            <a:off x="6948264" y="5517232"/>
            <a:ext cx="1220912" cy="369332"/>
          </a:xfrm>
          <a:prstGeom prst="rect">
            <a:avLst/>
          </a:prstGeom>
        </p:spPr>
        <p:txBody>
          <a:bodyPr wrap="none">
            <a:spAutoFit/>
          </a:bodyPr>
          <a:lstStyle/>
          <a:p>
            <a:r>
              <a:rPr lang="en-IN" dirty="0" smtClean="0"/>
              <a:t>E3D2-5EA3</a:t>
            </a:r>
            <a:endParaRPr lang="en-IN" dirty="0"/>
          </a:p>
        </p:txBody>
      </p:sp>
      <p:sp>
        <p:nvSpPr>
          <p:cNvPr id="5" name="Rectangle 4"/>
          <p:cNvSpPr/>
          <p:nvPr/>
        </p:nvSpPr>
        <p:spPr>
          <a:xfrm>
            <a:off x="4932039" y="188640"/>
            <a:ext cx="4572000" cy="646331"/>
          </a:xfrm>
          <a:prstGeom prst="rect">
            <a:avLst/>
          </a:prstGeom>
        </p:spPr>
        <p:txBody>
          <a:bodyPr>
            <a:spAutoFit/>
          </a:bodyPr>
          <a:lstStyle/>
          <a:p>
            <a:r>
              <a:rPr lang="en-IN" sz="1200" dirty="0" smtClean="0">
                <a:solidFill>
                  <a:schemeClr val="accent6"/>
                </a:solidFill>
              </a:rPr>
              <a:t>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</a:t>
            </a:r>
          </a:p>
          <a:p>
            <a:endParaRPr lang="en-IN" sz="1200" dirty="0">
              <a:solidFill>
                <a:schemeClr val="accent6"/>
              </a:solidFill>
            </a:endParaRPr>
          </a:p>
          <a:p>
            <a:r>
              <a:rPr lang="en-IN" sz="1200" dirty="0" smtClean="0">
                <a:solidFill>
                  <a:schemeClr val="accent6"/>
                </a:solidFill>
              </a:rPr>
              <a:t>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</a:t>
            </a:r>
            <a:endParaRPr lang="en-IN" sz="1200" dirty="0">
              <a:solidFill>
                <a:schemeClr val="accent6"/>
              </a:solidFill>
            </a:endParaRPr>
          </a:p>
        </p:txBody>
      </p:sp>
    </p:spTree>
    <p:extLst>
      <p:ext uri="{BB962C8B-B14F-4D97-AF65-F5344CB8AC3E}">
        <p14:creationId xmlns:p14="http://schemas.microsoft.com/office/powerpoint/2010/main" val="382680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eams access repositories in the organiz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Teams access repositories in the organ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08" y="516442"/>
            <a:ext cx="5047931" cy="23487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mit the impact of restrictions to separate organiz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645024"/>
            <a:ext cx="5473012" cy="30785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36096" y="516442"/>
            <a:ext cx="3384376" cy="2862322"/>
          </a:xfrm>
          <a:prstGeom prst="rect">
            <a:avLst/>
          </a:prstGeom>
        </p:spPr>
        <p:txBody>
          <a:bodyPr wrap="square">
            <a:spAutoFit/>
          </a:bodyPr>
          <a:lstStyle/>
          <a:p>
            <a:r>
              <a:rPr lang="en-IN" dirty="0" smtClean="0">
                <a:hlinkClick r:id="rId4"/>
              </a:rPr>
              <a:t>https://stackify.com/managing-teams-github/</a:t>
            </a:r>
            <a:endParaRPr lang="en-IN" dirty="0" smtClean="0"/>
          </a:p>
          <a:p>
            <a:endParaRPr lang="en-IN" dirty="0"/>
          </a:p>
          <a:p>
            <a:r>
              <a:rPr lang="en-IN" dirty="0" smtClean="0">
                <a:hlinkClick r:id="rId5"/>
              </a:rPr>
              <a:t>https://gitprotect.io/blog/github-organizations-best-practices/</a:t>
            </a:r>
            <a:endParaRPr lang="en-IN" dirty="0" smtClean="0"/>
          </a:p>
          <a:p>
            <a:endParaRPr lang="en-IN" dirty="0" smtClean="0"/>
          </a:p>
          <a:p>
            <a:r>
              <a:rPr lang="en-IN" dirty="0" smtClean="0">
                <a:hlinkClick r:id="rId6"/>
              </a:rPr>
              <a:t>https://gist.github.com/rwnfoo/3e19747f6dc2c5b9cfb0ff9c89d834b4</a:t>
            </a:r>
            <a:endParaRPr lang="en-IN" dirty="0" smtClean="0"/>
          </a:p>
          <a:p>
            <a:endParaRPr lang="en-IN" dirty="0" smtClean="0"/>
          </a:p>
        </p:txBody>
      </p:sp>
      <p:pic>
        <p:nvPicPr>
          <p:cNvPr id="3080" name="Picture 8" descr="https://jacovanstaden.files.wordpress.com/2011/02/github3.jpg?w=5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 y="3621950"/>
            <a:ext cx="5667375"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3008508"/>
            <a:ext cx="4272580" cy="646331"/>
          </a:xfrm>
          <a:prstGeom prst="rect">
            <a:avLst/>
          </a:prstGeom>
        </p:spPr>
        <p:txBody>
          <a:bodyPr wrap="none">
            <a:spAutoFit/>
          </a:bodyPr>
          <a:lstStyle/>
          <a:p>
            <a:r>
              <a:rPr lang="en-IN" dirty="0" smtClean="0">
                <a:hlinkClick r:id="rId8"/>
              </a:rPr>
              <a:t>https://yakiloo.com/getting-started-github/</a:t>
            </a:r>
            <a:endParaRPr lang="en-IN" dirty="0" smtClean="0"/>
          </a:p>
          <a:p>
            <a:endParaRPr lang="en-IN" dirty="0"/>
          </a:p>
        </p:txBody>
      </p:sp>
    </p:spTree>
    <p:extLst>
      <p:ext uri="{BB962C8B-B14F-4D97-AF65-F5344CB8AC3E}">
        <p14:creationId xmlns:p14="http://schemas.microsoft.com/office/powerpoint/2010/main" val="1185451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10121</TotalTime>
  <Words>1480</Words>
  <Application>Microsoft Office PowerPoint</Application>
  <PresentationFormat>On-screen Show (4:3)</PresentationFormat>
  <Paragraphs>150</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NetinK</dc:creator>
  <cp:lastModifiedBy>NetinK</cp:lastModifiedBy>
  <cp:revision>56</cp:revision>
  <dcterms:created xsi:type="dcterms:W3CDTF">2023-11-29T06:37:34Z</dcterms:created>
  <dcterms:modified xsi:type="dcterms:W3CDTF">2023-12-06T07:18:49Z</dcterms:modified>
</cp:coreProperties>
</file>