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59" r:id="rId5"/>
    <p:sldId id="263" r:id="rId6"/>
    <p:sldId id="267" r:id="rId7"/>
    <p:sldId id="26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27"/>
    <a:srgbClr val="A11D34"/>
    <a:srgbClr val="007940"/>
    <a:srgbClr val="0D213F"/>
    <a:srgbClr val="00783F"/>
    <a:srgbClr val="CD1844"/>
    <a:srgbClr val="004315"/>
    <a:srgbClr val="A21D34"/>
    <a:srgbClr val="460D17"/>
    <a:srgbClr val="EC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6593" autoAdjust="0"/>
  </p:normalViewPr>
  <p:slideViewPr>
    <p:cSldViewPr snapToGrid="0">
      <p:cViewPr varScale="1">
        <p:scale>
          <a:sx n="105" d="100"/>
          <a:sy n="105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ownloads\NBA%20Stat%20Padder\Playoff%20Predictions\playoff%20series%20predic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BF23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5F-4737-A962-12A855677BFA}"/>
              </c:ext>
            </c:extLst>
          </c:dPt>
          <c:dPt>
            <c:idx val="1"/>
            <c:bubble3D val="0"/>
            <c:spPr>
              <a:solidFill>
                <a:srgbClr val="007D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5F-4737-A962-12A855677BFA}"/>
              </c:ext>
            </c:extLst>
          </c:dPt>
          <c:val>
            <c:numRef>
              <c:f>Series!$B$3:$C$3</c:f>
              <c:numCache>
                <c:formatCode>0.00%</c:formatCode>
                <c:ptCount val="2"/>
                <c:pt idx="0">
                  <c:v>0.60409999999999997</c:v>
                </c:pt>
                <c:pt idx="1">
                  <c:v>0.39589999999999997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5F-4737-A962-12A855677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3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A3-4913-BB87-496D706BB292}"/>
              </c:ext>
            </c:extLst>
          </c:dPt>
          <c:dPt>
            <c:idx val="1"/>
            <c:bubble3D val="0"/>
            <c:spPr>
              <a:solidFill>
                <a:srgbClr val="A21D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A3-4913-BB87-496D706BB292}"/>
              </c:ext>
            </c:extLst>
          </c:dPt>
          <c:val>
            <c:numRef>
              <c:f>Series!$G$5:$H$5</c:f>
              <c:numCache>
                <c:formatCode>0.00%</c:formatCode>
                <c:ptCount val="2"/>
                <c:pt idx="0">
                  <c:v>0.7268</c:v>
                </c:pt>
                <c:pt idx="1">
                  <c:v>0.2732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3-4913-BB87-496D706BB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C164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8F-4318-8381-F4C315B76699}"/>
              </c:ext>
            </c:extLst>
          </c:dPt>
          <c:dPt>
            <c:idx val="1"/>
            <c:bubble3D val="0"/>
            <c:spPr>
              <a:solidFill>
                <a:srgbClr val="0D21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8F-4318-8381-F4C315B76699}"/>
              </c:ext>
            </c:extLst>
          </c:dPt>
          <c:val>
            <c:numRef>
              <c:f>Series!$G$3:$H$3</c:f>
              <c:numCache>
                <c:formatCode>0.00%</c:formatCode>
                <c:ptCount val="2"/>
                <c:pt idx="0">
                  <c:v>0.5968</c:v>
                </c:pt>
                <c:pt idx="1">
                  <c:v>0.4032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F-4318-8381-F4C315B76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DF-4E0F-8B9D-00A551ACAB2C}"/>
              </c:ext>
            </c:extLst>
          </c:dPt>
          <c:dPt>
            <c:idx val="1"/>
            <c:bubble3D val="0"/>
            <c:spPr>
              <a:solidFill>
                <a:srgbClr val="CD11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DF-4E0F-8B9D-00A551ACAB2C}"/>
              </c:ext>
            </c:extLst>
          </c:dPt>
          <c:val>
            <c:numRef>
              <c:f>Series!$G$2:$H$2</c:f>
              <c:numCache>
                <c:formatCode>0.00%</c:formatCode>
                <c:ptCount val="2"/>
                <c:pt idx="0">
                  <c:v>0.56820000000000004</c:v>
                </c:pt>
                <c:pt idx="1">
                  <c:v>0.43180000000000002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DF-4E0F-8B9D-00A551ACA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A11D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9C-4819-ABCB-EFAA5C6478FD}"/>
              </c:ext>
            </c:extLst>
          </c:dPt>
          <c:dPt>
            <c:idx val="1"/>
            <c:bubble3D val="0"/>
            <c:spPr>
              <a:solidFill>
                <a:srgbClr val="0079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9C-4819-ABCB-EFAA5C6478FD}"/>
              </c:ext>
            </c:extLst>
          </c:dPt>
          <c:val>
            <c:numRef>
              <c:f>Series!$K$3:$L$3</c:f>
              <c:numCache>
                <c:formatCode>0.00%</c:formatCode>
                <c:ptCount val="2"/>
                <c:pt idx="0">
                  <c:v>0.50729999999999997</c:v>
                </c:pt>
                <c:pt idx="1">
                  <c:v>0.49270000000000003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9C-4819-ABCB-EFAA5C647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EB-4E0E-8B09-F3A54C2C0493}"/>
              </c:ext>
            </c:extLst>
          </c:dPt>
          <c:dPt>
            <c:idx val="1"/>
            <c:bubble3D val="0"/>
            <c:spPr>
              <a:solidFill>
                <a:srgbClr val="0D21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EB-4E0E-8B09-F3A54C2C0493}"/>
              </c:ext>
            </c:extLst>
          </c:dPt>
          <c:val>
            <c:numRef>
              <c:f>Series!$K$2:$L$2</c:f>
              <c:numCache>
                <c:formatCode>0.00%</c:formatCode>
                <c:ptCount val="2"/>
                <c:pt idx="0">
                  <c:v>0.4617</c:v>
                </c:pt>
                <c:pt idx="1">
                  <c:v>0.5383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B-4E0E-8B09-F3A54C2C0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A11D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A-4DB7-87B1-FA3E8343CCBF}"/>
              </c:ext>
            </c:extLst>
          </c:dPt>
          <c:dPt>
            <c:idx val="1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7A-4DB7-87B1-FA3E8343CCBF}"/>
              </c:ext>
            </c:extLst>
          </c:dPt>
          <c:val>
            <c:numRef>
              <c:f>Series!$O$2:$P$2</c:f>
              <c:numCache>
                <c:formatCode>0.00%</c:formatCode>
                <c:ptCount val="2"/>
                <c:pt idx="0">
                  <c:v>0.48830000000000001</c:v>
                </c:pt>
                <c:pt idx="1">
                  <c:v>0.51170000000000004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7A-4DB7-87B1-FA3E8343C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Predictive Model 2 Plotting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Championship!$I$21:$I$36</c:f>
              <c:numCache>
                <c:formatCode>General</c:formatCode>
                <c:ptCount val="16"/>
              </c:numCache>
            </c:numRef>
          </c:xVal>
          <c:yVal>
            <c:numRef>
              <c:f>Championship!$J$21:$J$36</c:f>
              <c:numCache>
                <c:formatCode>General</c:formatCode>
                <c:ptCount val="16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FB-49D7-ADDC-B20C764A9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681096"/>
        <c:axId val="437680112"/>
      </c:scatterChart>
      <c:valAx>
        <c:axId val="4376810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Teams</a:t>
                </a:r>
                <a:r>
                  <a:rPr lang="en-US" baseline="0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 Listed Alphabetically</a:t>
                </a:r>
                <a:endParaRPr lang="en-US" dirty="0">
                  <a:solidFill>
                    <a:schemeClr val="tx1"/>
                  </a:solidFill>
                  <a:latin typeface="Bahnschrift SemiLight" panose="020B0502040204020203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437680112"/>
        <c:crosses val="autoZero"/>
        <c:crossBetween val="midCat"/>
      </c:valAx>
      <c:valAx>
        <c:axId val="43768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81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Predictive Model 1 Plotting</a:t>
            </a:r>
            <a:endParaRPr lang="en-US"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Championship!$A$21:$A$36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Championship!$B$21:$B$36</c:f>
              <c:numCache>
                <c:formatCode>General</c:formatCode>
                <c:ptCount val="16"/>
                <c:pt idx="0">
                  <c:v>0.63584920012499901</c:v>
                </c:pt>
                <c:pt idx="1">
                  <c:v>5.0641036705666904</c:v>
                </c:pt>
                <c:pt idx="2">
                  <c:v>1.5209789530758699</c:v>
                </c:pt>
                <c:pt idx="3">
                  <c:v>2.057672724898</c:v>
                </c:pt>
                <c:pt idx="4">
                  <c:v>1.70612654925832</c:v>
                </c:pt>
                <c:pt idx="5">
                  <c:v>1.6981223864957999</c:v>
                </c:pt>
                <c:pt idx="6">
                  <c:v>6.3003383044722598</c:v>
                </c:pt>
                <c:pt idx="7">
                  <c:v>3.1803576671189302</c:v>
                </c:pt>
                <c:pt idx="8">
                  <c:v>1.6579360940897201</c:v>
                </c:pt>
                <c:pt idx="9">
                  <c:v>5.9524054097356798</c:v>
                </c:pt>
                <c:pt idx="10">
                  <c:v>1.8111688228381899</c:v>
                </c:pt>
                <c:pt idx="11">
                  <c:v>0.54171239924796899</c:v>
                </c:pt>
                <c:pt idx="12">
                  <c:v>1.6052981034501601</c:v>
                </c:pt>
                <c:pt idx="13">
                  <c:v>1.1838010636334799</c:v>
                </c:pt>
                <c:pt idx="14">
                  <c:v>3.4497625325339101</c:v>
                </c:pt>
                <c:pt idx="15">
                  <c:v>1.9509811225683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46-46E1-9B9C-545A49CC4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728072"/>
        <c:axId val="658325304"/>
      </c:scatterChart>
      <c:valAx>
        <c:axId val="6467280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Teams Listed Alphabetically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658325304"/>
        <c:crosses val="autoZero"/>
        <c:crossBetween val="midCat"/>
      </c:valAx>
      <c:valAx>
        <c:axId val="65832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Bahnschrift SemiLight" panose="020B0502040204020203" pitchFamily="34" charset="0"/>
                  </a:rPr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28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CB82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8D-482C-BF5F-16ED6319860B}"/>
              </c:ext>
            </c:extLst>
          </c:dPt>
          <c:dPt>
            <c:idx val="1"/>
            <c:bubble3D val="0"/>
            <c:spPr>
              <a:solidFill>
                <a:srgbClr val="D137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8D-482C-BF5F-16ED6319860B}"/>
              </c:ext>
            </c:extLst>
          </c:dPt>
          <c:val>
            <c:numRef>
              <c:f>Series!$B$2:$C$2</c:f>
              <c:numCache>
                <c:formatCode>General</c:formatCode>
                <c:ptCount val="2"/>
                <c:pt idx="0">
                  <c:v>37.4</c:v>
                </c:pt>
                <c:pt idx="1">
                  <c:v>62.6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8D-482C-BF5F-16ED6319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C62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4F-4256-AEAF-D4BC24740374}"/>
              </c:ext>
            </c:extLst>
          </c:dPt>
          <c:dPt>
            <c:idx val="1"/>
            <c:bubble3D val="0"/>
            <c:spPr>
              <a:solidFill>
                <a:srgbClr val="0648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4F-4256-AEAF-D4BC24740374}"/>
              </c:ext>
            </c:extLst>
          </c:dPt>
          <c:val>
            <c:numRef>
              <c:f>Series!$B$4:$C$4</c:f>
              <c:numCache>
                <c:formatCode>0.00%</c:formatCode>
                <c:ptCount val="2"/>
                <c:pt idx="0">
                  <c:v>0.50829999999999997</c:v>
                </c:pt>
                <c:pt idx="1">
                  <c:v>0.49170000000000003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4F-4256-AEAF-D4BC24740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B033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7-4923-BACC-8C030C3B874E}"/>
              </c:ext>
            </c:extLst>
          </c:dPt>
          <c:dPt>
            <c:idx val="1"/>
            <c:bubble3D val="0"/>
            <c:spPr>
              <a:solidFill>
                <a:srgbClr val="006B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77-4923-BACC-8C030C3B874E}"/>
              </c:ext>
            </c:extLst>
          </c:dPt>
          <c:val>
            <c:numRef>
              <c:f>Series!$B$5:$C$5</c:f>
              <c:numCache>
                <c:formatCode>0.00%</c:formatCode>
                <c:ptCount val="2"/>
                <c:pt idx="0">
                  <c:v>0.54979999999999996</c:v>
                </c:pt>
                <c:pt idx="1">
                  <c:v>0.45019999999999999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77-4923-BACC-8C030C3B8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47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F-44A6-8947-9EE9F549AE72}"/>
              </c:ext>
            </c:extLst>
          </c:dPt>
          <c:dPt>
            <c:idx val="1"/>
            <c:bubble3D val="0"/>
            <c:spPr>
              <a:solidFill>
                <a:srgbClr val="0072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F-44A6-8947-9EE9F549AE72}"/>
              </c:ext>
            </c:extLst>
          </c:dPt>
          <c:val>
            <c:numRef>
              <c:f>Series!$B$7:$C$7</c:f>
              <c:numCache>
                <c:formatCode>0.00%</c:formatCode>
                <c:ptCount val="2"/>
                <c:pt idx="0">
                  <c:v>0.58560000000000001</c:v>
                </c:pt>
                <c:pt idx="1">
                  <c:v>0.41439999999999999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1F-44A6-8947-9EE9F549A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B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2C-4270-9BD4-65516DB8F58B}"/>
              </c:ext>
            </c:extLst>
          </c:dPt>
          <c:dPt>
            <c:idx val="1"/>
            <c:bubble3D val="0"/>
            <c:spPr>
              <a:solidFill>
                <a:srgbClr val="A31D3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2C-4270-9BD4-65516DB8F58B}"/>
              </c:ext>
            </c:extLst>
          </c:dPt>
          <c:val>
            <c:numRef>
              <c:f>Series!$B$8:$C$8</c:f>
              <c:numCache>
                <c:formatCode>0.00%</c:formatCode>
                <c:ptCount val="2"/>
                <c:pt idx="0">
                  <c:v>0.47060000000000002</c:v>
                </c:pt>
                <c:pt idx="1">
                  <c:v>0.52939999999999998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2C-4270-9BD4-65516DB8F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78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F-4599-9C2E-84C3015F78FF}"/>
              </c:ext>
            </c:extLst>
          </c:dPt>
          <c:dPt>
            <c:idx val="1"/>
            <c:bubble3D val="0"/>
            <c:spPr>
              <a:solidFill>
                <a:srgbClr val="ED17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F-4599-9C2E-84C3015F78FF}"/>
              </c:ext>
            </c:extLst>
          </c:dPt>
          <c:val>
            <c:numRef>
              <c:f>Series!$B$9:$C$9</c:f>
              <c:numCache>
                <c:formatCode>0.00%</c:formatCode>
                <c:ptCount val="2"/>
                <c:pt idx="0">
                  <c:v>0.54800000000000004</c:v>
                </c:pt>
                <c:pt idx="1">
                  <c:v>0.45200000000000001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F-4599-9C2E-84C3015F7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5-49C2-BB39-D15E63BD8D21}"/>
              </c:ext>
            </c:extLst>
          </c:dPt>
          <c:dPt>
            <c:idx val="1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5-49C2-BB39-D15E63BD8D21}"/>
              </c:ext>
            </c:extLst>
          </c:dPt>
          <c:val>
            <c:numRef>
              <c:f>Series!$B$10:$C$10</c:f>
              <c:numCache>
                <c:formatCode>0.00%</c:formatCode>
                <c:ptCount val="2"/>
                <c:pt idx="0">
                  <c:v>0.44779999999999998</c:v>
                </c:pt>
                <c:pt idx="1">
                  <c:v>0.55220000000000002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C5-49C2-BB39-D15E63BD8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D18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73-466F-BE09-643CB66A5329}"/>
              </c:ext>
            </c:extLst>
          </c:dPt>
          <c:dPt>
            <c:idx val="1"/>
            <c:bubble3D val="0"/>
            <c:spPr>
              <a:solidFill>
                <a:srgbClr val="0078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73-466F-BE09-643CB66A5329}"/>
              </c:ext>
            </c:extLst>
          </c:dPt>
          <c:val>
            <c:numRef>
              <c:f>Series!$G$6:$H$6</c:f>
              <c:numCache>
                <c:formatCode>0.00%</c:formatCode>
                <c:ptCount val="2"/>
                <c:pt idx="0">
                  <c:v>0.55769999999999997</c:v>
                </c:pt>
                <c:pt idx="1">
                  <c:v>0.44230000000000003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73-466F-BE09-643CB66A5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1D75-AB57-44DD-89E9-52EC8F06AED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3295-4F79-4E73-B474-D945339C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93295-4F79-4E73-B474-D945339C5E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00AA-84B6-4AD4-8966-6F0EB283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4FEE6-6CF4-47D9-BE1C-7DCE9738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0FC1-D0B0-465F-94EF-057D6B48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B30A-3C19-422C-A8B6-A9D0F8F8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9329-CB5D-4753-80F6-F1C2086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092F-2777-4939-8E8D-86D1201B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38CD-8212-4432-BB0B-B64885E0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8228-7962-4E35-A8F8-92F222FF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21F2-62C2-472E-BC72-D0D74C38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55FB-BFF5-4F23-A104-4E37A512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FB86F-042D-4AD5-BAA9-7E8B3B99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DBEF-D359-4AA2-9ECD-6E64B3B2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30F74-FFFD-4A71-89D8-D38631C9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1710-0203-4AA7-9E3B-E5A5E71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8A08-98E4-4D84-AB05-475076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D50-D90E-4911-832D-93235A2A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1C1E-B69A-4957-9754-1F41E05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66BC-F1AE-4E86-A4E7-40C11B5E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C7EB-4132-4A79-9908-53A9792B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33EB-C7DF-4A85-A88C-15739193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439E-9118-4389-8BFD-FC5669D4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5B1A-3437-40D3-9CB6-2553AC85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2BA5-9F1C-4938-9190-9CDBBA2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B60-8844-421A-A019-5F4C4204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2EAD-347C-480D-8289-A7EE2D0F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8752-4A7F-4CA5-B83F-0D1E4B17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96EB-B373-4DA2-9C13-3876A39D9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900B-71B9-441B-AB7A-02AD8BE8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EBA4-1228-47F7-B402-392A8BAE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1D47-A223-4874-974C-E88DBB0C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BB6C-6176-46FF-BD1E-19109F02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9A9B-E3CB-4F88-8CB0-DEB5D6ED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A908-90F4-4EAA-A97D-611458AC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EB5F6-8391-4F64-843B-0E8AAD17E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A20DE-F560-4AB2-9674-42FCC42D2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A4D5-3302-4022-A62E-A32BD8A7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510C8-19F0-4676-A22B-C07AFBA3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FF110-8E32-40BD-B1CF-5503A45F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02AF5-086C-4526-8F55-3A66F29B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A3E2-BA09-4B83-B890-87B4D565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78CFA-87FD-4E4F-87D7-30771962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4B8F4-97AA-45D8-A2EE-D6D9F22F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4A35-B302-4365-9F0F-00505EA9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33F60-B1F4-4F58-AC74-83481C92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0D3D5-0AFC-425A-BA86-92629C49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9740-53EA-41E1-AB6F-7B0126EB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76F3-7EFC-4ADE-BBF8-A473DBF2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786B-FA2C-4804-90A8-06393588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8E4AD-501B-41DD-9F4F-22DB0526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EBC1-E26E-4279-B46A-1CB8331E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2973-2DA8-47AB-9A75-FBCE26F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9DE7-4C73-4723-ABC2-DFDD312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5D-3C9C-41EC-B8CC-00033E9D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AF306-E3A9-4B96-B91E-F9CCEE51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B26B-7080-40BF-9196-483BE875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2CEC2-D659-4461-8AD0-B7F1E277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A51C-CE23-4013-B7A3-1C384CD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8CF1F-692A-4B05-A802-742C50C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D5B95-6841-4413-A349-105DA09A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4F84-B9E9-481E-AF5D-9CFA616E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D58D-3385-43E2-BE6E-1D9D1B9E6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8BBB-08A2-4671-9F8B-D7FE2286BCA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0E90-A7B3-4FC9-81E3-A3AAAD05D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9AAE-5F72-477C-B466-2FE21AD7D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814-C23E-44FB-AA72-18ECD6DF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gif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2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21.png"/><Relationship Id="rId5" Type="http://schemas.openxmlformats.org/officeDocument/2006/relationships/image" Target="../media/image2.gif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gif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chart" Target="../charts/chart3.xml"/><Relationship Id="rId3" Type="http://schemas.openxmlformats.org/officeDocument/2006/relationships/chart" Target="../charts/chart1.xml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28" Type="http://schemas.openxmlformats.org/officeDocument/2006/relationships/chart" Target="../charts/chart5.xml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chart" Target="../charts/chart8.xm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chart" Target="../charts/chart4.xml"/><Relationship Id="rId30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13" Type="http://schemas.microsoft.com/office/2007/relationships/hdphoto" Target="../media/hdphoto1.wdp"/><Relationship Id="rId18" Type="http://schemas.openxmlformats.org/officeDocument/2006/relationships/image" Target="../media/image18.png"/><Relationship Id="rId3" Type="http://schemas.openxmlformats.org/officeDocument/2006/relationships/chart" Target="../charts/chart9.xml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chart" Target="../charts/chart11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19" Type="http://schemas.openxmlformats.org/officeDocument/2006/relationships/image" Target="../media/image21.png"/><Relationship Id="rId4" Type="http://schemas.openxmlformats.org/officeDocument/2006/relationships/chart" Target="../charts/chart10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chart" Target="../charts/chart13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chart" Target="../charts/chart15.xml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chart" Target="../charts/chart14.xml"/><Relationship Id="rId9" Type="http://schemas.openxmlformats.org/officeDocument/2006/relationships/image" Target="../media/image5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hart" Target="../charts/chart1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chart" Target="../charts/chart18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2D78E-35BF-4A5E-9B11-5AD3F264CB40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Left Brace 2062">
            <a:extLst>
              <a:ext uri="{FF2B5EF4-FFF2-40B4-BE49-F238E27FC236}">
                <a16:creationId xmlns:a16="http://schemas.microsoft.com/office/drawing/2014/main" id="{3FCDA261-33E8-457D-ADF3-F7C2FB62B719}"/>
              </a:ext>
            </a:extLst>
          </p:cNvPr>
          <p:cNvSpPr/>
          <p:nvPr/>
        </p:nvSpPr>
        <p:spPr>
          <a:xfrm rot="10800000">
            <a:off x="2268795" y="4332047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Left Brace 2061">
            <a:extLst>
              <a:ext uri="{FF2B5EF4-FFF2-40B4-BE49-F238E27FC236}">
                <a16:creationId xmlns:a16="http://schemas.microsoft.com/office/drawing/2014/main" id="{3E534DB0-5005-40D2-9DE6-3BF9AE14BBE0}"/>
              </a:ext>
            </a:extLst>
          </p:cNvPr>
          <p:cNvSpPr/>
          <p:nvPr/>
        </p:nvSpPr>
        <p:spPr>
          <a:xfrm rot="10800000">
            <a:off x="2275375" y="1791808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F79A-815B-46D8-AAC6-98E3FA2DCA45}"/>
              </a:ext>
            </a:extLst>
          </p:cNvPr>
          <p:cNvSpPr/>
          <p:nvPr/>
        </p:nvSpPr>
        <p:spPr>
          <a:xfrm>
            <a:off x="526657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847F2-0FE3-414B-AEC5-E1A7234F8FAD}"/>
              </a:ext>
            </a:extLst>
          </p:cNvPr>
          <p:cNvSpPr/>
          <p:nvPr/>
        </p:nvSpPr>
        <p:spPr>
          <a:xfrm>
            <a:off x="526657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8350F-0554-437E-9691-50E6B01927CC}"/>
              </a:ext>
            </a:extLst>
          </p:cNvPr>
          <p:cNvSpPr txBox="1"/>
          <p:nvPr/>
        </p:nvSpPr>
        <p:spPr>
          <a:xfrm>
            <a:off x="444800" y="55509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DALLAS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7EF613-44A2-4C83-B46A-8CD786190F44}"/>
              </a:ext>
            </a:extLst>
          </p:cNvPr>
          <p:cNvSpPr txBox="1"/>
          <p:nvPr/>
        </p:nvSpPr>
        <p:spPr>
          <a:xfrm>
            <a:off x="438858" y="5023824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FD8A0-CD54-43A5-AE36-BE954C5D2744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MY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5D0A1-1ADB-4250-82DC-A1955847C9CF}"/>
              </a:ext>
            </a:extLst>
          </p:cNvPr>
          <p:cNvSpPr/>
          <p:nvPr/>
        </p:nvSpPr>
        <p:spPr>
          <a:xfrm>
            <a:off x="526657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44830-4713-404D-9B4D-83702051DDAF}"/>
              </a:ext>
            </a:extLst>
          </p:cNvPr>
          <p:cNvSpPr/>
          <p:nvPr/>
        </p:nvSpPr>
        <p:spPr>
          <a:xfrm>
            <a:off x="526657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AF8F0-30C2-4705-A051-C17A144066F3}"/>
              </a:ext>
            </a:extLst>
          </p:cNvPr>
          <p:cNvSpPr/>
          <p:nvPr/>
        </p:nvSpPr>
        <p:spPr>
          <a:xfrm>
            <a:off x="526657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28BCA7-4045-44A4-A7B6-09B933B9D9CD}"/>
              </a:ext>
            </a:extLst>
          </p:cNvPr>
          <p:cNvSpPr/>
          <p:nvPr/>
        </p:nvSpPr>
        <p:spPr>
          <a:xfrm>
            <a:off x="526657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673485-E266-42C6-B937-0374C93C529D}"/>
              </a:ext>
            </a:extLst>
          </p:cNvPr>
          <p:cNvSpPr/>
          <p:nvPr/>
        </p:nvSpPr>
        <p:spPr>
          <a:xfrm>
            <a:off x="526657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DB766-B16F-400D-B952-497203FA2F07}"/>
              </a:ext>
            </a:extLst>
          </p:cNvPr>
          <p:cNvSpPr/>
          <p:nvPr/>
        </p:nvSpPr>
        <p:spPr>
          <a:xfrm>
            <a:off x="526657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8B40EA-20EF-4E56-9585-D4D04A2100A3}"/>
              </a:ext>
            </a:extLst>
          </p:cNvPr>
          <p:cNvSpPr/>
          <p:nvPr/>
        </p:nvSpPr>
        <p:spPr>
          <a:xfrm>
            <a:off x="2482798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1B0217-79FA-490E-8A5A-E6F19127BFA1}"/>
              </a:ext>
            </a:extLst>
          </p:cNvPr>
          <p:cNvSpPr/>
          <p:nvPr/>
        </p:nvSpPr>
        <p:spPr>
          <a:xfrm>
            <a:off x="2482798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052AA-340F-401A-96DE-CD8EA6665CF1}"/>
              </a:ext>
            </a:extLst>
          </p:cNvPr>
          <p:cNvSpPr/>
          <p:nvPr/>
        </p:nvSpPr>
        <p:spPr>
          <a:xfrm>
            <a:off x="2482798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5972F5-813A-46DC-8677-2C2BAEA97C08}"/>
              </a:ext>
            </a:extLst>
          </p:cNvPr>
          <p:cNvSpPr/>
          <p:nvPr/>
        </p:nvSpPr>
        <p:spPr>
          <a:xfrm>
            <a:off x="2482798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38FAB8-366C-4965-85DD-B070C1169EA9}"/>
              </a:ext>
            </a:extLst>
          </p:cNvPr>
          <p:cNvSpPr/>
          <p:nvPr/>
        </p:nvSpPr>
        <p:spPr>
          <a:xfrm>
            <a:off x="3361417" y="315047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0EBA7-8FA3-4589-B0B3-301D67BA99EB}"/>
              </a:ext>
            </a:extLst>
          </p:cNvPr>
          <p:cNvSpPr/>
          <p:nvPr/>
        </p:nvSpPr>
        <p:spPr>
          <a:xfrm>
            <a:off x="3361417" y="367220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5E009-3143-4F30-B82A-7753537289AA}"/>
              </a:ext>
            </a:extLst>
          </p:cNvPr>
          <p:cNvSpPr/>
          <p:nvPr/>
        </p:nvSpPr>
        <p:spPr>
          <a:xfrm>
            <a:off x="9908105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8C3FA4-D6A1-4EBE-A0C7-65F47124B982}"/>
              </a:ext>
            </a:extLst>
          </p:cNvPr>
          <p:cNvSpPr/>
          <p:nvPr/>
        </p:nvSpPr>
        <p:spPr>
          <a:xfrm>
            <a:off x="9908105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2FA2B-2243-400E-928A-FBCF36F87FA9}"/>
              </a:ext>
            </a:extLst>
          </p:cNvPr>
          <p:cNvSpPr/>
          <p:nvPr/>
        </p:nvSpPr>
        <p:spPr>
          <a:xfrm>
            <a:off x="9908105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F71B9-87C6-4A49-928F-0C49091ECBC1}"/>
              </a:ext>
            </a:extLst>
          </p:cNvPr>
          <p:cNvSpPr/>
          <p:nvPr/>
        </p:nvSpPr>
        <p:spPr>
          <a:xfrm>
            <a:off x="9908105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571BF-398E-472B-8D83-1A2ECAA435E2}"/>
              </a:ext>
            </a:extLst>
          </p:cNvPr>
          <p:cNvSpPr/>
          <p:nvPr/>
        </p:nvSpPr>
        <p:spPr>
          <a:xfrm>
            <a:off x="9908105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8CA13-3F32-48C7-BA04-5D5137342485}"/>
              </a:ext>
            </a:extLst>
          </p:cNvPr>
          <p:cNvSpPr/>
          <p:nvPr/>
        </p:nvSpPr>
        <p:spPr>
          <a:xfrm>
            <a:off x="9908105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0670BE-4962-4384-A1E1-F2012173A992}"/>
              </a:ext>
            </a:extLst>
          </p:cNvPr>
          <p:cNvSpPr/>
          <p:nvPr/>
        </p:nvSpPr>
        <p:spPr>
          <a:xfrm>
            <a:off x="9908105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AF488-13D3-4420-A623-7EA63418C59C}"/>
              </a:ext>
            </a:extLst>
          </p:cNvPr>
          <p:cNvSpPr/>
          <p:nvPr/>
        </p:nvSpPr>
        <p:spPr>
          <a:xfrm>
            <a:off x="9908105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8E2224-050F-4013-9395-37795AFC88DB}"/>
              </a:ext>
            </a:extLst>
          </p:cNvPr>
          <p:cNvSpPr/>
          <p:nvPr/>
        </p:nvSpPr>
        <p:spPr>
          <a:xfrm>
            <a:off x="7951964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2AE533-4D9B-4B6A-AF7C-5E173A26E5D6}"/>
              </a:ext>
            </a:extLst>
          </p:cNvPr>
          <p:cNvSpPr/>
          <p:nvPr/>
        </p:nvSpPr>
        <p:spPr>
          <a:xfrm>
            <a:off x="7951964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D6C10C-E8E0-48A8-9F30-621B13C0B7AF}"/>
              </a:ext>
            </a:extLst>
          </p:cNvPr>
          <p:cNvSpPr/>
          <p:nvPr/>
        </p:nvSpPr>
        <p:spPr>
          <a:xfrm>
            <a:off x="7951964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734371-C6B9-488C-8BB9-8467E9F8BB58}"/>
              </a:ext>
            </a:extLst>
          </p:cNvPr>
          <p:cNvSpPr/>
          <p:nvPr/>
        </p:nvSpPr>
        <p:spPr>
          <a:xfrm>
            <a:off x="7951964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6847F-136C-4858-AD2B-3D456C0123AF}"/>
              </a:ext>
            </a:extLst>
          </p:cNvPr>
          <p:cNvSpPr/>
          <p:nvPr/>
        </p:nvSpPr>
        <p:spPr>
          <a:xfrm>
            <a:off x="7073345" y="314030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C3F20-657D-44E5-B12B-D56339537442}"/>
              </a:ext>
            </a:extLst>
          </p:cNvPr>
          <p:cNvSpPr/>
          <p:nvPr/>
        </p:nvSpPr>
        <p:spPr>
          <a:xfrm>
            <a:off x="7073345" y="3662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92FA8B-DF1E-4ED2-AC1C-789D421FDF82}"/>
              </a:ext>
            </a:extLst>
          </p:cNvPr>
          <p:cNvSpPr/>
          <p:nvPr/>
        </p:nvSpPr>
        <p:spPr>
          <a:xfrm>
            <a:off x="5216656" y="2074242"/>
            <a:ext cx="1757238" cy="91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8C7736C-4D48-41FD-B29B-C4D7B0718234}"/>
              </a:ext>
            </a:extLst>
          </p:cNvPr>
          <p:cNvSpPr/>
          <p:nvPr/>
        </p:nvSpPr>
        <p:spPr>
          <a:xfrm>
            <a:off x="9707751" y="1784665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2027341-CDC0-4830-AE2C-DFC9D7D4C90B}"/>
              </a:ext>
            </a:extLst>
          </p:cNvPr>
          <p:cNvSpPr/>
          <p:nvPr/>
        </p:nvSpPr>
        <p:spPr>
          <a:xfrm>
            <a:off x="9707751" y="4329583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4F191138-6B14-4F6A-AF4E-EC9D154E05E0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8218307" y="2528026"/>
            <a:ext cx="345934" cy="878619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476115E-BBD4-4D68-A8F3-AAD87D141838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rot="16200000" flipV="1">
            <a:off x="8186341" y="3796989"/>
            <a:ext cx="409866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7F2F872-FE64-4F06-B1DC-FBE5E1E4E940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3600880" y="3802077"/>
            <a:ext cx="399693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F65CA8B-EC87-41B8-876E-27653CC8B54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16200000" flipH="1">
            <a:off x="3622673" y="2533111"/>
            <a:ext cx="356107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1B118C4-91F2-427A-AF4D-7BED9432FD51}"/>
              </a:ext>
            </a:extLst>
          </p:cNvPr>
          <p:cNvSpPr txBox="1"/>
          <p:nvPr/>
        </p:nvSpPr>
        <p:spPr>
          <a:xfrm>
            <a:off x="9912022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1CF001-AF31-4244-92FA-610E6AF26344}"/>
              </a:ext>
            </a:extLst>
          </p:cNvPr>
          <p:cNvSpPr txBox="1"/>
          <p:nvPr/>
        </p:nvSpPr>
        <p:spPr>
          <a:xfrm>
            <a:off x="9912022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43EB0-28D2-41E6-B3B4-C81F4E9B788A}"/>
              </a:ext>
            </a:extLst>
          </p:cNvPr>
          <p:cNvSpPr txBox="1"/>
          <p:nvPr/>
        </p:nvSpPr>
        <p:spPr>
          <a:xfrm>
            <a:off x="9912022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C1C9C1-097A-4999-94ED-CEB0994EA0AF}"/>
              </a:ext>
            </a:extLst>
          </p:cNvPr>
          <p:cNvSpPr txBox="1"/>
          <p:nvPr/>
        </p:nvSpPr>
        <p:spPr>
          <a:xfrm>
            <a:off x="9912022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C82A94-6051-4743-BE24-EA137C9373B4}"/>
              </a:ext>
            </a:extLst>
          </p:cNvPr>
          <p:cNvSpPr txBox="1"/>
          <p:nvPr/>
        </p:nvSpPr>
        <p:spPr>
          <a:xfrm>
            <a:off x="9912022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7F10F2-8838-44CD-AA35-BAFE2097CB91}"/>
              </a:ext>
            </a:extLst>
          </p:cNvPr>
          <p:cNvSpPr txBox="1"/>
          <p:nvPr/>
        </p:nvSpPr>
        <p:spPr>
          <a:xfrm>
            <a:off x="9912022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67410-D74C-4C87-B374-3B9C82B5FDB5}"/>
              </a:ext>
            </a:extLst>
          </p:cNvPr>
          <p:cNvSpPr txBox="1"/>
          <p:nvPr/>
        </p:nvSpPr>
        <p:spPr>
          <a:xfrm>
            <a:off x="9908431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69A628-942F-458A-AA43-2BF945FBCDF5}"/>
              </a:ext>
            </a:extLst>
          </p:cNvPr>
          <p:cNvSpPr txBox="1"/>
          <p:nvPr/>
        </p:nvSpPr>
        <p:spPr>
          <a:xfrm>
            <a:off x="9908430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D46F52-5FED-4D7E-BD05-37C9B04593CD}"/>
              </a:ext>
            </a:extLst>
          </p:cNvPr>
          <p:cNvSpPr txBox="1"/>
          <p:nvPr/>
        </p:nvSpPr>
        <p:spPr>
          <a:xfrm>
            <a:off x="2017064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C29011-FE92-491A-924B-BA88C6F2EA26}"/>
              </a:ext>
            </a:extLst>
          </p:cNvPr>
          <p:cNvSpPr txBox="1"/>
          <p:nvPr/>
        </p:nvSpPr>
        <p:spPr>
          <a:xfrm>
            <a:off x="2017064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256AAE-4C70-42FB-9860-FBB8493FB2EA}"/>
              </a:ext>
            </a:extLst>
          </p:cNvPr>
          <p:cNvSpPr txBox="1"/>
          <p:nvPr/>
        </p:nvSpPr>
        <p:spPr>
          <a:xfrm>
            <a:off x="2017064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2FDBF-30B1-4A2B-BB1C-5FE93836F225}"/>
              </a:ext>
            </a:extLst>
          </p:cNvPr>
          <p:cNvSpPr txBox="1"/>
          <p:nvPr/>
        </p:nvSpPr>
        <p:spPr>
          <a:xfrm>
            <a:off x="2017064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90903D-36AC-44E8-B2A8-66F3C9A21320}"/>
              </a:ext>
            </a:extLst>
          </p:cNvPr>
          <p:cNvSpPr txBox="1"/>
          <p:nvPr/>
        </p:nvSpPr>
        <p:spPr>
          <a:xfrm>
            <a:off x="2017064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89DD1C-4D70-491C-8781-2CDA0E06BA0A}"/>
              </a:ext>
            </a:extLst>
          </p:cNvPr>
          <p:cNvSpPr txBox="1"/>
          <p:nvPr/>
        </p:nvSpPr>
        <p:spPr>
          <a:xfrm>
            <a:off x="2017064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95B1CC-7ABD-496E-8BBA-9C5348B5A502}"/>
              </a:ext>
            </a:extLst>
          </p:cNvPr>
          <p:cNvSpPr txBox="1"/>
          <p:nvPr/>
        </p:nvSpPr>
        <p:spPr>
          <a:xfrm>
            <a:off x="2013473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02DC6A-8223-41A9-9083-69671FECE7C6}"/>
              </a:ext>
            </a:extLst>
          </p:cNvPr>
          <p:cNvSpPr txBox="1"/>
          <p:nvPr/>
        </p:nvSpPr>
        <p:spPr>
          <a:xfrm>
            <a:off x="2013472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pic>
        <p:nvPicPr>
          <p:cNvPr id="1036" name="Picture 4" descr="Basketball Championship Trophy Clipart">
            <a:extLst>
              <a:ext uri="{FF2B5EF4-FFF2-40B4-BE49-F238E27FC236}">
                <a16:creationId xmlns:a16="http://schemas.microsoft.com/office/drawing/2014/main" id="{A2A3DA24-9C5B-49C3-993E-E8A9CC47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68" y="2208414"/>
            <a:ext cx="325250" cy="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10881406" y="5956573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10107333" y="6459707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80E6E8-1494-4148-AF93-3BE05DFB0B04}"/>
              </a:ext>
            </a:extLst>
          </p:cNvPr>
          <p:cNvSpPr txBox="1"/>
          <p:nvPr/>
        </p:nvSpPr>
        <p:spPr>
          <a:xfrm>
            <a:off x="10239763" y="136149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5F5C84B3-4278-4A46-96CF-B2FD17C5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1361767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25F72B3-9591-4654-AECB-8B9AD1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78" y="1299646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965772-6D4E-4CEF-A724-94D3809FF438}"/>
              </a:ext>
            </a:extLst>
          </p:cNvPr>
          <p:cNvSpPr txBox="1"/>
          <p:nvPr/>
        </p:nvSpPr>
        <p:spPr>
          <a:xfrm>
            <a:off x="375935" y="1370800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pic>
        <p:nvPicPr>
          <p:cNvPr id="205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46E2DBFF-581E-421D-B884-A376EB15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4" y="5023823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27A3A850-706E-4E6A-8577-D8DCAF5B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4" y="3001718"/>
            <a:ext cx="356711" cy="3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-20 Houston Rockets Schedule | ESPN">
            <a:extLst>
              <a:ext uri="{FF2B5EF4-FFF2-40B4-BE49-F238E27FC236}">
                <a16:creationId xmlns:a16="http://schemas.microsoft.com/office/drawing/2014/main" id="{B2566C7C-C1A6-48D1-8CE7-C0B6E4C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74" y="2482966"/>
            <a:ext cx="342791" cy="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105299B0-06F0-4E06-A1C6-3309159F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6" y="3919091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E8718CD9-89D7-4F64-B3CD-96707537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6" y="4450995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D7234B19-61C5-4F11-A0CE-893A518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02" y="5549642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D4A937CF-113E-42A6-8B4E-7671F914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99" y="1889298"/>
            <a:ext cx="336931" cy="33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E31893F4-18A5-44D6-A315-19126CDF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92" y="2518502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019-20 Boston Celtics Schedule | ESPN">
            <a:extLst>
              <a:ext uri="{FF2B5EF4-FFF2-40B4-BE49-F238E27FC236}">
                <a16:creationId xmlns:a16="http://schemas.microsoft.com/office/drawing/2014/main" id="{105046E8-29C3-4A78-A5DA-02646CE2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68" y="3942093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2C8A81E0-93CF-4982-8AC5-1723F49E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4451149"/>
            <a:ext cx="260736" cy="26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26B96751-001C-4C6C-A3EF-4A08742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064569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883E3AAA-2A91-4852-BABF-424933F8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588205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7D042-D7C2-41B3-B371-54956279831A}"/>
              </a:ext>
            </a:extLst>
          </p:cNvPr>
          <p:cNvSpPr txBox="1"/>
          <p:nvPr/>
        </p:nvSpPr>
        <p:spPr>
          <a:xfrm>
            <a:off x="438858" y="39092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077F7-72A7-4900-BB68-EA8B459EFFF9}"/>
              </a:ext>
            </a:extLst>
          </p:cNvPr>
          <p:cNvSpPr txBox="1"/>
          <p:nvPr/>
        </p:nvSpPr>
        <p:spPr>
          <a:xfrm>
            <a:off x="438858" y="442565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UTAH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8BA03-DA98-43FC-894F-BAB020B70C6F}"/>
              </a:ext>
            </a:extLst>
          </p:cNvPr>
          <p:cNvSpPr txBox="1"/>
          <p:nvPr/>
        </p:nvSpPr>
        <p:spPr>
          <a:xfrm>
            <a:off x="435890" y="247543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HOUSTON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0BD31-1572-4641-A900-7A1D6555C8C5}"/>
              </a:ext>
            </a:extLst>
          </p:cNvPr>
          <p:cNvSpPr txBox="1"/>
          <p:nvPr/>
        </p:nvSpPr>
        <p:spPr>
          <a:xfrm>
            <a:off x="433788" y="3021113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Light SemiCondensed" panose="020B0502040204020203" pitchFamily="34" charset="0"/>
              </a:rPr>
              <a:t>OKLAHOMA CITY</a:t>
            </a:r>
          </a:p>
        </p:txBody>
      </p:sp>
      <p:pic>
        <p:nvPicPr>
          <p:cNvPr id="1054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08A1E1CD-CF2A-404D-B524-D0BF56C7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6" y="1919646"/>
            <a:ext cx="248654" cy="2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8EFFF1B3-8FBE-43F7-84DD-A061ACDB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278" y="303846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FE171-930A-4F8C-92C1-DB49196DD519}"/>
              </a:ext>
            </a:extLst>
          </p:cNvPr>
          <p:cNvSpPr txBox="1"/>
          <p:nvPr/>
        </p:nvSpPr>
        <p:spPr>
          <a:xfrm>
            <a:off x="375935" y="189398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PORTLAND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C6F51-A1E9-4ACD-9A86-C7CAB8D2E216}"/>
              </a:ext>
            </a:extLst>
          </p:cNvPr>
          <p:cNvSpPr txBox="1"/>
          <p:nvPr/>
        </p:nvSpPr>
        <p:spPr>
          <a:xfrm>
            <a:off x="10239763" y="187892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ORLANDO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554F5-DA32-44D6-AA36-288530008CD2}"/>
              </a:ext>
            </a:extLst>
          </p:cNvPr>
          <p:cNvSpPr txBox="1"/>
          <p:nvPr/>
        </p:nvSpPr>
        <p:spPr>
          <a:xfrm>
            <a:off x="10236134" y="248949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INDIANA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99EF3-3479-45B5-8EDC-FD76FD8E93FB}"/>
              </a:ext>
            </a:extLst>
          </p:cNvPr>
          <p:cNvSpPr txBox="1"/>
          <p:nvPr/>
        </p:nvSpPr>
        <p:spPr>
          <a:xfrm>
            <a:off x="10233033" y="301238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47257-C22A-4F64-8FC8-837FB2D581DE}"/>
              </a:ext>
            </a:extLst>
          </p:cNvPr>
          <p:cNvSpPr txBox="1"/>
          <p:nvPr/>
        </p:nvSpPr>
        <p:spPr>
          <a:xfrm>
            <a:off x="10230282" y="390998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8B897-9608-4B89-B944-6B92F467A808}"/>
              </a:ext>
            </a:extLst>
          </p:cNvPr>
          <p:cNvSpPr txBox="1"/>
          <p:nvPr/>
        </p:nvSpPr>
        <p:spPr>
          <a:xfrm>
            <a:off x="10227181" y="443287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PHILADELPHIA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ADD03-AF24-4188-A226-64EF93558FAC}"/>
              </a:ext>
            </a:extLst>
          </p:cNvPr>
          <p:cNvSpPr txBox="1"/>
          <p:nvPr/>
        </p:nvSpPr>
        <p:spPr>
          <a:xfrm>
            <a:off x="10242864" y="502690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5AE60-3C23-43D2-9BB5-9106A6A8918A}"/>
              </a:ext>
            </a:extLst>
          </p:cNvPr>
          <p:cNvSpPr txBox="1"/>
          <p:nvPr/>
        </p:nvSpPr>
        <p:spPr>
          <a:xfrm>
            <a:off x="10239763" y="554979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BROOKLYN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9CAC38-AE93-4994-B809-5852F4A6C421}"/>
              </a:ext>
            </a:extLst>
          </p:cNvPr>
          <p:cNvSpPr txBox="1"/>
          <p:nvPr/>
        </p:nvSpPr>
        <p:spPr>
          <a:xfrm>
            <a:off x="3950017" y="189007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27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07F92C3A-19D9-41BC-B731-FAE48C26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31" y="1862667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F39D75-F769-423A-9428-2702C6F261EE}"/>
              </a:ext>
            </a:extLst>
          </p:cNvPr>
          <p:cNvSpPr txBox="1"/>
          <p:nvPr/>
        </p:nvSpPr>
        <p:spPr>
          <a:xfrm>
            <a:off x="2308888" y="1933821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49F3F-6884-4EC2-9D55-1BF76A7E6D72}"/>
              </a:ext>
            </a:extLst>
          </p:cNvPr>
          <p:cNvSpPr txBox="1"/>
          <p:nvPr/>
        </p:nvSpPr>
        <p:spPr>
          <a:xfrm>
            <a:off x="3952344" y="495452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5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3FD4A9EB-6FBA-4D36-8854-4AF6B36A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99" y="499744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D175244-ED15-4ECA-A2D4-B501F36CA003}"/>
              </a:ext>
            </a:extLst>
          </p:cNvPr>
          <p:cNvSpPr txBox="1"/>
          <p:nvPr/>
        </p:nvSpPr>
        <p:spPr>
          <a:xfrm>
            <a:off x="2377729" y="499049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F0EE44-4E03-41E6-848B-779921CBCAE9}"/>
              </a:ext>
            </a:extLst>
          </p:cNvPr>
          <p:cNvSpPr txBox="1"/>
          <p:nvPr/>
        </p:nvSpPr>
        <p:spPr>
          <a:xfrm>
            <a:off x="3949530" y="443543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48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BC80B30C-2794-46BF-A20D-985E53A8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76" y="4480199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90B1C574-E45A-4514-ACA8-EEAD6635EA24}"/>
              </a:ext>
            </a:extLst>
          </p:cNvPr>
          <p:cNvSpPr txBox="1"/>
          <p:nvPr/>
        </p:nvSpPr>
        <p:spPr>
          <a:xfrm>
            <a:off x="2371324" y="446992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CC75FA6-AE49-4E85-AA9B-C019B7B3715D}"/>
              </a:ext>
            </a:extLst>
          </p:cNvPr>
          <p:cNvSpPr txBox="1"/>
          <p:nvPr/>
        </p:nvSpPr>
        <p:spPr>
          <a:xfrm>
            <a:off x="8009300" y="190157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98969086-19DF-43FB-B823-6981EA5EC0E7}"/>
              </a:ext>
            </a:extLst>
          </p:cNvPr>
          <p:cNvSpPr txBox="1"/>
          <p:nvPr/>
        </p:nvSpPr>
        <p:spPr>
          <a:xfrm>
            <a:off x="8337041" y="193125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20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0A51F8CC-1CCD-4EC0-8931-9B91E706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20" y="1936289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TextBox 2067">
            <a:extLst>
              <a:ext uri="{FF2B5EF4-FFF2-40B4-BE49-F238E27FC236}">
                <a16:creationId xmlns:a16="http://schemas.microsoft.com/office/drawing/2014/main" id="{5B1CEDAD-515E-4A7E-BC9C-FAC9B9883B17}"/>
              </a:ext>
            </a:extLst>
          </p:cNvPr>
          <p:cNvSpPr txBox="1"/>
          <p:nvPr/>
        </p:nvSpPr>
        <p:spPr>
          <a:xfrm>
            <a:off x="8013507" y="241886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2069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BE3600D5-EE61-4E68-8CF1-CC7720B8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63" y="247639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TextBox 2069">
            <a:extLst>
              <a:ext uri="{FF2B5EF4-FFF2-40B4-BE49-F238E27FC236}">
                <a16:creationId xmlns:a16="http://schemas.microsoft.com/office/drawing/2014/main" id="{1D8AF4C4-213A-4E8F-8814-187594708D42}"/>
              </a:ext>
            </a:extLst>
          </p:cNvPr>
          <p:cNvSpPr txBox="1"/>
          <p:nvPr/>
        </p:nvSpPr>
        <p:spPr>
          <a:xfrm>
            <a:off x="8334518" y="245507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344FA14A-AE7E-4252-8ECA-17DA1BBC3374}"/>
              </a:ext>
            </a:extLst>
          </p:cNvPr>
          <p:cNvSpPr txBox="1"/>
          <p:nvPr/>
        </p:nvSpPr>
        <p:spPr>
          <a:xfrm>
            <a:off x="8004434" y="444024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72" name="Picture 20" descr="2019-20 Boston Celtics Schedule | ESPN">
            <a:extLst>
              <a:ext uri="{FF2B5EF4-FFF2-40B4-BE49-F238E27FC236}">
                <a16:creationId xmlns:a16="http://schemas.microsoft.com/office/drawing/2014/main" id="{61400A06-177E-4A64-9B6B-16A1CD5F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0" y="4507541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TextBox 2072">
            <a:extLst>
              <a:ext uri="{FF2B5EF4-FFF2-40B4-BE49-F238E27FC236}">
                <a16:creationId xmlns:a16="http://schemas.microsoft.com/office/drawing/2014/main" id="{EEA5285E-0AF8-4F50-87A4-489799DCF35B}"/>
              </a:ext>
            </a:extLst>
          </p:cNvPr>
          <p:cNvSpPr txBox="1"/>
          <p:nvPr/>
        </p:nvSpPr>
        <p:spPr>
          <a:xfrm>
            <a:off x="8322694" y="447543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4C9ADD5C-3A33-4625-80D8-61136327FDA7}"/>
              </a:ext>
            </a:extLst>
          </p:cNvPr>
          <p:cNvSpPr txBox="1"/>
          <p:nvPr/>
        </p:nvSpPr>
        <p:spPr>
          <a:xfrm>
            <a:off x="8002608" y="4963554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075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B2B5A582-ACF3-4E44-BC98-901B91F3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85" y="5040271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19391873-CE23-4696-B0C1-DFB4B15BBD22}"/>
              </a:ext>
            </a:extLst>
          </p:cNvPr>
          <p:cNvSpPr txBox="1"/>
          <p:nvPr/>
        </p:nvSpPr>
        <p:spPr>
          <a:xfrm>
            <a:off x="8337041" y="500260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F9AEE6E-E20F-4ADA-B1FD-76C0224D75D1}"/>
              </a:ext>
            </a:extLst>
          </p:cNvPr>
          <p:cNvSpPr txBox="1"/>
          <p:nvPr/>
        </p:nvSpPr>
        <p:spPr>
          <a:xfrm>
            <a:off x="4824146" y="366852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07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33C10D74-C509-4EE7-A051-C5504B0C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01" y="371144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TextBox 2078">
            <a:extLst>
              <a:ext uri="{FF2B5EF4-FFF2-40B4-BE49-F238E27FC236}">
                <a16:creationId xmlns:a16="http://schemas.microsoft.com/office/drawing/2014/main" id="{BC5EB291-6AB0-4642-A97D-5536D1C9F2B1}"/>
              </a:ext>
            </a:extLst>
          </p:cNvPr>
          <p:cNvSpPr txBox="1"/>
          <p:nvPr/>
        </p:nvSpPr>
        <p:spPr>
          <a:xfrm>
            <a:off x="3249531" y="3704501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E329EE-9C66-4AE3-BB23-4A9D750B3F3F}"/>
              </a:ext>
            </a:extLst>
          </p:cNvPr>
          <p:cNvSpPr txBox="1"/>
          <p:nvPr/>
        </p:nvSpPr>
        <p:spPr>
          <a:xfrm>
            <a:off x="4813094" y="314706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6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D3CC9629-4B51-45C4-BF73-4CE17DAF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90" y="3114888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F07FD04-8D4A-498D-AB2A-392BDB3CD710}"/>
              </a:ext>
            </a:extLst>
          </p:cNvPr>
          <p:cNvSpPr txBox="1"/>
          <p:nvPr/>
        </p:nvSpPr>
        <p:spPr>
          <a:xfrm>
            <a:off x="3233884" y="318604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398F2B-35A1-4C98-99F1-B93A1D96ECDA}"/>
              </a:ext>
            </a:extLst>
          </p:cNvPr>
          <p:cNvSpPr txBox="1"/>
          <p:nvPr/>
        </p:nvSpPr>
        <p:spPr>
          <a:xfrm>
            <a:off x="3946810" y="242217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74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0EE5BC84-05CE-42F7-AC10-A83A0991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10" y="2449308"/>
            <a:ext cx="356711" cy="3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1968797-E85C-4023-8A9F-C17CEEB1E983}"/>
              </a:ext>
            </a:extLst>
          </p:cNvPr>
          <p:cNvSpPr txBox="1"/>
          <p:nvPr/>
        </p:nvSpPr>
        <p:spPr>
          <a:xfrm>
            <a:off x="2363534" y="2471878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Light SemiCondensed" panose="020B0502040204020203" pitchFamily="34" charset="0"/>
              </a:rPr>
              <a:t>OKLAHOMA CITY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00800-2A47-42A5-8472-891976C74D0D}"/>
              </a:ext>
            </a:extLst>
          </p:cNvPr>
          <p:cNvSpPr txBox="1"/>
          <p:nvPr/>
        </p:nvSpPr>
        <p:spPr>
          <a:xfrm>
            <a:off x="7122181" y="313986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E1BDA2-8649-475F-9D2E-59BB218443A0}"/>
              </a:ext>
            </a:extLst>
          </p:cNvPr>
          <p:cNvSpPr txBox="1"/>
          <p:nvPr/>
        </p:nvSpPr>
        <p:spPr>
          <a:xfrm>
            <a:off x="7449922" y="316953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79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63A30FBB-6A8E-44FA-93B5-64E8A61C7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01" y="3174575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F2BF543-3A0B-4F4C-900B-F8EE81E4BFF6}"/>
              </a:ext>
            </a:extLst>
          </p:cNvPr>
          <p:cNvSpPr txBox="1"/>
          <p:nvPr/>
        </p:nvSpPr>
        <p:spPr>
          <a:xfrm>
            <a:off x="7139082" y="366164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11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F729E88C-BBDA-425F-9F34-01AA8252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59" y="3738365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86E6FAB-E7E7-41D3-B69E-96661AD88F37}"/>
              </a:ext>
            </a:extLst>
          </p:cNvPr>
          <p:cNvSpPr txBox="1"/>
          <p:nvPr/>
        </p:nvSpPr>
        <p:spPr>
          <a:xfrm>
            <a:off x="7448115" y="370070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pic>
        <p:nvPicPr>
          <p:cNvPr id="118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6DC3936F-572F-48C8-AFDE-5D16B67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74" y="3108480"/>
            <a:ext cx="1021831" cy="10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24F3C00C-4596-410F-A183-1D6CDCDDE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195235"/>
            <a:ext cx="848322" cy="8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4A8ACC61-44BD-44D5-999A-23B52BF0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02" y="2106964"/>
            <a:ext cx="853074" cy="8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7BBDF15-CFFB-441C-8006-8B7FA3DC2C2F}"/>
              </a:ext>
            </a:extLst>
          </p:cNvPr>
          <p:cNvSpPr txBox="1"/>
          <p:nvPr/>
        </p:nvSpPr>
        <p:spPr>
          <a:xfrm>
            <a:off x="651827" y="1654870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BB17AB-2B78-4560-9047-7083555CB15B}"/>
              </a:ext>
            </a:extLst>
          </p:cNvPr>
          <p:cNvSpPr txBox="1"/>
          <p:nvPr/>
        </p:nvSpPr>
        <p:spPr>
          <a:xfrm>
            <a:off x="651827" y="2770746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OKC WINS 4-3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50AD654-782A-434F-9FB7-74F12D6804B3}"/>
              </a:ext>
            </a:extLst>
          </p:cNvPr>
          <p:cNvSpPr txBox="1"/>
          <p:nvPr/>
        </p:nvSpPr>
        <p:spPr>
          <a:xfrm>
            <a:off x="688558" y="41950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DEN WINS 4-2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28A4FA-5106-46BC-9A38-00FCE64FCC3A}"/>
              </a:ext>
            </a:extLst>
          </p:cNvPr>
          <p:cNvSpPr txBox="1"/>
          <p:nvPr/>
        </p:nvSpPr>
        <p:spPr>
          <a:xfrm>
            <a:off x="655246" y="531128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6893DB2-903A-47DB-B193-0C56023A0F22}"/>
              </a:ext>
            </a:extLst>
          </p:cNvPr>
          <p:cNvSpPr txBox="1"/>
          <p:nvPr/>
        </p:nvSpPr>
        <p:spPr>
          <a:xfrm>
            <a:off x="2640303" y="221907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9E0C40D-EEF9-44FF-B000-AFC3B8123C99}"/>
              </a:ext>
            </a:extLst>
          </p:cNvPr>
          <p:cNvSpPr txBox="1"/>
          <p:nvPr/>
        </p:nvSpPr>
        <p:spPr>
          <a:xfrm>
            <a:off x="3551389" y="346629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DE140BC-2CBC-4C6C-872C-E20C5D098E48}"/>
              </a:ext>
            </a:extLst>
          </p:cNvPr>
          <p:cNvSpPr txBox="1"/>
          <p:nvPr/>
        </p:nvSpPr>
        <p:spPr>
          <a:xfrm>
            <a:off x="2647621" y="475798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F14393-6584-41E0-B026-9A6A9C3F6C67}"/>
              </a:ext>
            </a:extLst>
          </p:cNvPr>
          <p:cNvSpPr txBox="1"/>
          <p:nvPr/>
        </p:nvSpPr>
        <p:spPr>
          <a:xfrm>
            <a:off x="7230851" y="345543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61B8594-FD0C-442C-926C-E24252DEDF1A}"/>
              </a:ext>
            </a:extLst>
          </p:cNvPr>
          <p:cNvSpPr txBox="1"/>
          <p:nvPr/>
        </p:nvSpPr>
        <p:spPr>
          <a:xfrm>
            <a:off x="8119333" y="221753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65FE527-72A3-41A3-9326-74FC580D9C2B}"/>
              </a:ext>
            </a:extLst>
          </p:cNvPr>
          <p:cNvSpPr txBox="1"/>
          <p:nvPr/>
        </p:nvSpPr>
        <p:spPr>
          <a:xfrm>
            <a:off x="8117264" y="475769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TOR WINS 4-3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6B456C5-B8A5-4976-85FF-72D149F09E37}"/>
              </a:ext>
            </a:extLst>
          </p:cNvPr>
          <p:cNvSpPr txBox="1"/>
          <p:nvPr/>
        </p:nvSpPr>
        <p:spPr>
          <a:xfrm>
            <a:off x="10063694" y="531155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TOR WINS 4-1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4093CA5-9FB3-4E72-9F0E-4122535C32DF}"/>
              </a:ext>
            </a:extLst>
          </p:cNvPr>
          <p:cNvSpPr txBox="1"/>
          <p:nvPr/>
        </p:nvSpPr>
        <p:spPr>
          <a:xfrm>
            <a:off x="10065435" y="41945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BOS WINS 4-2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A48170F-E45A-4690-B428-1D26F36120EE}"/>
              </a:ext>
            </a:extLst>
          </p:cNvPr>
          <p:cNvSpPr txBox="1"/>
          <p:nvPr/>
        </p:nvSpPr>
        <p:spPr>
          <a:xfrm>
            <a:off x="10069527" y="277376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MIA WINS 4-2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7F7369C-0D96-4F6B-BDA3-087650D478D2}"/>
              </a:ext>
            </a:extLst>
          </p:cNvPr>
          <p:cNvSpPr txBox="1"/>
          <p:nvPr/>
        </p:nvSpPr>
        <p:spPr>
          <a:xfrm>
            <a:off x="10066899" y="165528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4-0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10CD186-DCB7-4406-A648-B7D0253A0E3A}"/>
              </a:ext>
            </a:extLst>
          </p:cNvPr>
          <p:cNvSpPr txBox="1"/>
          <p:nvPr/>
        </p:nvSpPr>
        <p:spPr>
          <a:xfrm>
            <a:off x="5370450" y="4029075"/>
            <a:ext cx="144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MIL WINS 4-3</a:t>
            </a:r>
          </a:p>
        </p:txBody>
      </p:sp>
    </p:spTree>
    <p:extLst>
      <p:ext uri="{BB962C8B-B14F-4D97-AF65-F5344CB8AC3E}">
        <p14:creationId xmlns:p14="http://schemas.microsoft.com/office/powerpoint/2010/main" val="11682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2D78E-35BF-4A5E-9B11-5AD3F264CB40}"/>
              </a:ext>
            </a:extLst>
          </p:cNvPr>
          <p:cNvSpPr/>
          <p:nvPr/>
        </p:nvSpPr>
        <p:spPr>
          <a:xfrm>
            <a:off x="0" y="0"/>
            <a:ext cx="12192000" cy="686276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44830-4713-404D-9B4D-83702051DDAF}"/>
              </a:ext>
            </a:extLst>
          </p:cNvPr>
          <p:cNvSpPr/>
          <p:nvPr/>
        </p:nvSpPr>
        <p:spPr>
          <a:xfrm>
            <a:off x="526657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32" descr="2011-12 Memphis Grizzlies Schedule | ESPN">
            <a:extLst>
              <a:ext uri="{FF2B5EF4-FFF2-40B4-BE49-F238E27FC236}">
                <a16:creationId xmlns:a16="http://schemas.microsoft.com/office/drawing/2014/main" id="{6BBB4489-CAC5-4BE2-A9D3-F9E55E58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84" y="1905012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Left Brace 2062">
            <a:extLst>
              <a:ext uri="{FF2B5EF4-FFF2-40B4-BE49-F238E27FC236}">
                <a16:creationId xmlns:a16="http://schemas.microsoft.com/office/drawing/2014/main" id="{3FCDA261-33E8-457D-ADF3-F7C2FB62B719}"/>
              </a:ext>
            </a:extLst>
          </p:cNvPr>
          <p:cNvSpPr/>
          <p:nvPr/>
        </p:nvSpPr>
        <p:spPr>
          <a:xfrm rot="10800000">
            <a:off x="2268795" y="4332047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Left Brace 2061">
            <a:extLst>
              <a:ext uri="{FF2B5EF4-FFF2-40B4-BE49-F238E27FC236}">
                <a16:creationId xmlns:a16="http://schemas.microsoft.com/office/drawing/2014/main" id="{3E534DB0-5005-40D2-9DE6-3BF9AE14BBE0}"/>
              </a:ext>
            </a:extLst>
          </p:cNvPr>
          <p:cNvSpPr/>
          <p:nvPr/>
        </p:nvSpPr>
        <p:spPr>
          <a:xfrm rot="10800000">
            <a:off x="2275375" y="1791808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F79A-815B-46D8-AAC6-98E3FA2DCA45}"/>
              </a:ext>
            </a:extLst>
          </p:cNvPr>
          <p:cNvSpPr/>
          <p:nvPr/>
        </p:nvSpPr>
        <p:spPr>
          <a:xfrm>
            <a:off x="526657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847F2-0FE3-414B-AEC5-E1A7234F8FAD}"/>
              </a:ext>
            </a:extLst>
          </p:cNvPr>
          <p:cNvSpPr/>
          <p:nvPr/>
        </p:nvSpPr>
        <p:spPr>
          <a:xfrm>
            <a:off x="526657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8350F-0554-437E-9691-50E6B01927CC}"/>
              </a:ext>
            </a:extLst>
          </p:cNvPr>
          <p:cNvSpPr txBox="1"/>
          <p:nvPr/>
        </p:nvSpPr>
        <p:spPr>
          <a:xfrm>
            <a:off x="444800" y="55509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DALLAS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7EF613-44A2-4C83-B46A-8CD786190F44}"/>
              </a:ext>
            </a:extLst>
          </p:cNvPr>
          <p:cNvSpPr txBox="1"/>
          <p:nvPr/>
        </p:nvSpPr>
        <p:spPr>
          <a:xfrm>
            <a:off x="438858" y="5023824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FD8A0-CD54-43A5-AE36-BE954C5D2744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MY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5D0A1-1ADB-4250-82DC-A1955847C9CF}"/>
              </a:ext>
            </a:extLst>
          </p:cNvPr>
          <p:cNvSpPr/>
          <p:nvPr/>
        </p:nvSpPr>
        <p:spPr>
          <a:xfrm>
            <a:off x="526657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AF8F0-30C2-4705-A051-C17A144066F3}"/>
              </a:ext>
            </a:extLst>
          </p:cNvPr>
          <p:cNvSpPr/>
          <p:nvPr/>
        </p:nvSpPr>
        <p:spPr>
          <a:xfrm>
            <a:off x="526657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28BCA7-4045-44A4-A7B6-09B933B9D9CD}"/>
              </a:ext>
            </a:extLst>
          </p:cNvPr>
          <p:cNvSpPr/>
          <p:nvPr/>
        </p:nvSpPr>
        <p:spPr>
          <a:xfrm>
            <a:off x="526657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673485-E266-42C6-B937-0374C93C529D}"/>
              </a:ext>
            </a:extLst>
          </p:cNvPr>
          <p:cNvSpPr/>
          <p:nvPr/>
        </p:nvSpPr>
        <p:spPr>
          <a:xfrm>
            <a:off x="526657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DB766-B16F-400D-B952-497203FA2F07}"/>
              </a:ext>
            </a:extLst>
          </p:cNvPr>
          <p:cNvSpPr/>
          <p:nvPr/>
        </p:nvSpPr>
        <p:spPr>
          <a:xfrm>
            <a:off x="526657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8B40EA-20EF-4E56-9585-D4D04A2100A3}"/>
              </a:ext>
            </a:extLst>
          </p:cNvPr>
          <p:cNvSpPr/>
          <p:nvPr/>
        </p:nvSpPr>
        <p:spPr>
          <a:xfrm>
            <a:off x="2482798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1B0217-79FA-490E-8A5A-E6F19127BFA1}"/>
              </a:ext>
            </a:extLst>
          </p:cNvPr>
          <p:cNvSpPr/>
          <p:nvPr/>
        </p:nvSpPr>
        <p:spPr>
          <a:xfrm>
            <a:off x="2482798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052AA-340F-401A-96DE-CD8EA6665CF1}"/>
              </a:ext>
            </a:extLst>
          </p:cNvPr>
          <p:cNvSpPr/>
          <p:nvPr/>
        </p:nvSpPr>
        <p:spPr>
          <a:xfrm>
            <a:off x="2482798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5972F5-813A-46DC-8677-2C2BAEA97C08}"/>
              </a:ext>
            </a:extLst>
          </p:cNvPr>
          <p:cNvSpPr/>
          <p:nvPr/>
        </p:nvSpPr>
        <p:spPr>
          <a:xfrm>
            <a:off x="2482798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38FAB8-366C-4965-85DD-B070C1169EA9}"/>
              </a:ext>
            </a:extLst>
          </p:cNvPr>
          <p:cNvSpPr/>
          <p:nvPr/>
        </p:nvSpPr>
        <p:spPr>
          <a:xfrm>
            <a:off x="3361417" y="315047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0EBA7-8FA3-4589-B0B3-301D67BA99EB}"/>
              </a:ext>
            </a:extLst>
          </p:cNvPr>
          <p:cNvSpPr/>
          <p:nvPr/>
        </p:nvSpPr>
        <p:spPr>
          <a:xfrm>
            <a:off x="3361417" y="367220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5E009-3143-4F30-B82A-7753537289AA}"/>
              </a:ext>
            </a:extLst>
          </p:cNvPr>
          <p:cNvSpPr/>
          <p:nvPr/>
        </p:nvSpPr>
        <p:spPr>
          <a:xfrm>
            <a:off x="9908105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8C3FA4-D6A1-4EBE-A0C7-65F47124B982}"/>
              </a:ext>
            </a:extLst>
          </p:cNvPr>
          <p:cNvSpPr/>
          <p:nvPr/>
        </p:nvSpPr>
        <p:spPr>
          <a:xfrm>
            <a:off x="9908105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2FA2B-2243-400E-928A-FBCF36F87FA9}"/>
              </a:ext>
            </a:extLst>
          </p:cNvPr>
          <p:cNvSpPr/>
          <p:nvPr/>
        </p:nvSpPr>
        <p:spPr>
          <a:xfrm>
            <a:off x="9908105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F71B9-87C6-4A49-928F-0C49091ECBC1}"/>
              </a:ext>
            </a:extLst>
          </p:cNvPr>
          <p:cNvSpPr/>
          <p:nvPr/>
        </p:nvSpPr>
        <p:spPr>
          <a:xfrm>
            <a:off x="9908105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571BF-398E-472B-8D83-1A2ECAA435E2}"/>
              </a:ext>
            </a:extLst>
          </p:cNvPr>
          <p:cNvSpPr/>
          <p:nvPr/>
        </p:nvSpPr>
        <p:spPr>
          <a:xfrm>
            <a:off x="9908105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8CA13-3F32-48C7-BA04-5D5137342485}"/>
              </a:ext>
            </a:extLst>
          </p:cNvPr>
          <p:cNvSpPr/>
          <p:nvPr/>
        </p:nvSpPr>
        <p:spPr>
          <a:xfrm>
            <a:off x="9908105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0670BE-4962-4384-A1E1-F2012173A992}"/>
              </a:ext>
            </a:extLst>
          </p:cNvPr>
          <p:cNvSpPr/>
          <p:nvPr/>
        </p:nvSpPr>
        <p:spPr>
          <a:xfrm>
            <a:off x="9908105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AF488-13D3-4420-A623-7EA63418C59C}"/>
              </a:ext>
            </a:extLst>
          </p:cNvPr>
          <p:cNvSpPr/>
          <p:nvPr/>
        </p:nvSpPr>
        <p:spPr>
          <a:xfrm>
            <a:off x="9908105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8E2224-050F-4013-9395-37795AFC88DB}"/>
              </a:ext>
            </a:extLst>
          </p:cNvPr>
          <p:cNvSpPr/>
          <p:nvPr/>
        </p:nvSpPr>
        <p:spPr>
          <a:xfrm>
            <a:off x="7951964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2AE533-4D9B-4B6A-AF7C-5E173A26E5D6}"/>
              </a:ext>
            </a:extLst>
          </p:cNvPr>
          <p:cNvSpPr/>
          <p:nvPr/>
        </p:nvSpPr>
        <p:spPr>
          <a:xfrm>
            <a:off x="7951964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D6C10C-E8E0-48A8-9F30-621B13C0B7AF}"/>
              </a:ext>
            </a:extLst>
          </p:cNvPr>
          <p:cNvSpPr/>
          <p:nvPr/>
        </p:nvSpPr>
        <p:spPr>
          <a:xfrm>
            <a:off x="7951964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734371-C6B9-488C-8BB9-8467E9F8BB58}"/>
              </a:ext>
            </a:extLst>
          </p:cNvPr>
          <p:cNvSpPr/>
          <p:nvPr/>
        </p:nvSpPr>
        <p:spPr>
          <a:xfrm>
            <a:off x="7951964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6847F-136C-4858-AD2B-3D456C0123AF}"/>
              </a:ext>
            </a:extLst>
          </p:cNvPr>
          <p:cNvSpPr/>
          <p:nvPr/>
        </p:nvSpPr>
        <p:spPr>
          <a:xfrm>
            <a:off x="7073345" y="314030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C3F20-657D-44E5-B12B-D56339537442}"/>
              </a:ext>
            </a:extLst>
          </p:cNvPr>
          <p:cNvSpPr/>
          <p:nvPr/>
        </p:nvSpPr>
        <p:spPr>
          <a:xfrm>
            <a:off x="7073345" y="3662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92FA8B-DF1E-4ED2-AC1C-789D421FDF82}"/>
              </a:ext>
            </a:extLst>
          </p:cNvPr>
          <p:cNvSpPr/>
          <p:nvPr/>
        </p:nvSpPr>
        <p:spPr>
          <a:xfrm>
            <a:off x="5216656" y="2074242"/>
            <a:ext cx="1757238" cy="91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8C7736C-4D48-41FD-B29B-C4D7B0718234}"/>
              </a:ext>
            </a:extLst>
          </p:cNvPr>
          <p:cNvSpPr/>
          <p:nvPr/>
        </p:nvSpPr>
        <p:spPr>
          <a:xfrm>
            <a:off x="9707751" y="1784665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2027341-CDC0-4830-AE2C-DFC9D7D4C90B}"/>
              </a:ext>
            </a:extLst>
          </p:cNvPr>
          <p:cNvSpPr/>
          <p:nvPr/>
        </p:nvSpPr>
        <p:spPr>
          <a:xfrm>
            <a:off x="9707751" y="4329583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4F191138-6B14-4F6A-AF4E-EC9D154E05E0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8218307" y="2528026"/>
            <a:ext cx="345934" cy="878619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476115E-BBD4-4D68-A8F3-AAD87D141838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rot="16200000" flipV="1">
            <a:off x="8186341" y="3796989"/>
            <a:ext cx="409866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7F2F872-FE64-4F06-B1DC-FBE5E1E4E940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3600880" y="3802077"/>
            <a:ext cx="399693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F65CA8B-EC87-41B8-876E-27653CC8B54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16200000" flipH="1">
            <a:off x="3622673" y="2533111"/>
            <a:ext cx="356107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1B118C4-91F2-427A-AF4D-7BED9432FD51}"/>
              </a:ext>
            </a:extLst>
          </p:cNvPr>
          <p:cNvSpPr txBox="1"/>
          <p:nvPr/>
        </p:nvSpPr>
        <p:spPr>
          <a:xfrm>
            <a:off x="9912022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1CF001-AF31-4244-92FA-610E6AF26344}"/>
              </a:ext>
            </a:extLst>
          </p:cNvPr>
          <p:cNvSpPr txBox="1"/>
          <p:nvPr/>
        </p:nvSpPr>
        <p:spPr>
          <a:xfrm>
            <a:off x="9912022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43EB0-28D2-41E6-B3B4-C81F4E9B788A}"/>
              </a:ext>
            </a:extLst>
          </p:cNvPr>
          <p:cNvSpPr txBox="1"/>
          <p:nvPr/>
        </p:nvSpPr>
        <p:spPr>
          <a:xfrm>
            <a:off x="9912022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C1C9C1-097A-4999-94ED-CEB0994EA0AF}"/>
              </a:ext>
            </a:extLst>
          </p:cNvPr>
          <p:cNvSpPr txBox="1"/>
          <p:nvPr/>
        </p:nvSpPr>
        <p:spPr>
          <a:xfrm>
            <a:off x="9912022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C82A94-6051-4743-BE24-EA137C9373B4}"/>
              </a:ext>
            </a:extLst>
          </p:cNvPr>
          <p:cNvSpPr txBox="1"/>
          <p:nvPr/>
        </p:nvSpPr>
        <p:spPr>
          <a:xfrm>
            <a:off x="9912022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7F10F2-8838-44CD-AA35-BAFE2097CB91}"/>
              </a:ext>
            </a:extLst>
          </p:cNvPr>
          <p:cNvSpPr txBox="1"/>
          <p:nvPr/>
        </p:nvSpPr>
        <p:spPr>
          <a:xfrm>
            <a:off x="9912022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67410-D74C-4C87-B374-3B9C82B5FDB5}"/>
              </a:ext>
            </a:extLst>
          </p:cNvPr>
          <p:cNvSpPr txBox="1"/>
          <p:nvPr/>
        </p:nvSpPr>
        <p:spPr>
          <a:xfrm>
            <a:off x="9908431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69A628-942F-458A-AA43-2BF945FBCDF5}"/>
              </a:ext>
            </a:extLst>
          </p:cNvPr>
          <p:cNvSpPr txBox="1"/>
          <p:nvPr/>
        </p:nvSpPr>
        <p:spPr>
          <a:xfrm>
            <a:off x="9908430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D46F52-5FED-4D7E-BD05-37C9B04593CD}"/>
              </a:ext>
            </a:extLst>
          </p:cNvPr>
          <p:cNvSpPr txBox="1"/>
          <p:nvPr/>
        </p:nvSpPr>
        <p:spPr>
          <a:xfrm>
            <a:off x="2017064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C29011-FE92-491A-924B-BA88C6F2EA26}"/>
              </a:ext>
            </a:extLst>
          </p:cNvPr>
          <p:cNvSpPr txBox="1"/>
          <p:nvPr/>
        </p:nvSpPr>
        <p:spPr>
          <a:xfrm>
            <a:off x="2017064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256AAE-4C70-42FB-9860-FBB8493FB2EA}"/>
              </a:ext>
            </a:extLst>
          </p:cNvPr>
          <p:cNvSpPr txBox="1"/>
          <p:nvPr/>
        </p:nvSpPr>
        <p:spPr>
          <a:xfrm>
            <a:off x="2017064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2FDBF-30B1-4A2B-BB1C-5FE93836F225}"/>
              </a:ext>
            </a:extLst>
          </p:cNvPr>
          <p:cNvSpPr txBox="1"/>
          <p:nvPr/>
        </p:nvSpPr>
        <p:spPr>
          <a:xfrm>
            <a:off x="2017064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90903D-36AC-44E8-B2A8-66F3C9A21320}"/>
              </a:ext>
            </a:extLst>
          </p:cNvPr>
          <p:cNvSpPr txBox="1"/>
          <p:nvPr/>
        </p:nvSpPr>
        <p:spPr>
          <a:xfrm>
            <a:off x="2017064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89DD1C-4D70-491C-8781-2CDA0E06BA0A}"/>
              </a:ext>
            </a:extLst>
          </p:cNvPr>
          <p:cNvSpPr txBox="1"/>
          <p:nvPr/>
        </p:nvSpPr>
        <p:spPr>
          <a:xfrm>
            <a:off x="2017064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95B1CC-7ABD-496E-8BBA-9C5348B5A502}"/>
              </a:ext>
            </a:extLst>
          </p:cNvPr>
          <p:cNvSpPr txBox="1"/>
          <p:nvPr/>
        </p:nvSpPr>
        <p:spPr>
          <a:xfrm>
            <a:off x="2013473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02DC6A-8223-41A9-9083-69671FECE7C6}"/>
              </a:ext>
            </a:extLst>
          </p:cNvPr>
          <p:cNvSpPr txBox="1"/>
          <p:nvPr/>
        </p:nvSpPr>
        <p:spPr>
          <a:xfrm>
            <a:off x="2013472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pic>
        <p:nvPicPr>
          <p:cNvPr id="1036" name="Picture 4" descr="Basketball Championship Trophy Clipart">
            <a:extLst>
              <a:ext uri="{FF2B5EF4-FFF2-40B4-BE49-F238E27FC236}">
                <a16:creationId xmlns:a16="http://schemas.microsoft.com/office/drawing/2014/main" id="{A2A3DA24-9C5B-49C3-993E-E8A9CC47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68" y="2208414"/>
            <a:ext cx="325250" cy="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10881406" y="5956573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10107333" y="6459707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80E6E8-1494-4148-AF93-3BE05DFB0B04}"/>
              </a:ext>
            </a:extLst>
          </p:cNvPr>
          <p:cNvSpPr txBox="1"/>
          <p:nvPr/>
        </p:nvSpPr>
        <p:spPr>
          <a:xfrm>
            <a:off x="10239763" y="136149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5F5C84B3-4278-4A46-96CF-B2FD17C5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1361767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25F72B3-9591-4654-AECB-8B9AD1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78" y="1299646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965772-6D4E-4CEF-A724-94D3809FF438}"/>
              </a:ext>
            </a:extLst>
          </p:cNvPr>
          <p:cNvSpPr txBox="1"/>
          <p:nvPr/>
        </p:nvSpPr>
        <p:spPr>
          <a:xfrm>
            <a:off x="375935" y="1370800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pic>
        <p:nvPicPr>
          <p:cNvPr id="205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46E2DBFF-581E-421D-B884-A376EB15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4" y="5023823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27A3A850-706E-4E6A-8577-D8DCAF5B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4" y="3001718"/>
            <a:ext cx="356711" cy="3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-20 Houston Rockets Schedule | ESPN">
            <a:extLst>
              <a:ext uri="{FF2B5EF4-FFF2-40B4-BE49-F238E27FC236}">
                <a16:creationId xmlns:a16="http://schemas.microsoft.com/office/drawing/2014/main" id="{B2566C7C-C1A6-48D1-8CE7-C0B6E4C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74" y="2482966"/>
            <a:ext cx="342791" cy="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105299B0-06F0-4E06-A1C6-3309159F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6" y="3919091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E8718CD9-89D7-4F64-B3CD-96707537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6" y="4450995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D7234B19-61C5-4F11-A0CE-893A518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02" y="5549642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D4A937CF-113E-42A6-8B4E-7671F914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99" y="1889298"/>
            <a:ext cx="336931" cy="33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E31893F4-18A5-44D6-A315-19126CDF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92" y="2518502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019-20 Boston Celtics Schedule | ESPN">
            <a:extLst>
              <a:ext uri="{FF2B5EF4-FFF2-40B4-BE49-F238E27FC236}">
                <a16:creationId xmlns:a16="http://schemas.microsoft.com/office/drawing/2014/main" id="{105046E8-29C3-4A78-A5DA-02646CE2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68" y="3942093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2C8A81E0-93CF-4982-8AC5-1723F49E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4451149"/>
            <a:ext cx="260736" cy="26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26B96751-001C-4C6C-A3EF-4A08742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064569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883E3AAA-2A91-4852-BABF-424933F8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588205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7D042-D7C2-41B3-B371-54956279831A}"/>
              </a:ext>
            </a:extLst>
          </p:cNvPr>
          <p:cNvSpPr txBox="1"/>
          <p:nvPr/>
        </p:nvSpPr>
        <p:spPr>
          <a:xfrm>
            <a:off x="438858" y="39092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077F7-72A7-4900-BB68-EA8B459EFFF9}"/>
              </a:ext>
            </a:extLst>
          </p:cNvPr>
          <p:cNvSpPr txBox="1"/>
          <p:nvPr/>
        </p:nvSpPr>
        <p:spPr>
          <a:xfrm>
            <a:off x="438858" y="442565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UTAH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8BA03-DA98-43FC-894F-BAB020B70C6F}"/>
              </a:ext>
            </a:extLst>
          </p:cNvPr>
          <p:cNvSpPr txBox="1"/>
          <p:nvPr/>
        </p:nvSpPr>
        <p:spPr>
          <a:xfrm>
            <a:off x="435890" y="247543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HOUSTON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0BD31-1572-4641-A900-7A1D6555C8C5}"/>
              </a:ext>
            </a:extLst>
          </p:cNvPr>
          <p:cNvSpPr txBox="1"/>
          <p:nvPr/>
        </p:nvSpPr>
        <p:spPr>
          <a:xfrm>
            <a:off x="433788" y="3021113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Light SemiCondensed" panose="020B0502040204020203" pitchFamily="34" charset="0"/>
              </a:rPr>
              <a:t>OKLAHOMA CITY</a:t>
            </a:r>
          </a:p>
        </p:txBody>
      </p:sp>
      <p:pic>
        <p:nvPicPr>
          <p:cNvPr id="10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8EFFF1B3-8FBE-43F7-84DD-A061ACDB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278" y="303846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FE171-930A-4F8C-92C1-DB49196DD519}"/>
              </a:ext>
            </a:extLst>
          </p:cNvPr>
          <p:cNvSpPr txBox="1"/>
          <p:nvPr/>
        </p:nvSpPr>
        <p:spPr>
          <a:xfrm>
            <a:off x="375935" y="189398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MEMPHIS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C6F51-A1E9-4ACD-9A86-C7CAB8D2E216}"/>
              </a:ext>
            </a:extLst>
          </p:cNvPr>
          <p:cNvSpPr txBox="1"/>
          <p:nvPr/>
        </p:nvSpPr>
        <p:spPr>
          <a:xfrm>
            <a:off x="10239763" y="187892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ORLANDO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554F5-DA32-44D6-AA36-288530008CD2}"/>
              </a:ext>
            </a:extLst>
          </p:cNvPr>
          <p:cNvSpPr txBox="1"/>
          <p:nvPr/>
        </p:nvSpPr>
        <p:spPr>
          <a:xfrm>
            <a:off x="10236134" y="248949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INDIANA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99EF3-3479-45B5-8EDC-FD76FD8E93FB}"/>
              </a:ext>
            </a:extLst>
          </p:cNvPr>
          <p:cNvSpPr txBox="1"/>
          <p:nvPr/>
        </p:nvSpPr>
        <p:spPr>
          <a:xfrm>
            <a:off x="10233033" y="301238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47257-C22A-4F64-8FC8-837FB2D581DE}"/>
              </a:ext>
            </a:extLst>
          </p:cNvPr>
          <p:cNvSpPr txBox="1"/>
          <p:nvPr/>
        </p:nvSpPr>
        <p:spPr>
          <a:xfrm>
            <a:off x="10230282" y="390998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8B897-9608-4B89-B944-6B92F467A808}"/>
              </a:ext>
            </a:extLst>
          </p:cNvPr>
          <p:cNvSpPr txBox="1"/>
          <p:nvPr/>
        </p:nvSpPr>
        <p:spPr>
          <a:xfrm>
            <a:off x="10227181" y="443287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PHILADELPHIA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ADD03-AF24-4188-A226-64EF93558FAC}"/>
              </a:ext>
            </a:extLst>
          </p:cNvPr>
          <p:cNvSpPr txBox="1"/>
          <p:nvPr/>
        </p:nvSpPr>
        <p:spPr>
          <a:xfrm>
            <a:off x="10242864" y="502690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5AE60-3C23-43D2-9BB5-9106A6A8918A}"/>
              </a:ext>
            </a:extLst>
          </p:cNvPr>
          <p:cNvSpPr txBox="1"/>
          <p:nvPr/>
        </p:nvSpPr>
        <p:spPr>
          <a:xfrm>
            <a:off x="10239763" y="554979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BROOKLYN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9CAC38-AE93-4994-B809-5852F4A6C421}"/>
              </a:ext>
            </a:extLst>
          </p:cNvPr>
          <p:cNvSpPr txBox="1"/>
          <p:nvPr/>
        </p:nvSpPr>
        <p:spPr>
          <a:xfrm>
            <a:off x="3950017" y="189007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27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07F92C3A-19D9-41BC-B731-FAE48C26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31" y="1862667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F39D75-F769-423A-9428-2702C6F261EE}"/>
              </a:ext>
            </a:extLst>
          </p:cNvPr>
          <p:cNvSpPr txBox="1"/>
          <p:nvPr/>
        </p:nvSpPr>
        <p:spPr>
          <a:xfrm>
            <a:off x="2308888" y="1933821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49F3F-6884-4EC2-9D55-1BF76A7E6D72}"/>
              </a:ext>
            </a:extLst>
          </p:cNvPr>
          <p:cNvSpPr txBox="1"/>
          <p:nvPr/>
        </p:nvSpPr>
        <p:spPr>
          <a:xfrm>
            <a:off x="3952344" y="495452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5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3FD4A9EB-6FBA-4D36-8854-4AF6B36A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99" y="499744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D175244-ED15-4ECA-A2D4-B501F36CA003}"/>
              </a:ext>
            </a:extLst>
          </p:cNvPr>
          <p:cNvSpPr txBox="1"/>
          <p:nvPr/>
        </p:nvSpPr>
        <p:spPr>
          <a:xfrm>
            <a:off x="2377729" y="499049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F0EE44-4E03-41E6-848B-779921CBCAE9}"/>
              </a:ext>
            </a:extLst>
          </p:cNvPr>
          <p:cNvSpPr txBox="1"/>
          <p:nvPr/>
        </p:nvSpPr>
        <p:spPr>
          <a:xfrm>
            <a:off x="3949530" y="443543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48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BC80B30C-2794-46BF-A20D-985E53A8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76" y="4480199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90B1C574-E45A-4514-ACA8-EEAD6635EA24}"/>
              </a:ext>
            </a:extLst>
          </p:cNvPr>
          <p:cNvSpPr txBox="1"/>
          <p:nvPr/>
        </p:nvSpPr>
        <p:spPr>
          <a:xfrm>
            <a:off x="2371324" y="446992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CC75FA6-AE49-4E85-AA9B-C019B7B3715D}"/>
              </a:ext>
            </a:extLst>
          </p:cNvPr>
          <p:cNvSpPr txBox="1"/>
          <p:nvPr/>
        </p:nvSpPr>
        <p:spPr>
          <a:xfrm>
            <a:off x="8009300" y="190157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98969086-19DF-43FB-B823-6981EA5EC0E7}"/>
              </a:ext>
            </a:extLst>
          </p:cNvPr>
          <p:cNvSpPr txBox="1"/>
          <p:nvPr/>
        </p:nvSpPr>
        <p:spPr>
          <a:xfrm>
            <a:off x="8337041" y="193125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20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0A51F8CC-1CCD-4EC0-8931-9B91E706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20" y="1936289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TextBox 2067">
            <a:extLst>
              <a:ext uri="{FF2B5EF4-FFF2-40B4-BE49-F238E27FC236}">
                <a16:creationId xmlns:a16="http://schemas.microsoft.com/office/drawing/2014/main" id="{5B1CEDAD-515E-4A7E-BC9C-FAC9B9883B17}"/>
              </a:ext>
            </a:extLst>
          </p:cNvPr>
          <p:cNvSpPr txBox="1"/>
          <p:nvPr/>
        </p:nvSpPr>
        <p:spPr>
          <a:xfrm>
            <a:off x="8013507" y="241886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2069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BE3600D5-EE61-4E68-8CF1-CC7720B8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63" y="247639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TextBox 2069">
            <a:extLst>
              <a:ext uri="{FF2B5EF4-FFF2-40B4-BE49-F238E27FC236}">
                <a16:creationId xmlns:a16="http://schemas.microsoft.com/office/drawing/2014/main" id="{1D8AF4C4-213A-4E8F-8814-187594708D42}"/>
              </a:ext>
            </a:extLst>
          </p:cNvPr>
          <p:cNvSpPr txBox="1"/>
          <p:nvPr/>
        </p:nvSpPr>
        <p:spPr>
          <a:xfrm>
            <a:off x="8334518" y="245507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344FA14A-AE7E-4252-8ECA-17DA1BBC3374}"/>
              </a:ext>
            </a:extLst>
          </p:cNvPr>
          <p:cNvSpPr txBox="1"/>
          <p:nvPr/>
        </p:nvSpPr>
        <p:spPr>
          <a:xfrm>
            <a:off x="8004434" y="444024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72" name="Picture 20" descr="2019-20 Boston Celtics Schedule | ESPN">
            <a:extLst>
              <a:ext uri="{FF2B5EF4-FFF2-40B4-BE49-F238E27FC236}">
                <a16:creationId xmlns:a16="http://schemas.microsoft.com/office/drawing/2014/main" id="{61400A06-177E-4A64-9B6B-16A1CD5F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0" y="4507541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TextBox 2072">
            <a:extLst>
              <a:ext uri="{FF2B5EF4-FFF2-40B4-BE49-F238E27FC236}">
                <a16:creationId xmlns:a16="http://schemas.microsoft.com/office/drawing/2014/main" id="{EEA5285E-0AF8-4F50-87A4-489799DCF35B}"/>
              </a:ext>
            </a:extLst>
          </p:cNvPr>
          <p:cNvSpPr txBox="1"/>
          <p:nvPr/>
        </p:nvSpPr>
        <p:spPr>
          <a:xfrm>
            <a:off x="8322694" y="447543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4C9ADD5C-3A33-4625-80D8-61136327FDA7}"/>
              </a:ext>
            </a:extLst>
          </p:cNvPr>
          <p:cNvSpPr txBox="1"/>
          <p:nvPr/>
        </p:nvSpPr>
        <p:spPr>
          <a:xfrm>
            <a:off x="8002608" y="4963554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075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B2B5A582-ACF3-4E44-BC98-901B91F3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85" y="5040271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19391873-CE23-4696-B0C1-DFB4B15BBD22}"/>
              </a:ext>
            </a:extLst>
          </p:cNvPr>
          <p:cNvSpPr txBox="1"/>
          <p:nvPr/>
        </p:nvSpPr>
        <p:spPr>
          <a:xfrm>
            <a:off x="8337041" y="500260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F9AEE6E-E20F-4ADA-B1FD-76C0224D75D1}"/>
              </a:ext>
            </a:extLst>
          </p:cNvPr>
          <p:cNvSpPr txBox="1"/>
          <p:nvPr/>
        </p:nvSpPr>
        <p:spPr>
          <a:xfrm>
            <a:off x="4824146" y="366852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07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33C10D74-C509-4EE7-A051-C5504B0C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01" y="371144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TextBox 2078">
            <a:extLst>
              <a:ext uri="{FF2B5EF4-FFF2-40B4-BE49-F238E27FC236}">
                <a16:creationId xmlns:a16="http://schemas.microsoft.com/office/drawing/2014/main" id="{BC5EB291-6AB0-4642-A97D-5536D1C9F2B1}"/>
              </a:ext>
            </a:extLst>
          </p:cNvPr>
          <p:cNvSpPr txBox="1"/>
          <p:nvPr/>
        </p:nvSpPr>
        <p:spPr>
          <a:xfrm>
            <a:off x="3249531" y="3704501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E329EE-9C66-4AE3-BB23-4A9D750B3F3F}"/>
              </a:ext>
            </a:extLst>
          </p:cNvPr>
          <p:cNvSpPr txBox="1"/>
          <p:nvPr/>
        </p:nvSpPr>
        <p:spPr>
          <a:xfrm>
            <a:off x="4813094" y="314706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6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D3CC9629-4B51-45C4-BF73-4CE17DAF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90" y="3114888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F07FD04-8D4A-498D-AB2A-392BDB3CD710}"/>
              </a:ext>
            </a:extLst>
          </p:cNvPr>
          <p:cNvSpPr txBox="1"/>
          <p:nvPr/>
        </p:nvSpPr>
        <p:spPr>
          <a:xfrm>
            <a:off x="3233884" y="318604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398F2B-35A1-4C98-99F1-B93A1D96ECDA}"/>
              </a:ext>
            </a:extLst>
          </p:cNvPr>
          <p:cNvSpPr txBox="1"/>
          <p:nvPr/>
        </p:nvSpPr>
        <p:spPr>
          <a:xfrm>
            <a:off x="3946810" y="242217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74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0EE5BC84-05CE-42F7-AC10-A83A0991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10" y="2449308"/>
            <a:ext cx="356711" cy="3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1968797-E85C-4023-8A9F-C17CEEB1E983}"/>
              </a:ext>
            </a:extLst>
          </p:cNvPr>
          <p:cNvSpPr txBox="1"/>
          <p:nvPr/>
        </p:nvSpPr>
        <p:spPr>
          <a:xfrm>
            <a:off x="2363534" y="2471878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Light SemiCondensed" panose="020B0502040204020203" pitchFamily="34" charset="0"/>
              </a:rPr>
              <a:t>OKLAHOMA CITY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00800-2A47-42A5-8472-891976C74D0D}"/>
              </a:ext>
            </a:extLst>
          </p:cNvPr>
          <p:cNvSpPr txBox="1"/>
          <p:nvPr/>
        </p:nvSpPr>
        <p:spPr>
          <a:xfrm>
            <a:off x="7122181" y="313986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E1BDA2-8649-475F-9D2E-59BB218443A0}"/>
              </a:ext>
            </a:extLst>
          </p:cNvPr>
          <p:cNvSpPr txBox="1"/>
          <p:nvPr/>
        </p:nvSpPr>
        <p:spPr>
          <a:xfrm>
            <a:off x="7449922" y="316953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79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63A30FBB-6A8E-44FA-93B5-64E8A61C7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01" y="3174575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8F2BF543-3A0B-4F4C-900B-F8EE81E4BFF6}"/>
              </a:ext>
            </a:extLst>
          </p:cNvPr>
          <p:cNvSpPr txBox="1"/>
          <p:nvPr/>
        </p:nvSpPr>
        <p:spPr>
          <a:xfrm>
            <a:off x="7139082" y="366164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11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F729E88C-BBDA-425F-9F34-01AA8252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59" y="3738365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86E6FAB-E7E7-41D3-B69E-96661AD88F37}"/>
              </a:ext>
            </a:extLst>
          </p:cNvPr>
          <p:cNvSpPr txBox="1"/>
          <p:nvPr/>
        </p:nvSpPr>
        <p:spPr>
          <a:xfrm>
            <a:off x="7448115" y="370070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pic>
        <p:nvPicPr>
          <p:cNvPr id="118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6DC3936F-572F-48C8-AFDE-5D16B67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74" y="3108480"/>
            <a:ext cx="1021831" cy="10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24F3C00C-4596-410F-A183-1D6CDCDDE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42" y="3195235"/>
            <a:ext cx="848322" cy="8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4A8ACC61-44BD-44D5-999A-23B52BF0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02" y="2106964"/>
            <a:ext cx="853074" cy="8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7BBDF15-CFFB-441C-8006-8B7FA3DC2C2F}"/>
              </a:ext>
            </a:extLst>
          </p:cNvPr>
          <p:cNvSpPr txBox="1"/>
          <p:nvPr/>
        </p:nvSpPr>
        <p:spPr>
          <a:xfrm>
            <a:off x="651827" y="1654870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BB17AB-2B78-4560-9047-7083555CB15B}"/>
              </a:ext>
            </a:extLst>
          </p:cNvPr>
          <p:cNvSpPr txBox="1"/>
          <p:nvPr/>
        </p:nvSpPr>
        <p:spPr>
          <a:xfrm>
            <a:off x="651827" y="2770746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OKC WINS 4-3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50AD654-782A-434F-9FB7-74F12D6804B3}"/>
              </a:ext>
            </a:extLst>
          </p:cNvPr>
          <p:cNvSpPr txBox="1"/>
          <p:nvPr/>
        </p:nvSpPr>
        <p:spPr>
          <a:xfrm>
            <a:off x="688558" y="41950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DEN WINS 4-2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28A4FA-5106-46BC-9A38-00FCE64FCC3A}"/>
              </a:ext>
            </a:extLst>
          </p:cNvPr>
          <p:cNvSpPr txBox="1"/>
          <p:nvPr/>
        </p:nvSpPr>
        <p:spPr>
          <a:xfrm>
            <a:off x="655246" y="531128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6893DB2-903A-47DB-B193-0C56023A0F22}"/>
              </a:ext>
            </a:extLst>
          </p:cNvPr>
          <p:cNvSpPr txBox="1"/>
          <p:nvPr/>
        </p:nvSpPr>
        <p:spPr>
          <a:xfrm>
            <a:off x="2640303" y="221907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9E0C40D-EEF9-44FF-B000-AFC3B8123C99}"/>
              </a:ext>
            </a:extLst>
          </p:cNvPr>
          <p:cNvSpPr txBox="1"/>
          <p:nvPr/>
        </p:nvSpPr>
        <p:spPr>
          <a:xfrm>
            <a:off x="3551389" y="346629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DE140BC-2CBC-4C6C-872C-E20C5D098E48}"/>
              </a:ext>
            </a:extLst>
          </p:cNvPr>
          <p:cNvSpPr txBox="1"/>
          <p:nvPr/>
        </p:nvSpPr>
        <p:spPr>
          <a:xfrm>
            <a:off x="2647621" y="475798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F14393-6584-41E0-B026-9A6A9C3F6C67}"/>
              </a:ext>
            </a:extLst>
          </p:cNvPr>
          <p:cNvSpPr txBox="1"/>
          <p:nvPr/>
        </p:nvSpPr>
        <p:spPr>
          <a:xfrm>
            <a:off x="7230851" y="345543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61B8594-FD0C-442C-926C-E24252DEDF1A}"/>
              </a:ext>
            </a:extLst>
          </p:cNvPr>
          <p:cNvSpPr txBox="1"/>
          <p:nvPr/>
        </p:nvSpPr>
        <p:spPr>
          <a:xfrm>
            <a:off x="8119333" y="221753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65FE527-72A3-41A3-9326-74FC580D9C2B}"/>
              </a:ext>
            </a:extLst>
          </p:cNvPr>
          <p:cNvSpPr txBox="1"/>
          <p:nvPr/>
        </p:nvSpPr>
        <p:spPr>
          <a:xfrm>
            <a:off x="8117264" y="475769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TOR WINS 4-3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6B456C5-B8A5-4976-85FF-72D149F09E37}"/>
              </a:ext>
            </a:extLst>
          </p:cNvPr>
          <p:cNvSpPr txBox="1"/>
          <p:nvPr/>
        </p:nvSpPr>
        <p:spPr>
          <a:xfrm>
            <a:off x="10063694" y="531155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TOR WINS 4-1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4093CA5-9FB3-4E72-9F0E-4122535C32DF}"/>
              </a:ext>
            </a:extLst>
          </p:cNvPr>
          <p:cNvSpPr txBox="1"/>
          <p:nvPr/>
        </p:nvSpPr>
        <p:spPr>
          <a:xfrm>
            <a:off x="10071093" y="41945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BOS WINS 4-2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A48170F-E45A-4690-B428-1D26F36120EE}"/>
              </a:ext>
            </a:extLst>
          </p:cNvPr>
          <p:cNvSpPr txBox="1"/>
          <p:nvPr/>
        </p:nvSpPr>
        <p:spPr>
          <a:xfrm>
            <a:off x="10069866" y="277376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MIA WINS 4-2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7F7369C-0D96-4F6B-BDA3-087650D478D2}"/>
              </a:ext>
            </a:extLst>
          </p:cNvPr>
          <p:cNvSpPr txBox="1"/>
          <p:nvPr/>
        </p:nvSpPr>
        <p:spPr>
          <a:xfrm>
            <a:off x="10066899" y="165528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4-0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10CD186-DCB7-4406-A648-B7D0253A0E3A}"/>
              </a:ext>
            </a:extLst>
          </p:cNvPr>
          <p:cNvSpPr txBox="1"/>
          <p:nvPr/>
        </p:nvSpPr>
        <p:spPr>
          <a:xfrm>
            <a:off x="5370450" y="4029075"/>
            <a:ext cx="144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MIL WINS 4-3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1DB5B-CD86-4234-8D85-DE674CCE12DE}"/>
              </a:ext>
            </a:extLst>
          </p:cNvPr>
          <p:cNvSpPr txBox="1"/>
          <p:nvPr/>
        </p:nvSpPr>
        <p:spPr>
          <a:xfrm>
            <a:off x="1499332" y="860424"/>
            <a:ext cx="927740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FF0000"/>
                </a:solidFill>
                <a:latin typeface="Industria" panose="02000508020000020004" pitchFamily="2" charset="0"/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40063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2D78E-35BF-4A5E-9B11-5AD3F264CB40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3AAE6E41-18C5-492E-BB06-0C83A104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93" y="3012382"/>
            <a:ext cx="1182201" cy="11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Left Brace 2062">
            <a:extLst>
              <a:ext uri="{FF2B5EF4-FFF2-40B4-BE49-F238E27FC236}">
                <a16:creationId xmlns:a16="http://schemas.microsoft.com/office/drawing/2014/main" id="{3FCDA261-33E8-457D-ADF3-F7C2FB62B719}"/>
              </a:ext>
            </a:extLst>
          </p:cNvPr>
          <p:cNvSpPr/>
          <p:nvPr/>
        </p:nvSpPr>
        <p:spPr>
          <a:xfrm rot="10800000">
            <a:off x="2268795" y="4332047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Left Brace 2061">
            <a:extLst>
              <a:ext uri="{FF2B5EF4-FFF2-40B4-BE49-F238E27FC236}">
                <a16:creationId xmlns:a16="http://schemas.microsoft.com/office/drawing/2014/main" id="{3E534DB0-5005-40D2-9DE6-3BF9AE14BBE0}"/>
              </a:ext>
            </a:extLst>
          </p:cNvPr>
          <p:cNvSpPr/>
          <p:nvPr/>
        </p:nvSpPr>
        <p:spPr>
          <a:xfrm rot="10800000">
            <a:off x="2275375" y="1791808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F79A-815B-46D8-AAC6-98E3FA2DCA45}"/>
              </a:ext>
            </a:extLst>
          </p:cNvPr>
          <p:cNvSpPr/>
          <p:nvPr/>
        </p:nvSpPr>
        <p:spPr>
          <a:xfrm>
            <a:off x="526657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847F2-0FE3-414B-AEC5-E1A7234F8FAD}"/>
              </a:ext>
            </a:extLst>
          </p:cNvPr>
          <p:cNvSpPr/>
          <p:nvPr/>
        </p:nvSpPr>
        <p:spPr>
          <a:xfrm>
            <a:off x="526657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8350F-0554-437E-9691-50E6B01927CC}"/>
              </a:ext>
            </a:extLst>
          </p:cNvPr>
          <p:cNvSpPr txBox="1"/>
          <p:nvPr/>
        </p:nvSpPr>
        <p:spPr>
          <a:xfrm>
            <a:off x="444800" y="55509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DALLAS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7EF613-44A2-4C83-B46A-8CD786190F44}"/>
              </a:ext>
            </a:extLst>
          </p:cNvPr>
          <p:cNvSpPr txBox="1"/>
          <p:nvPr/>
        </p:nvSpPr>
        <p:spPr>
          <a:xfrm>
            <a:off x="438858" y="5023824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FD8A0-CD54-43A5-AE36-BE954C5D2744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ACTUAL BRACKET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5D0A1-1ADB-4250-82DC-A1955847C9CF}"/>
              </a:ext>
            </a:extLst>
          </p:cNvPr>
          <p:cNvSpPr/>
          <p:nvPr/>
        </p:nvSpPr>
        <p:spPr>
          <a:xfrm>
            <a:off x="526657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44830-4713-404D-9B4D-83702051DDAF}"/>
              </a:ext>
            </a:extLst>
          </p:cNvPr>
          <p:cNvSpPr/>
          <p:nvPr/>
        </p:nvSpPr>
        <p:spPr>
          <a:xfrm>
            <a:off x="526657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AF8F0-30C2-4705-A051-C17A144066F3}"/>
              </a:ext>
            </a:extLst>
          </p:cNvPr>
          <p:cNvSpPr/>
          <p:nvPr/>
        </p:nvSpPr>
        <p:spPr>
          <a:xfrm>
            <a:off x="526657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28BCA7-4045-44A4-A7B6-09B933B9D9CD}"/>
              </a:ext>
            </a:extLst>
          </p:cNvPr>
          <p:cNvSpPr/>
          <p:nvPr/>
        </p:nvSpPr>
        <p:spPr>
          <a:xfrm>
            <a:off x="526657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673485-E266-42C6-B937-0374C93C529D}"/>
              </a:ext>
            </a:extLst>
          </p:cNvPr>
          <p:cNvSpPr/>
          <p:nvPr/>
        </p:nvSpPr>
        <p:spPr>
          <a:xfrm>
            <a:off x="526657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DB766-B16F-400D-B952-497203FA2F07}"/>
              </a:ext>
            </a:extLst>
          </p:cNvPr>
          <p:cNvSpPr/>
          <p:nvPr/>
        </p:nvSpPr>
        <p:spPr>
          <a:xfrm>
            <a:off x="526657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8B40EA-20EF-4E56-9585-D4D04A2100A3}"/>
              </a:ext>
            </a:extLst>
          </p:cNvPr>
          <p:cNvSpPr/>
          <p:nvPr/>
        </p:nvSpPr>
        <p:spPr>
          <a:xfrm>
            <a:off x="2482798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1B0217-79FA-490E-8A5A-E6F19127BFA1}"/>
              </a:ext>
            </a:extLst>
          </p:cNvPr>
          <p:cNvSpPr/>
          <p:nvPr/>
        </p:nvSpPr>
        <p:spPr>
          <a:xfrm>
            <a:off x="2482798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052AA-340F-401A-96DE-CD8EA6665CF1}"/>
              </a:ext>
            </a:extLst>
          </p:cNvPr>
          <p:cNvSpPr/>
          <p:nvPr/>
        </p:nvSpPr>
        <p:spPr>
          <a:xfrm>
            <a:off x="2482798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5972F5-813A-46DC-8677-2C2BAEA97C08}"/>
              </a:ext>
            </a:extLst>
          </p:cNvPr>
          <p:cNvSpPr/>
          <p:nvPr/>
        </p:nvSpPr>
        <p:spPr>
          <a:xfrm>
            <a:off x="2482798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38FAB8-366C-4965-85DD-B070C1169EA9}"/>
              </a:ext>
            </a:extLst>
          </p:cNvPr>
          <p:cNvSpPr/>
          <p:nvPr/>
        </p:nvSpPr>
        <p:spPr>
          <a:xfrm>
            <a:off x="3361417" y="315047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0EBA7-8FA3-4589-B0B3-301D67BA99EB}"/>
              </a:ext>
            </a:extLst>
          </p:cNvPr>
          <p:cNvSpPr/>
          <p:nvPr/>
        </p:nvSpPr>
        <p:spPr>
          <a:xfrm>
            <a:off x="3361417" y="367220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5E009-3143-4F30-B82A-7753537289AA}"/>
              </a:ext>
            </a:extLst>
          </p:cNvPr>
          <p:cNvSpPr/>
          <p:nvPr/>
        </p:nvSpPr>
        <p:spPr>
          <a:xfrm>
            <a:off x="9908105" y="1337228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8C3FA4-D6A1-4EBE-A0C7-65F47124B982}"/>
              </a:ext>
            </a:extLst>
          </p:cNvPr>
          <p:cNvSpPr/>
          <p:nvPr/>
        </p:nvSpPr>
        <p:spPr>
          <a:xfrm>
            <a:off x="9908105" y="1860865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2FA2B-2243-400E-928A-FBCF36F87FA9}"/>
              </a:ext>
            </a:extLst>
          </p:cNvPr>
          <p:cNvSpPr/>
          <p:nvPr/>
        </p:nvSpPr>
        <p:spPr>
          <a:xfrm>
            <a:off x="9908105" y="4995230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F71B9-87C6-4A49-928F-0C49091ECBC1}"/>
              </a:ext>
            </a:extLst>
          </p:cNvPr>
          <p:cNvSpPr/>
          <p:nvPr/>
        </p:nvSpPr>
        <p:spPr>
          <a:xfrm>
            <a:off x="9908105" y="551886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571BF-398E-472B-8D83-1A2ECAA435E2}"/>
              </a:ext>
            </a:extLst>
          </p:cNvPr>
          <p:cNvSpPr/>
          <p:nvPr/>
        </p:nvSpPr>
        <p:spPr>
          <a:xfrm>
            <a:off x="9908105" y="387985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8CA13-3F32-48C7-BA04-5D5137342485}"/>
              </a:ext>
            </a:extLst>
          </p:cNvPr>
          <p:cNvSpPr/>
          <p:nvPr/>
        </p:nvSpPr>
        <p:spPr>
          <a:xfrm>
            <a:off x="9908105" y="4403493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0670BE-4962-4384-A1E1-F2012173A992}"/>
              </a:ext>
            </a:extLst>
          </p:cNvPr>
          <p:cNvSpPr/>
          <p:nvPr/>
        </p:nvSpPr>
        <p:spPr>
          <a:xfrm>
            <a:off x="9908105" y="2455397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AF488-13D3-4420-A623-7EA63418C59C}"/>
              </a:ext>
            </a:extLst>
          </p:cNvPr>
          <p:cNvSpPr/>
          <p:nvPr/>
        </p:nvSpPr>
        <p:spPr>
          <a:xfrm>
            <a:off x="9908105" y="2979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8E2224-050F-4013-9395-37795AFC88DB}"/>
              </a:ext>
            </a:extLst>
          </p:cNvPr>
          <p:cNvSpPr/>
          <p:nvPr/>
        </p:nvSpPr>
        <p:spPr>
          <a:xfrm>
            <a:off x="7951964" y="190139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2AE533-4D9B-4B6A-AF7C-5E173A26E5D6}"/>
              </a:ext>
            </a:extLst>
          </p:cNvPr>
          <p:cNvSpPr/>
          <p:nvPr/>
        </p:nvSpPr>
        <p:spPr>
          <a:xfrm>
            <a:off x="7951964" y="2425036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D6C10C-E8E0-48A8-9F30-621B13C0B7AF}"/>
              </a:ext>
            </a:extLst>
          </p:cNvPr>
          <p:cNvSpPr/>
          <p:nvPr/>
        </p:nvSpPr>
        <p:spPr>
          <a:xfrm>
            <a:off x="7951964" y="444123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734371-C6B9-488C-8BB9-8467E9F8BB58}"/>
              </a:ext>
            </a:extLst>
          </p:cNvPr>
          <p:cNvSpPr/>
          <p:nvPr/>
        </p:nvSpPr>
        <p:spPr>
          <a:xfrm>
            <a:off x="7951964" y="4964869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6847F-136C-4858-AD2B-3D456C0123AF}"/>
              </a:ext>
            </a:extLst>
          </p:cNvPr>
          <p:cNvSpPr/>
          <p:nvPr/>
        </p:nvSpPr>
        <p:spPr>
          <a:xfrm>
            <a:off x="7073345" y="3140302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C3F20-657D-44E5-B12B-D56339537442}"/>
              </a:ext>
            </a:extLst>
          </p:cNvPr>
          <p:cNvSpPr/>
          <p:nvPr/>
        </p:nvSpPr>
        <p:spPr>
          <a:xfrm>
            <a:off x="7073345" y="3662034"/>
            <a:ext cx="17572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92FA8B-DF1E-4ED2-AC1C-789D421FDF82}"/>
              </a:ext>
            </a:extLst>
          </p:cNvPr>
          <p:cNvSpPr/>
          <p:nvPr/>
        </p:nvSpPr>
        <p:spPr>
          <a:xfrm>
            <a:off x="5216656" y="2074242"/>
            <a:ext cx="1757238" cy="918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78C7736C-4D48-41FD-B29B-C4D7B0718234}"/>
              </a:ext>
            </a:extLst>
          </p:cNvPr>
          <p:cNvSpPr/>
          <p:nvPr/>
        </p:nvSpPr>
        <p:spPr>
          <a:xfrm>
            <a:off x="9707751" y="1784665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2027341-CDC0-4830-AE2C-DFC9D7D4C90B}"/>
              </a:ext>
            </a:extLst>
          </p:cNvPr>
          <p:cNvSpPr/>
          <p:nvPr/>
        </p:nvSpPr>
        <p:spPr>
          <a:xfrm>
            <a:off x="9707751" y="4329583"/>
            <a:ext cx="198903" cy="111816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4F191138-6B14-4F6A-AF4E-EC9D154E05E0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 rot="5400000">
            <a:off x="8218307" y="2528026"/>
            <a:ext cx="345934" cy="878619"/>
          </a:xfrm>
          <a:prstGeom prst="bentConnector3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476115E-BBD4-4D68-A8F3-AAD87D141838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rot="16200000" flipV="1">
            <a:off x="8186341" y="3796989"/>
            <a:ext cx="409866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7F2F872-FE64-4F06-B1DC-FBE5E1E4E940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3600880" y="3802077"/>
            <a:ext cx="399693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F65CA8B-EC87-41B8-876E-27653CC8B54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16200000" flipH="1">
            <a:off x="3622673" y="2533111"/>
            <a:ext cx="356107" cy="878619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1B118C4-91F2-427A-AF4D-7BED9432FD51}"/>
              </a:ext>
            </a:extLst>
          </p:cNvPr>
          <p:cNvSpPr txBox="1"/>
          <p:nvPr/>
        </p:nvSpPr>
        <p:spPr>
          <a:xfrm>
            <a:off x="9912022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1CF001-AF31-4244-92FA-610E6AF26344}"/>
              </a:ext>
            </a:extLst>
          </p:cNvPr>
          <p:cNvSpPr txBox="1"/>
          <p:nvPr/>
        </p:nvSpPr>
        <p:spPr>
          <a:xfrm>
            <a:off x="9912022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43EB0-28D2-41E6-B3B4-C81F4E9B788A}"/>
              </a:ext>
            </a:extLst>
          </p:cNvPr>
          <p:cNvSpPr txBox="1"/>
          <p:nvPr/>
        </p:nvSpPr>
        <p:spPr>
          <a:xfrm>
            <a:off x="9912022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C1C9C1-097A-4999-94ED-CEB0994EA0AF}"/>
              </a:ext>
            </a:extLst>
          </p:cNvPr>
          <p:cNvSpPr txBox="1"/>
          <p:nvPr/>
        </p:nvSpPr>
        <p:spPr>
          <a:xfrm>
            <a:off x="9912022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C82A94-6051-4743-BE24-EA137C9373B4}"/>
              </a:ext>
            </a:extLst>
          </p:cNvPr>
          <p:cNvSpPr txBox="1"/>
          <p:nvPr/>
        </p:nvSpPr>
        <p:spPr>
          <a:xfrm>
            <a:off x="9912022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7F10F2-8838-44CD-AA35-BAFE2097CB91}"/>
              </a:ext>
            </a:extLst>
          </p:cNvPr>
          <p:cNvSpPr txBox="1"/>
          <p:nvPr/>
        </p:nvSpPr>
        <p:spPr>
          <a:xfrm>
            <a:off x="9912022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67410-D74C-4C87-B374-3B9C82B5FDB5}"/>
              </a:ext>
            </a:extLst>
          </p:cNvPr>
          <p:cNvSpPr txBox="1"/>
          <p:nvPr/>
        </p:nvSpPr>
        <p:spPr>
          <a:xfrm>
            <a:off x="9908431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69A628-942F-458A-AA43-2BF945FBCDF5}"/>
              </a:ext>
            </a:extLst>
          </p:cNvPr>
          <p:cNvSpPr txBox="1"/>
          <p:nvPr/>
        </p:nvSpPr>
        <p:spPr>
          <a:xfrm>
            <a:off x="9908430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D46F52-5FED-4D7E-BD05-37C9B04593CD}"/>
              </a:ext>
            </a:extLst>
          </p:cNvPr>
          <p:cNvSpPr txBox="1"/>
          <p:nvPr/>
        </p:nvSpPr>
        <p:spPr>
          <a:xfrm>
            <a:off x="2017064" y="132705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C29011-FE92-491A-924B-BA88C6F2EA26}"/>
              </a:ext>
            </a:extLst>
          </p:cNvPr>
          <p:cNvSpPr txBox="1"/>
          <p:nvPr/>
        </p:nvSpPr>
        <p:spPr>
          <a:xfrm>
            <a:off x="2017064" y="184815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256AAE-4C70-42FB-9860-FBB8493FB2EA}"/>
              </a:ext>
            </a:extLst>
          </p:cNvPr>
          <p:cNvSpPr txBox="1"/>
          <p:nvPr/>
        </p:nvSpPr>
        <p:spPr>
          <a:xfrm>
            <a:off x="2017064" y="245031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2FDBF-30B1-4A2B-BB1C-5FE93836F225}"/>
              </a:ext>
            </a:extLst>
          </p:cNvPr>
          <p:cNvSpPr txBox="1"/>
          <p:nvPr/>
        </p:nvSpPr>
        <p:spPr>
          <a:xfrm>
            <a:off x="2017064" y="297140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90903D-36AC-44E8-B2A8-66F3C9A21320}"/>
              </a:ext>
            </a:extLst>
          </p:cNvPr>
          <p:cNvSpPr txBox="1"/>
          <p:nvPr/>
        </p:nvSpPr>
        <p:spPr>
          <a:xfrm>
            <a:off x="2017064" y="3874799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89DD1C-4D70-491C-8781-2CDA0E06BA0A}"/>
              </a:ext>
            </a:extLst>
          </p:cNvPr>
          <p:cNvSpPr txBox="1"/>
          <p:nvPr/>
        </p:nvSpPr>
        <p:spPr>
          <a:xfrm>
            <a:off x="2017064" y="439840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95B1CC-7ABD-496E-8BBA-9C5348B5A502}"/>
              </a:ext>
            </a:extLst>
          </p:cNvPr>
          <p:cNvSpPr txBox="1"/>
          <p:nvPr/>
        </p:nvSpPr>
        <p:spPr>
          <a:xfrm>
            <a:off x="2013473" y="4987852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02DC6A-8223-41A9-9083-69671FECE7C6}"/>
              </a:ext>
            </a:extLst>
          </p:cNvPr>
          <p:cNvSpPr txBox="1"/>
          <p:nvPr/>
        </p:nvSpPr>
        <p:spPr>
          <a:xfrm>
            <a:off x="2013472" y="551886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7</a:t>
            </a:r>
          </a:p>
        </p:txBody>
      </p:sp>
      <p:pic>
        <p:nvPicPr>
          <p:cNvPr id="1036" name="Picture 4" descr="Basketball Championship Trophy Clipart">
            <a:extLst>
              <a:ext uri="{FF2B5EF4-FFF2-40B4-BE49-F238E27FC236}">
                <a16:creationId xmlns:a16="http://schemas.microsoft.com/office/drawing/2014/main" id="{A2A3DA24-9C5B-49C3-993E-E8A9CC47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68" y="2208414"/>
            <a:ext cx="325250" cy="6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10881406" y="5956573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10107333" y="6459707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80E6E8-1494-4148-AF93-3BE05DFB0B04}"/>
              </a:ext>
            </a:extLst>
          </p:cNvPr>
          <p:cNvSpPr txBox="1"/>
          <p:nvPr/>
        </p:nvSpPr>
        <p:spPr>
          <a:xfrm>
            <a:off x="10239763" y="136149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5F5C84B3-4278-4A46-96CF-B2FD17C5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1361767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25F72B3-9591-4654-AECB-8B9AD1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78" y="1299646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965772-6D4E-4CEF-A724-94D3809FF438}"/>
              </a:ext>
            </a:extLst>
          </p:cNvPr>
          <p:cNvSpPr txBox="1"/>
          <p:nvPr/>
        </p:nvSpPr>
        <p:spPr>
          <a:xfrm>
            <a:off x="375935" y="1370800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pic>
        <p:nvPicPr>
          <p:cNvPr id="205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46E2DBFF-581E-421D-B884-A376EB15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4" y="5023823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27A3A850-706E-4E6A-8577-D8DCAF5B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4" y="3001718"/>
            <a:ext cx="356711" cy="3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-20 Houston Rockets Schedule | ESPN">
            <a:extLst>
              <a:ext uri="{FF2B5EF4-FFF2-40B4-BE49-F238E27FC236}">
                <a16:creationId xmlns:a16="http://schemas.microsoft.com/office/drawing/2014/main" id="{B2566C7C-C1A6-48D1-8CE7-C0B6E4C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74" y="2482966"/>
            <a:ext cx="342791" cy="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105299B0-06F0-4E06-A1C6-3309159F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6" y="3919091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E8718CD9-89D7-4F64-B3CD-96707537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6" y="4450995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D7234B19-61C5-4F11-A0CE-893A518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02" y="5549642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D4A937CF-113E-42A6-8B4E-7671F914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99" y="1889298"/>
            <a:ext cx="336931" cy="33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E31893F4-18A5-44D6-A315-19126CDF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992" y="2518502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019-20 Boston Celtics Schedule | ESPN">
            <a:extLst>
              <a:ext uri="{FF2B5EF4-FFF2-40B4-BE49-F238E27FC236}">
                <a16:creationId xmlns:a16="http://schemas.microsoft.com/office/drawing/2014/main" id="{105046E8-29C3-4A78-A5DA-02646CE2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68" y="3942093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2C8A81E0-93CF-4982-8AC5-1723F49E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842" y="4451149"/>
            <a:ext cx="260736" cy="26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26B96751-001C-4C6C-A3EF-4A08742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064569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883E3AAA-2A91-4852-BABF-424933F8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8" y="5588205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7D042-D7C2-41B3-B371-54956279831A}"/>
              </a:ext>
            </a:extLst>
          </p:cNvPr>
          <p:cNvSpPr txBox="1"/>
          <p:nvPr/>
        </p:nvSpPr>
        <p:spPr>
          <a:xfrm>
            <a:off x="438858" y="390928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077F7-72A7-4900-BB68-EA8B459EFFF9}"/>
              </a:ext>
            </a:extLst>
          </p:cNvPr>
          <p:cNvSpPr txBox="1"/>
          <p:nvPr/>
        </p:nvSpPr>
        <p:spPr>
          <a:xfrm>
            <a:off x="438858" y="442565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UTAH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8BA03-DA98-43FC-894F-BAB020B70C6F}"/>
              </a:ext>
            </a:extLst>
          </p:cNvPr>
          <p:cNvSpPr txBox="1"/>
          <p:nvPr/>
        </p:nvSpPr>
        <p:spPr>
          <a:xfrm>
            <a:off x="435890" y="247543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HOUSTON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0BD31-1572-4641-A900-7A1D6555C8C5}"/>
              </a:ext>
            </a:extLst>
          </p:cNvPr>
          <p:cNvSpPr txBox="1"/>
          <p:nvPr/>
        </p:nvSpPr>
        <p:spPr>
          <a:xfrm>
            <a:off x="433788" y="3021113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Light SemiCondensed" panose="020B0502040204020203" pitchFamily="34" charset="0"/>
              </a:rPr>
              <a:t>OKLAHOMA CITY</a:t>
            </a:r>
          </a:p>
        </p:txBody>
      </p:sp>
      <p:pic>
        <p:nvPicPr>
          <p:cNvPr id="1054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08A1E1CD-CF2A-404D-B524-D0BF56C7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6" y="1919646"/>
            <a:ext cx="248654" cy="2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8EFFF1B3-8FBE-43F7-84DD-A061ACDB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278" y="303846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FE171-930A-4F8C-92C1-DB49196DD519}"/>
              </a:ext>
            </a:extLst>
          </p:cNvPr>
          <p:cNvSpPr txBox="1"/>
          <p:nvPr/>
        </p:nvSpPr>
        <p:spPr>
          <a:xfrm>
            <a:off x="375935" y="189398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PORTLAND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C6F51-A1E9-4ACD-9A86-C7CAB8D2E216}"/>
              </a:ext>
            </a:extLst>
          </p:cNvPr>
          <p:cNvSpPr txBox="1"/>
          <p:nvPr/>
        </p:nvSpPr>
        <p:spPr>
          <a:xfrm>
            <a:off x="10239763" y="187892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ORLANDO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554F5-DA32-44D6-AA36-288530008CD2}"/>
              </a:ext>
            </a:extLst>
          </p:cNvPr>
          <p:cNvSpPr txBox="1"/>
          <p:nvPr/>
        </p:nvSpPr>
        <p:spPr>
          <a:xfrm>
            <a:off x="10236134" y="248949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INDIANA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99EF3-3479-45B5-8EDC-FD76FD8E93FB}"/>
              </a:ext>
            </a:extLst>
          </p:cNvPr>
          <p:cNvSpPr txBox="1"/>
          <p:nvPr/>
        </p:nvSpPr>
        <p:spPr>
          <a:xfrm>
            <a:off x="10233033" y="301238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47257-C22A-4F64-8FC8-837FB2D581DE}"/>
              </a:ext>
            </a:extLst>
          </p:cNvPr>
          <p:cNvSpPr txBox="1"/>
          <p:nvPr/>
        </p:nvSpPr>
        <p:spPr>
          <a:xfrm>
            <a:off x="10230282" y="390998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8B897-9608-4B89-B944-6B92F467A808}"/>
              </a:ext>
            </a:extLst>
          </p:cNvPr>
          <p:cNvSpPr txBox="1"/>
          <p:nvPr/>
        </p:nvSpPr>
        <p:spPr>
          <a:xfrm>
            <a:off x="10227181" y="443287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PHILADELPHIA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ADD03-AF24-4188-A226-64EF93558FAC}"/>
              </a:ext>
            </a:extLst>
          </p:cNvPr>
          <p:cNvSpPr txBox="1"/>
          <p:nvPr/>
        </p:nvSpPr>
        <p:spPr>
          <a:xfrm>
            <a:off x="10242864" y="502690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5AE60-3C23-43D2-9BB5-9106A6A8918A}"/>
              </a:ext>
            </a:extLst>
          </p:cNvPr>
          <p:cNvSpPr txBox="1"/>
          <p:nvPr/>
        </p:nvSpPr>
        <p:spPr>
          <a:xfrm>
            <a:off x="10239763" y="5549797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BROOKLYN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50AD654-782A-434F-9FB7-74F12D6804B3}"/>
              </a:ext>
            </a:extLst>
          </p:cNvPr>
          <p:cNvSpPr txBox="1"/>
          <p:nvPr/>
        </p:nvSpPr>
        <p:spPr>
          <a:xfrm>
            <a:off x="688558" y="41950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DEN WINS 4-3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6B456C5-B8A5-4976-85FF-72D149F09E37}"/>
              </a:ext>
            </a:extLst>
          </p:cNvPr>
          <p:cNvSpPr txBox="1"/>
          <p:nvPr/>
        </p:nvSpPr>
        <p:spPr>
          <a:xfrm>
            <a:off x="10063694" y="531155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TOR WINS 4-0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40A71-30B9-4837-B953-A72734373056}"/>
              </a:ext>
            </a:extLst>
          </p:cNvPr>
          <p:cNvSpPr txBox="1"/>
          <p:nvPr/>
        </p:nvSpPr>
        <p:spPr>
          <a:xfrm>
            <a:off x="10065435" y="419458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BOS WINS 4-0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5F033-82BB-48E7-ADD6-8F23139E68AD}"/>
              </a:ext>
            </a:extLst>
          </p:cNvPr>
          <p:cNvSpPr txBox="1"/>
          <p:nvPr/>
        </p:nvSpPr>
        <p:spPr>
          <a:xfrm>
            <a:off x="655246" y="531128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LAC WINS 4-2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2BB186F-995D-434B-A4AC-55160E855BAC}"/>
              </a:ext>
            </a:extLst>
          </p:cNvPr>
          <p:cNvSpPr txBox="1"/>
          <p:nvPr/>
        </p:nvSpPr>
        <p:spPr>
          <a:xfrm>
            <a:off x="10066899" y="165528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MIL WINS 4-1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5079A8-DF55-4915-8A0A-F5E241386887}"/>
              </a:ext>
            </a:extLst>
          </p:cNvPr>
          <p:cNvSpPr txBox="1"/>
          <p:nvPr/>
        </p:nvSpPr>
        <p:spPr>
          <a:xfrm>
            <a:off x="651827" y="2770746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HOU WINS 4-3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58FD2EB-B0B2-40AD-A066-2897D4FCB6EC}"/>
              </a:ext>
            </a:extLst>
          </p:cNvPr>
          <p:cNvSpPr txBox="1"/>
          <p:nvPr/>
        </p:nvSpPr>
        <p:spPr>
          <a:xfrm>
            <a:off x="10069527" y="2773761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MIA WINS 4-0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A0B73-3899-4137-B91E-42479D6AF267}"/>
              </a:ext>
            </a:extLst>
          </p:cNvPr>
          <p:cNvSpPr txBox="1"/>
          <p:nvPr/>
        </p:nvSpPr>
        <p:spPr>
          <a:xfrm>
            <a:off x="8004434" y="444024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7" name="Picture 20" descr="2019-20 Boston Celtics Schedule | ESPN">
            <a:extLst>
              <a:ext uri="{FF2B5EF4-FFF2-40B4-BE49-F238E27FC236}">
                <a16:creationId xmlns:a16="http://schemas.microsoft.com/office/drawing/2014/main" id="{7EDF4646-3048-41E3-B30D-207A58F2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0" y="4507541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8C4BF42-52EE-4882-9AF8-78586CF6C79B}"/>
              </a:ext>
            </a:extLst>
          </p:cNvPr>
          <p:cNvSpPr txBox="1"/>
          <p:nvPr/>
        </p:nvSpPr>
        <p:spPr>
          <a:xfrm>
            <a:off x="8322694" y="4475436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A938A2B-2055-4D6A-8440-61EAA057F900}"/>
              </a:ext>
            </a:extLst>
          </p:cNvPr>
          <p:cNvSpPr txBox="1"/>
          <p:nvPr/>
        </p:nvSpPr>
        <p:spPr>
          <a:xfrm>
            <a:off x="8002608" y="4963554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28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CB6B46B5-0FE8-461E-AF07-E345CB59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85" y="5040271"/>
            <a:ext cx="230652" cy="2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951EC431-FB06-4B6B-875A-7A63F981B961}"/>
              </a:ext>
            </a:extLst>
          </p:cNvPr>
          <p:cNvSpPr txBox="1"/>
          <p:nvPr/>
        </p:nvSpPr>
        <p:spPr>
          <a:xfrm>
            <a:off x="8337041" y="5002609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TORONTO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76AD85-DDCA-4ED4-A111-A7877465606B}"/>
              </a:ext>
            </a:extLst>
          </p:cNvPr>
          <p:cNvSpPr txBox="1"/>
          <p:nvPr/>
        </p:nvSpPr>
        <p:spPr>
          <a:xfrm>
            <a:off x="8117264" y="475769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BOS WINS 4-3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788CF7D-FE7F-4C69-A9D1-CCD2DEA8038D}"/>
              </a:ext>
            </a:extLst>
          </p:cNvPr>
          <p:cNvSpPr txBox="1"/>
          <p:nvPr/>
        </p:nvSpPr>
        <p:spPr>
          <a:xfrm>
            <a:off x="8013507" y="241886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234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78427CF2-E6B3-47DF-BE1D-832F58AA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63" y="2476391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266022D6-0D83-4422-ABAD-EDA4A6868527}"/>
              </a:ext>
            </a:extLst>
          </p:cNvPr>
          <p:cNvSpPr txBox="1"/>
          <p:nvPr/>
        </p:nvSpPr>
        <p:spPr>
          <a:xfrm>
            <a:off x="8334518" y="245507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80BEC7E-15B4-4A7B-AF1C-0A3E6AC1DAA8}"/>
              </a:ext>
            </a:extLst>
          </p:cNvPr>
          <p:cNvSpPr txBox="1"/>
          <p:nvPr/>
        </p:nvSpPr>
        <p:spPr>
          <a:xfrm>
            <a:off x="8009300" y="1901577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A2DC89F-20E8-4B17-AEA9-ED85EA9936FE}"/>
              </a:ext>
            </a:extLst>
          </p:cNvPr>
          <p:cNvSpPr txBox="1"/>
          <p:nvPr/>
        </p:nvSpPr>
        <p:spPr>
          <a:xfrm>
            <a:off x="8337041" y="193125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MILWAUKEE</a:t>
            </a:r>
          </a:p>
        </p:txBody>
      </p:sp>
      <p:pic>
        <p:nvPicPr>
          <p:cNvPr id="238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482E548C-CB46-41EE-ACB2-A7D02467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20" y="1936289"/>
            <a:ext cx="307503" cy="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4E959830-F136-46E2-9F80-744D76D65EFC}"/>
              </a:ext>
            </a:extLst>
          </p:cNvPr>
          <p:cNvSpPr txBox="1"/>
          <p:nvPr/>
        </p:nvSpPr>
        <p:spPr>
          <a:xfrm>
            <a:off x="8119333" y="2217538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MIA WINS 4-1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D575A9C-A897-4DE1-9B75-48D642A86315}"/>
              </a:ext>
            </a:extLst>
          </p:cNvPr>
          <p:cNvSpPr txBox="1"/>
          <p:nvPr/>
        </p:nvSpPr>
        <p:spPr>
          <a:xfrm>
            <a:off x="3950017" y="189007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24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024A3569-7034-4F6D-BEC0-F8A7DB69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31" y="1862667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7D591A0B-87FA-4FCC-BB85-C72E8E6EF72F}"/>
              </a:ext>
            </a:extLst>
          </p:cNvPr>
          <p:cNvSpPr txBox="1"/>
          <p:nvPr/>
        </p:nvSpPr>
        <p:spPr>
          <a:xfrm>
            <a:off x="2308888" y="1933821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A390B2C-8B78-4D45-ACF6-FACB0230EB23}"/>
              </a:ext>
            </a:extLst>
          </p:cNvPr>
          <p:cNvSpPr txBox="1"/>
          <p:nvPr/>
        </p:nvSpPr>
        <p:spPr>
          <a:xfrm>
            <a:off x="651827" y="1654870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15F0DBA-ABE4-4201-A05F-319192E3408E}"/>
              </a:ext>
            </a:extLst>
          </p:cNvPr>
          <p:cNvSpPr txBox="1"/>
          <p:nvPr/>
        </p:nvSpPr>
        <p:spPr>
          <a:xfrm>
            <a:off x="3952344" y="495452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24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C712D1C8-AA59-45B7-90A9-BB65B01D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99" y="4997441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C6E0BE8-3214-4801-A88D-87DE07AD53EE}"/>
              </a:ext>
            </a:extLst>
          </p:cNvPr>
          <p:cNvSpPr txBox="1"/>
          <p:nvPr/>
        </p:nvSpPr>
        <p:spPr>
          <a:xfrm>
            <a:off x="2377729" y="499049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CLIPPERS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89E8B52-7DDC-41D5-A5D2-C416D680AACF}"/>
              </a:ext>
            </a:extLst>
          </p:cNvPr>
          <p:cNvSpPr txBox="1"/>
          <p:nvPr/>
        </p:nvSpPr>
        <p:spPr>
          <a:xfrm>
            <a:off x="3949530" y="4435433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4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B7ED0FC0-13E5-4EF4-B49E-F29FEA13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76" y="4480199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B3B962BC-01F7-4F25-8A11-B764B3EF7A27}"/>
              </a:ext>
            </a:extLst>
          </p:cNvPr>
          <p:cNvSpPr txBox="1"/>
          <p:nvPr/>
        </p:nvSpPr>
        <p:spPr>
          <a:xfrm>
            <a:off x="2371324" y="4469923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D577D74-2356-41AC-B7B6-E92940ABBEED}"/>
              </a:ext>
            </a:extLst>
          </p:cNvPr>
          <p:cNvSpPr txBox="1"/>
          <p:nvPr/>
        </p:nvSpPr>
        <p:spPr>
          <a:xfrm>
            <a:off x="2647621" y="4757987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Bahnschrift Light SemiCondensed" panose="020B0502040204020203" pitchFamily="34" charset="0"/>
              </a:rPr>
              <a:t>DEN WINS 4-3</a:t>
            </a:r>
            <a:endParaRPr lang="en-US" sz="1050" dirty="0">
              <a:latin typeface="Bahnschrift Light SemiCondensed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E442A6D-930F-41CB-839F-CE5FBA5993E3}"/>
              </a:ext>
            </a:extLst>
          </p:cNvPr>
          <p:cNvSpPr txBox="1"/>
          <p:nvPr/>
        </p:nvSpPr>
        <p:spPr>
          <a:xfrm>
            <a:off x="3941559" y="2422345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4</a:t>
            </a:r>
          </a:p>
        </p:txBody>
      </p:sp>
      <p:pic>
        <p:nvPicPr>
          <p:cNvPr id="252" name="Picture 4" descr="2019-20 Houston Rockets Schedule | ESPN">
            <a:extLst>
              <a:ext uri="{FF2B5EF4-FFF2-40B4-BE49-F238E27FC236}">
                <a16:creationId xmlns:a16="http://schemas.microsoft.com/office/drawing/2014/main" id="{B1BF8969-F16C-48C7-9233-C399EDD8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85" y="2463091"/>
            <a:ext cx="342791" cy="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CBB0C38B-BF50-4483-9EFA-8DBEA02EB927}"/>
              </a:ext>
            </a:extLst>
          </p:cNvPr>
          <p:cNvSpPr txBox="1"/>
          <p:nvPr/>
        </p:nvSpPr>
        <p:spPr>
          <a:xfrm>
            <a:off x="2303741" y="245555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HOUSTON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93F4298-76CC-4B40-A779-AA6A4AC32DCA}"/>
              </a:ext>
            </a:extLst>
          </p:cNvPr>
          <p:cNvSpPr txBox="1"/>
          <p:nvPr/>
        </p:nvSpPr>
        <p:spPr>
          <a:xfrm>
            <a:off x="2640303" y="221907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1678D9E-236A-4549-A5A8-72C92AF6F12C}"/>
              </a:ext>
            </a:extLst>
          </p:cNvPr>
          <p:cNvSpPr txBox="1"/>
          <p:nvPr/>
        </p:nvSpPr>
        <p:spPr>
          <a:xfrm>
            <a:off x="7116972" y="3146016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5</a:t>
            </a:r>
          </a:p>
        </p:txBody>
      </p:sp>
      <p:pic>
        <p:nvPicPr>
          <p:cNvPr id="2048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5855BCBA-DF2E-4F3F-BFE8-93A9A2519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88" y="3195452"/>
            <a:ext cx="248309" cy="2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83849283-447D-426B-9AC4-63805AB771B7}"/>
              </a:ext>
            </a:extLst>
          </p:cNvPr>
          <p:cNvSpPr txBox="1"/>
          <p:nvPr/>
        </p:nvSpPr>
        <p:spPr>
          <a:xfrm>
            <a:off x="7454167" y="3166044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MIAMI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40C75BB4-115B-4472-B691-7C8B23D82500}"/>
              </a:ext>
            </a:extLst>
          </p:cNvPr>
          <p:cNvSpPr txBox="1"/>
          <p:nvPr/>
        </p:nvSpPr>
        <p:spPr>
          <a:xfrm>
            <a:off x="7111631" y="366924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51" name="Picture 20" descr="2019-20 Boston Celtics Schedule | ESPN">
            <a:extLst>
              <a:ext uri="{FF2B5EF4-FFF2-40B4-BE49-F238E27FC236}">
                <a16:creationId xmlns:a16="http://schemas.microsoft.com/office/drawing/2014/main" id="{D5361530-1600-4598-B452-30378C8E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53" y="3728450"/>
            <a:ext cx="254595" cy="2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CF64AB4D-74FC-45C7-8FA6-3896F611A88F}"/>
              </a:ext>
            </a:extLst>
          </p:cNvPr>
          <p:cNvSpPr txBox="1"/>
          <p:nvPr/>
        </p:nvSpPr>
        <p:spPr>
          <a:xfrm>
            <a:off x="7462259" y="3696345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BOSTON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44E74370-FAF5-476D-A0F8-D60AD124B7D3}"/>
              </a:ext>
            </a:extLst>
          </p:cNvPr>
          <p:cNvSpPr txBox="1"/>
          <p:nvPr/>
        </p:nvSpPr>
        <p:spPr>
          <a:xfrm>
            <a:off x="7230851" y="3455434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MIA WINS 4-2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F288FCB-6552-4510-AE0B-3868472359ED}"/>
              </a:ext>
            </a:extLst>
          </p:cNvPr>
          <p:cNvSpPr txBox="1"/>
          <p:nvPr/>
        </p:nvSpPr>
        <p:spPr>
          <a:xfrm>
            <a:off x="4845462" y="3147060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</a:p>
        </p:txBody>
      </p:sp>
      <p:pic>
        <p:nvPicPr>
          <p:cNvPr id="2057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EC377BD2-FF40-4088-8C76-F9E2DE9E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06" y="3114888"/>
            <a:ext cx="437118" cy="4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AEF264BD-5D99-40C4-B895-F4D5D9B06213}"/>
              </a:ext>
            </a:extLst>
          </p:cNvPr>
          <p:cNvSpPr txBox="1"/>
          <p:nvPr/>
        </p:nvSpPr>
        <p:spPr>
          <a:xfrm>
            <a:off x="3233884" y="3186042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LA LAKERS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23CB149-B5C4-4BF7-8B5A-313545320C9E}"/>
              </a:ext>
            </a:extLst>
          </p:cNvPr>
          <p:cNvSpPr txBox="1"/>
          <p:nvPr/>
        </p:nvSpPr>
        <p:spPr>
          <a:xfrm>
            <a:off x="4844632" y="3666648"/>
            <a:ext cx="1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206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F935E51D-3482-4903-9082-CC127F30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50" y="3711414"/>
            <a:ext cx="290925" cy="2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74DCE3D9-DC40-410C-8C40-126F79F7FD8B}"/>
              </a:ext>
            </a:extLst>
          </p:cNvPr>
          <p:cNvSpPr txBox="1"/>
          <p:nvPr/>
        </p:nvSpPr>
        <p:spPr>
          <a:xfrm>
            <a:off x="3209782" y="3701138"/>
            <a:ext cx="144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 SemiCondensed" panose="020B0502040204020203" pitchFamily="34" charset="0"/>
              </a:rPr>
              <a:t>DENVER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C5511249-D912-4B8C-ACCF-448411EE3867}"/>
              </a:ext>
            </a:extLst>
          </p:cNvPr>
          <p:cNvSpPr txBox="1"/>
          <p:nvPr/>
        </p:nvSpPr>
        <p:spPr>
          <a:xfrm>
            <a:off x="3551389" y="3466293"/>
            <a:ext cx="144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 Light SemiCondensed" panose="020B0502040204020203" pitchFamily="34" charset="0"/>
              </a:rPr>
              <a:t>LAL WINS 4-1</a:t>
            </a:r>
          </a:p>
        </p:txBody>
      </p:sp>
      <p:pic>
        <p:nvPicPr>
          <p:cNvPr id="2068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388AB9E4-F0C3-4D69-B218-73A1572D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02" y="3191609"/>
            <a:ext cx="774549" cy="8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TextBox 2064">
            <a:extLst>
              <a:ext uri="{FF2B5EF4-FFF2-40B4-BE49-F238E27FC236}">
                <a16:creationId xmlns:a16="http://schemas.microsoft.com/office/drawing/2014/main" id="{6E3CB0E6-A7AB-4B05-925E-157D69A051FE}"/>
              </a:ext>
            </a:extLst>
          </p:cNvPr>
          <p:cNvSpPr txBox="1"/>
          <p:nvPr/>
        </p:nvSpPr>
        <p:spPr>
          <a:xfrm>
            <a:off x="5274807" y="4029075"/>
            <a:ext cx="163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LAL WINS 4-2</a:t>
            </a:r>
          </a:p>
        </p:txBody>
      </p:sp>
      <p:pic>
        <p:nvPicPr>
          <p:cNvPr id="2067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264410B9-49C9-4EEF-9CFD-7FFE2DD31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64" y="1931252"/>
            <a:ext cx="1182201" cy="11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56F3E4-543E-4CDD-97D7-E75345525FBD}"/>
              </a:ext>
            </a:extLst>
          </p:cNvPr>
          <p:cNvSpPr/>
          <p:nvPr/>
        </p:nvSpPr>
        <p:spPr>
          <a:xfrm>
            <a:off x="174589" y="152400"/>
            <a:ext cx="11842821" cy="655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DB7601-1023-4CF5-B521-321DF6C56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45596"/>
              </p:ext>
            </p:extLst>
          </p:nvPr>
        </p:nvGraphicFramePr>
        <p:xfrm>
          <a:off x="3625315" y="1661102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5848416" y="5841858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5099666" y="6340229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5F5C84B3-4278-4A46-96CF-B2FD17C5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20" y="2626295"/>
            <a:ext cx="391538" cy="3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25F72B3-9591-4654-AECB-8B9AD1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21" y="2525815"/>
            <a:ext cx="556572" cy="5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46E2DBFF-581E-421D-B884-A376EB15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72" y="5183748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27A3A850-706E-4E6A-8577-D8DCAF5B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33" y="2593157"/>
            <a:ext cx="454194" cy="4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-20 Houston Rockets Schedule | ESPN">
            <a:extLst>
              <a:ext uri="{FF2B5EF4-FFF2-40B4-BE49-F238E27FC236}">
                <a16:creationId xmlns:a16="http://schemas.microsoft.com/office/drawing/2014/main" id="{B2566C7C-C1A6-48D1-8CE7-C0B6E4C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31" y="2626295"/>
            <a:ext cx="436470" cy="43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105299B0-06F0-4E06-A1C6-3309159F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522" y="5141136"/>
            <a:ext cx="370430" cy="3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E8718CD9-89D7-4F64-B3CD-96707537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6" y="5182507"/>
            <a:ext cx="370430" cy="3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D7234B19-61C5-4F11-A0CE-893A518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70" y="5131611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D4A937CF-113E-42A6-8B4E-7671F914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77" y="2605750"/>
            <a:ext cx="429008" cy="42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E31893F4-18A5-44D6-A315-19126CDF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927" y="2676674"/>
            <a:ext cx="324172" cy="3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019-20 Boston Celtics Schedule | ESPN">
            <a:extLst>
              <a:ext uri="{FF2B5EF4-FFF2-40B4-BE49-F238E27FC236}">
                <a16:creationId xmlns:a16="http://schemas.microsoft.com/office/drawing/2014/main" id="{105046E8-29C3-4A78-A5DA-02646CE2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53" y="5183485"/>
            <a:ext cx="324172" cy="3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2C8A81E0-93CF-4982-8AC5-1723F49E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7" y="5179576"/>
            <a:ext cx="331990" cy="33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26B96751-001C-4C6C-A3EF-4A08742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36" y="5203794"/>
            <a:ext cx="293684" cy="2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883E3AAA-2A91-4852-BABF-424933F8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14" y="5227736"/>
            <a:ext cx="293684" cy="2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8EFFF1B3-8FBE-43F7-84DD-A061ACDB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37" y="2654254"/>
            <a:ext cx="316168" cy="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F3D52DB3-92D2-420F-B72F-4242F037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" y="2686227"/>
            <a:ext cx="316606" cy="31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00FB7-AF05-4221-B008-2358A5718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166248"/>
              </p:ext>
            </p:extLst>
          </p:nvPr>
        </p:nvGraphicFramePr>
        <p:xfrm>
          <a:off x="580491" y="1661102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B0C9D8-EE86-42A7-AC97-8545D256633D}"/>
              </a:ext>
            </a:extLst>
          </p:cNvPr>
          <p:cNvSpPr txBox="1"/>
          <p:nvPr/>
        </p:nvSpPr>
        <p:spPr>
          <a:xfrm>
            <a:off x="850235" y="2327048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62.60%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POR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52126-729C-4053-BFD1-827B6C68A84E}"/>
              </a:ext>
            </a:extLst>
          </p:cNvPr>
          <p:cNvSpPr txBox="1"/>
          <p:nvPr/>
        </p:nvSpPr>
        <p:spPr>
          <a:xfrm>
            <a:off x="3895059" y="2347788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60.41%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HOU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3387ECA-043E-4F29-9C57-7FEFF2557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086996"/>
              </p:ext>
            </p:extLst>
          </p:nvPr>
        </p:nvGraphicFramePr>
        <p:xfrm>
          <a:off x="546559" y="4183351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699CB52-76B6-4411-9196-A599E4129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23968"/>
              </p:ext>
            </p:extLst>
          </p:nvPr>
        </p:nvGraphicFramePr>
        <p:xfrm>
          <a:off x="3571863" y="416961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F2C1E1-5889-448D-AE83-B9D6B805810F}"/>
              </a:ext>
            </a:extLst>
          </p:cNvPr>
          <p:cNvSpPr txBox="1"/>
          <p:nvPr/>
        </p:nvSpPr>
        <p:spPr>
          <a:xfrm>
            <a:off x="812977" y="4907481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50.83%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5067B-E8EE-467D-B53D-3ACAF6FFBF0B}"/>
              </a:ext>
            </a:extLst>
          </p:cNvPr>
          <p:cNvSpPr txBox="1"/>
          <p:nvPr/>
        </p:nvSpPr>
        <p:spPr>
          <a:xfrm>
            <a:off x="3840071" y="4907481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54.98%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02AAD6F-AA26-4039-91F0-D58A10871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843600"/>
              </p:ext>
            </p:extLst>
          </p:nvPr>
        </p:nvGraphicFramePr>
        <p:xfrm>
          <a:off x="6670139" y="1661101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2B8F859-25EE-4BC6-8082-A7577ADBE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11836"/>
              </p:ext>
            </p:extLst>
          </p:nvPr>
        </p:nvGraphicFramePr>
        <p:xfrm>
          <a:off x="9441777" y="170153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BA6E316-7D16-42EC-AC18-20C94D30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48345"/>
              </p:ext>
            </p:extLst>
          </p:nvPr>
        </p:nvGraphicFramePr>
        <p:xfrm>
          <a:off x="6607016" y="416199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A8ECF20-C538-44AA-93E0-D9193F647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107449"/>
              </p:ext>
            </p:extLst>
          </p:nvPr>
        </p:nvGraphicFramePr>
        <p:xfrm>
          <a:off x="9430581" y="4185096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A95A761-A8FE-4AEB-97CD-E402CF6B100C}"/>
              </a:ext>
            </a:extLst>
          </p:cNvPr>
          <p:cNvSpPr txBox="1"/>
          <p:nvPr/>
        </p:nvSpPr>
        <p:spPr>
          <a:xfrm>
            <a:off x="6939499" y="2358202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58.56%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84E6B9-D27D-4601-8674-028234A184B5}"/>
              </a:ext>
            </a:extLst>
          </p:cNvPr>
          <p:cNvSpPr txBox="1"/>
          <p:nvPr/>
        </p:nvSpPr>
        <p:spPr>
          <a:xfrm>
            <a:off x="9713010" y="2367476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52.94%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13A8D-AAEE-45D7-A39C-ABF689167125}"/>
              </a:ext>
            </a:extLst>
          </p:cNvPr>
          <p:cNvSpPr txBox="1"/>
          <p:nvPr/>
        </p:nvSpPr>
        <p:spPr>
          <a:xfrm>
            <a:off x="6873557" y="4849297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54.80%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BOS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94AA2-BAAB-4E08-90FF-C68A707635BD}"/>
              </a:ext>
            </a:extLst>
          </p:cNvPr>
          <p:cNvSpPr txBox="1"/>
          <p:nvPr/>
        </p:nvSpPr>
        <p:spPr>
          <a:xfrm>
            <a:off x="9709966" y="4849297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55.22%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97833-60FE-4D9E-A7B0-7B83F41C9B0C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1</a:t>
            </a:r>
            <a:r>
              <a:rPr lang="en-US" baseline="30000" dirty="0">
                <a:latin typeface="Bahnschrift SemiCondensed" panose="020B0502040204020203" pitchFamily="34" charset="0"/>
              </a:rPr>
              <a:t>st</a:t>
            </a:r>
            <a:r>
              <a:rPr lang="en-US" dirty="0">
                <a:latin typeface="Bahnschrift SemiCondensed" panose="020B0502040204020203" pitchFamily="34" charset="0"/>
              </a:rPr>
              <a:t> ROUND PREDICTIONS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B9E25-62E1-4B41-AD7B-E06A27F7A798}"/>
              </a:ext>
            </a:extLst>
          </p:cNvPr>
          <p:cNvSpPr txBox="1"/>
          <p:nvPr/>
        </p:nvSpPr>
        <p:spPr>
          <a:xfrm>
            <a:off x="9912410" y="3131336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9C4D8-59AA-4DC3-8E5D-C34B5490BC0F}"/>
              </a:ext>
            </a:extLst>
          </p:cNvPr>
          <p:cNvSpPr txBox="1"/>
          <p:nvPr/>
        </p:nvSpPr>
        <p:spPr>
          <a:xfrm>
            <a:off x="9913779" y="5614030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C17DA-226C-4FB1-868A-596F2AD2E934}"/>
              </a:ext>
            </a:extLst>
          </p:cNvPr>
          <p:cNvSpPr txBox="1"/>
          <p:nvPr/>
        </p:nvSpPr>
        <p:spPr>
          <a:xfrm>
            <a:off x="7076001" y="5602111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0CEA56-0CC2-4ADD-8D86-4375AECBCBA0}"/>
              </a:ext>
            </a:extLst>
          </p:cNvPr>
          <p:cNvSpPr txBox="1"/>
          <p:nvPr/>
        </p:nvSpPr>
        <p:spPr>
          <a:xfrm>
            <a:off x="7133851" y="3132751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668D1-1640-435B-8C23-688A4AC675B7}"/>
              </a:ext>
            </a:extLst>
          </p:cNvPr>
          <p:cNvSpPr txBox="1"/>
          <p:nvPr/>
        </p:nvSpPr>
        <p:spPr>
          <a:xfrm>
            <a:off x="4045614" y="5635383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8C515-C5C9-463E-A53A-7A323889DD77}"/>
              </a:ext>
            </a:extLst>
          </p:cNvPr>
          <p:cNvSpPr txBox="1"/>
          <p:nvPr/>
        </p:nvSpPr>
        <p:spPr>
          <a:xfrm>
            <a:off x="1015421" y="5642249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EB80F-46A4-42CF-B15F-C4A5B175B431}"/>
              </a:ext>
            </a:extLst>
          </p:cNvPr>
          <p:cNvSpPr txBox="1"/>
          <p:nvPr/>
        </p:nvSpPr>
        <p:spPr>
          <a:xfrm>
            <a:off x="1047086" y="3078573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963C2-4262-44E1-BF7D-3C95E5F4AFA6}"/>
              </a:ext>
            </a:extLst>
          </p:cNvPr>
          <p:cNvSpPr txBox="1"/>
          <p:nvPr/>
        </p:nvSpPr>
        <p:spPr>
          <a:xfrm>
            <a:off x="4097503" y="3126887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7445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56F3E4-543E-4CDD-97D7-E75345525FBD}"/>
              </a:ext>
            </a:extLst>
          </p:cNvPr>
          <p:cNvSpPr/>
          <p:nvPr/>
        </p:nvSpPr>
        <p:spPr>
          <a:xfrm>
            <a:off x="174589" y="152400"/>
            <a:ext cx="11842821" cy="655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E46F941E-1587-4566-970B-B0A1245F0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375981"/>
              </p:ext>
            </p:extLst>
          </p:nvPr>
        </p:nvGraphicFramePr>
        <p:xfrm>
          <a:off x="8293141" y="4082309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F2A6ED1A-F43E-4D00-BE2A-29BF1D49D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63240"/>
              </p:ext>
            </p:extLst>
          </p:nvPr>
        </p:nvGraphicFramePr>
        <p:xfrm>
          <a:off x="8279054" y="1470091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2A68D44-6576-4766-98E9-BE1127F7A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35188"/>
              </p:ext>
            </p:extLst>
          </p:nvPr>
        </p:nvGraphicFramePr>
        <p:xfrm>
          <a:off x="1604771" y="4060465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8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AC82354C-0423-487B-8E97-ED4D45F7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470" y="5119250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D48F89C4-29E9-4A9E-AF7F-D43B67CA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83" y="5114086"/>
            <a:ext cx="370430" cy="3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10CCD54-4322-4F31-B600-6A76E4727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07386"/>
              </p:ext>
            </p:extLst>
          </p:nvPr>
        </p:nvGraphicFramePr>
        <p:xfrm>
          <a:off x="1625760" y="1419432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5848416" y="5841858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5099666" y="6340229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97833-60FE-4D9E-A7B0-7B83F41C9B0C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2</a:t>
            </a:r>
            <a:r>
              <a:rPr lang="en-US" baseline="30000" dirty="0">
                <a:latin typeface="Bahnschrift SemiCondensed" panose="020B0502040204020203" pitchFamily="34" charset="0"/>
              </a:rPr>
              <a:t>nd</a:t>
            </a:r>
            <a:r>
              <a:rPr lang="en-US" dirty="0">
                <a:latin typeface="Bahnschrift SemiCondensed" panose="020B0502040204020203" pitchFamily="34" charset="0"/>
              </a:rPr>
              <a:t> ROUND PREDICTIONS</a:t>
            </a:r>
          </a:p>
        </p:txBody>
      </p:sp>
      <p:pic>
        <p:nvPicPr>
          <p:cNvPr id="4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B9F74CE6-A3B8-4CB1-BCC0-9E1B71ED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52" y="2362564"/>
            <a:ext cx="391538" cy="3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4888D9C-F3AA-46AD-9449-EDFA3B66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2" y="2263682"/>
            <a:ext cx="556572" cy="5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2019-20 Houston Rockets Schedule | ESPN">
            <a:extLst>
              <a:ext uri="{FF2B5EF4-FFF2-40B4-BE49-F238E27FC236}">
                <a16:creationId xmlns:a16="http://schemas.microsoft.com/office/drawing/2014/main" id="{70424788-6F4F-4F12-9351-EC033763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90" y="2383784"/>
            <a:ext cx="436470" cy="43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2019-20 Boston Celtics Schedule | ESPN">
            <a:extLst>
              <a:ext uri="{FF2B5EF4-FFF2-40B4-BE49-F238E27FC236}">
                <a16:creationId xmlns:a16="http://schemas.microsoft.com/office/drawing/2014/main" id="{7B688E4C-9045-4FA7-9E6A-B36F2F75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655" y="5114086"/>
            <a:ext cx="370429" cy="3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D8BF9727-314F-40BE-9C56-742F1EDB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52" y="5143539"/>
            <a:ext cx="353514" cy="3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12C4B1FA-1999-4861-A181-AAEF70C4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72" y="2422102"/>
            <a:ext cx="316168" cy="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0A6D4B-1EAE-46F9-A38B-0C0540C3CC50}"/>
              </a:ext>
            </a:extLst>
          </p:cNvPr>
          <p:cNvSpPr txBox="1"/>
          <p:nvPr/>
        </p:nvSpPr>
        <p:spPr>
          <a:xfrm>
            <a:off x="1895504" y="2124965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56.82%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28451-7E2E-4FAD-AD61-9D37BE037447}"/>
              </a:ext>
            </a:extLst>
          </p:cNvPr>
          <p:cNvSpPr txBox="1"/>
          <p:nvPr/>
        </p:nvSpPr>
        <p:spPr>
          <a:xfrm>
            <a:off x="1877318" y="4726412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59.68%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LAC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36FEC-9A67-4E23-92A2-D761B3B9DB28}"/>
              </a:ext>
            </a:extLst>
          </p:cNvPr>
          <p:cNvSpPr txBox="1"/>
          <p:nvPr/>
        </p:nvSpPr>
        <p:spPr>
          <a:xfrm>
            <a:off x="8551943" y="2124965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72.68%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MIL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806F7-D798-409B-8921-6D0ED00EB7D4}"/>
              </a:ext>
            </a:extLst>
          </p:cNvPr>
          <p:cNvSpPr txBox="1"/>
          <p:nvPr/>
        </p:nvSpPr>
        <p:spPr>
          <a:xfrm>
            <a:off x="8568171" y="4748255"/>
            <a:ext cx="1746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55.77%</a:t>
            </a:r>
          </a:p>
          <a:p>
            <a:pPr algn="ctr"/>
            <a:r>
              <a:rPr lang="en-US" sz="2800" b="1" dirty="0">
                <a:latin typeface="Bahnschrift SemiBold Condensed" panose="020B0502040204020203" pitchFamily="34" charset="0"/>
              </a:rPr>
              <a:t>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DAD2B-E772-4757-AA86-854D8B1BC762}"/>
              </a:ext>
            </a:extLst>
          </p:cNvPr>
          <p:cNvSpPr txBox="1"/>
          <p:nvPr/>
        </p:nvSpPr>
        <p:spPr>
          <a:xfrm>
            <a:off x="8752429" y="2888825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7C3E9-475C-4924-9894-7B6348B04A35}"/>
              </a:ext>
            </a:extLst>
          </p:cNvPr>
          <p:cNvSpPr txBox="1"/>
          <p:nvPr/>
        </p:nvSpPr>
        <p:spPr>
          <a:xfrm>
            <a:off x="8770615" y="5512115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4D875-F84B-48DE-ACD8-57511BA20E3F}"/>
              </a:ext>
            </a:extLst>
          </p:cNvPr>
          <p:cNvSpPr txBox="1"/>
          <p:nvPr/>
        </p:nvSpPr>
        <p:spPr>
          <a:xfrm>
            <a:off x="2097949" y="2883490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1829D-3991-4E52-B7B9-69B8E4EC2B76}"/>
              </a:ext>
            </a:extLst>
          </p:cNvPr>
          <p:cNvSpPr txBox="1"/>
          <p:nvPr/>
        </p:nvSpPr>
        <p:spPr>
          <a:xfrm>
            <a:off x="2076960" y="5484515"/>
            <a:ext cx="134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6085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56F3E4-543E-4CDD-97D7-E75345525FBD}"/>
              </a:ext>
            </a:extLst>
          </p:cNvPr>
          <p:cNvSpPr/>
          <p:nvPr/>
        </p:nvSpPr>
        <p:spPr>
          <a:xfrm>
            <a:off x="174589" y="152400"/>
            <a:ext cx="11842821" cy="655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936512D-E796-4397-96B9-013C437A5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454013"/>
              </p:ext>
            </p:extLst>
          </p:nvPr>
        </p:nvGraphicFramePr>
        <p:xfrm>
          <a:off x="7361066" y="1984461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774FF51-CB48-459B-917D-7887A0CF7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578552"/>
              </p:ext>
            </p:extLst>
          </p:nvPr>
        </p:nvGraphicFramePr>
        <p:xfrm>
          <a:off x="1314751" y="1984461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C4519FC0-E085-453D-9477-AA8E53FE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8" y="3583830"/>
            <a:ext cx="593256" cy="5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5848416" y="5841858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5099666" y="6340229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97833-60FE-4D9E-A7B0-7B83F41C9B0C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CONFERENCE FINALS PREDICTIONS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231C5-2FD2-4E39-9812-FAB11A70DEC8}"/>
              </a:ext>
            </a:extLst>
          </p:cNvPr>
          <p:cNvGraphicFramePr>
            <a:graphicFrameLocks/>
          </p:cNvGraphicFramePr>
          <p:nvPr/>
        </p:nvGraphicFramePr>
        <p:xfrm>
          <a:off x="1608503" y="4060466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4888D9C-F3AA-46AD-9449-EDFA3B66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51" y="3443161"/>
            <a:ext cx="810957" cy="8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2019-20 Boston Celtics Schedule | ESPN">
            <a:extLst>
              <a:ext uri="{FF2B5EF4-FFF2-40B4-BE49-F238E27FC236}">
                <a16:creationId xmlns:a16="http://schemas.microsoft.com/office/drawing/2014/main" id="{7B688E4C-9045-4FA7-9E6A-B36F2F75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11" y="3622627"/>
            <a:ext cx="525246" cy="5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12C4B1FA-1999-4861-A181-AAEF70C4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094" y="3632819"/>
            <a:ext cx="495160" cy="5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0A6D4B-1EAE-46F9-A38B-0C0540C3CC50}"/>
              </a:ext>
            </a:extLst>
          </p:cNvPr>
          <p:cNvSpPr txBox="1"/>
          <p:nvPr/>
        </p:nvSpPr>
        <p:spPr>
          <a:xfrm>
            <a:off x="2270296" y="3095887"/>
            <a:ext cx="1746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53.83%</a:t>
            </a:r>
          </a:p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45D85-4438-48F4-BD53-192DBA1F75E0}"/>
              </a:ext>
            </a:extLst>
          </p:cNvPr>
          <p:cNvSpPr txBox="1"/>
          <p:nvPr/>
        </p:nvSpPr>
        <p:spPr>
          <a:xfrm>
            <a:off x="8301401" y="3095887"/>
            <a:ext cx="1746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50.73%</a:t>
            </a:r>
          </a:p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MIA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CC858-EA12-4440-835C-C00E2F3D41B5}"/>
              </a:ext>
            </a:extLst>
          </p:cNvPr>
          <p:cNvSpPr txBox="1"/>
          <p:nvPr/>
        </p:nvSpPr>
        <p:spPr>
          <a:xfrm>
            <a:off x="2472740" y="4322807"/>
            <a:ext cx="1341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4F24-7931-4C5A-BF51-F459D08A5E0B}"/>
              </a:ext>
            </a:extLst>
          </p:cNvPr>
          <p:cNvSpPr txBox="1"/>
          <p:nvPr/>
        </p:nvSpPr>
        <p:spPr>
          <a:xfrm>
            <a:off x="8519055" y="4322806"/>
            <a:ext cx="1341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744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56F3E4-543E-4CDD-97D7-E75345525FBD}"/>
              </a:ext>
            </a:extLst>
          </p:cNvPr>
          <p:cNvSpPr/>
          <p:nvPr/>
        </p:nvSpPr>
        <p:spPr>
          <a:xfrm>
            <a:off x="174589" y="152400"/>
            <a:ext cx="11842821" cy="655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6C1396E-7F0E-4F36-AF07-77B587E36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538006"/>
              </p:ext>
            </p:extLst>
          </p:nvPr>
        </p:nvGraphicFramePr>
        <p:xfrm>
          <a:off x="4267196" y="1921277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NBA Playoffs Off to Poor Start in Ratings - Sports Media Watch">
            <a:extLst>
              <a:ext uri="{FF2B5EF4-FFF2-40B4-BE49-F238E27FC236}">
                <a16:creationId xmlns:a16="http://schemas.microsoft.com/office/drawing/2014/main" id="{FCB4DF11-0192-4CED-A5AD-104C2FF66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0"/>
          <a:stretch/>
        </p:blipFill>
        <p:spPr bwMode="auto">
          <a:xfrm>
            <a:off x="4713557" y="1"/>
            <a:ext cx="2764886" cy="14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 descr="Western Conference (NBA) - Wikipedia">
            <a:extLst>
              <a:ext uri="{FF2B5EF4-FFF2-40B4-BE49-F238E27FC236}">
                <a16:creationId xmlns:a16="http://schemas.microsoft.com/office/drawing/2014/main" id="{0161CA06-F859-4913-9D25-BC29341A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1" y="332256"/>
            <a:ext cx="1091762" cy="6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" descr="Eastern Conference (NBA) - Wikipedia">
            <a:extLst>
              <a:ext uri="{FF2B5EF4-FFF2-40B4-BE49-F238E27FC236}">
                <a16:creationId xmlns:a16="http://schemas.microsoft.com/office/drawing/2014/main" id="{625761D4-325C-47E8-8CA0-B8165D5D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1"/>
          <a:stretch/>
        </p:blipFill>
        <p:spPr bwMode="auto">
          <a:xfrm>
            <a:off x="10573581" y="631032"/>
            <a:ext cx="1091762" cy="2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Eastern Conference (NBA) - Wikipedia">
            <a:extLst>
              <a:ext uri="{FF2B5EF4-FFF2-40B4-BE49-F238E27FC236}">
                <a16:creationId xmlns:a16="http://schemas.microsoft.com/office/drawing/2014/main" id="{7C77B196-41E9-465D-AEC2-4F5E2F134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1" b="50686"/>
          <a:stretch/>
        </p:blipFill>
        <p:spPr bwMode="auto">
          <a:xfrm>
            <a:off x="10914090" y="332256"/>
            <a:ext cx="761169" cy="2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A picture containing game&#10;&#10;Description automatically generated">
            <a:extLst>
              <a:ext uri="{FF2B5EF4-FFF2-40B4-BE49-F238E27FC236}">
                <a16:creationId xmlns:a16="http://schemas.microsoft.com/office/drawing/2014/main" id="{AEBF0171-4329-411F-A267-F9908EE8D4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5848416" y="5841858"/>
            <a:ext cx="495161" cy="49837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2AF1667-BB07-4F7B-A413-CD39FE60B42F}"/>
              </a:ext>
            </a:extLst>
          </p:cNvPr>
          <p:cNvSpPr txBox="1"/>
          <p:nvPr/>
        </p:nvSpPr>
        <p:spPr>
          <a:xfrm>
            <a:off x="5099666" y="6340229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97833-60FE-4D9E-A7B0-7B83F41C9B0C}"/>
              </a:ext>
            </a:extLst>
          </p:cNvPr>
          <p:cNvSpPr txBox="1"/>
          <p:nvPr/>
        </p:nvSpPr>
        <p:spPr>
          <a:xfrm>
            <a:off x="4375205" y="1415333"/>
            <a:ext cx="34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Condensed" panose="020B0502040204020203" pitchFamily="34" charset="0"/>
              </a:rPr>
              <a:t>NBA FINALS PREDICTIONS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231C5-2FD2-4E39-9812-FAB11A70DEC8}"/>
              </a:ext>
            </a:extLst>
          </p:cNvPr>
          <p:cNvGraphicFramePr>
            <a:graphicFrameLocks/>
          </p:cNvGraphicFramePr>
          <p:nvPr/>
        </p:nvGraphicFramePr>
        <p:xfrm>
          <a:off x="1608503" y="4060466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5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4888D9C-F3AA-46AD-9449-EDFA3B66F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6" y="2385494"/>
            <a:ext cx="2867333" cy="2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12C4B1FA-1999-4861-A181-AAEF70C4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971" y="2877106"/>
            <a:ext cx="1794264" cy="188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45D85-4438-48F4-BD53-192DBA1F75E0}"/>
              </a:ext>
            </a:extLst>
          </p:cNvPr>
          <p:cNvSpPr txBox="1"/>
          <p:nvPr/>
        </p:nvSpPr>
        <p:spPr>
          <a:xfrm>
            <a:off x="5240310" y="3057579"/>
            <a:ext cx="1746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51.17%</a:t>
            </a:r>
          </a:p>
          <a:p>
            <a:pPr algn="ctr"/>
            <a:r>
              <a:rPr lang="en-US" sz="4400" b="1" dirty="0">
                <a:latin typeface="Bahnschrift SemiBold Condensed" panose="020B0502040204020203" pitchFamily="34" charset="0"/>
              </a:rPr>
              <a:t>LAL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DFE04-8658-47F8-AA54-1B4C575B06E8}"/>
              </a:ext>
            </a:extLst>
          </p:cNvPr>
          <p:cNvSpPr txBox="1"/>
          <p:nvPr/>
        </p:nvSpPr>
        <p:spPr>
          <a:xfrm>
            <a:off x="5442754" y="4271807"/>
            <a:ext cx="1341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9710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4F26CA-DEEB-45DB-BE0E-DBCACE1F8FB4}"/>
              </a:ext>
            </a:extLst>
          </p:cNvPr>
          <p:cNvSpPr/>
          <p:nvPr/>
        </p:nvSpPr>
        <p:spPr>
          <a:xfrm>
            <a:off x="174589" y="152400"/>
            <a:ext cx="11842821" cy="655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game&#10;&#10;Description automatically generated">
            <a:extLst>
              <a:ext uri="{FF2B5EF4-FFF2-40B4-BE49-F238E27FC236}">
                <a16:creationId xmlns:a16="http://schemas.microsoft.com/office/drawing/2014/main" id="{489E00C6-91C9-4532-9C98-828DE4780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5848416" y="5841858"/>
            <a:ext cx="495161" cy="498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BCAF-C041-42EA-B277-837FED99CCE8}"/>
              </a:ext>
            </a:extLst>
          </p:cNvPr>
          <p:cNvSpPr txBox="1"/>
          <p:nvPr/>
        </p:nvSpPr>
        <p:spPr>
          <a:xfrm>
            <a:off x="5099666" y="6340229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A8A9492-D13D-4C12-BCA5-F1731842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66741"/>
              </p:ext>
            </p:extLst>
          </p:nvPr>
        </p:nvGraphicFramePr>
        <p:xfrm>
          <a:off x="1178226" y="1607824"/>
          <a:ext cx="3391292" cy="440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0534">
                  <a:extLst>
                    <a:ext uri="{9D8B030D-6E8A-4147-A177-3AD203B41FA5}">
                      <a16:colId xmlns:a16="http://schemas.microsoft.com/office/drawing/2014/main" val="1439747339"/>
                    </a:ext>
                  </a:extLst>
                </a:gridCol>
                <a:gridCol w="923586">
                  <a:extLst>
                    <a:ext uri="{9D8B030D-6E8A-4147-A177-3AD203B41FA5}">
                      <a16:colId xmlns:a16="http://schemas.microsoft.com/office/drawing/2014/main" val="1618243546"/>
                    </a:ext>
                  </a:extLst>
                </a:gridCol>
                <a:gridCol w="923586">
                  <a:extLst>
                    <a:ext uri="{9D8B030D-6E8A-4147-A177-3AD203B41FA5}">
                      <a16:colId xmlns:a16="http://schemas.microsoft.com/office/drawing/2014/main" val="9286299"/>
                    </a:ext>
                  </a:extLst>
                </a:gridCol>
                <a:gridCol w="923586">
                  <a:extLst>
                    <a:ext uri="{9D8B030D-6E8A-4147-A177-3AD203B41FA5}">
                      <a16:colId xmlns:a16="http://schemas.microsoft.com/office/drawing/2014/main" val="1908958482"/>
                    </a:ext>
                  </a:extLst>
                </a:gridCol>
              </a:tblGrid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177093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6.3003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15.63%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918081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5.9524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14.76%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1115044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5.0641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5256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3.4498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8.56%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913190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3.1804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0402090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2.0577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5.11%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9055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704903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OKC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1.8112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4.49%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249364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1.7061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228829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1.6981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4.21%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518911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1.6579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4.11%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6866370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1.6053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3.98%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1934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1.521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583439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1.1838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219282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BKN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0.6358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912265"/>
                  </a:ext>
                </a:extLst>
              </a:tr>
              <a:tr h="25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0.5417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2419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DA5A21-CFD9-46D8-B6A7-B717D0CD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95172"/>
              </p:ext>
            </p:extLst>
          </p:nvPr>
        </p:nvGraphicFramePr>
        <p:xfrm>
          <a:off x="7621348" y="1607824"/>
          <a:ext cx="3392424" cy="44074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0742">
                  <a:extLst>
                    <a:ext uri="{9D8B030D-6E8A-4147-A177-3AD203B41FA5}">
                      <a16:colId xmlns:a16="http://schemas.microsoft.com/office/drawing/2014/main" val="3679700023"/>
                    </a:ext>
                  </a:extLst>
                </a:gridCol>
                <a:gridCol w="923894">
                  <a:extLst>
                    <a:ext uri="{9D8B030D-6E8A-4147-A177-3AD203B41FA5}">
                      <a16:colId xmlns:a16="http://schemas.microsoft.com/office/drawing/2014/main" val="2247020631"/>
                    </a:ext>
                  </a:extLst>
                </a:gridCol>
                <a:gridCol w="923894">
                  <a:extLst>
                    <a:ext uri="{9D8B030D-6E8A-4147-A177-3AD203B41FA5}">
                      <a16:colId xmlns:a16="http://schemas.microsoft.com/office/drawing/2014/main" val="4145399846"/>
                    </a:ext>
                  </a:extLst>
                </a:gridCol>
                <a:gridCol w="923894">
                  <a:extLst>
                    <a:ext uri="{9D8B030D-6E8A-4147-A177-3AD203B41FA5}">
                      <a16:colId xmlns:a16="http://schemas.microsoft.com/office/drawing/2014/main" val="3282703206"/>
                    </a:ext>
                  </a:extLst>
                </a:gridCol>
              </a:tblGrid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929245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9018874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51.746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551629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44.525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75271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44.1024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194565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OKC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43.468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9423312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43.211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216919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42.922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54069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42.4531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180191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40.513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135753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35.829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260514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35.514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245181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35.317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879129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31.501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5.15%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813136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4.72%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552185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BKN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20.347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028985"/>
                  </a:ext>
                </a:extLst>
              </a:tr>
              <a:tr h="2592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18.418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348214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796F637-F28D-48DF-A4A0-45E5713EECAE}"/>
              </a:ext>
            </a:extLst>
          </p:cNvPr>
          <p:cNvSpPr txBox="1"/>
          <p:nvPr/>
        </p:nvSpPr>
        <p:spPr>
          <a:xfrm>
            <a:off x="1178227" y="1240881"/>
            <a:ext cx="33912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 Condensed" panose="020B0502040204020203" pitchFamily="34" charset="0"/>
              </a:rPr>
              <a:t>PREDICTIVE MODEL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941C7-8CB0-4954-978E-9DAF25D2A318}"/>
              </a:ext>
            </a:extLst>
          </p:cNvPr>
          <p:cNvSpPr txBox="1"/>
          <p:nvPr/>
        </p:nvSpPr>
        <p:spPr>
          <a:xfrm>
            <a:off x="7621348" y="1230667"/>
            <a:ext cx="33912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 Condensed" panose="020B0502040204020203" pitchFamily="34" charset="0"/>
              </a:rPr>
              <a:t>PREDICTIVE MODEL 2</a:t>
            </a:r>
          </a:p>
        </p:txBody>
      </p:sp>
      <p:pic>
        <p:nvPicPr>
          <p:cNvPr id="2050" name="Picture 2" descr="NBA Finals - Wikipedia">
            <a:extLst>
              <a:ext uri="{FF2B5EF4-FFF2-40B4-BE49-F238E27FC236}">
                <a16:creationId xmlns:a16="http://schemas.microsoft.com/office/drawing/2014/main" id="{567C7AFC-1ABA-4DBB-A566-9D2BD4B4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66" y="315470"/>
            <a:ext cx="1992663" cy="138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E38FDC2D-4E9D-4F3A-9ED1-812D898E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3" y="2168299"/>
            <a:ext cx="202806" cy="2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50F0EEED-1C07-4ECD-926B-AFD682AD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0" y="2908703"/>
            <a:ext cx="242077" cy="2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AE0C9A1A-5D4D-4E12-AAB8-28AF1022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5" y="1893463"/>
            <a:ext cx="240332" cy="2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44C4AF86-1A64-4D9A-92AE-8DC5D2F9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7" y="3706270"/>
            <a:ext cx="235260" cy="2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2019-20 Houston Rockets Schedule | ESPN">
            <a:extLst>
              <a:ext uri="{FF2B5EF4-FFF2-40B4-BE49-F238E27FC236}">
                <a16:creationId xmlns:a16="http://schemas.microsoft.com/office/drawing/2014/main" id="{2FC4A58F-675C-470E-A3BE-79F89491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68" y="3969909"/>
            <a:ext cx="226079" cy="2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37668DBE-635C-4DBA-94A5-9247EF51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42" y="3203268"/>
            <a:ext cx="191872" cy="1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7D7851F3-C8F8-4968-B625-85C4CEB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2" y="3462861"/>
            <a:ext cx="191872" cy="1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041F7E1D-F00B-4A3B-A33C-7B29DBF9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61" y="5008159"/>
            <a:ext cx="202986" cy="2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0C20267E-777F-472B-B306-B803C65F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0" y="5782559"/>
            <a:ext cx="222214" cy="2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6995D517-5E7A-4E18-B6EB-3D18ECA0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2" y="4248409"/>
            <a:ext cx="167912" cy="1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" descr="2019-20 Boston Celtics Schedule | ESPN">
            <a:extLst>
              <a:ext uri="{FF2B5EF4-FFF2-40B4-BE49-F238E27FC236}">
                <a16:creationId xmlns:a16="http://schemas.microsoft.com/office/drawing/2014/main" id="{962C5687-966F-4A2A-9B30-32EAFA994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3" y="2414319"/>
            <a:ext cx="202806" cy="2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830908E1-5D0A-414F-ADDF-2E999C54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756228"/>
            <a:ext cx="171962" cy="1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77F78A7E-5322-451F-AE42-AF6C82A2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2" y="2663798"/>
            <a:ext cx="202808" cy="2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987A35F2-A57F-471B-8C8F-4137091F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1" y="5528101"/>
            <a:ext cx="207664" cy="2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70CDFA0B-6A8B-4B6D-831C-F4892815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8" y="4508232"/>
            <a:ext cx="163766" cy="17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409E806F-6D2D-4D7E-ABAF-48B2B7DC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94" y="5290630"/>
            <a:ext cx="178260" cy="1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0DFB51F1-B557-49D3-8984-51E450C3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3" y="2168334"/>
            <a:ext cx="202806" cy="2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0910DC8E-49C0-4873-BB6A-46917413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299" y="1912226"/>
            <a:ext cx="202806" cy="2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11AB9C3E-C9D9-4447-83ED-A30D23FE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085" y="2168299"/>
            <a:ext cx="202808" cy="2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0E6325A7-78B6-48F9-85DC-4E105E99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97" y="2394683"/>
            <a:ext cx="242077" cy="2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37065450-7755-48C3-8CE7-B0357EDA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95" y="2659895"/>
            <a:ext cx="240332" cy="2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B52D1505-6171-4B74-BDFF-2144FF894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294" y="2931454"/>
            <a:ext cx="235260" cy="2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2EE64CE8-79C7-4068-9CCB-D432A317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74" y="3196227"/>
            <a:ext cx="191872" cy="1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80222836-6794-49AF-A655-A9F80A6D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8" y="3473758"/>
            <a:ext cx="191872" cy="1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40D4159A-463D-46AF-8E11-F7493013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013" y="3739944"/>
            <a:ext cx="167912" cy="1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" descr="2019-20 Boston Celtics Schedule | ESPN">
            <a:extLst>
              <a:ext uri="{FF2B5EF4-FFF2-40B4-BE49-F238E27FC236}">
                <a16:creationId xmlns:a16="http://schemas.microsoft.com/office/drawing/2014/main" id="{160E6199-6109-488B-9B40-40F08928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36" y="3990729"/>
            <a:ext cx="202806" cy="2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4" descr="2019-20 Houston Rockets Schedule | ESPN">
            <a:extLst>
              <a:ext uri="{FF2B5EF4-FFF2-40B4-BE49-F238E27FC236}">
                <a16:creationId xmlns:a16="http://schemas.microsoft.com/office/drawing/2014/main" id="{E3A81E87-B524-4099-924A-DD4A5CBCB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95" y="4243440"/>
            <a:ext cx="226079" cy="2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8E122B6F-6CDD-4F85-97F4-85453CDF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14" y="4505085"/>
            <a:ext cx="178260" cy="1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345BBA07-A456-4E4E-9F12-4E23594B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94" y="4754821"/>
            <a:ext cx="171962" cy="1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7FB0F438-5DD6-4960-ACEB-FAF08BD6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86" y="5017550"/>
            <a:ext cx="163766" cy="17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81BEE03D-CD40-41A4-B460-273BAEDF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18" y="5281767"/>
            <a:ext cx="202986" cy="2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848E056E-9300-45FB-9796-7DF9993F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66" y="5780683"/>
            <a:ext cx="222214" cy="2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C325FD15-E749-4B19-B112-C244EB7A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197" y="5526225"/>
            <a:ext cx="207664" cy="2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4" descr="Basketball Championship Trophy Clipart">
            <a:extLst>
              <a:ext uri="{FF2B5EF4-FFF2-40B4-BE49-F238E27FC236}">
                <a16:creationId xmlns:a16="http://schemas.microsoft.com/office/drawing/2014/main" id="{D20220C1-68DC-425F-AC9F-BA688A1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39" y="2234108"/>
            <a:ext cx="1261521" cy="23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5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25B23B-9B07-418D-B76A-1516F0CA0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732496"/>
              </p:ext>
            </p:extLst>
          </p:nvPr>
        </p:nvGraphicFramePr>
        <p:xfrm>
          <a:off x="6735229" y="1716542"/>
          <a:ext cx="5079144" cy="342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7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5F5C84B3-4278-4A46-96CF-B2FD17C5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90" y="2381955"/>
            <a:ext cx="192848" cy="19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A25F72B3-9591-4654-AECB-8B9AD1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83" y="2732064"/>
            <a:ext cx="274134" cy="27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46E2DBFF-581E-421D-B884-A376EB15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22" y="2823744"/>
            <a:ext cx="193020" cy="1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27A3A850-706E-4E6A-8577-D8DCAF5B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860" y="2846652"/>
            <a:ext cx="223708" cy="2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-20 Houston Rockets Schedule | ESPN">
            <a:extLst>
              <a:ext uri="{FF2B5EF4-FFF2-40B4-BE49-F238E27FC236}">
                <a16:creationId xmlns:a16="http://schemas.microsoft.com/office/drawing/2014/main" id="{B2566C7C-C1A6-48D1-8CE7-C0B6E4CD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807" y="3182152"/>
            <a:ext cx="214978" cy="2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105299B0-06F0-4E06-A1C6-3309159F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87" y="2899647"/>
            <a:ext cx="182452" cy="1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E8718CD9-89D7-4F64-B3CD-96707537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463" y="2926272"/>
            <a:ext cx="182452" cy="1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D7234B19-61C5-4F11-A0CE-893A518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63" y="3468430"/>
            <a:ext cx="193020" cy="1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D4A937CF-113E-42A6-8B4E-7671F914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476" y="3902698"/>
            <a:ext cx="211304" cy="2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E31893F4-18A5-44D6-A315-19126CDF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348" y="2934968"/>
            <a:ext cx="159668" cy="1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019-20 Boston Celtics Schedule | ESPN">
            <a:extLst>
              <a:ext uri="{FF2B5EF4-FFF2-40B4-BE49-F238E27FC236}">
                <a16:creationId xmlns:a16="http://schemas.microsoft.com/office/drawing/2014/main" id="{105046E8-29C3-4A78-A5DA-02646CE2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18" y="3014801"/>
            <a:ext cx="159668" cy="1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2C8A81E0-93CF-4982-8AC5-1723F49E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517" y="3228279"/>
            <a:ext cx="163518" cy="1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26B96751-001C-4C6C-A3EF-4A08742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423" y="2533014"/>
            <a:ext cx="144650" cy="1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883E3AAA-2A91-4852-BABF-424933F8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53" y="3859050"/>
            <a:ext cx="144650" cy="1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8EFFF1B3-8FBE-43F7-84DD-A061ACDB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7" y="3378152"/>
            <a:ext cx="155724" cy="1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F3D52DB3-92D2-420F-B72F-4242F037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134" y="3211670"/>
            <a:ext cx="155940" cy="1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E8562E7-EC5A-44BF-9589-4067D4402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567505"/>
              </p:ext>
            </p:extLst>
          </p:nvPr>
        </p:nvGraphicFramePr>
        <p:xfrm>
          <a:off x="370704" y="1716542"/>
          <a:ext cx="50840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15" name="Picture 28" descr="Brooklyn Nets Basketball - Nets News, Scores, Stats, Rumors &amp; More ...">
            <a:extLst>
              <a:ext uri="{FF2B5EF4-FFF2-40B4-BE49-F238E27FC236}">
                <a16:creationId xmlns:a16="http://schemas.microsoft.com/office/drawing/2014/main" id="{13AA8389-CB80-4B6A-B728-BCADEEAA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28" y="4513156"/>
            <a:ext cx="144650" cy="1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2019-20 Boston Celtics Schedule | ESPN">
            <a:extLst>
              <a:ext uri="{FF2B5EF4-FFF2-40B4-BE49-F238E27FC236}">
                <a16:creationId xmlns:a16="http://schemas.microsoft.com/office/drawing/2014/main" id="{9E7A0E2F-CF39-46ED-9299-9AB1BD8B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93" y="2878672"/>
            <a:ext cx="159668" cy="1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allas Mavericks Basketball - Mavericks News, Scores, Stats ...">
            <a:extLst>
              <a:ext uri="{FF2B5EF4-FFF2-40B4-BE49-F238E27FC236}">
                <a16:creationId xmlns:a16="http://schemas.microsoft.com/office/drawing/2014/main" id="{EA0E17A5-EA6C-48D1-AE0C-6E55C7FE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54" y="4122092"/>
            <a:ext cx="193020" cy="1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enver Nuggets Basketball - Nuggets News, Scores, Stats, Rumors ...">
            <a:extLst>
              <a:ext uri="{FF2B5EF4-FFF2-40B4-BE49-F238E27FC236}">
                <a16:creationId xmlns:a16="http://schemas.microsoft.com/office/drawing/2014/main" id="{4E46EE2F-B6DF-47F7-9A51-98F9B38E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18" y="3955826"/>
            <a:ext cx="182452" cy="1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2019-20 Houston Rockets Schedule | ESPN">
            <a:extLst>
              <a:ext uri="{FF2B5EF4-FFF2-40B4-BE49-F238E27FC236}">
                <a16:creationId xmlns:a16="http://schemas.microsoft.com/office/drawing/2014/main" id="{535A38D2-83D3-4271-8E80-30301700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55" y="4111113"/>
            <a:ext cx="214978" cy="2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Indiana Pacers Basketball - Pacers News, Scores, Stats, Rumors ...">
            <a:extLst>
              <a:ext uri="{FF2B5EF4-FFF2-40B4-BE49-F238E27FC236}">
                <a16:creationId xmlns:a16="http://schemas.microsoft.com/office/drawing/2014/main" id="{5DF19740-FA42-4404-BD9A-5FA68FFB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88" y="4111113"/>
            <a:ext cx="159668" cy="1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LA Clippers Basketball - Clippers News, Scores, Stats, Rumors ...">
            <a:extLst>
              <a:ext uri="{FF2B5EF4-FFF2-40B4-BE49-F238E27FC236}">
                <a16:creationId xmlns:a16="http://schemas.microsoft.com/office/drawing/2014/main" id="{C66BAF46-B4DD-4A17-8CD9-411F16DE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25" y="2381955"/>
            <a:ext cx="193020" cy="1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Los Angeles Lakers Basketball - Lakers News, Scores, Stats, Rumors ...">
            <a:extLst>
              <a:ext uri="{FF2B5EF4-FFF2-40B4-BE49-F238E27FC236}">
                <a16:creationId xmlns:a16="http://schemas.microsoft.com/office/drawing/2014/main" id="{D5C795B5-E5B2-41B7-A539-88A7AE24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45" y="3473044"/>
            <a:ext cx="274134" cy="27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Miami Heat - Miami Heat Logo Espn Clipart - Full Size Clipart ...">
            <a:extLst>
              <a:ext uri="{FF2B5EF4-FFF2-40B4-BE49-F238E27FC236}">
                <a16:creationId xmlns:a16="http://schemas.microsoft.com/office/drawing/2014/main" id="{4F06E070-96DC-45F8-ABAB-3984764A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60" y="4100198"/>
            <a:ext cx="155724" cy="1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ilwaukee Bucks Basketball - Bucks News, Scores, Stats, Rumors ...">
            <a:extLst>
              <a:ext uri="{FF2B5EF4-FFF2-40B4-BE49-F238E27FC236}">
                <a16:creationId xmlns:a16="http://schemas.microsoft.com/office/drawing/2014/main" id="{B04BFC91-2F71-4320-A07B-C0C29BA9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59" y="2494562"/>
            <a:ext cx="192848" cy="19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klahoma City Thunder Basketball - Thunder News, Scores, Stats ...">
            <a:extLst>
              <a:ext uri="{FF2B5EF4-FFF2-40B4-BE49-F238E27FC236}">
                <a16:creationId xmlns:a16="http://schemas.microsoft.com/office/drawing/2014/main" id="{BB15E398-79F8-4654-ACE0-2DE8A37D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83" y="4040014"/>
            <a:ext cx="223708" cy="2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Orlando Magic Basketball - Magic News, Scores, Stats, Rumors ...">
            <a:extLst>
              <a:ext uri="{FF2B5EF4-FFF2-40B4-BE49-F238E27FC236}">
                <a16:creationId xmlns:a16="http://schemas.microsoft.com/office/drawing/2014/main" id="{723487CF-4175-4231-9955-3C5C4600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91" y="4513156"/>
            <a:ext cx="211304" cy="2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Philadelphia 76ers Basketball - 76ers News, Scores, Stats, Rumors ...">
            <a:extLst>
              <a:ext uri="{FF2B5EF4-FFF2-40B4-BE49-F238E27FC236}">
                <a16:creationId xmlns:a16="http://schemas.microsoft.com/office/drawing/2014/main" id="{8DDF11E7-4C46-4533-9CAD-4312EE87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18" y="4122092"/>
            <a:ext cx="163518" cy="1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Portland Trail Blazers Basketball - Trail Blazers News, Scores ...">
            <a:extLst>
              <a:ext uri="{FF2B5EF4-FFF2-40B4-BE49-F238E27FC236}">
                <a16:creationId xmlns:a16="http://schemas.microsoft.com/office/drawing/2014/main" id="{23CACB83-E625-4D9D-887B-4207CAF8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54" y="4306167"/>
            <a:ext cx="155940" cy="1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6" descr="Toronto Raptors Basketball - Raptors News, Scores, Stats, Rumors ...">
            <a:extLst>
              <a:ext uri="{FF2B5EF4-FFF2-40B4-BE49-F238E27FC236}">
                <a16:creationId xmlns:a16="http://schemas.microsoft.com/office/drawing/2014/main" id="{D6E37CAA-0031-46AA-9A59-2697DA7C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97" y="3453626"/>
            <a:ext cx="144650" cy="1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 descr="Utah Jazz Basketball - Jazz News, Scores, Stats, Rumors &amp; More - ESPN">
            <a:extLst>
              <a:ext uri="{FF2B5EF4-FFF2-40B4-BE49-F238E27FC236}">
                <a16:creationId xmlns:a16="http://schemas.microsoft.com/office/drawing/2014/main" id="{53113543-EAFF-421C-BDCB-ACCF7C26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6" y="3984697"/>
            <a:ext cx="182452" cy="1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0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13726</TotalTime>
  <Words>627</Words>
  <Application>Microsoft Office PowerPoint</Application>
  <PresentationFormat>Widescreen</PresentationFormat>
  <Paragraphs>427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</vt:lpstr>
      <vt:lpstr>Bahnschrift Light SemiCondensed</vt:lpstr>
      <vt:lpstr>Bahnschrift SemiBold</vt:lpstr>
      <vt:lpstr>Bahnschrift SemiBold Condensed</vt:lpstr>
      <vt:lpstr>Bahnschrift SemiCondensed</vt:lpstr>
      <vt:lpstr>Bahnschrift SemiLight</vt:lpstr>
      <vt:lpstr>Bahnschrift SemiLight Condensed</vt:lpstr>
      <vt:lpstr>Calibri</vt:lpstr>
      <vt:lpstr>Calibri Light</vt:lpstr>
      <vt:lpstr>Courier New</vt:lpstr>
      <vt:lpstr>Industria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MinhKhang Nguyen</dc:creator>
  <cp:lastModifiedBy>Nguyen, MinhKhang H</cp:lastModifiedBy>
  <cp:revision>325</cp:revision>
  <dcterms:created xsi:type="dcterms:W3CDTF">2020-07-22T01:45:17Z</dcterms:created>
  <dcterms:modified xsi:type="dcterms:W3CDTF">2020-10-12T04:44:44Z</dcterms:modified>
</cp:coreProperties>
</file>