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56" r:id="rId3"/>
    <p:sldId id="258" r:id="rId4"/>
  </p:sldIdLst>
  <p:sldSz cx="73152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A6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1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646133"/>
            <a:ext cx="6217920" cy="350181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282990"/>
            <a:ext cx="5486400" cy="2428451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7CB3-6BA4-4613-89E2-0EBE449D8C44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B338-1579-4F71-A011-A989D25D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06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7CB3-6BA4-4613-89E2-0EBE449D8C44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B338-1579-4F71-A011-A989D25D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62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535519"/>
            <a:ext cx="1577340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5519"/>
            <a:ext cx="4640580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7CB3-6BA4-4613-89E2-0EBE449D8C44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B338-1579-4F71-A011-A989D25D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3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7CB3-6BA4-4613-89E2-0EBE449D8C44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B338-1579-4F71-A011-A989D25D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7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507618"/>
            <a:ext cx="6309360" cy="4184014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6731215"/>
            <a:ext cx="6309360" cy="2200274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7CB3-6BA4-4613-89E2-0EBE449D8C44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B338-1579-4F71-A011-A989D25D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4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677584"/>
            <a:ext cx="310896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677584"/>
            <a:ext cx="310896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7CB3-6BA4-4613-89E2-0EBE449D8C44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B338-1579-4F71-A011-A989D25D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8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35521"/>
            <a:ext cx="630936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465706"/>
            <a:ext cx="3094672" cy="1208404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674110"/>
            <a:ext cx="309467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1" y="2465706"/>
            <a:ext cx="3109913" cy="1208404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1" y="3674110"/>
            <a:ext cx="3109913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7CB3-6BA4-4613-89E2-0EBE449D8C44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B338-1579-4F71-A011-A989D25D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0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7CB3-6BA4-4613-89E2-0EBE449D8C44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B338-1579-4F71-A011-A989D25D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72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7CB3-6BA4-4613-89E2-0EBE449D8C44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B338-1579-4F71-A011-A989D25D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26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70560"/>
            <a:ext cx="2359342" cy="23469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448228"/>
            <a:ext cx="3703320" cy="7147983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017522"/>
            <a:ext cx="2359342" cy="5590329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7CB3-6BA4-4613-89E2-0EBE449D8C44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B338-1579-4F71-A011-A989D25D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2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70560"/>
            <a:ext cx="2359342" cy="23469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448228"/>
            <a:ext cx="3703320" cy="7147983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017522"/>
            <a:ext cx="2359342" cy="5590329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7CB3-6BA4-4613-89E2-0EBE449D8C44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B338-1579-4F71-A011-A989D25D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95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535521"/>
            <a:ext cx="630936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677584"/>
            <a:ext cx="630936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9322651"/>
            <a:ext cx="164592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07CB3-6BA4-4613-89E2-0EBE449D8C44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9322651"/>
            <a:ext cx="24688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9322651"/>
            <a:ext cx="164592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7B338-1579-4F71-A011-A989D25DE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77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6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15.png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17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12.pn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2F3FBC5-C94C-426F-956E-4839075D0D7D}"/>
              </a:ext>
            </a:extLst>
          </p:cNvPr>
          <p:cNvSpPr/>
          <p:nvPr/>
        </p:nvSpPr>
        <p:spPr>
          <a:xfrm rot="5400000">
            <a:off x="-1187452" y="1505529"/>
            <a:ext cx="9690100" cy="70473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game&#10;&#10;Description automatically generated">
            <a:extLst>
              <a:ext uri="{FF2B5EF4-FFF2-40B4-BE49-F238E27FC236}">
                <a16:creationId xmlns:a16="http://schemas.microsoft.com/office/drawing/2014/main" id="{07643516-2E06-4FE9-AE04-3A8C46CDB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444" b="83472" l="16667" r="85000">
                        <a14:foregroundMark x1="36944" y1="34028" x2="41667" y2="60278"/>
                        <a14:foregroundMark x1="41667" y1="60278" x2="43056" y2="62917"/>
                        <a14:foregroundMark x1="44167" y1="31528" x2="30417" y2="44861"/>
                        <a14:foregroundMark x1="30417" y1="44861" x2="30417" y2="44861"/>
                        <a14:foregroundMark x1="43472" y1="23889" x2="36389" y2="28194"/>
                        <a14:foregroundMark x1="36389" y1="28194" x2="27778" y2="42222"/>
                        <a14:foregroundMark x1="27778" y1="42222" x2="25833" y2="48194"/>
                        <a14:foregroundMark x1="25833" y1="48194" x2="25833" y2="54306"/>
                        <a14:foregroundMark x1="25833" y1="54306" x2="38611" y2="76806"/>
                        <a14:foregroundMark x1="38611" y1="76806" x2="44167" y2="79583"/>
                        <a14:foregroundMark x1="44167" y1="79583" x2="59028" y2="81111"/>
                        <a14:foregroundMark x1="59028" y1="81111" x2="67361" y2="76667"/>
                        <a14:foregroundMark x1="67361" y1="76667" x2="70139" y2="71111"/>
                        <a14:foregroundMark x1="70139" y1="71111" x2="69861" y2="65278"/>
                        <a14:foregroundMark x1="69861" y1="65278" x2="55139" y2="51944"/>
                        <a14:foregroundMark x1="55139" y1="51944" x2="53333" y2="51111"/>
                        <a14:foregroundMark x1="20278" y1="45278" x2="20000" y2="49722"/>
                        <a14:foregroundMark x1="16806" y1="46667" x2="16667" y2="48194"/>
                        <a14:foregroundMark x1="43333" y1="19306" x2="46528" y2="19306"/>
                        <a14:foregroundMark x1="55972" y1="19306" x2="59861" y2="22639"/>
                        <a14:foregroundMark x1="60694" y1="21250" x2="63056" y2="34722"/>
                        <a14:foregroundMark x1="63056" y1="34722" x2="63056" y2="34722"/>
                        <a14:foregroundMark x1="77083" y1="36806" x2="61250" y2="37778"/>
                        <a14:foregroundMark x1="79306" y1="40556" x2="55139" y2="40833"/>
                        <a14:foregroundMark x1="78889" y1="44861" x2="57778" y2="44583"/>
                        <a14:foregroundMark x1="82361" y1="53889" x2="80000" y2="58750"/>
                        <a14:foregroundMark x1="56667" y1="20278" x2="58333" y2="29861"/>
                        <a14:foregroundMark x1="52639" y1="16806" x2="52500" y2="25139"/>
                        <a14:foregroundMark x1="82917" y1="45694" x2="79444" y2="33611"/>
                        <a14:foregroundMark x1="79444" y1="33611" x2="70833" y2="22778"/>
                        <a14:foregroundMark x1="61389" y1="21667" x2="58472" y2="30417"/>
                        <a14:foregroundMark x1="55139" y1="23056" x2="55556" y2="38889"/>
                        <a14:foregroundMark x1="55556" y1="38889" x2="55694" y2="39028"/>
                        <a14:foregroundMark x1="54167" y1="25694" x2="54306" y2="37361"/>
                        <a14:foregroundMark x1="53194" y1="29861" x2="53194" y2="43056"/>
                        <a14:foregroundMark x1="51944" y1="44306" x2="51944" y2="46111"/>
                        <a14:foregroundMark x1="52639" y1="46944" x2="76250" y2="47778"/>
                        <a14:foregroundMark x1="76250" y1="47778" x2="82778" y2="47361"/>
                        <a14:foregroundMark x1="81667" y1="47778" x2="49444" y2="47222"/>
                        <a14:foregroundMark x1="55556" y1="16944" x2="63194" y2="20556"/>
                        <a14:foregroundMark x1="63194" y1="20556" x2="67222" y2="24306"/>
                        <a14:foregroundMark x1="61389" y1="20139" x2="67778" y2="32222"/>
                        <a14:foregroundMark x1="67778" y1="32222" x2="68056" y2="33194"/>
                        <a14:foregroundMark x1="69722" y1="28611" x2="59028" y2="38056"/>
                        <a14:foregroundMark x1="60417" y1="28472" x2="56250" y2="40694"/>
                        <a14:foregroundMark x1="54028" y1="36111" x2="53611" y2="41111"/>
                        <a14:foregroundMark x1="70139" y1="22222" x2="60139" y2="18194"/>
                        <a14:foregroundMark x1="53889" y1="14722" x2="54306" y2="14722"/>
                        <a14:foregroundMark x1="59306" y1="15972" x2="60833" y2="16528"/>
                        <a14:foregroundMark x1="66528" y1="18472" x2="67778" y2="19444"/>
                        <a14:foregroundMark x1="80694" y1="32083" x2="80694" y2="33194"/>
                        <a14:foregroundMark x1="85000" y1="27778" x2="85000" y2="28611"/>
                        <a14:foregroundMark x1="71944" y1="29861" x2="75139" y2="36250"/>
                        <a14:foregroundMark x1="81528" y1="48611" x2="52222" y2="48889"/>
                        <a14:foregroundMark x1="56111" y1="32361" x2="44722" y2="34444"/>
                        <a14:foregroundMark x1="50417" y1="21806" x2="50833" y2="32500"/>
                        <a14:foregroundMark x1="50278" y1="17500" x2="50556" y2="22083"/>
                        <a14:foregroundMark x1="50972" y1="16944" x2="49444" y2="17361"/>
                        <a14:foregroundMark x1="81111" y1="49722" x2="50139" y2="50417"/>
                        <a14:foregroundMark x1="53750" y1="46389" x2="52639" y2="51528"/>
                        <a14:foregroundMark x1="50833" y1="39583" x2="51528" y2="43333"/>
                        <a14:foregroundMark x1="50278" y1="34444" x2="50278" y2="39167"/>
                        <a14:foregroundMark x1="50000" y1="44028" x2="50556" y2="47778"/>
                        <a14:foregroundMark x1="83194" y1="49167" x2="83194" y2="50139"/>
                        <a14:foregroundMark x1="50694" y1="83472" x2="50694" y2="83472"/>
                        <a14:foregroundMark x1="84028" y1="26806" x2="84028" y2="26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068" t="13788" r="13619" b="15442"/>
          <a:stretch/>
        </p:blipFill>
        <p:spPr>
          <a:xfrm>
            <a:off x="3410021" y="8920121"/>
            <a:ext cx="495161" cy="4983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8CD243-9302-4F9E-8275-6B3C034B854E}"/>
              </a:ext>
            </a:extLst>
          </p:cNvPr>
          <p:cNvSpPr txBox="1"/>
          <p:nvPr/>
        </p:nvSpPr>
        <p:spPr>
          <a:xfrm>
            <a:off x="2661271" y="9418490"/>
            <a:ext cx="1992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ahnschrift" panose="020B0502040204020203" pitchFamily="34" charset="0"/>
              </a:rPr>
              <a:t>NBA STAT PADDER</a:t>
            </a:r>
          </a:p>
        </p:txBody>
      </p:sp>
      <p:pic>
        <p:nvPicPr>
          <p:cNvPr id="1030" name="Picture 6" descr="NBA Says Races For KIA MVP, Other Individual Awards Is Over">
            <a:extLst>
              <a:ext uri="{FF2B5EF4-FFF2-40B4-BE49-F238E27FC236}">
                <a16:creationId xmlns:a16="http://schemas.microsoft.com/office/drawing/2014/main" id="{D26FCA74-9769-4696-B3AA-34E3129E7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947" y="314290"/>
            <a:ext cx="1867305" cy="141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rophy Clipart Mvp Trophy - Nba Mvp Award Png , Free Transparent Clipart -  ClipartKey">
            <a:extLst>
              <a:ext uri="{FF2B5EF4-FFF2-40B4-BE49-F238E27FC236}">
                <a16:creationId xmlns:a16="http://schemas.microsoft.com/office/drawing/2014/main" id="{35F0B5AC-2AD0-4E6C-AE27-596209AA9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000" b="94375" l="9766" r="89844">
                        <a14:foregroundMark x1="42578" y1="32188" x2="44141" y2="35313"/>
                        <a14:foregroundMark x1="36719" y1="10938" x2="36719" y2="7500"/>
                        <a14:foregroundMark x1="38672" y1="5313" x2="39453" y2="5000"/>
                        <a14:foregroundMark x1="59766" y1="92813" x2="38281" y2="91875"/>
                        <a14:foregroundMark x1="76953" y1="94375" x2="63281" y2="918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316" y="2857502"/>
            <a:ext cx="373380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9919A9D-9591-4796-9816-F06CDB324F9B}"/>
              </a:ext>
            </a:extLst>
          </p:cNvPr>
          <p:cNvSpPr/>
          <p:nvPr/>
        </p:nvSpPr>
        <p:spPr>
          <a:xfrm rot="5400000">
            <a:off x="738390" y="3014046"/>
            <a:ext cx="6458861" cy="48685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 descr="Nikola Jokic Stats, News, Bio | ESPN">
            <a:extLst>
              <a:ext uri="{FF2B5EF4-FFF2-40B4-BE49-F238E27FC236}">
                <a16:creationId xmlns:a16="http://schemas.microsoft.com/office/drawing/2014/main" id="{C9DE47E9-BE42-431F-8DD5-4B63AF25A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09" y="3401795"/>
            <a:ext cx="761999" cy="553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Luka Doncic Stats, News, Bio | ESPN">
            <a:extLst>
              <a:ext uri="{FF2B5EF4-FFF2-40B4-BE49-F238E27FC236}">
                <a16:creationId xmlns:a16="http://schemas.microsoft.com/office/drawing/2014/main" id="{72237B76-55A0-4091-A021-4F8196A7A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24" y="5131330"/>
            <a:ext cx="802592" cy="58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Kevin Durant | Brooklyn | National Basketball Association | Yahoo! Sports">
            <a:extLst>
              <a:ext uri="{FF2B5EF4-FFF2-40B4-BE49-F238E27FC236}">
                <a16:creationId xmlns:a16="http://schemas.microsoft.com/office/drawing/2014/main" id="{BE151B4C-49FE-427D-99B0-08A6F3C44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17" y="8126715"/>
            <a:ext cx="768407" cy="512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1BA5A6-A032-4AED-A518-CA6F3D4F32A7}"/>
              </a:ext>
            </a:extLst>
          </p:cNvPr>
          <p:cNvSpPr txBox="1"/>
          <p:nvPr/>
        </p:nvSpPr>
        <p:spPr>
          <a:xfrm>
            <a:off x="1163908" y="1683144"/>
            <a:ext cx="4987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 Condensed" panose="020B0502040204020203" pitchFamily="34" charset="0"/>
              </a:rPr>
              <a:t>MY PERSONAL MVP RANKINGS</a:t>
            </a:r>
          </a:p>
        </p:txBody>
      </p:sp>
      <p:graphicFrame>
        <p:nvGraphicFramePr>
          <p:cNvPr id="20" name="Table 10">
            <a:extLst>
              <a:ext uri="{FF2B5EF4-FFF2-40B4-BE49-F238E27FC236}">
                <a16:creationId xmlns:a16="http://schemas.microsoft.com/office/drawing/2014/main" id="{A0E9651A-0A1D-4628-B4F9-B0C27121A7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166251"/>
              </p:ext>
            </p:extLst>
          </p:nvPr>
        </p:nvGraphicFramePr>
        <p:xfrm>
          <a:off x="1533525" y="2218910"/>
          <a:ext cx="4868592" cy="64588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9250">
                  <a:extLst>
                    <a:ext uri="{9D8B030D-6E8A-4147-A177-3AD203B41FA5}">
                      <a16:colId xmlns:a16="http://schemas.microsoft.com/office/drawing/2014/main" val="3933633758"/>
                    </a:ext>
                  </a:extLst>
                </a:gridCol>
                <a:gridCol w="3249342">
                  <a:extLst>
                    <a:ext uri="{9D8B030D-6E8A-4147-A177-3AD203B41FA5}">
                      <a16:colId xmlns:a16="http://schemas.microsoft.com/office/drawing/2014/main" val="1626609492"/>
                    </a:ext>
                  </a:extLst>
                </a:gridCol>
              </a:tblGrid>
              <a:tr h="587169">
                <a:tc>
                  <a:txBody>
                    <a:bodyPr/>
                    <a:lstStyle/>
                    <a:p>
                      <a:pPr algn="ctr"/>
                      <a:r>
                        <a:rPr lang="en-US" sz="1440">
                          <a:latin typeface="Bahnschrift SemiBold Condensed" panose="020B0502040204020203" pitchFamily="34" charset="0"/>
                        </a:rPr>
                        <a:t>Rank</a:t>
                      </a:r>
                      <a:endParaRPr lang="en-US" sz="1440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>
                          <a:latin typeface="Bahnschrift SemiBold Condensed" panose="020B0502040204020203" pitchFamily="34" charset="0"/>
                        </a:rPr>
                        <a:t>Player</a:t>
                      </a:r>
                      <a:endParaRPr lang="en-US" sz="1440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5901141"/>
                  </a:ext>
                </a:extLst>
              </a:tr>
              <a:tr h="587169">
                <a:tc>
                  <a:txBody>
                    <a:bodyPr/>
                    <a:lstStyle/>
                    <a:p>
                      <a:pPr algn="ctr"/>
                      <a:r>
                        <a:rPr lang="en-US" sz="1440">
                          <a:latin typeface="Bahnschrift SemiBold Condensed" panose="020B0502040204020203" pitchFamily="34" charset="0"/>
                        </a:rPr>
                        <a:t>1</a:t>
                      </a:r>
                      <a:endParaRPr lang="en-US" sz="1440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315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40">
                          <a:latin typeface="Bahnschrift SemiBold Condensed" panose="020B0502040204020203" pitchFamily="34" charset="0"/>
                        </a:rPr>
                        <a:t>LeBron James (LAL)</a:t>
                      </a:r>
                      <a:endParaRPr lang="en-US" sz="1440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8603024"/>
                  </a:ext>
                </a:extLst>
              </a:tr>
              <a:tr h="587169">
                <a:tc>
                  <a:txBody>
                    <a:bodyPr/>
                    <a:lstStyle/>
                    <a:p>
                      <a:pPr algn="ctr"/>
                      <a:r>
                        <a:rPr lang="en-US" sz="1440">
                          <a:latin typeface="Bahnschrift SemiBold Condensed" panose="020B0502040204020203" pitchFamily="34" charset="0"/>
                        </a:rPr>
                        <a:t>2</a:t>
                      </a:r>
                      <a:endParaRPr lang="en-US" sz="1440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>
                          <a:latin typeface="Bahnschrift SemiBold Condensed" panose="020B0502040204020203" pitchFamily="34" charset="0"/>
                        </a:rPr>
                        <a:t>Nikola Jokic (DEN)</a:t>
                      </a:r>
                      <a:endParaRPr lang="en-US" sz="1440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331920"/>
                  </a:ext>
                </a:extLst>
              </a:tr>
              <a:tr h="587169">
                <a:tc>
                  <a:txBody>
                    <a:bodyPr/>
                    <a:lstStyle/>
                    <a:p>
                      <a:pPr algn="ctr"/>
                      <a:r>
                        <a:rPr lang="en-US" sz="1440">
                          <a:latin typeface="Bahnschrift SemiBold Condensed" panose="020B0502040204020203" pitchFamily="34" charset="0"/>
                        </a:rPr>
                        <a:t>3</a:t>
                      </a:r>
                      <a:endParaRPr lang="en-US" sz="1440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315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40">
                          <a:latin typeface="Bahnschrift SemiBold Condensed" panose="020B0502040204020203" pitchFamily="34" charset="0"/>
                        </a:rPr>
                        <a:t>Joel Embiid (PHI)</a:t>
                      </a:r>
                      <a:endParaRPr lang="en-US" sz="1440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7208337"/>
                  </a:ext>
                </a:extLst>
              </a:tr>
              <a:tr h="587169">
                <a:tc>
                  <a:txBody>
                    <a:bodyPr/>
                    <a:lstStyle/>
                    <a:p>
                      <a:pPr algn="ctr"/>
                      <a:r>
                        <a:rPr lang="en-US" sz="1440">
                          <a:latin typeface="Bahnschrift SemiBold Condensed" panose="020B0502040204020203" pitchFamily="34" charset="0"/>
                        </a:rPr>
                        <a:t>4</a:t>
                      </a:r>
                      <a:endParaRPr lang="en-US" sz="1440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>
                          <a:latin typeface="Bahnschrift SemiBold Condensed" panose="020B0502040204020203" pitchFamily="34" charset="0"/>
                        </a:rPr>
                        <a:t>Kawhi Leonard (LAC)</a:t>
                      </a:r>
                      <a:endParaRPr lang="en-US" sz="1440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2174814"/>
                  </a:ext>
                </a:extLst>
              </a:tr>
              <a:tr h="587169">
                <a:tc>
                  <a:txBody>
                    <a:bodyPr/>
                    <a:lstStyle/>
                    <a:p>
                      <a:pPr algn="ctr"/>
                      <a:r>
                        <a:rPr lang="en-US" sz="1440">
                          <a:latin typeface="Bahnschrift SemiBold Condensed" panose="020B0502040204020203" pitchFamily="34" charset="0"/>
                        </a:rPr>
                        <a:t>5</a:t>
                      </a:r>
                      <a:endParaRPr lang="en-US" sz="1440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315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Luka Doncic (DAL)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3096657"/>
                  </a:ext>
                </a:extLst>
              </a:tr>
              <a:tr h="587169">
                <a:tc>
                  <a:txBody>
                    <a:bodyPr/>
                    <a:lstStyle/>
                    <a:p>
                      <a:pPr algn="ctr"/>
                      <a:r>
                        <a:rPr lang="en-US" sz="1440">
                          <a:latin typeface="Bahnschrift SemiBold Condensed" panose="020B0502040204020203" pitchFamily="34" charset="0"/>
                        </a:rPr>
                        <a:t>6</a:t>
                      </a:r>
                      <a:endParaRPr lang="en-US" sz="1440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Stephen Curry (GSW)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3352651"/>
                  </a:ext>
                </a:extLst>
              </a:tr>
              <a:tr h="587169">
                <a:tc>
                  <a:txBody>
                    <a:bodyPr/>
                    <a:lstStyle/>
                    <a:p>
                      <a:pPr algn="ctr"/>
                      <a:r>
                        <a:rPr lang="en-US" sz="1440">
                          <a:latin typeface="Bahnschrift SemiBold Condensed" panose="020B0502040204020203" pitchFamily="34" charset="0"/>
                        </a:rPr>
                        <a:t>7</a:t>
                      </a:r>
                      <a:endParaRPr lang="en-US" sz="1440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315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Damian Lillard (POR)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1143090"/>
                  </a:ext>
                </a:extLst>
              </a:tr>
              <a:tr h="587169">
                <a:tc>
                  <a:txBody>
                    <a:bodyPr/>
                    <a:lstStyle/>
                    <a:p>
                      <a:pPr algn="ctr"/>
                      <a:r>
                        <a:rPr lang="en-US" sz="1440">
                          <a:latin typeface="Bahnschrift SemiBold Condensed" panose="020B0502040204020203" pitchFamily="34" charset="0"/>
                        </a:rPr>
                        <a:t>8</a:t>
                      </a:r>
                      <a:endParaRPr lang="en-US" sz="1440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315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Donovan Mitchell (UTA)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30176"/>
                  </a:ext>
                </a:extLst>
              </a:tr>
              <a:tr h="587169">
                <a:tc>
                  <a:txBody>
                    <a:bodyPr/>
                    <a:lstStyle/>
                    <a:p>
                      <a:pPr algn="ctr"/>
                      <a:r>
                        <a:rPr lang="en-US" sz="1440">
                          <a:latin typeface="Bahnschrift SemiBold Condensed" panose="020B0502040204020203" pitchFamily="34" charset="0"/>
                        </a:rPr>
                        <a:t>9</a:t>
                      </a:r>
                      <a:endParaRPr lang="en-US" sz="1440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315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Giannis Antetokounmpo (MIL)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5866373"/>
                  </a:ext>
                </a:extLst>
              </a:tr>
              <a:tr h="587169">
                <a:tc>
                  <a:txBody>
                    <a:bodyPr/>
                    <a:lstStyle/>
                    <a:p>
                      <a:pPr algn="ctr"/>
                      <a:r>
                        <a:rPr lang="en-US" sz="1440">
                          <a:latin typeface="Bahnschrift SemiBold Condensed" panose="020B0502040204020203" pitchFamily="34" charset="0"/>
                        </a:rPr>
                        <a:t>10</a:t>
                      </a:r>
                      <a:endParaRPr lang="en-US" sz="1440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Kevin Durant (BKN)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3813461"/>
                  </a:ext>
                </a:extLst>
              </a:tr>
            </a:tbl>
          </a:graphicData>
        </a:graphic>
      </p:graphicFrame>
      <p:pic>
        <p:nvPicPr>
          <p:cNvPr id="1026" name="Picture 2" descr="Image result for stephen curry">
            <a:extLst>
              <a:ext uri="{FF2B5EF4-FFF2-40B4-BE49-F238E27FC236}">
                <a16:creationId xmlns:a16="http://schemas.microsoft.com/office/drawing/2014/main" id="{CB456786-4D32-45C0-8282-A5802DB46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24" y="5750748"/>
            <a:ext cx="762000" cy="55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Image result for lebron james espn">
            <a:extLst>
              <a:ext uri="{FF2B5EF4-FFF2-40B4-BE49-F238E27FC236}">
                <a16:creationId xmlns:a16="http://schemas.microsoft.com/office/drawing/2014/main" id="{FF9C0DE6-2E60-4F87-A75F-5DC123F31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72" y="2763395"/>
            <a:ext cx="802592" cy="58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damian lillard espn">
            <a:extLst>
              <a:ext uri="{FF2B5EF4-FFF2-40B4-BE49-F238E27FC236}">
                <a16:creationId xmlns:a16="http://schemas.microsoft.com/office/drawing/2014/main" id="{B72A15CB-2035-4766-8E5A-4C6E4A9C3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87" y="6315988"/>
            <a:ext cx="808962" cy="58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Image result for donovan mitchell espn">
            <a:extLst>
              <a:ext uri="{FF2B5EF4-FFF2-40B4-BE49-F238E27FC236}">
                <a16:creationId xmlns:a16="http://schemas.microsoft.com/office/drawing/2014/main" id="{2820CF68-9948-4964-8323-034D59F73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39" y="6903063"/>
            <a:ext cx="808962" cy="58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 descr="Joel Embiid Stats, News, Bio | ESPN">
            <a:extLst>
              <a:ext uri="{FF2B5EF4-FFF2-40B4-BE49-F238E27FC236}">
                <a16:creationId xmlns:a16="http://schemas.microsoft.com/office/drawing/2014/main" id="{F7D1A951-B67C-4577-8BE1-48BC49C2C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70" y="3996778"/>
            <a:ext cx="761999" cy="55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 descr="Kawhi Leonard | LA Clippers | National Basketball Association | Yahoo!  Sports">
            <a:extLst>
              <a:ext uri="{FF2B5EF4-FFF2-40B4-BE49-F238E27FC236}">
                <a16:creationId xmlns:a16="http://schemas.microsoft.com/office/drawing/2014/main" id="{4DF5F4E9-933A-4FE6-A76E-77A053519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17" y="4619059"/>
            <a:ext cx="768407" cy="512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6" descr="Giannis Antetokounmpo Stats, News, Bio | ESPN">
            <a:extLst>
              <a:ext uri="{FF2B5EF4-FFF2-40B4-BE49-F238E27FC236}">
                <a16:creationId xmlns:a16="http://schemas.microsoft.com/office/drawing/2014/main" id="{17C8797B-26C2-436E-B5EA-653CA6F6A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38" y="7512499"/>
            <a:ext cx="795338" cy="57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576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2F3FBC5-C94C-426F-956E-4839075D0D7D}"/>
              </a:ext>
            </a:extLst>
          </p:cNvPr>
          <p:cNvSpPr/>
          <p:nvPr/>
        </p:nvSpPr>
        <p:spPr>
          <a:xfrm rot="5400000">
            <a:off x="-1187452" y="1505529"/>
            <a:ext cx="9690100" cy="70473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game&#10;&#10;Description automatically generated">
            <a:extLst>
              <a:ext uri="{FF2B5EF4-FFF2-40B4-BE49-F238E27FC236}">
                <a16:creationId xmlns:a16="http://schemas.microsoft.com/office/drawing/2014/main" id="{07643516-2E06-4FE9-AE04-3A8C46CDB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444" b="83472" l="16667" r="85000">
                        <a14:foregroundMark x1="36944" y1="34028" x2="41667" y2="60278"/>
                        <a14:foregroundMark x1="41667" y1="60278" x2="43056" y2="62917"/>
                        <a14:foregroundMark x1="44167" y1="31528" x2="30417" y2="44861"/>
                        <a14:foregroundMark x1="30417" y1="44861" x2="30417" y2="44861"/>
                        <a14:foregroundMark x1="43472" y1="23889" x2="36389" y2="28194"/>
                        <a14:foregroundMark x1="36389" y1="28194" x2="27778" y2="42222"/>
                        <a14:foregroundMark x1="27778" y1="42222" x2="25833" y2="48194"/>
                        <a14:foregroundMark x1="25833" y1="48194" x2="25833" y2="54306"/>
                        <a14:foregroundMark x1="25833" y1="54306" x2="38611" y2="76806"/>
                        <a14:foregroundMark x1="38611" y1="76806" x2="44167" y2="79583"/>
                        <a14:foregroundMark x1="44167" y1="79583" x2="59028" y2="81111"/>
                        <a14:foregroundMark x1="59028" y1="81111" x2="67361" y2="76667"/>
                        <a14:foregroundMark x1="67361" y1="76667" x2="70139" y2="71111"/>
                        <a14:foregroundMark x1="70139" y1="71111" x2="69861" y2="65278"/>
                        <a14:foregroundMark x1="69861" y1="65278" x2="55139" y2="51944"/>
                        <a14:foregroundMark x1="55139" y1="51944" x2="53333" y2="51111"/>
                        <a14:foregroundMark x1="20278" y1="45278" x2="20000" y2="49722"/>
                        <a14:foregroundMark x1="16806" y1="46667" x2="16667" y2="48194"/>
                        <a14:foregroundMark x1="43333" y1="19306" x2="46528" y2="19306"/>
                        <a14:foregroundMark x1="55972" y1="19306" x2="59861" y2="22639"/>
                        <a14:foregroundMark x1="60694" y1="21250" x2="63056" y2="34722"/>
                        <a14:foregroundMark x1="63056" y1="34722" x2="63056" y2="34722"/>
                        <a14:foregroundMark x1="77083" y1="36806" x2="61250" y2="37778"/>
                        <a14:foregroundMark x1="79306" y1="40556" x2="55139" y2="40833"/>
                        <a14:foregroundMark x1="78889" y1="44861" x2="57778" y2="44583"/>
                        <a14:foregroundMark x1="82361" y1="53889" x2="80000" y2="58750"/>
                        <a14:foregroundMark x1="56667" y1="20278" x2="58333" y2="29861"/>
                        <a14:foregroundMark x1="52639" y1="16806" x2="52500" y2="25139"/>
                        <a14:foregroundMark x1="82917" y1="45694" x2="79444" y2="33611"/>
                        <a14:foregroundMark x1="79444" y1="33611" x2="70833" y2="22778"/>
                        <a14:foregroundMark x1="61389" y1="21667" x2="58472" y2="30417"/>
                        <a14:foregroundMark x1="55139" y1="23056" x2="55556" y2="38889"/>
                        <a14:foregroundMark x1="55556" y1="38889" x2="55694" y2="39028"/>
                        <a14:foregroundMark x1="54167" y1="25694" x2="54306" y2="37361"/>
                        <a14:foregroundMark x1="53194" y1="29861" x2="53194" y2="43056"/>
                        <a14:foregroundMark x1="51944" y1="44306" x2="51944" y2="46111"/>
                        <a14:foregroundMark x1="52639" y1="46944" x2="76250" y2="47778"/>
                        <a14:foregroundMark x1="76250" y1="47778" x2="82778" y2="47361"/>
                        <a14:foregroundMark x1="81667" y1="47778" x2="49444" y2="47222"/>
                        <a14:foregroundMark x1="55556" y1="16944" x2="63194" y2="20556"/>
                        <a14:foregroundMark x1="63194" y1="20556" x2="67222" y2="24306"/>
                        <a14:foregroundMark x1="61389" y1="20139" x2="67778" y2="32222"/>
                        <a14:foregroundMark x1="67778" y1="32222" x2="68056" y2="33194"/>
                        <a14:foregroundMark x1="69722" y1="28611" x2="59028" y2="38056"/>
                        <a14:foregroundMark x1="60417" y1="28472" x2="56250" y2="40694"/>
                        <a14:foregroundMark x1="54028" y1="36111" x2="53611" y2="41111"/>
                        <a14:foregroundMark x1="70139" y1="22222" x2="60139" y2="18194"/>
                        <a14:foregroundMark x1="53889" y1="14722" x2="54306" y2="14722"/>
                        <a14:foregroundMark x1="59306" y1="15972" x2="60833" y2="16528"/>
                        <a14:foregroundMark x1="66528" y1="18472" x2="67778" y2="19444"/>
                        <a14:foregroundMark x1="80694" y1="32083" x2="80694" y2="33194"/>
                        <a14:foregroundMark x1="85000" y1="27778" x2="85000" y2="28611"/>
                        <a14:foregroundMark x1="71944" y1="29861" x2="75139" y2="36250"/>
                        <a14:foregroundMark x1="81528" y1="48611" x2="52222" y2="48889"/>
                        <a14:foregroundMark x1="56111" y1="32361" x2="44722" y2="34444"/>
                        <a14:foregroundMark x1="50417" y1="21806" x2="50833" y2="32500"/>
                        <a14:foregroundMark x1="50278" y1="17500" x2="50556" y2="22083"/>
                        <a14:foregroundMark x1="50972" y1="16944" x2="49444" y2="17361"/>
                        <a14:foregroundMark x1="81111" y1="49722" x2="50139" y2="50417"/>
                        <a14:foregroundMark x1="53750" y1="46389" x2="52639" y2="51528"/>
                        <a14:foregroundMark x1="50833" y1="39583" x2="51528" y2="43333"/>
                        <a14:foregroundMark x1="50278" y1="34444" x2="50278" y2="39167"/>
                        <a14:foregroundMark x1="50000" y1="44028" x2="50556" y2="47778"/>
                        <a14:foregroundMark x1="83194" y1="49167" x2="83194" y2="50139"/>
                        <a14:foregroundMark x1="50694" y1="83472" x2="50694" y2="83472"/>
                        <a14:foregroundMark x1="84028" y1="26806" x2="84028" y2="26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068" t="13788" r="13619" b="15442"/>
          <a:stretch/>
        </p:blipFill>
        <p:spPr>
          <a:xfrm>
            <a:off x="3410021" y="8920121"/>
            <a:ext cx="495161" cy="4983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8CD243-9302-4F9E-8275-6B3C034B854E}"/>
              </a:ext>
            </a:extLst>
          </p:cNvPr>
          <p:cNvSpPr txBox="1"/>
          <p:nvPr/>
        </p:nvSpPr>
        <p:spPr>
          <a:xfrm>
            <a:off x="2661271" y="9418490"/>
            <a:ext cx="1992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ahnschrift" panose="020B0502040204020203" pitchFamily="34" charset="0"/>
              </a:rPr>
              <a:t>NBA STAT PADDER</a:t>
            </a:r>
          </a:p>
        </p:txBody>
      </p:sp>
      <p:pic>
        <p:nvPicPr>
          <p:cNvPr id="1030" name="Picture 6" descr="NBA Says Races For KIA MVP, Other Individual Awards Is Over">
            <a:extLst>
              <a:ext uri="{FF2B5EF4-FFF2-40B4-BE49-F238E27FC236}">
                <a16:creationId xmlns:a16="http://schemas.microsoft.com/office/drawing/2014/main" id="{D26FCA74-9769-4696-B3AA-34E3129E7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947" y="314290"/>
            <a:ext cx="1867305" cy="141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rophy Clipart Mvp Trophy - Nba Mvp Award Png , Free Transparent Clipart -  ClipartKey">
            <a:extLst>
              <a:ext uri="{FF2B5EF4-FFF2-40B4-BE49-F238E27FC236}">
                <a16:creationId xmlns:a16="http://schemas.microsoft.com/office/drawing/2014/main" id="{35F0B5AC-2AD0-4E6C-AE27-596209AA9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000" b="94375" l="9766" r="89844">
                        <a14:foregroundMark x1="42578" y1="32188" x2="44141" y2="35313"/>
                        <a14:foregroundMark x1="36719" y1="10938" x2="36719" y2="7500"/>
                        <a14:foregroundMark x1="38672" y1="5313" x2="39453" y2="5000"/>
                        <a14:foregroundMark x1="59766" y1="92813" x2="38281" y2="91875"/>
                        <a14:foregroundMark x1="76953" y1="94375" x2="63281" y2="918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316" y="2857502"/>
            <a:ext cx="373380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9919A9D-9591-4796-9816-F06CDB324F9B}"/>
              </a:ext>
            </a:extLst>
          </p:cNvPr>
          <p:cNvSpPr/>
          <p:nvPr/>
        </p:nvSpPr>
        <p:spPr>
          <a:xfrm rot="5400000">
            <a:off x="738390" y="3014046"/>
            <a:ext cx="6458861" cy="48685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 descr="Nikola Jokic Stats, News, Bio | ESPN">
            <a:extLst>
              <a:ext uri="{FF2B5EF4-FFF2-40B4-BE49-F238E27FC236}">
                <a16:creationId xmlns:a16="http://schemas.microsoft.com/office/drawing/2014/main" id="{C9DE47E9-BE42-431F-8DD5-4B63AF25A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22" y="5171479"/>
            <a:ext cx="761999" cy="553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Luka Doncic Stats, News, Bio | ESPN">
            <a:extLst>
              <a:ext uri="{FF2B5EF4-FFF2-40B4-BE49-F238E27FC236}">
                <a16:creationId xmlns:a16="http://schemas.microsoft.com/office/drawing/2014/main" id="{72237B76-55A0-4091-A021-4F8196A7A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98" y="7464037"/>
            <a:ext cx="802592" cy="58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Kevin Durant | Brooklyn | National Basketball Association | Yahoo! Sports">
            <a:extLst>
              <a:ext uri="{FF2B5EF4-FFF2-40B4-BE49-F238E27FC236}">
                <a16:creationId xmlns:a16="http://schemas.microsoft.com/office/drawing/2014/main" id="{BE151B4C-49FE-427D-99B0-08A6F3C44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17" y="8126715"/>
            <a:ext cx="768407" cy="512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Jayson Tatum | NBA.com">
            <a:extLst>
              <a:ext uri="{FF2B5EF4-FFF2-40B4-BE49-F238E27FC236}">
                <a16:creationId xmlns:a16="http://schemas.microsoft.com/office/drawing/2014/main" id="{8EF10BA6-D1CC-4BF8-80D3-9993D9259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47" y="6969986"/>
            <a:ext cx="661042" cy="48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Paul George Stats, News, Bio | ESPN">
            <a:extLst>
              <a:ext uri="{FF2B5EF4-FFF2-40B4-BE49-F238E27FC236}">
                <a16:creationId xmlns:a16="http://schemas.microsoft.com/office/drawing/2014/main" id="{54A6D35A-A1DE-4E41-8CFB-DF8427E99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00" y="6308233"/>
            <a:ext cx="803645" cy="58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1BA5A6-A032-4AED-A518-CA6F3D4F32A7}"/>
              </a:ext>
            </a:extLst>
          </p:cNvPr>
          <p:cNvSpPr txBox="1"/>
          <p:nvPr/>
        </p:nvSpPr>
        <p:spPr>
          <a:xfrm>
            <a:off x="1953511" y="1683144"/>
            <a:ext cx="3408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 Condensed" panose="020B0502040204020203" pitchFamily="34" charset="0"/>
              </a:rPr>
              <a:t>THROUGH JANUARY 24</a:t>
            </a:r>
          </a:p>
        </p:txBody>
      </p:sp>
      <p:graphicFrame>
        <p:nvGraphicFramePr>
          <p:cNvPr id="20" name="Table 10">
            <a:extLst>
              <a:ext uri="{FF2B5EF4-FFF2-40B4-BE49-F238E27FC236}">
                <a16:creationId xmlns:a16="http://schemas.microsoft.com/office/drawing/2014/main" id="{A0E9651A-0A1D-4628-B4F9-B0C27121A7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762519"/>
              </p:ext>
            </p:extLst>
          </p:nvPr>
        </p:nvGraphicFramePr>
        <p:xfrm>
          <a:off x="1533525" y="2218910"/>
          <a:ext cx="4868592" cy="64588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9625">
                  <a:extLst>
                    <a:ext uri="{9D8B030D-6E8A-4147-A177-3AD203B41FA5}">
                      <a16:colId xmlns:a16="http://schemas.microsoft.com/office/drawing/2014/main" val="3933633758"/>
                    </a:ext>
                  </a:extLst>
                </a:gridCol>
                <a:gridCol w="1624671">
                  <a:extLst>
                    <a:ext uri="{9D8B030D-6E8A-4147-A177-3AD203B41FA5}">
                      <a16:colId xmlns:a16="http://schemas.microsoft.com/office/drawing/2014/main" val="1626609492"/>
                    </a:ext>
                  </a:extLst>
                </a:gridCol>
                <a:gridCol w="1217148">
                  <a:extLst>
                    <a:ext uri="{9D8B030D-6E8A-4147-A177-3AD203B41FA5}">
                      <a16:colId xmlns:a16="http://schemas.microsoft.com/office/drawing/2014/main" val="42106943"/>
                    </a:ext>
                  </a:extLst>
                </a:gridCol>
                <a:gridCol w="1217148">
                  <a:extLst>
                    <a:ext uri="{9D8B030D-6E8A-4147-A177-3AD203B41FA5}">
                      <a16:colId xmlns:a16="http://schemas.microsoft.com/office/drawing/2014/main" val="55924371"/>
                    </a:ext>
                  </a:extLst>
                </a:gridCol>
              </a:tblGrid>
              <a:tr h="587169"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Rank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Player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% Chance to </a:t>
                      </a:r>
                      <a:r>
                        <a:rPr lang="en-US" sz="1440" dirty="0" err="1">
                          <a:latin typeface="Bahnschrift SemiBold Condensed" panose="020B0502040204020203" pitchFamily="34" charset="0"/>
                        </a:rPr>
                        <a:t>WIn</a:t>
                      </a:r>
                      <a:endParaRPr lang="en-US" sz="1440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5901141"/>
                  </a:ext>
                </a:extLst>
              </a:tr>
              <a:tr h="587169"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7315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Stephen Curry (GSW)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144.21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4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20.83%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8603024"/>
                  </a:ext>
                </a:extLst>
              </a:tr>
              <a:tr h="587169"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Donovan Mitchell (UTA)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129.42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4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18.70%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5331920"/>
                  </a:ext>
                </a:extLst>
              </a:tr>
              <a:tr h="587169"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Damian Lillard (POR)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102.78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4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14.85%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7208337"/>
                  </a:ext>
                </a:extLst>
              </a:tr>
              <a:tr h="587169"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LeBron James (LAL)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85.15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4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12.30%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2174814"/>
                  </a:ext>
                </a:extLst>
              </a:tr>
              <a:tr h="587169"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Nikola Jokic (DEN)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62.67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4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9.05%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3096657"/>
                  </a:ext>
                </a:extLst>
              </a:tr>
              <a:tr h="587169"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James Harden (BKN)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49.57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4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7.16%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3352651"/>
                  </a:ext>
                </a:extLst>
              </a:tr>
              <a:tr h="587169"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Paul George (LAC)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47.77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4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6.90%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1143090"/>
                  </a:ext>
                </a:extLst>
              </a:tr>
              <a:tr h="587169"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Jayson Tatum (BOS)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26.01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4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3.76%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730176"/>
                  </a:ext>
                </a:extLst>
              </a:tr>
              <a:tr h="587169"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Luka Doncic (DAL)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23.48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4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3.39%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95866373"/>
                  </a:ext>
                </a:extLst>
              </a:tr>
              <a:tr h="587169"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Kevin Durant (BKN)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21.11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4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3.05%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33813461"/>
                  </a:ext>
                </a:extLst>
              </a:tr>
            </a:tbl>
          </a:graphicData>
        </a:graphic>
      </p:graphicFrame>
      <p:pic>
        <p:nvPicPr>
          <p:cNvPr id="1026" name="Picture 2" descr="Image result for stephen curry">
            <a:extLst>
              <a:ext uri="{FF2B5EF4-FFF2-40B4-BE49-F238E27FC236}">
                <a16:creationId xmlns:a16="http://schemas.microsoft.com/office/drawing/2014/main" id="{CB456786-4D32-45C0-8282-A5802DB46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33" y="2807405"/>
            <a:ext cx="762000" cy="55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Image result for james harden espn">
            <a:extLst>
              <a:ext uri="{FF2B5EF4-FFF2-40B4-BE49-F238E27FC236}">
                <a16:creationId xmlns:a16="http://schemas.microsoft.com/office/drawing/2014/main" id="{C4A6D232-E5E2-48A1-92BD-EA918731A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35" y="5753772"/>
            <a:ext cx="769089" cy="55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Image result for lebron james espn">
            <a:extLst>
              <a:ext uri="{FF2B5EF4-FFF2-40B4-BE49-F238E27FC236}">
                <a16:creationId xmlns:a16="http://schemas.microsoft.com/office/drawing/2014/main" id="{FF9C0DE6-2E60-4F87-A75F-5DC123F31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91" y="4543072"/>
            <a:ext cx="802592" cy="58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damian lillard espn">
            <a:extLst>
              <a:ext uri="{FF2B5EF4-FFF2-40B4-BE49-F238E27FC236}">
                <a16:creationId xmlns:a16="http://schemas.microsoft.com/office/drawing/2014/main" id="{B72A15CB-2035-4766-8E5A-4C6E4A9C3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06" y="3950479"/>
            <a:ext cx="808962" cy="58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Image result for donovan mitchell espn">
            <a:extLst>
              <a:ext uri="{FF2B5EF4-FFF2-40B4-BE49-F238E27FC236}">
                <a16:creationId xmlns:a16="http://schemas.microsoft.com/office/drawing/2014/main" id="{2820CF68-9948-4964-8323-034D59F73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06" y="3374209"/>
            <a:ext cx="808962" cy="58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183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2F3FBC5-C94C-426F-956E-4839075D0D7D}"/>
              </a:ext>
            </a:extLst>
          </p:cNvPr>
          <p:cNvSpPr/>
          <p:nvPr/>
        </p:nvSpPr>
        <p:spPr>
          <a:xfrm rot="5400000">
            <a:off x="-1187452" y="1505529"/>
            <a:ext cx="9690100" cy="70473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game&#10;&#10;Description automatically generated">
            <a:extLst>
              <a:ext uri="{FF2B5EF4-FFF2-40B4-BE49-F238E27FC236}">
                <a16:creationId xmlns:a16="http://schemas.microsoft.com/office/drawing/2014/main" id="{07643516-2E06-4FE9-AE04-3A8C46CDB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444" b="83472" l="16667" r="85000">
                        <a14:foregroundMark x1="36944" y1="34028" x2="41667" y2="60278"/>
                        <a14:foregroundMark x1="41667" y1="60278" x2="43056" y2="62917"/>
                        <a14:foregroundMark x1="44167" y1="31528" x2="30417" y2="44861"/>
                        <a14:foregroundMark x1="30417" y1="44861" x2="30417" y2="44861"/>
                        <a14:foregroundMark x1="43472" y1="23889" x2="36389" y2="28194"/>
                        <a14:foregroundMark x1="36389" y1="28194" x2="27778" y2="42222"/>
                        <a14:foregroundMark x1="27778" y1="42222" x2="25833" y2="48194"/>
                        <a14:foregroundMark x1="25833" y1="48194" x2="25833" y2="54306"/>
                        <a14:foregroundMark x1="25833" y1="54306" x2="38611" y2="76806"/>
                        <a14:foregroundMark x1="38611" y1="76806" x2="44167" y2="79583"/>
                        <a14:foregroundMark x1="44167" y1="79583" x2="59028" y2="81111"/>
                        <a14:foregroundMark x1="59028" y1="81111" x2="67361" y2="76667"/>
                        <a14:foregroundMark x1="67361" y1="76667" x2="70139" y2="71111"/>
                        <a14:foregroundMark x1="70139" y1="71111" x2="69861" y2="65278"/>
                        <a14:foregroundMark x1="69861" y1="65278" x2="55139" y2="51944"/>
                        <a14:foregroundMark x1="55139" y1="51944" x2="53333" y2="51111"/>
                        <a14:foregroundMark x1="20278" y1="45278" x2="20000" y2="49722"/>
                        <a14:foregroundMark x1="16806" y1="46667" x2="16667" y2="48194"/>
                        <a14:foregroundMark x1="43333" y1="19306" x2="46528" y2="19306"/>
                        <a14:foregroundMark x1="55972" y1="19306" x2="59861" y2="22639"/>
                        <a14:foregroundMark x1="60694" y1="21250" x2="63056" y2="34722"/>
                        <a14:foregroundMark x1="63056" y1="34722" x2="63056" y2="34722"/>
                        <a14:foregroundMark x1="77083" y1="36806" x2="61250" y2="37778"/>
                        <a14:foregroundMark x1="79306" y1="40556" x2="55139" y2="40833"/>
                        <a14:foregroundMark x1="78889" y1="44861" x2="57778" y2="44583"/>
                        <a14:foregroundMark x1="82361" y1="53889" x2="80000" y2="58750"/>
                        <a14:foregroundMark x1="56667" y1="20278" x2="58333" y2="29861"/>
                        <a14:foregroundMark x1="52639" y1="16806" x2="52500" y2="25139"/>
                        <a14:foregroundMark x1="82917" y1="45694" x2="79444" y2="33611"/>
                        <a14:foregroundMark x1="79444" y1="33611" x2="70833" y2="22778"/>
                        <a14:foregroundMark x1="61389" y1="21667" x2="58472" y2="30417"/>
                        <a14:foregroundMark x1="55139" y1="23056" x2="55556" y2="38889"/>
                        <a14:foregroundMark x1="55556" y1="38889" x2="55694" y2="39028"/>
                        <a14:foregroundMark x1="54167" y1="25694" x2="54306" y2="37361"/>
                        <a14:foregroundMark x1="53194" y1="29861" x2="53194" y2="43056"/>
                        <a14:foregroundMark x1="51944" y1="44306" x2="51944" y2="46111"/>
                        <a14:foregroundMark x1="52639" y1="46944" x2="76250" y2="47778"/>
                        <a14:foregroundMark x1="76250" y1="47778" x2="82778" y2="47361"/>
                        <a14:foregroundMark x1="81667" y1="47778" x2="49444" y2="47222"/>
                        <a14:foregroundMark x1="55556" y1="16944" x2="63194" y2="20556"/>
                        <a14:foregroundMark x1="63194" y1="20556" x2="67222" y2="24306"/>
                        <a14:foregroundMark x1="61389" y1="20139" x2="67778" y2="32222"/>
                        <a14:foregroundMark x1="67778" y1="32222" x2="68056" y2="33194"/>
                        <a14:foregroundMark x1="69722" y1="28611" x2="59028" y2="38056"/>
                        <a14:foregroundMark x1="60417" y1="28472" x2="56250" y2="40694"/>
                        <a14:foregroundMark x1="54028" y1="36111" x2="53611" y2="41111"/>
                        <a14:foregroundMark x1="70139" y1="22222" x2="60139" y2="18194"/>
                        <a14:foregroundMark x1="53889" y1="14722" x2="54306" y2="14722"/>
                        <a14:foregroundMark x1="59306" y1="15972" x2="60833" y2="16528"/>
                        <a14:foregroundMark x1="66528" y1="18472" x2="67778" y2="19444"/>
                        <a14:foregroundMark x1="80694" y1="32083" x2="80694" y2="33194"/>
                        <a14:foregroundMark x1="85000" y1="27778" x2="85000" y2="28611"/>
                        <a14:foregroundMark x1="71944" y1="29861" x2="75139" y2="36250"/>
                        <a14:foregroundMark x1="81528" y1="48611" x2="52222" y2="48889"/>
                        <a14:foregroundMark x1="56111" y1="32361" x2="44722" y2="34444"/>
                        <a14:foregroundMark x1="50417" y1="21806" x2="50833" y2="32500"/>
                        <a14:foregroundMark x1="50278" y1="17500" x2="50556" y2="22083"/>
                        <a14:foregroundMark x1="50972" y1="16944" x2="49444" y2="17361"/>
                        <a14:foregroundMark x1="81111" y1="49722" x2="50139" y2="50417"/>
                        <a14:foregroundMark x1="53750" y1="46389" x2="52639" y2="51528"/>
                        <a14:foregroundMark x1="50833" y1="39583" x2="51528" y2="43333"/>
                        <a14:foregroundMark x1="50278" y1="34444" x2="50278" y2="39167"/>
                        <a14:foregroundMark x1="50000" y1="44028" x2="50556" y2="47778"/>
                        <a14:foregroundMark x1="83194" y1="49167" x2="83194" y2="50139"/>
                        <a14:foregroundMark x1="50694" y1="83472" x2="50694" y2="83472"/>
                        <a14:foregroundMark x1="84028" y1="26806" x2="84028" y2="26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068" t="13788" r="13619" b="15442"/>
          <a:stretch/>
        </p:blipFill>
        <p:spPr>
          <a:xfrm>
            <a:off x="3410021" y="8920121"/>
            <a:ext cx="495161" cy="4983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8CD243-9302-4F9E-8275-6B3C034B854E}"/>
              </a:ext>
            </a:extLst>
          </p:cNvPr>
          <p:cNvSpPr txBox="1"/>
          <p:nvPr/>
        </p:nvSpPr>
        <p:spPr>
          <a:xfrm>
            <a:off x="2661271" y="9418490"/>
            <a:ext cx="1992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ahnschrift" panose="020B0502040204020203" pitchFamily="34" charset="0"/>
              </a:rPr>
              <a:t>NBA STAT PADDER</a:t>
            </a:r>
          </a:p>
        </p:txBody>
      </p:sp>
      <p:pic>
        <p:nvPicPr>
          <p:cNvPr id="1030" name="Picture 6" descr="NBA Says Races For KIA MVP, Other Individual Awards Is Over">
            <a:extLst>
              <a:ext uri="{FF2B5EF4-FFF2-40B4-BE49-F238E27FC236}">
                <a16:creationId xmlns:a16="http://schemas.microsoft.com/office/drawing/2014/main" id="{D26FCA74-9769-4696-B3AA-34E3129E7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947" y="314290"/>
            <a:ext cx="1867305" cy="141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rophy Clipart Mvp Trophy - Nba Mvp Award Png , Free Transparent Clipart -  ClipartKey">
            <a:extLst>
              <a:ext uri="{FF2B5EF4-FFF2-40B4-BE49-F238E27FC236}">
                <a16:creationId xmlns:a16="http://schemas.microsoft.com/office/drawing/2014/main" id="{35F0B5AC-2AD0-4E6C-AE27-596209AA9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000" b="94375" l="9766" r="89844">
                        <a14:foregroundMark x1="42578" y1="32188" x2="44141" y2="35313"/>
                        <a14:foregroundMark x1="36719" y1="10938" x2="36719" y2="7500"/>
                        <a14:foregroundMark x1="38672" y1="5313" x2="39453" y2="5000"/>
                        <a14:foregroundMark x1="59766" y1="92813" x2="38281" y2="91875"/>
                        <a14:foregroundMark x1="76953" y1="94375" x2="63281" y2="918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316" y="2857502"/>
            <a:ext cx="373380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9919A9D-9591-4796-9816-F06CDB324F9B}"/>
              </a:ext>
            </a:extLst>
          </p:cNvPr>
          <p:cNvSpPr/>
          <p:nvPr/>
        </p:nvSpPr>
        <p:spPr>
          <a:xfrm rot="5400000">
            <a:off x="738390" y="3014046"/>
            <a:ext cx="6458861" cy="48685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Anthony Davis Stats, News, Bio | ESPN">
            <a:extLst>
              <a:ext uri="{FF2B5EF4-FFF2-40B4-BE49-F238E27FC236}">
                <a16:creationId xmlns:a16="http://schemas.microsoft.com/office/drawing/2014/main" id="{1024C4F9-43EE-4B12-B182-6C33186CF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22" y="6726829"/>
            <a:ext cx="762000" cy="55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Joel Embiid Stats, News, Bio | ESPN">
            <a:extLst>
              <a:ext uri="{FF2B5EF4-FFF2-40B4-BE49-F238E27FC236}">
                <a16:creationId xmlns:a16="http://schemas.microsoft.com/office/drawing/2014/main" id="{F3B4F91C-68AC-40D5-B163-64F8533E4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23" y="6196309"/>
            <a:ext cx="761999" cy="55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Kawhi Leonard | LA Clippers | National Basketball Association | Yahoo!  Sports">
            <a:extLst>
              <a:ext uri="{FF2B5EF4-FFF2-40B4-BE49-F238E27FC236}">
                <a16:creationId xmlns:a16="http://schemas.microsoft.com/office/drawing/2014/main" id="{9586A9D4-8BBC-45FC-9477-73841CA25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85" y="5106408"/>
            <a:ext cx="768407" cy="512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Luka Doncic Stats, News, Bio | ESPN">
            <a:extLst>
              <a:ext uri="{FF2B5EF4-FFF2-40B4-BE49-F238E27FC236}">
                <a16:creationId xmlns:a16="http://schemas.microsoft.com/office/drawing/2014/main" id="{72237B76-55A0-4091-A021-4F8196A7A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93" y="7346923"/>
            <a:ext cx="761999" cy="553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Kevin Durant | Brooklyn | National Basketball Association | Yahoo! Sports">
            <a:extLst>
              <a:ext uri="{FF2B5EF4-FFF2-40B4-BE49-F238E27FC236}">
                <a16:creationId xmlns:a16="http://schemas.microsoft.com/office/drawing/2014/main" id="{BE151B4C-49FE-427D-99B0-08A6F3C44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90" y="5679388"/>
            <a:ext cx="768407" cy="512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Giannis Antetokounmpo Stats, News, Bio | ESPN">
            <a:extLst>
              <a:ext uri="{FF2B5EF4-FFF2-40B4-BE49-F238E27FC236}">
                <a16:creationId xmlns:a16="http://schemas.microsoft.com/office/drawing/2014/main" id="{04E0671D-F184-411E-8E67-D2F834943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06" y="7999848"/>
            <a:ext cx="795338" cy="57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1BA5A6-A032-4AED-A518-CA6F3D4F32A7}"/>
              </a:ext>
            </a:extLst>
          </p:cNvPr>
          <p:cNvSpPr txBox="1"/>
          <p:nvPr/>
        </p:nvSpPr>
        <p:spPr>
          <a:xfrm>
            <a:off x="1953511" y="1683144"/>
            <a:ext cx="3408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 Condensed" panose="020B0502040204020203" pitchFamily="34" charset="0"/>
              </a:rPr>
              <a:t>THROUGH FEBRUARY 17</a:t>
            </a:r>
          </a:p>
        </p:txBody>
      </p:sp>
      <p:graphicFrame>
        <p:nvGraphicFramePr>
          <p:cNvPr id="20" name="Table 10">
            <a:extLst>
              <a:ext uri="{FF2B5EF4-FFF2-40B4-BE49-F238E27FC236}">
                <a16:creationId xmlns:a16="http://schemas.microsoft.com/office/drawing/2014/main" id="{A0E9651A-0A1D-4628-B4F9-B0C27121A7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181581"/>
              </p:ext>
            </p:extLst>
          </p:nvPr>
        </p:nvGraphicFramePr>
        <p:xfrm>
          <a:off x="1533527" y="2218907"/>
          <a:ext cx="4868591" cy="64588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3933633758"/>
                    </a:ext>
                  </a:extLst>
                </a:gridCol>
                <a:gridCol w="1299737">
                  <a:extLst>
                    <a:ext uri="{9D8B030D-6E8A-4147-A177-3AD203B41FA5}">
                      <a16:colId xmlns:a16="http://schemas.microsoft.com/office/drawing/2014/main" val="1626609492"/>
                    </a:ext>
                  </a:extLst>
                </a:gridCol>
                <a:gridCol w="973718">
                  <a:extLst>
                    <a:ext uri="{9D8B030D-6E8A-4147-A177-3AD203B41FA5}">
                      <a16:colId xmlns:a16="http://schemas.microsoft.com/office/drawing/2014/main" val="42106943"/>
                    </a:ext>
                  </a:extLst>
                </a:gridCol>
                <a:gridCol w="973718">
                  <a:extLst>
                    <a:ext uri="{9D8B030D-6E8A-4147-A177-3AD203B41FA5}">
                      <a16:colId xmlns:a16="http://schemas.microsoft.com/office/drawing/2014/main" val="55924371"/>
                    </a:ext>
                  </a:extLst>
                </a:gridCol>
                <a:gridCol w="973718">
                  <a:extLst>
                    <a:ext uri="{9D8B030D-6E8A-4147-A177-3AD203B41FA5}">
                      <a16:colId xmlns:a16="http://schemas.microsoft.com/office/drawing/2014/main" val="2388833427"/>
                    </a:ext>
                  </a:extLst>
                </a:gridCol>
              </a:tblGrid>
              <a:tr h="570507"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Rank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Player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% Chance to </a:t>
                      </a:r>
                      <a:r>
                        <a:rPr lang="en-US" sz="1440" dirty="0" err="1">
                          <a:latin typeface="Bahnschrift SemiBold Condensed" panose="020B0502040204020203" pitchFamily="34" charset="0"/>
                        </a:rPr>
                        <a:t>WIn</a:t>
                      </a:r>
                      <a:endParaRPr lang="en-US" sz="1440" dirty="0">
                        <a:latin typeface="Bahnschrift SemiBold Condensed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Rank Change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5901141"/>
                  </a:ext>
                </a:extLst>
              </a:tr>
              <a:tr h="570507"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Stephen Curry (GSW)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235.62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4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32.93%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4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8603024"/>
                  </a:ext>
                </a:extLst>
              </a:tr>
              <a:tr h="570507"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Damian Lillard (POR)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167.48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4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23.41%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40" b="1" i="0" kern="1200" dirty="0">
                          <a:solidFill>
                            <a:srgbClr val="16A62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↑</a:t>
                      </a:r>
                      <a:r>
                        <a:rPr lang="en-US" sz="144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5331920"/>
                  </a:ext>
                </a:extLst>
              </a:tr>
              <a:tr h="570507"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Donovan Mitchell (UTA)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138.53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4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19.36%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73152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4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r>
                        <a:rPr lang="en-US" sz="144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7208337"/>
                  </a:ext>
                </a:extLst>
              </a:tr>
              <a:tr h="570507"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LeBron James (LAL)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54.06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4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7.56%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4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2174814"/>
                  </a:ext>
                </a:extLst>
              </a:tr>
              <a:tr h="570507"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Kawhi Leonard (LAC)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24.99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4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3.49%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40" b="1" i="0" kern="1200" dirty="0">
                          <a:solidFill>
                            <a:srgbClr val="16A62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↑</a:t>
                      </a:r>
                      <a:r>
                        <a:rPr lang="en-US" sz="144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3096657"/>
                  </a:ext>
                </a:extLst>
              </a:tr>
              <a:tr h="570507"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Kevin Durant (BKN)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23.78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4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3.32%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40" b="1" i="0" kern="1200" dirty="0">
                          <a:solidFill>
                            <a:srgbClr val="16A62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↑</a:t>
                      </a:r>
                      <a:r>
                        <a:rPr lang="en-US" sz="144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3352651"/>
                  </a:ext>
                </a:extLst>
              </a:tr>
              <a:tr h="570507"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Joel Embiid (PHI)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20.08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4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2.81%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40" b="1" i="0" kern="1200" dirty="0">
                          <a:solidFill>
                            <a:srgbClr val="16A62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↑</a:t>
                      </a:r>
                      <a:r>
                        <a:rPr lang="en-US" sz="144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1143090"/>
                  </a:ext>
                </a:extLst>
              </a:tr>
              <a:tr h="570507"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Anthony Davis (LAL)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18.40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4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2.57%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40" b="1" i="0" kern="1200" dirty="0">
                          <a:solidFill>
                            <a:srgbClr val="16A62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↑</a:t>
                      </a:r>
                      <a:r>
                        <a:rPr lang="en-US" sz="144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730176"/>
                  </a:ext>
                </a:extLst>
              </a:tr>
              <a:tr h="570507"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Luka Doncic (DAL)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17.36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4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2.43%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4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95866373"/>
                  </a:ext>
                </a:extLst>
              </a:tr>
              <a:tr h="753788"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Giannis Antetokounmpo (MIL)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40" dirty="0">
                          <a:latin typeface="Bahnschrift SemiBold Condensed" panose="020B0502040204020203" pitchFamily="34" charset="0"/>
                        </a:rPr>
                        <a:t>15.23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4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2.13%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40" b="1" i="0" kern="1200" dirty="0">
                          <a:solidFill>
                            <a:srgbClr val="16A62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↑</a:t>
                      </a:r>
                      <a:r>
                        <a:rPr lang="en-US" sz="144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 Condensed" panose="020B0502040204020203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33813461"/>
                  </a:ext>
                </a:extLst>
              </a:tr>
            </a:tbl>
          </a:graphicData>
        </a:graphic>
      </p:graphicFrame>
      <p:pic>
        <p:nvPicPr>
          <p:cNvPr id="21" name="Picture 2" descr="Image result for stephen curry">
            <a:extLst>
              <a:ext uri="{FF2B5EF4-FFF2-40B4-BE49-F238E27FC236}">
                <a16:creationId xmlns:a16="http://schemas.microsoft.com/office/drawing/2014/main" id="{97F9AA47-A459-4FC7-B4B2-75E2E56CF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69" y="2756626"/>
            <a:ext cx="762000" cy="55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Image result for lebron james espn">
            <a:extLst>
              <a:ext uri="{FF2B5EF4-FFF2-40B4-BE49-F238E27FC236}">
                <a16:creationId xmlns:a16="http://schemas.microsoft.com/office/drawing/2014/main" id="{E9E4A2C8-AC0C-44E7-A8E5-6FD045DDF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91" y="4466872"/>
            <a:ext cx="802592" cy="58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damian lillard espn">
            <a:extLst>
              <a:ext uri="{FF2B5EF4-FFF2-40B4-BE49-F238E27FC236}">
                <a16:creationId xmlns:a16="http://schemas.microsoft.com/office/drawing/2014/main" id="{441796A4-F27E-405F-9F8F-A98B98AB7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58" y="3326389"/>
            <a:ext cx="808962" cy="58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Image result for donovan mitchell espn">
            <a:extLst>
              <a:ext uri="{FF2B5EF4-FFF2-40B4-BE49-F238E27FC236}">
                <a16:creationId xmlns:a16="http://schemas.microsoft.com/office/drawing/2014/main" id="{3CEDF900-243B-4257-867E-C0AFEC951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06" y="3907148"/>
            <a:ext cx="808962" cy="58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459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305</TotalTime>
  <Words>294</Words>
  <Application>Microsoft Office PowerPoint</Application>
  <PresentationFormat>Custom</PresentationFormat>
  <Paragraphs>127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Bahnschrift</vt:lpstr>
      <vt:lpstr>Bahnschrift SemiBold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MinhKhang H</dc:creator>
  <cp:lastModifiedBy>Nguyen, MinhKhang H</cp:lastModifiedBy>
  <cp:revision>103</cp:revision>
  <dcterms:created xsi:type="dcterms:W3CDTF">2021-01-15T17:04:44Z</dcterms:created>
  <dcterms:modified xsi:type="dcterms:W3CDTF">2021-02-18T01:50:23Z</dcterms:modified>
</cp:coreProperties>
</file>