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embeddedFontLst>
    <p:embeddedFont>
      <p:font typeface="Source Sans Pro" panose="020B0503030403020204" pitchFamily="34" charset="0"/>
      <p:regular r:id="rId9"/>
      <p:bold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2125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198" y="2488049"/>
            <a:ext cx="7416403" cy="1402556"/>
          </a:xfrm>
          <a:prstGeom prst="rect">
            <a:avLst/>
          </a:prstGeom>
          <a:noFill/>
          <a:ln/>
        </p:spPr>
        <p:txBody>
          <a:bodyPr wrap="square" lIns="0" tIns="0" rIns="0" bIns="0" rtlCol="0" anchor="t"/>
          <a:lstStyle/>
          <a:p>
            <a:pPr marL="0" indent="0" algn="l">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Data-Driven College Scoring System</a:t>
            </a:r>
            <a:endParaRPr lang="en-US" sz="4400" dirty="0"/>
          </a:p>
        </p:txBody>
      </p:sp>
      <p:sp>
        <p:nvSpPr>
          <p:cNvPr id="4" name="Text 1"/>
          <p:cNvSpPr/>
          <p:nvPr/>
        </p:nvSpPr>
        <p:spPr>
          <a:xfrm>
            <a:off x="6350198" y="4260771"/>
            <a:ext cx="7416403" cy="1480661"/>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The College Scoring System is a new approach to ranking colleges. It is based on data from fees, placements, reviews, and rankings. The system analyzes multiple data sources. It provides accurate, unbiased college comparisons for students and parents.</a:t>
            </a:r>
            <a:endParaRPr lang="en-US" sz="1900" dirty="0"/>
          </a:p>
        </p:txBody>
      </p:sp>
      <p:sp>
        <p:nvSpPr>
          <p:cNvPr id="5" name="TextBox 4">
            <a:extLst>
              <a:ext uri="{FF2B5EF4-FFF2-40B4-BE49-F238E27FC236}">
                <a16:creationId xmlns:a16="http://schemas.microsoft.com/office/drawing/2014/main" id="{98906B9D-D36E-9312-8D68-9BFC3F7E8201}"/>
              </a:ext>
            </a:extLst>
          </p:cNvPr>
          <p:cNvSpPr txBox="1"/>
          <p:nvPr/>
        </p:nvSpPr>
        <p:spPr>
          <a:xfrm>
            <a:off x="12645483" y="7025268"/>
            <a:ext cx="1929581" cy="1204332"/>
          </a:xfrm>
          <a:prstGeom prst="rect">
            <a:avLst/>
          </a:prstGeom>
          <a:solidFill>
            <a:srgbClr val="FFFFFF"/>
          </a:solidFill>
          <a:ln>
            <a:solidFill>
              <a:srgbClr val="FFFFFF"/>
            </a:solidFill>
          </a:ln>
        </p:spPr>
        <p:txBody>
          <a:bodyPr wrap="square" rtlCol="0">
            <a:spAutoFit/>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3798" y="2406848"/>
            <a:ext cx="7194233" cy="701278"/>
          </a:xfrm>
          <a:prstGeom prst="rect">
            <a:avLst/>
          </a:prstGeom>
          <a:noFill/>
          <a:ln/>
        </p:spPr>
        <p:txBody>
          <a:bodyPr wrap="none" lIns="0" tIns="0" rIns="0" bIns="0" rtlCol="0" anchor="t"/>
          <a:lstStyle/>
          <a:p>
            <a:pPr marL="0" indent="0" algn="l">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The Problem Statement :</a:t>
            </a:r>
            <a:endParaRPr lang="en-US" sz="4400" dirty="0"/>
          </a:p>
        </p:txBody>
      </p:sp>
      <p:sp>
        <p:nvSpPr>
          <p:cNvPr id="3" name="Text 1"/>
          <p:cNvSpPr/>
          <p:nvPr/>
        </p:nvSpPr>
        <p:spPr>
          <a:xfrm>
            <a:off x="863798" y="3601760"/>
            <a:ext cx="12902803" cy="2220992"/>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Selecting the right college is a crucial decision for students, but existing ranking systems often fail to provide a comprehensive, data-driven comparison based on multiple real-world factors. The </a:t>
            </a:r>
            <a:r>
              <a:rPr lang="en-US" sz="1900" b="1" dirty="0">
                <a:solidFill>
                  <a:srgbClr val="3D3838"/>
                </a:solidFill>
                <a:latin typeface="Source Sans Pro" pitchFamily="34" charset="0"/>
                <a:ea typeface="Source Sans Pro" pitchFamily="34" charset="-122"/>
                <a:cs typeface="Source Sans Pro" pitchFamily="34" charset="-120"/>
              </a:rPr>
              <a:t>College Scoring System</a:t>
            </a:r>
            <a:r>
              <a:rPr lang="en-US" sz="1900" dirty="0">
                <a:solidFill>
                  <a:srgbClr val="3D3838"/>
                </a:solidFill>
                <a:latin typeface="Source Sans Pro" pitchFamily="34" charset="0"/>
                <a:ea typeface="Source Sans Pro" pitchFamily="34" charset="-122"/>
                <a:cs typeface="Source Sans Pro" pitchFamily="34" charset="-120"/>
              </a:rPr>
              <a:t> aims to develop a data-driven ranking model that evaluates colleges based on key criteria such as </a:t>
            </a:r>
            <a:r>
              <a:rPr lang="en-US" sz="1900" b="1" dirty="0">
                <a:solidFill>
                  <a:srgbClr val="3D3838"/>
                </a:solidFill>
                <a:latin typeface="Source Sans Pro" pitchFamily="34" charset="0"/>
                <a:ea typeface="Source Sans Pro" pitchFamily="34" charset="-122"/>
                <a:cs typeface="Source Sans Pro" pitchFamily="34" charset="-120"/>
              </a:rPr>
              <a:t>fees, placements, student reviews, and official rankings</a:t>
            </a:r>
            <a:r>
              <a:rPr lang="en-US" sz="1900" dirty="0">
                <a:solidFill>
                  <a:srgbClr val="3D3838"/>
                </a:solidFill>
                <a:latin typeface="Source Sans Pro" pitchFamily="34" charset="0"/>
                <a:ea typeface="Source Sans Pro" pitchFamily="34" charset="-122"/>
                <a:cs typeface="Source Sans Pro" pitchFamily="34" charset="-120"/>
              </a:rPr>
              <a:t>. The system will </a:t>
            </a:r>
            <a:r>
              <a:rPr lang="en-US" sz="1900" b="1" dirty="0">
                <a:solidFill>
                  <a:srgbClr val="3D3838"/>
                </a:solidFill>
                <a:latin typeface="Source Sans Pro" pitchFamily="34" charset="0"/>
                <a:ea typeface="Source Sans Pro" pitchFamily="34" charset="-122"/>
                <a:cs typeface="Source Sans Pro" pitchFamily="34" charset="-120"/>
              </a:rPr>
              <a:t>collect data from sources like NIRF, AICTE, Shiksha, and Quora using web scraping techniques (BeautifulSoup, Scrapy)</a:t>
            </a:r>
            <a:r>
              <a:rPr lang="en-US" sz="1900" dirty="0">
                <a:solidFill>
                  <a:srgbClr val="3D3838"/>
                </a:solidFill>
                <a:latin typeface="Source Sans Pro" pitchFamily="34" charset="0"/>
                <a:ea typeface="Source Sans Pro" pitchFamily="34" charset="-122"/>
                <a:cs typeface="Source Sans Pro" pitchFamily="34" charset="-120"/>
              </a:rPr>
              <a:t> and process it to build a machine learning model in </a:t>
            </a:r>
            <a:r>
              <a:rPr lang="en-US" sz="1900" b="1" dirty="0">
                <a:solidFill>
                  <a:srgbClr val="3D3838"/>
                </a:solidFill>
                <a:latin typeface="Source Sans Pro" pitchFamily="34" charset="0"/>
                <a:ea typeface="Source Sans Pro" pitchFamily="34" charset="-122"/>
                <a:cs typeface="Source Sans Pro" pitchFamily="34" charset="-120"/>
              </a:rPr>
              <a:t>Python</a:t>
            </a:r>
            <a:r>
              <a:rPr lang="en-US" sz="1900" dirty="0">
                <a:solidFill>
                  <a:srgbClr val="3D3838"/>
                </a:solidFill>
                <a:latin typeface="Source Sans Pro" pitchFamily="34" charset="0"/>
                <a:ea typeface="Source Sans Pro" pitchFamily="34" charset="-122"/>
                <a:cs typeface="Source Sans Pro" pitchFamily="34" charset="-120"/>
              </a:rPr>
              <a:t>. The final model will be </a:t>
            </a:r>
            <a:r>
              <a:rPr lang="en-US" sz="1900" b="1" dirty="0">
                <a:solidFill>
                  <a:srgbClr val="3D3838"/>
                </a:solidFill>
                <a:latin typeface="Source Sans Pro" pitchFamily="34" charset="0"/>
                <a:ea typeface="Source Sans Pro" pitchFamily="34" charset="-122"/>
                <a:cs typeface="Source Sans Pro" pitchFamily="34" charset="-120"/>
              </a:rPr>
              <a:t>deployed as a web application or API</a:t>
            </a:r>
            <a:r>
              <a:rPr lang="en-US" sz="1900" dirty="0">
                <a:solidFill>
                  <a:srgbClr val="3D3838"/>
                </a:solidFill>
                <a:latin typeface="Source Sans Pro" pitchFamily="34" charset="0"/>
                <a:ea typeface="Source Sans Pro" pitchFamily="34" charset="-122"/>
                <a:cs typeface="Source Sans Pro" pitchFamily="34" charset="-120"/>
              </a:rPr>
              <a:t>, allowing users to make informed decisions based on real-time analytics.</a:t>
            </a:r>
            <a:endParaRPr lang="en-US" sz="1900" dirty="0"/>
          </a:p>
        </p:txBody>
      </p:sp>
      <p:sp>
        <p:nvSpPr>
          <p:cNvPr id="4" name="TextBox 3">
            <a:extLst>
              <a:ext uri="{FF2B5EF4-FFF2-40B4-BE49-F238E27FC236}">
                <a16:creationId xmlns:a16="http://schemas.microsoft.com/office/drawing/2014/main" id="{76430D01-7AF5-0A65-8EC9-76E1420DDCFA}"/>
              </a:ext>
            </a:extLst>
          </p:cNvPr>
          <p:cNvSpPr txBox="1"/>
          <p:nvPr/>
        </p:nvSpPr>
        <p:spPr>
          <a:xfrm>
            <a:off x="12935415" y="7014117"/>
            <a:ext cx="1616926" cy="1204332"/>
          </a:xfrm>
          <a:prstGeom prst="rect">
            <a:avLst/>
          </a:prstGeom>
          <a:solidFill>
            <a:srgbClr val="FFFFFF"/>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72429424-FC21-4508-8487-5B9B45A7D1F2}"/>
              </a:ext>
            </a:extLst>
          </p:cNvPr>
          <p:cNvSpPr txBox="1"/>
          <p:nvPr/>
        </p:nvSpPr>
        <p:spPr>
          <a:xfrm>
            <a:off x="12823903" y="7025268"/>
            <a:ext cx="1616926" cy="1204332"/>
          </a:xfrm>
          <a:prstGeom prst="rect">
            <a:avLst/>
          </a:prstGeom>
          <a:solidFill>
            <a:srgbClr val="FFFFFF"/>
          </a:solidFill>
        </p:spPr>
        <p:txBody>
          <a:bodyPr wrap="square" rtlCol="0">
            <a:spAutoFit/>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40462" y="661273"/>
            <a:ext cx="7463076" cy="1364456"/>
          </a:xfrm>
          <a:prstGeom prst="rect">
            <a:avLst/>
          </a:prstGeom>
          <a:noFill/>
          <a:ln/>
        </p:spPr>
        <p:txBody>
          <a:bodyPr wrap="square" lIns="0" tIns="0" rIns="0" bIns="0" rtlCol="0" anchor="t"/>
          <a:lstStyle/>
          <a:p>
            <a:pPr marL="0" indent="0" algn="l">
              <a:lnSpc>
                <a:spcPts val="5350"/>
              </a:lnSpc>
              <a:buNone/>
            </a:pPr>
            <a:r>
              <a:rPr lang="en-US" sz="4250" b="1" kern="0" spc="-43" dirty="0">
                <a:solidFill>
                  <a:srgbClr val="000000"/>
                </a:solidFill>
                <a:latin typeface="Montserrat Bold" pitchFamily="34" charset="0"/>
                <a:ea typeface="Montserrat Bold" pitchFamily="34" charset="-122"/>
                <a:cs typeface="Montserrat Bold" pitchFamily="34" charset="-120"/>
              </a:rPr>
              <a:t>Objectives: Data-Driven Insights</a:t>
            </a:r>
            <a:endParaRPr lang="en-US" sz="4250" dirty="0"/>
          </a:p>
        </p:txBody>
      </p:sp>
      <p:sp>
        <p:nvSpPr>
          <p:cNvPr id="4" name="Shape 1"/>
          <p:cNvSpPr/>
          <p:nvPr/>
        </p:nvSpPr>
        <p:spPr>
          <a:xfrm>
            <a:off x="840462" y="2656046"/>
            <a:ext cx="540306" cy="540306"/>
          </a:xfrm>
          <a:prstGeom prst="roundRect">
            <a:avLst>
              <a:gd name="adj" fmla="val 6667"/>
            </a:avLst>
          </a:prstGeom>
          <a:solidFill>
            <a:srgbClr val="F2EEEE"/>
          </a:solidFill>
          <a:ln/>
        </p:spPr>
        <p:txBody>
          <a:bodyPr/>
          <a:lstStyle/>
          <a:p>
            <a:endParaRPr lang="en-US"/>
          </a:p>
        </p:txBody>
      </p:sp>
      <p:sp>
        <p:nvSpPr>
          <p:cNvPr id="5" name="Text 2"/>
          <p:cNvSpPr/>
          <p:nvPr/>
        </p:nvSpPr>
        <p:spPr>
          <a:xfrm>
            <a:off x="946904" y="2721531"/>
            <a:ext cx="327422" cy="409337"/>
          </a:xfrm>
          <a:prstGeom prst="rect">
            <a:avLst/>
          </a:prstGeom>
          <a:noFill/>
          <a:ln/>
        </p:spPr>
        <p:txBody>
          <a:bodyPr wrap="none" lIns="0" tIns="0" rIns="0" bIns="0" rtlCol="0" anchor="t"/>
          <a:lstStyle/>
          <a:p>
            <a:pPr marL="0" indent="0" algn="ctr">
              <a:lnSpc>
                <a:spcPts val="2550"/>
              </a:lnSpc>
              <a:buNone/>
            </a:pPr>
            <a:r>
              <a:rPr lang="en-US" sz="2550" b="1" kern="0" spc="-26" dirty="0">
                <a:solidFill>
                  <a:srgbClr val="3D3838"/>
                </a:solidFill>
                <a:latin typeface="Montserrat Bold" pitchFamily="34" charset="0"/>
                <a:ea typeface="Montserrat Bold" pitchFamily="34" charset="-122"/>
                <a:cs typeface="Montserrat Bold" pitchFamily="34" charset="-120"/>
              </a:rPr>
              <a:t>1</a:t>
            </a:r>
            <a:endParaRPr lang="en-US" sz="2550" dirty="0"/>
          </a:p>
        </p:txBody>
      </p:sp>
      <p:sp>
        <p:nvSpPr>
          <p:cNvPr id="6" name="Text 3"/>
          <p:cNvSpPr/>
          <p:nvPr/>
        </p:nvSpPr>
        <p:spPr>
          <a:xfrm>
            <a:off x="1620917" y="2656046"/>
            <a:ext cx="2729032" cy="341114"/>
          </a:xfrm>
          <a:prstGeom prst="rect">
            <a:avLst/>
          </a:prstGeom>
          <a:noFill/>
          <a:ln/>
        </p:spPr>
        <p:txBody>
          <a:bodyPr wrap="none" lIns="0" tIns="0" rIns="0" bIns="0" rtlCol="0" anchor="t"/>
          <a:lstStyle/>
          <a:p>
            <a:pPr marL="0" indent="0" algn="l">
              <a:lnSpc>
                <a:spcPts val="2650"/>
              </a:lnSpc>
              <a:buNone/>
            </a:pPr>
            <a:r>
              <a:rPr lang="en-US" sz="2100" b="1" kern="0" spc="-21" dirty="0">
                <a:solidFill>
                  <a:srgbClr val="3D3838"/>
                </a:solidFill>
                <a:latin typeface="Montserrat Bold" pitchFamily="34" charset="0"/>
                <a:ea typeface="Montserrat Bold" pitchFamily="34" charset="-122"/>
                <a:cs typeface="Montserrat Bold" pitchFamily="34" charset="-120"/>
              </a:rPr>
              <a:t>Data Collection</a:t>
            </a:r>
            <a:endParaRPr lang="en-US" sz="2100" dirty="0"/>
          </a:p>
        </p:txBody>
      </p:sp>
      <p:sp>
        <p:nvSpPr>
          <p:cNvPr id="7" name="Text 4"/>
          <p:cNvSpPr/>
          <p:nvPr/>
        </p:nvSpPr>
        <p:spPr>
          <a:xfrm>
            <a:off x="1620917" y="3141226"/>
            <a:ext cx="6682621" cy="360164"/>
          </a:xfrm>
          <a:prstGeom prst="rect">
            <a:avLst/>
          </a:prstGeom>
          <a:noFill/>
          <a:ln/>
        </p:spPr>
        <p:txBody>
          <a:bodyPr wrap="none" lIns="0" tIns="0" rIns="0" bIns="0" rtlCol="0" anchor="t"/>
          <a:lstStyle/>
          <a:p>
            <a:pPr marL="0" indent="0" algn="l">
              <a:lnSpc>
                <a:spcPts val="2800"/>
              </a:lnSpc>
              <a:buNone/>
            </a:pPr>
            <a:r>
              <a:rPr lang="en-US" sz="1850" dirty="0">
                <a:solidFill>
                  <a:srgbClr val="3D3838"/>
                </a:solidFill>
                <a:latin typeface="Source Sans Pro" pitchFamily="34" charset="0"/>
                <a:ea typeface="Source Sans Pro" pitchFamily="34" charset="-122"/>
                <a:cs typeface="Source Sans Pro" pitchFamily="34" charset="-120"/>
              </a:rPr>
              <a:t>Scrape data from NIRF, AICTE, Shiksha, and Quora.</a:t>
            </a:r>
            <a:endParaRPr lang="en-US" sz="1850" dirty="0"/>
          </a:p>
        </p:txBody>
      </p:sp>
      <p:sp>
        <p:nvSpPr>
          <p:cNvPr id="8" name="Shape 5"/>
          <p:cNvSpPr/>
          <p:nvPr/>
        </p:nvSpPr>
        <p:spPr>
          <a:xfrm>
            <a:off x="840462" y="4011692"/>
            <a:ext cx="540306" cy="540306"/>
          </a:xfrm>
          <a:prstGeom prst="roundRect">
            <a:avLst>
              <a:gd name="adj" fmla="val 6667"/>
            </a:avLst>
          </a:prstGeom>
          <a:solidFill>
            <a:srgbClr val="F2EEEE"/>
          </a:solidFill>
          <a:ln/>
        </p:spPr>
        <p:txBody>
          <a:bodyPr/>
          <a:lstStyle/>
          <a:p>
            <a:endParaRPr lang="en-US"/>
          </a:p>
        </p:txBody>
      </p:sp>
      <p:sp>
        <p:nvSpPr>
          <p:cNvPr id="9" name="Text 6"/>
          <p:cNvSpPr/>
          <p:nvPr/>
        </p:nvSpPr>
        <p:spPr>
          <a:xfrm>
            <a:off x="946904" y="4077176"/>
            <a:ext cx="327422" cy="409337"/>
          </a:xfrm>
          <a:prstGeom prst="rect">
            <a:avLst/>
          </a:prstGeom>
          <a:noFill/>
          <a:ln/>
        </p:spPr>
        <p:txBody>
          <a:bodyPr wrap="none" lIns="0" tIns="0" rIns="0" bIns="0" rtlCol="0" anchor="t"/>
          <a:lstStyle/>
          <a:p>
            <a:pPr marL="0" indent="0" algn="ctr">
              <a:lnSpc>
                <a:spcPts val="2550"/>
              </a:lnSpc>
              <a:buNone/>
            </a:pPr>
            <a:r>
              <a:rPr lang="en-US" sz="2550" b="1" kern="0" spc="-26" dirty="0">
                <a:solidFill>
                  <a:srgbClr val="3D3838"/>
                </a:solidFill>
                <a:latin typeface="Montserrat Bold" pitchFamily="34" charset="0"/>
                <a:ea typeface="Montserrat Bold" pitchFamily="34" charset="-122"/>
                <a:cs typeface="Montserrat Bold" pitchFamily="34" charset="-120"/>
              </a:rPr>
              <a:t>2</a:t>
            </a:r>
            <a:endParaRPr lang="en-US" sz="2550" dirty="0"/>
          </a:p>
        </p:txBody>
      </p:sp>
      <p:sp>
        <p:nvSpPr>
          <p:cNvPr id="10" name="Text 7"/>
          <p:cNvSpPr/>
          <p:nvPr/>
        </p:nvSpPr>
        <p:spPr>
          <a:xfrm>
            <a:off x="1620917" y="4011692"/>
            <a:ext cx="2729032" cy="341114"/>
          </a:xfrm>
          <a:prstGeom prst="rect">
            <a:avLst/>
          </a:prstGeom>
          <a:noFill/>
          <a:ln/>
        </p:spPr>
        <p:txBody>
          <a:bodyPr wrap="none" lIns="0" tIns="0" rIns="0" bIns="0" rtlCol="0" anchor="t"/>
          <a:lstStyle/>
          <a:p>
            <a:pPr marL="0" indent="0" algn="l">
              <a:lnSpc>
                <a:spcPts val="2650"/>
              </a:lnSpc>
              <a:buNone/>
            </a:pPr>
            <a:r>
              <a:rPr lang="en-US" sz="2100" b="1" kern="0" spc="-21" dirty="0">
                <a:solidFill>
                  <a:srgbClr val="3D3838"/>
                </a:solidFill>
                <a:latin typeface="Montserrat Bold" pitchFamily="34" charset="0"/>
                <a:ea typeface="Montserrat Bold" pitchFamily="34" charset="-122"/>
                <a:cs typeface="Montserrat Bold" pitchFamily="34" charset="-120"/>
              </a:rPr>
              <a:t>Data Processing</a:t>
            </a:r>
            <a:endParaRPr lang="en-US" sz="2100" dirty="0"/>
          </a:p>
        </p:txBody>
      </p:sp>
      <p:sp>
        <p:nvSpPr>
          <p:cNvPr id="11" name="Text 8"/>
          <p:cNvSpPr/>
          <p:nvPr/>
        </p:nvSpPr>
        <p:spPr>
          <a:xfrm>
            <a:off x="1620917" y="4496872"/>
            <a:ext cx="6682621" cy="360164"/>
          </a:xfrm>
          <a:prstGeom prst="rect">
            <a:avLst/>
          </a:prstGeom>
          <a:noFill/>
          <a:ln/>
        </p:spPr>
        <p:txBody>
          <a:bodyPr wrap="none" lIns="0" tIns="0" rIns="0" bIns="0" rtlCol="0" anchor="t"/>
          <a:lstStyle/>
          <a:p>
            <a:pPr marL="0" indent="0" algn="l">
              <a:lnSpc>
                <a:spcPts val="2800"/>
              </a:lnSpc>
              <a:buNone/>
            </a:pPr>
            <a:r>
              <a:rPr lang="en-US" sz="1850" dirty="0">
                <a:solidFill>
                  <a:srgbClr val="3D3838"/>
                </a:solidFill>
                <a:latin typeface="Source Sans Pro" pitchFamily="34" charset="0"/>
                <a:ea typeface="Source Sans Pro" pitchFamily="34" charset="-122"/>
                <a:cs typeface="Source Sans Pro" pitchFamily="34" charset="-120"/>
              </a:rPr>
              <a:t>Clean data to extract relevant insights.</a:t>
            </a:r>
            <a:endParaRPr lang="en-US" sz="1850" dirty="0"/>
          </a:p>
        </p:txBody>
      </p:sp>
      <p:sp>
        <p:nvSpPr>
          <p:cNvPr id="12" name="Shape 9"/>
          <p:cNvSpPr/>
          <p:nvPr/>
        </p:nvSpPr>
        <p:spPr>
          <a:xfrm>
            <a:off x="840462" y="5367338"/>
            <a:ext cx="540306" cy="540306"/>
          </a:xfrm>
          <a:prstGeom prst="roundRect">
            <a:avLst>
              <a:gd name="adj" fmla="val 6667"/>
            </a:avLst>
          </a:prstGeom>
          <a:solidFill>
            <a:srgbClr val="F2EEEE"/>
          </a:solidFill>
          <a:ln/>
        </p:spPr>
        <p:txBody>
          <a:bodyPr/>
          <a:lstStyle/>
          <a:p>
            <a:endParaRPr lang="en-US"/>
          </a:p>
        </p:txBody>
      </p:sp>
      <p:sp>
        <p:nvSpPr>
          <p:cNvPr id="13" name="Text 10"/>
          <p:cNvSpPr/>
          <p:nvPr/>
        </p:nvSpPr>
        <p:spPr>
          <a:xfrm>
            <a:off x="946904" y="5432822"/>
            <a:ext cx="327422" cy="409337"/>
          </a:xfrm>
          <a:prstGeom prst="rect">
            <a:avLst/>
          </a:prstGeom>
          <a:noFill/>
          <a:ln/>
        </p:spPr>
        <p:txBody>
          <a:bodyPr wrap="none" lIns="0" tIns="0" rIns="0" bIns="0" rtlCol="0" anchor="t"/>
          <a:lstStyle/>
          <a:p>
            <a:pPr marL="0" indent="0" algn="ctr">
              <a:lnSpc>
                <a:spcPts val="2550"/>
              </a:lnSpc>
              <a:buNone/>
            </a:pPr>
            <a:r>
              <a:rPr lang="en-US" sz="2550" b="1" kern="0" spc="-26" dirty="0">
                <a:solidFill>
                  <a:srgbClr val="3D3838"/>
                </a:solidFill>
                <a:latin typeface="Montserrat Bold" pitchFamily="34" charset="0"/>
                <a:ea typeface="Montserrat Bold" pitchFamily="34" charset="-122"/>
                <a:cs typeface="Montserrat Bold" pitchFamily="34" charset="-120"/>
              </a:rPr>
              <a:t>3</a:t>
            </a:r>
            <a:endParaRPr lang="en-US" sz="2550" dirty="0"/>
          </a:p>
        </p:txBody>
      </p:sp>
      <p:sp>
        <p:nvSpPr>
          <p:cNvPr id="14" name="Text 11"/>
          <p:cNvSpPr/>
          <p:nvPr/>
        </p:nvSpPr>
        <p:spPr>
          <a:xfrm>
            <a:off x="1620917" y="5367338"/>
            <a:ext cx="2854285" cy="341114"/>
          </a:xfrm>
          <a:prstGeom prst="rect">
            <a:avLst/>
          </a:prstGeom>
          <a:noFill/>
          <a:ln/>
        </p:spPr>
        <p:txBody>
          <a:bodyPr wrap="none" lIns="0" tIns="0" rIns="0" bIns="0" rtlCol="0" anchor="t"/>
          <a:lstStyle/>
          <a:p>
            <a:pPr marL="0" indent="0" algn="l">
              <a:lnSpc>
                <a:spcPts val="2650"/>
              </a:lnSpc>
              <a:buNone/>
            </a:pPr>
            <a:r>
              <a:rPr lang="en-US" sz="2100" b="1" kern="0" spc="-21" dirty="0">
                <a:solidFill>
                  <a:srgbClr val="3D3838"/>
                </a:solidFill>
                <a:latin typeface="Montserrat Bold" pitchFamily="34" charset="0"/>
                <a:ea typeface="Montserrat Bold" pitchFamily="34" charset="-122"/>
                <a:cs typeface="Montserrat Bold" pitchFamily="34" charset="-120"/>
              </a:rPr>
              <a:t>Model Development</a:t>
            </a:r>
            <a:endParaRPr lang="en-US" sz="2100" dirty="0"/>
          </a:p>
        </p:txBody>
      </p:sp>
      <p:sp>
        <p:nvSpPr>
          <p:cNvPr id="15" name="Text 12"/>
          <p:cNvSpPr/>
          <p:nvPr/>
        </p:nvSpPr>
        <p:spPr>
          <a:xfrm>
            <a:off x="1620917" y="5852517"/>
            <a:ext cx="6682621" cy="360164"/>
          </a:xfrm>
          <a:prstGeom prst="rect">
            <a:avLst/>
          </a:prstGeom>
          <a:noFill/>
          <a:ln/>
        </p:spPr>
        <p:txBody>
          <a:bodyPr wrap="none" lIns="0" tIns="0" rIns="0" bIns="0" rtlCol="0" anchor="t"/>
          <a:lstStyle/>
          <a:p>
            <a:pPr marL="0" indent="0" algn="l">
              <a:lnSpc>
                <a:spcPts val="2800"/>
              </a:lnSpc>
              <a:buNone/>
            </a:pPr>
            <a:r>
              <a:rPr lang="en-US" sz="1850" dirty="0">
                <a:solidFill>
                  <a:srgbClr val="3D3838"/>
                </a:solidFill>
                <a:latin typeface="Source Sans Pro" pitchFamily="34" charset="0"/>
                <a:ea typeface="Source Sans Pro" pitchFamily="34" charset="-122"/>
                <a:cs typeface="Source Sans Pro" pitchFamily="34" charset="-120"/>
              </a:rPr>
              <a:t>Build a machine learning model to score colleges.</a:t>
            </a:r>
            <a:endParaRPr lang="en-US" sz="1850" dirty="0"/>
          </a:p>
        </p:txBody>
      </p:sp>
      <p:sp>
        <p:nvSpPr>
          <p:cNvPr id="16" name="Shape 13"/>
          <p:cNvSpPr/>
          <p:nvPr/>
        </p:nvSpPr>
        <p:spPr>
          <a:xfrm>
            <a:off x="840462" y="6722983"/>
            <a:ext cx="540306" cy="540306"/>
          </a:xfrm>
          <a:prstGeom prst="roundRect">
            <a:avLst>
              <a:gd name="adj" fmla="val 6667"/>
            </a:avLst>
          </a:prstGeom>
          <a:solidFill>
            <a:srgbClr val="F2EEEE"/>
          </a:solidFill>
          <a:ln/>
        </p:spPr>
        <p:txBody>
          <a:bodyPr/>
          <a:lstStyle/>
          <a:p>
            <a:endParaRPr lang="en-US"/>
          </a:p>
        </p:txBody>
      </p:sp>
      <p:sp>
        <p:nvSpPr>
          <p:cNvPr id="17" name="Text 14"/>
          <p:cNvSpPr/>
          <p:nvPr/>
        </p:nvSpPr>
        <p:spPr>
          <a:xfrm>
            <a:off x="946904" y="6788468"/>
            <a:ext cx="327422" cy="409337"/>
          </a:xfrm>
          <a:prstGeom prst="rect">
            <a:avLst/>
          </a:prstGeom>
          <a:noFill/>
          <a:ln/>
        </p:spPr>
        <p:txBody>
          <a:bodyPr wrap="none" lIns="0" tIns="0" rIns="0" bIns="0" rtlCol="0" anchor="t"/>
          <a:lstStyle/>
          <a:p>
            <a:pPr marL="0" indent="0" algn="ctr">
              <a:lnSpc>
                <a:spcPts val="2550"/>
              </a:lnSpc>
              <a:buNone/>
            </a:pPr>
            <a:r>
              <a:rPr lang="en-US" sz="2550" b="1" kern="0" spc="-26" dirty="0">
                <a:solidFill>
                  <a:srgbClr val="3D3838"/>
                </a:solidFill>
                <a:latin typeface="Montserrat Bold" pitchFamily="34" charset="0"/>
                <a:ea typeface="Montserrat Bold" pitchFamily="34" charset="-122"/>
                <a:cs typeface="Montserrat Bold" pitchFamily="34" charset="-120"/>
              </a:rPr>
              <a:t>4</a:t>
            </a:r>
            <a:endParaRPr lang="en-US" sz="2550" dirty="0"/>
          </a:p>
        </p:txBody>
      </p:sp>
      <p:sp>
        <p:nvSpPr>
          <p:cNvPr id="18" name="Text 15"/>
          <p:cNvSpPr/>
          <p:nvPr/>
        </p:nvSpPr>
        <p:spPr>
          <a:xfrm>
            <a:off x="1620917" y="6722983"/>
            <a:ext cx="2729032" cy="341114"/>
          </a:xfrm>
          <a:prstGeom prst="rect">
            <a:avLst/>
          </a:prstGeom>
          <a:noFill/>
          <a:ln/>
        </p:spPr>
        <p:txBody>
          <a:bodyPr wrap="none" lIns="0" tIns="0" rIns="0" bIns="0" rtlCol="0" anchor="t"/>
          <a:lstStyle/>
          <a:p>
            <a:pPr marL="0" indent="0" algn="l">
              <a:lnSpc>
                <a:spcPts val="2650"/>
              </a:lnSpc>
              <a:buNone/>
            </a:pPr>
            <a:r>
              <a:rPr lang="en-US" sz="2100" b="1" kern="0" spc="-21" dirty="0">
                <a:solidFill>
                  <a:srgbClr val="3D3838"/>
                </a:solidFill>
                <a:latin typeface="Montserrat Bold" pitchFamily="34" charset="0"/>
                <a:ea typeface="Montserrat Bold" pitchFamily="34" charset="-122"/>
                <a:cs typeface="Montserrat Bold" pitchFamily="34" charset="-120"/>
              </a:rPr>
              <a:t>Deployment</a:t>
            </a:r>
            <a:endParaRPr lang="en-US" sz="2100" dirty="0"/>
          </a:p>
        </p:txBody>
      </p:sp>
      <p:sp>
        <p:nvSpPr>
          <p:cNvPr id="19" name="Text 16"/>
          <p:cNvSpPr/>
          <p:nvPr/>
        </p:nvSpPr>
        <p:spPr>
          <a:xfrm>
            <a:off x="1620917" y="7208163"/>
            <a:ext cx="6682621" cy="360164"/>
          </a:xfrm>
          <a:prstGeom prst="rect">
            <a:avLst/>
          </a:prstGeom>
          <a:noFill/>
          <a:ln/>
        </p:spPr>
        <p:txBody>
          <a:bodyPr wrap="none" lIns="0" tIns="0" rIns="0" bIns="0" rtlCol="0" anchor="t"/>
          <a:lstStyle/>
          <a:p>
            <a:pPr marL="0" indent="0" algn="l">
              <a:lnSpc>
                <a:spcPts val="2800"/>
              </a:lnSpc>
              <a:buNone/>
            </a:pPr>
            <a:r>
              <a:rPr lang="en-US" sz="1850" dirty="0">
                <a:solidFill>
                  <a:srgbClr val="3D3838"/>
                </a:solidFill>
                <a:latin typeface="Source Sans Pro" pitchFamily="34" charset="0"/>
                <a:ea typeface="Source Sans Pro" pitchFamily="34" charset="-122"/>
                <a:cs typeface="Source Sans Pro" pitchFamily="34" charset="-120"/>
              </a:rPr>
              <a:t>Develop a web app or API for easy access.</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72332" y="937379"/>
            <a:ext cx="7572137" cy="1275874"/>
          </a:xfrm>
          <a:prstGeom prst="rect">
            <a:avLst/>
          </a:prstGeom>
          <a:noFill/>
          <a:ln/>
        </p:spPr>
        <p:txBody>
          <a:bodyPr wrap="square" lIns="0" tIns="0" rIns="0" bIns="0" rtlCol="0" anchor="t"/>
          <a:lstStyle/>
          <a:p>
            <a:pPr marL="0" indent="0" algn="l">
              <a:lnSpc>
                <a:spcPts val="5000"/>
              </a:lnSpc>
              <a:buNone/>
            </a:pPr>
            <a:r>
              <a:rPr lang="en-US" sz="4000" b="1" kern="0" spc="-40" dirty="0">
                <a:solidFill>
                  <a:srgbClr val="000000"/>
                </a:solidFill>
                <a:latin typeface="Montserrat Bold" pitchFamily="34" charset="0"/>
                <a:ea typeface="Montserrat Bold" pitchFamily="34" charset="-122"/>
                <a:cs typeface="Montserrat Bold" pitchFamily="34" charset="-120"/>
              </a:rPr>
              <a:t>Key Metrics: What We Measure</a:t>
            </a:r>
            <a:endParaRPr lang="en-US" sz="4000" dirty="0"/>
          </a:p>
        </p:txBody>
      </p:sp>
      <p:pic>
        <p:nvPicPr>
          <p:cNvPr id="4" name="Image 1" descr="preencoded.png"/>
          <p:cNvPicPr>
            <a:picLocks noChangeAspect="1"/>
          </p:cNvPicPr>
          <p:nvPr/>
        </p:nvPicPr>
        <p:blipFill>
          <a:blip r:embed="rId4"/>
          <a:stretch>
            <a:fillRect/>
          </a:stretch>
        </p:blipFill>
        <p:spPr>
          <a:xfrm>
            <a:off x="6272332" y="2550081"/>
            <a:ext cx="523042" cy="523042"/>
          </a:xfrm>
          <a:prstGeom prst="rect">
            <a:avLst/>
          </a:prstGeom>
        </p:spPr>
      </p:pic>
      <p:sp>
        <p:nvSpPr>
          <p:cNvPr id="5" name="Text 1"/>
          <p:cNvSpPr/>
          <p:nvPr/>
        </p:nvSpPr>
        <p:spPr>
          <a:xfrm>
            <a:off x="6272332" y="3297674"/>
            <a:ext cx="2299454" cy="318849"/>
          </a:xfrm>
          <a:prstGeom prst="rect">
            <a:avLst/>
          </a:prstGeom>
          <a:noFill/>
          <a:ln/>
        </p:spPr>
        <p:txBody>
          <a:bodyPr wrap="none" lIns="0" tIns="0" rIns="0" bIns="0" rtlCol="0" anchor="t"/>
          <a:lstStyle/>
          <a:p>
            <a:pPr marL="0" indent="0" algn="l">
              <a:lnSpc>
                <a:spcPts val="2500"/>
              </a:lnSpc>
              <a:buNone/>
            </a:pPr>
            <a:r>
              <a:rPr lang="en-US" sz="2000" b="1" kern="0" spc="-20" dirty="0">
                <a:solidFill>
                  <a:srgbClr val="3D3838"/>
                </a:solidFill>
                <a:latin typeface="Montserrat Bold" pitchFamily="34" charset="0"/>
                <a:ea typeface="Montserrat Bold" pitchFamily="34" charset="-122"/>
                <a:cs typeface="Montserrat Bold" pitchFamily="34" charset="-120"/>
              </a:rPr>
              <a:t>College Details</a:t>
            </a:r>
            <a:endParaRPr lang="en-US" sz="2000" dirty="0"/>
          </a:p>
        </p:txBody>
      </p:sp>
      <p:sp>
        <p:nvSpPr>
          <p:cNvPr id="6" name="Text 2"/>
          <p:cNvSpPr/>
          <p:nvPr/>
        </p:nvSpPr>
        <p:spPr>
          <a:xfrm>
            <a:off x="6272332" y="3751183"/>
            <a:ext cx="2299454" cy="673656"/>
          </a:xfrm>
          <a:prstGeom prst="rect">
            <a:avLst/>
          </a:prstGeom>
          <a:noFill/>
          <a:ln/>
        </p:spPr>
        <p:txBody>
          <a:bodyPr wrap="square" lIns="0" tIns="0" rIns="0" bIns="0" rtlCol="0" anchor="t"/>
          <a:lstStyle/>
          <a:p>
            <a:pPr marL="0" indent="0" algn="l">
              <a:lnSpc>
                <a:spcPts val="2650"/>
              </a:lnSpc>
              <a:buNone/>
            </a:pPr>
            <a:r>
              <a:rPr lang="en-US" sz="1750" dirty="0">
                <a:solidFill>
                  <a:srgbClr val="3D3838"/>
                </a:solidFill>
                <a:latin typeface="Source Sans Pro" pitchFamily="34" charset="0"/>
                <a:ea typeface="Source Sans Pro" pitchFamily="34" charset="-122"/>
                <a:cs typeface="Source Sans Pro" pitchFamily="34" charset="-120"/>
              </a:rPr>
              <a:t>Name, location, Placement record , type</a:t>
            </a:r>
            <a:endParaRPr lang="en-US" sz="1750" dirty="0"/>
          </a:p>
        </p:txBody>
      </p:sp>
      <p:pic>
        <p:nvPicPr>
          <p:cNvPr id="7" name="Image 2" descr="preencoded.png"/>
          <p:cNvPicPr>
            <a:picLocks noChangeAspect="1"/>
          </p:cNvPicPr>
          <p:nvPr/>
        </p:nvPicPr>
        <p:blipFill>
          <a:blip r:embed="rId5"/>
          <a:stretch>
            <a:fillRect/>
          </a:stretch>
        </p:blipFill>
        <p:spPr>
          <a:xfrm>
            <a:off x="8908613" y="2550081"/>
            <a:ext cx="523042" cy="523042"/>
          </a:xfrm>
          <a:prstGeom prst="rect">
            <a:avLst/>
          </a:prstGeom>
        </p:spPr>
      </p:pic>
      <p:sp>
        <p:nvSpPr>
          <p:cNvPr id="8" name="Text 3"/>
          <p:cNvSpPr/>
          <p:nvPr/>
        </p:nvSpPr>
        <p:spPr>
          <a:xfrm>
            <a:off x="8908613" y="3297674"/>
            <a:ext cx="2299454" cy="637699"/>
          </a:xfrm>
          <a:prstGeom prst="rect">
            <a:avLst/>
          </a:prstGeom>
          <a:noFill/>
          <a:ln/>
        </p:spPr>
        <p:txBody>
          <a:bodyPr wrap="square" lIns="0" tIns="0" rIns="0" bIns="0" rtlCol="0" anchor="t"/>
          <a:lstStyle/>
          <a:p>
            <a:pPr marL="0" indent="0" algn="l">
              <a:lnSpc>
                <a:spcPts val="2500"/>
              </a:lnSpc>
              <a:buNone/>
            </a:pPr>
            <a:r>
              <a:rPr lang="en-US" sz="2000" b="1" kern="0" spc="-20" dirty="0">
                <a:solidFill>
                  <a:srgbClr val="3D3838"/>
                </a:solidFill>
                <a:latin typeface="Montserrat Bold" pitchFamily="34" charset="0"/>
                <a:ea typeface="Montserrat Bold" pitchFamily="34" charset="-122"/>
                <a:cs typeface="Montserrat Bold" pitchFamily="34" charset="-120"/>
              </a:rPr>
              <a:t>Academic Reputation</a:t>
            </a:r>
            <a:endParaRPr lang="en-US" sz="2000" dirty="0"/>
          </a:p>
        </p:txBody>
      </p:sp>
      <p:sp>
        <p:nvSpPr>
          <p:cNvPr id="9" name="Text 4"/>
          <p:cNvSpPr/>
          <p:nvPr/>
        </p:nvSpPr>
        <p:spPr>
          <a:xfrm>
            <a:off x="8908613" y="4070033"/>
            <a:ext cx="2299454" cy="673656"/>
          </a:xfrm>
          <a:prstGeom prst="rect">
            <a:avLst/>
          </a:prstGeom>
          <a:noFill/>
          <a:ln/>
        </p:spPr>
        <p:txBody>
          <a:bodyPr wrap="square" lIns="0" tIns="0" rIns="0" bIns="0" rtlCol="0" anchor="t"/>
          <a:lstStyle/>
          <a:p>
            <a:pPr marL="0" indent="0" algn="l">
              <a:lnSpc>
                <a:spcPts val="2650"/>
              </a:lnSpc>
              <a:buNone/>
            </a:pPr>
            <a:r>
              <a:rPr lang="en-US" sz="1750" dirty="0">
                <a:solidFill>
                  <a:srgbClr val="3D3838"/>
                </a:solidFill>
                <a:latin typeface="Source Sans Pro" pitchFamily="34" charset="0"/>
                <a:ea typeface="Source Sans Pro" pitchFamily="34" charset="-122"/>
                <a:cs typeface="Source Sans Pro" pitchFamily="34" charset="-120"/>
              </a:rPr>
              <a:t>NIRF Ranking, Accreditation.</a:t>
            </a:r>
            <a:endParaRPr lang="en-US" sz="1750" dirty="0"/>
          </a:p>
        </p:txBody>
      </p:sp>
      <p:pic>
        <p:nvPicPr>
          <p:cNvPr id="10" name="Image 3" descr="preencoded.png"/>
          <p:cNvPicPr>
            <a:picLocks noChangeAspect="1"/>
          </p:cNvPicPr>
          <p:nvPr/>
        </p:nvPicPr>
        <p:blipFill>
          <a:blip r:embed="rId6"/>
          <a:stretch>
            <a:fillRect/>
          </a:stretch>
        </p:blipFill>
        <p:spPr>
          <a:xfrm>
            <a:off x="11544895" y="2550081"/>
            <a:ext cx="523042" cy="523042"/>
          </a:xfrm>
          <a:prstGeom prst="rect">
            <a:avLst/>
          </a:prstGeom>
        </p:spPr>
      </p:pic>
      <p:sp>
        <p:nvSpPr>
          <p:cNvPr id="11" name="Text 5"/>
          <p:cNvSpPr/>
          <p:nvPr/>
        </p:nvSpPr>
        <p:spPr>
          <a:xfrm>
            <a:off x="11544895" y="3297674"/>
            <a:ext cx="2299573" cy="318849"/>
          </a:xfrm>
          <a:prstGeom prst="rect">
            <a:avLst/>
          </a:prstGeom>
          <a:noFill/>
          <a:ln/>
        </p:spPr>
        <p:txBody>
          <a:bodyPr wrap="none" lIns="0" tIns="0" rIns="0" bIns="0" rtlCol="0" anchor="t"/>
          <a:lstStyle/>
          <a:p>
            <a:pPr marL="0" indent="0" algn="l">
              <a:lnSpc>
                <a:spcPts val="2500"/>
              </a:lnSpc>
              <a:buNone/>
            </a:pPr>
            <a:r>
              <a:rPr lang="en-US" sz="2000" b="1" kern="0" spc="-20" dirty="0">
                <a:solidFill>
                  <a:srgbClr val="3D3838"/>
                </a:solidFill>
                <a:latin typeface="Montserrat Bold" pitchFamily="34" charset="0"/>
                <a:ea typeface="Montserrat Bold" pitchFamily="34" charset="-122"/>
                <a:cs typeface="Montserrat Bold" pitchFamily="34" charset="-120"/>
              </a:rPr>
              <a:t>Financials</a:t>
            </a:r>
            <a:endParaRPr lang="en-US" sz="2000" dirty="0"/>
          </a:p>
        </p:txBody>
      </p:sp>
      <p:sp>
        <p:nvSpPr>
          <p:cNvPr id="12" name="Text 6"/>
          <p:cNvSpPr/>
          <p:nvPr/>
        </p:nvSpPr>
        <p:spPr>
          <a:xfrm>
            <a:off x="11544895" y="3751183"/>
            <a:ext cx="2299573" cy="673656"/>
          </a:xfrm>
          <a:prstGeom prst="rect">
            <a:avLst/>
          </a:prstGeom>
          <a:noFill/>
          <a:ln/>
        </p:spPr>
        <p:txBody>
          <a:bodyPr wrap="square" lIns="0" tIns="0" rIns="0" bIns="0" rtlCol="0" anchor="t"/>
          <a:lstStyle/>
          <a:p>
            <a:pPr marL="0" indent="0" algn="l">
              <a:lnSpc>
                <a:spcPts val="2650"/>
              </a:lnSpc>
              <a:buNone/>
            </a:pPr>
            <a:r>
              <a:rPr lang="en-US" sz="1750" dirty="0">
                <a:solidFill>
                  <a:srgbClr val="3D3838"/>
                </a:solidFill>
                <a:latin typeface="Source Sans Pro" pitchFamily="34" charset="0"/>
                <a:ea typeface="Source Sans Pro" pitchFamily="34" charset="-122"/>
                <a:cs typeface="Source Sans Pro" pitchFamily="34" charset="-120"/>
              </a:rPr>
              <a:t>Tuition Fees, Scholarships.</a:t>
            </a:r>
            <a:endParaRPr lang="en-US" sz="1750" dirty="0"/>
          </a:p>
        </p:txBody>
      </p:sp>
      <p:pic>
        <p:nvPicPr>
          <p:cNvPr id="13" name="Image 4" descr="preencoded.png"/>
          <p:cNvPicPr>
            <a:picLocks noChangeAspect="1"/>
          </p:cNvPicPr>
          <p:nvPr/>
        </p:nvPicPr>
        <p:blipFill>
          <a:blip r:embed="rId7"/>
          <a:stretch>
            <a:fillRect/>
          </a:stretch>
        </p:blipFill>
        <p:spPr>
          <a:xfrm>
            <a:off x="6272332" y="5417344"/>
            <a:ext cx="523042" cy="523042"/>
          </a:xfrm>
          <a:prstGeom prst="rect">
            <a:avLst/>
          </a:prstGeom>
        </p:spPr>
      </p:pic>
      <p:sp>
        <p:nvSpPr>
          <p:cNvPr id="14" name="Text 7"/>
          <p:cNvSpPr/>
          <p:nvPr/>
        </p:nvSpPr>
        <p:spPr>
          <a:xfrm>
            <a:off x="6272332" y="6164937"/>
            <a:ext cx="2299454" cy="318849"/>
          </a:xfrm>
          <a:prstGeom prst="rect">
            <a:avLst/>
          </a:prstGeom>
          <a:noFill/>
          <a:ln/>
        </p:spPr>
        <p:txBody>
          <a:bodyPr wrap="none" lIns="0" tIns="0" rIns="0" bIns="0" rtlCol="0" anchor="t"/>
          <a:lstStyle/>
          <a:p>
            <a:pPr marL="0" indent="0" algn="l">
              <a:lnSpc>
                <a:spcPts val="2500"/>
              </a:lnSpc>
              <a:buNone/>
            </a:pPr>
            <a:r>
              <a:rPr lang="en-US" sz="2000" b="1" kern="0" spc="-20" dirty="0">
                <a:solidFill>
                  <a:srgbClr val="3D3838"/>
                </a:solidFill>
                <a:latin typeface="Montserrat Bold" pitchFamily="34" charset="0"/>
                <a:ea typeface="Montserrat Bold" pitchFamily="34" charset="-122"/>
                <a:cs typeface="Montserrat Bold" pitchFamily="34" charset="-120"/>
              </a:rPr>
              <a:t>Student Reviews</a:t>
            </a:r>
            <a:endParaRPr lang="en-US" sz="2000" dirty="0"/>
          </a:p>
        </p:txBody>
      </p:sp>
      <p:sp>
        <p:nvSpPr>
          <p:cNvPr id="15" name="Text 8"/>
          <p:cNvSpPr/>
          <p:nvPr/>
        </p:nvSpPr>
        <p:spPr>
          <a:xfrm>
            <a:off x="6272332" y="6618446"/>
            <a:ext cx="2299454" cy="673656"/>
          </a:xfrm>
          <a:prstGeom prst="rect">
            <a:avLst/>
          </a:prstGeom>
          <a:noFill/>
          <a:ln/>
        </p:spPr>
        <p:txBody>
          <a:bodyPr wrap="square" lIns="0" tIns="0" rIns="0" bIns="0" rtlCol="0" anchor="t"/>
          <a:lstStyle/>
          <a:p>
            <a:pPr marL="0" indent="0" algn="l">
              <a:lnSpc>
                <a:spcPts val="2650"/>
              </a:lnSpc>
              <a:buNone/>
            </a:pPr>
            <a:r>
              <a:rPr lang="en-US" sz="1750" dirty="0">
                <a:solidFill>
                  <a:srgbClr val="3D3838"/>
                </a:solidFill>
                <a:latin typeface="Source Sans Pro" pitchFamily="34" charset="0"/>
                <a:ea typeface="Source Sans Pro" pitchFamily="34" charset="-122"/>
                <a:cs typeface="Source Sans Pro" pitchFamily="34" charset="-120"/>
              </a:rPr>
              <a:t>Ratings from Shiksha, Quora, Social Media.</a:t>
            </a:r>
            <a:endParaRPr lang="en-US" sz="1750" dirty="0"/>
          </a:p>
        </p:txBody>
      </p:sp>
      <p:sp>
        <p:nvSpPr>
          <p:cNvPr id="16" name="TextBox 15">
            <a:extLst>
              <a:ext uri="{FF2B5EF4-FFF2-40B4-BE49-F238E27FC236}">
                <a16:creationId xmlns:a16="http://schemas.microsoft.com/office/drawing/2014/main" id="{B8DFAD4F-94D8-7ED0-E5EA-6E566CB358D7}"/>
              </a:ext>
            </a:extLst>
          </p:cNvPr>
          <p:cNvSpPr txBox="1"/>
          <p:nvPr/>
        </p:nvSpPr>
        <p:spPr>
          <a:xfrm>
            <a:off x="12756995" y="7025268"/>
            <a:ext cx="1795346" cy="1204332"/>
          </a:xfrm>
          <a:prstGeom prst="rect">
            <a:avLst/>
          </a:prstGeom>
          <a:solidFill>
            <a:srgbClr val="FFFFFF"/>
          </a:solidFill>
        </p:spPr>
        <p:txBody>
          <a:bodyPr wrap="square" rtlCol="0">
            <a:spAutoFit/>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1148"/>
          </a:xfrm>
          <a:prstGeom prst="rect">
            <a:avLst/>
          </a:prstGeom>
        </p:spPr>
      </p:pic>
      <p:sp>
        <p:nvSpPr>
          <p:cNvPr id="3" name="Text 0"/>
          <p:cNvSpPr/>
          <p:nvPr/>
        </p:nvSpPr>
        <p:spPr>
          <a:xfrm>
            <a:off x="764143" y="600313"/>
            <a:ext cx="7615714" cy="1240631"/>
          </a:xfrm>
          <a:prstGeom prst="rect">
            <a:avLst/>
          </a:prstGeom>
          <a:noFill/>
          <a:ln/>
        </p:spPr>
        <p:txBody>
          <a:bodyPr wrap="square" lIns="0" tIns="0" rIns="0" bIns="0" rtlCol="0" anchor="t"/>
          <a:lstStyle/>
          <a:p>
            <a:pPr marL="0" indent="0" algn="l">
              <a:lnSpc>
                <a:spcPts val="4850"/>
              </a:lnSpc>
              <a:buNone/>
            </a:pPr>
            <a:r>
              <a:rPr lang="en-US" sz="3900" b="1" kern="0" spc="-39" dirty="0">
                <a:solidFill>
                  <a:srgbClr val="000000"/>
                </a:solidFill>
                <a:latin typeface="Montserrat Bold" pitchFamily="34" charset="0"/>
                <a:ea typeface="Montserrat Bold" pitchFamily="34" charset="-122"/>
                <a:cs typeface="Montserrat Bold" pitchFamily="34" charset="-120"/>
              </a:rPr>
              <a:t>Methodology: Scoring Formula</a:t>
            </a:r>
            <a:endParaRPr lang="en-US" sz="3900" dirty="0"/>
          </a:p>
        </p:txBody>
      </p:sp>
      <p:pic>
        <p:nvPicPr>
          <p:cNvPr id="4" name="Image 1" descr="preencoded.png"/>
          <p:cNvPicPr>
            <a:picLocks noChangeAspect="1"/>
          </p:cNvPicPr>
          <p:nvPr/>
        </p:nvPicPr>
        <p:blipFill>
          <a:blip r:embed="rId4"/>
          <a:stretch>
            <a:fillRect/>
          </a:stretch>
        </p:blipFill>
        <p:spPr>
          <a:xfrm>
            <a:off x="764143" y="2168366"/>
            <a:ext cx="1091565" cy="1309926"/>
          </a:xfrm>
          <a:prstGeom prst="rect">
            <a:avLst/>
          </a:prstGeom>
        </p:spPr>
      </p:pic>
      <p:sp>
        <p:nvSpPr>
          <p:cNvPr id="5" name="Text 1"/>
          <p:cNvSpPr/>
          <p:nvPr/>
        </p:nvSpPr>
        <p:spPr>
          <a:xfrm>
            <a:off x="2183130" y="2386608"/>
            <a:ext cx="2480905" cy="310158"/>
          </a:xfrm>
          <a:prstGeom prst="rect">
            <a:avLst/>
          </a:prstGeom>
          <a:noFill/>
          <a:ln/>
        </p:spPr>
        <p:txBody>
          <a:bodyPr wrap="none" lIns="0" tIns="0" rIns="0" bIns="0" rtlCol="0" anchor="t"/>
          <a:lstStyle/>
          <a:p>
            <a:pPr marL="0" indent="0" algn="l">
              <a:lnSpc>
                <a:spcPts val="2400"/>
              </a:lnSpc>
              <a:buNone/>
            </a:pPr>
            <a:r>
              <a:rPr lang="en-US" sz="1950" b="1" kern="0" spc="-20" dirty="0">
                <a:solidFill>
                  <a:srgbClr val="3D3838"/>
                </a:solidFill>
                <a:latin typeface="Montserrat Bold" pitchFamily="34" charset="0"/>
                <a:ea typeface="Montserrat Bold" pitchFamily="34" charset="-122"/>
                <a:cs typeface="Montserrat Bold" pitchFamily="34" charset="-120"/>
              </a:rPr>
              <a:t>Data Collection</a:t>
            </a:r>
            <a:endParaRPr lang="en-US" sz="1950" dirty="0"/>
          </a:p>
        </p:txBody>
      </p:sp>
      <p:sp>
        <p:nvSpPr>
          <p:cNvPr id="6" name="Text 2"/>
          <p:cNvSpPr/>
          <p:nvPr/>
        </p:nvSpPr>
        <p:spPr>
          <a:xfrm>
            <a:off x="2183130" y="2827734"/>
            <a:ext cx="6196727" cy="327541"/>
          </a:xfrm>
          <a:prstGeom prst="rect">
            <a:avLst/>
          </a:prstGeom>
          <a:noFill/>
          <a:ln/>
        </p:spPr>
        <p:txBody>
          <a:bodyPr wrap="none" lIns="0" tIns="0" rIns="0" bIns="0" rtlCol="0" anchor="t"/>
          <a:lstStyle/>
          <a:p>
            <a:pPr marL="0" indent="0" algn="l">
              <a:lnSpc>
                <a:spcPts val="2550"/>
              </a:lnSpc>
              <a:buNone/>
            </a:pPr>
            <a:r>
              <a:rPr lang="en-US" sz="1700" dirty="0">
                <a:solidFill>
                  <a:srgbClr val="3D3838"/>
                </a:solidFill>
                <a:latin typeface="Source Sans Pro" pitchFamily="34" charset="0"/>
                <a:ea typeface="Source Sans Pro" pitchFamily="34" charset="-122"/>
                <a:cs typeface="Source Sans Pro" pitchFamily="34" charset="-120"/>
              </a:rPr>
              <a:t>Scrape data from NIRF, AICTE, Shiksha, Quora.</a:t>
            </a:r>
            <a:endParaRPr lang="en-US" sz="1700" dirty="0"/>
          </a:p>
        </p:txBody>
      </p:sp>
      <p:pic>
        <p:nvPicPr>
          <p:cNvPr id="7" name="Image 2" descr="preencoded.png"/>
          <p:cNvPicPr>
            <a:picLocks noChangeAspect="1"/>
          </p:cNvPicPr>
          <p:nvPr/>
        </p:nvPicPr>
        <p:blipFill>
          <a:blip r:embed="rId5"/>
          <a:stretch>
            <a:fillRect/>
          </a:stretch>
        </p:blipFill>
        <p:spPr>
          <a:xfrm>
            <a:off x="764143" y="3478292"/>
            <a:ext cx="1091565" cy="1309926"/>
          </a:xfrm>
          <a:prstGeom prst="rect">
            <a:avLst/>
          </a:prstGeom>
        </p:spPr>
      </p:pic>
      <p:sp>
        <p:nvSpPr>
          <p:cNvPr id="8" name="Text 3"/>
          <p:cNvSpPr/>
          <p:nvPr/>
        </p:nvSpPr>
        <p:spPr>
          <a:xfrm>
            <a:off x="2183130" y="3696533"/>
            <a:ext cx="2480905" cy="310158"/>
          </a:xfrm>
          <a:prstGeom prst="rect">
            <a:avLst/>
          </a:prstGeom>
          <a:noFill/>
          <a:ln/>
        </p:spPr>
        <p:txBody>
          <a:bodyPr wrap="none" lIns="0" tIns="0" rIns="0" bIns="0" rtlCol="0" anchor="t"/>
          <a:lstStyle/>
          <a:p>
            <a:pPr marL="0" indent="0" algn="l">
              <a:lnSpc>
                <a:spcPts val="2400"/>
              </a:lnSpc>
              <a:buNone/>
            </a:pPr>
            <a:r>
              <a:rPr lang="en-US" sz="1950" b="1" kern="0" spc="-20" dirty="0">
                <a:solidFill>
                  <a:srgbClr val="3D3838"/>
                </a:solidFill>
                <a:latin typeface="Montserrat Bold" pitchFamily="34" charset="0"/>
                <a:ea typeface="Montserrat Bold" pitchFamily="34" charset="-122"/>
                <a:cs typeface="Montserrat Bold" pitchFamily="34" charset="-120"/>
              </a:rPr>
              <a:t>Preprocessing</a:t>
            </a:r>
            <a:endParaRPr lang="en-US" sz="1950" dirty="0"/>
          </a:p>
        </p:txBody>
      </p:sp>
      <p:sp>
        <p:nvSpPr>
          <p:cNvPr id="9" name="Text 4"/>
          <p:cNvSpPr/>
          <p:nvPr/>
        </p:nvSpPr>
        <p:spPr>
          <a:xfrm>
            <a:off x="2183130" y="4137660"/>
            <a:ext cx="6196727" cy="327541"/>
          </a:xfrm>
          <a:prstGeom prst="rect">
            <a:avLst/>
          </a:prstGeom>
          <a:noFill/>
          <a:ln/>
        </p:spPr>
        <p:txBody>
          <a:bodyPr wrap="none" lIns="0" tIns="0" rIns="0" bIns="0" rtlCol="0" anchor="t"/>
          <a:lstStyle/>
          <a:p>
            <a:pPr marL="0" indent="0" algn="l">
              <a:lnSpc>
                <a:spcPts val="2550"/>
              </a:lnSpc>
              <a:buNone/>
            </a:pPr>
            <a:r>
              <a:rPr lang="en-US" sz="1700" dirty="0">
                <a:solidFill>
                  <a:srgbClr val="3D3838"/>
                </a:solidFill>
                <a:latin typeface="Source Sans Pro" pitchFamily="34" charset="0"/>
                <a:ea typeface="Source Sans Pro" pitchFamily="34" charset="-122"/>
                <a:cs typeface="Source Sans Pro" pitchFamily="34" charset="-120"/>
              </a:rPr>
              <a:t>Clean, normalize, and extract insights.</a:t>
            </a:r>
            <a:endParaRPr lang="en-US" sz="1700" dirty="0"/>
          </a:p>
        </p:txBody>
      </p:sp>
      <p:pic>
        <p:nvPicPr>
          <p:cNvPr id="10" name="Image 3" descr="preencoded.png"/>
          <p:cNvPicPr>
            <a:picLocks noChangeAspect="1"/>
          </p:cNvPicPr>
          <p:nvPr/>
        </p:nvPicPr>
        <p:blipFill>
          <a:blip r:embed="rId6"/>
          <a:stretch>
            <a:fillRect/>
          </a:stretch>
        </p:blipFill>
        <p:spPr>
          <a:xfrm>
            <a:off x="764143" y="4788218"/>
            <a:ext cx="1091565" cy="1532692"/>
          </a:xfrm>
          <a:prstGeom prst="rect">
            <a:avLst/>
          </a:prstGeom>
        </p:spPr>
      </p:pic>
      <p:sp>
        <p:nvSpPr>
          <p:cNvPr id="11" name="Text 5"/>
          <p:cNvSpPr/>
          <p:nvPr/>
        </p:nvSpPr>
        <p:spPr>
          <a:xfrm>
            <a:off x="2183130" y="5006459"/>
            <a:ext cx="2480905" cy="310158"/>
          </a:xfrm>
          <a:prstGeom prst="rect">
            <a:avLst/>
          </a:prstGeom>
          <a:noFill/>
          <a:ln/>
        </p:spPr>
        <p:txBody>
          <a:bodyPr wrap="none" lIns="0" tIns="0" rIns="0" bIns="0" rtlCol="0" anchor="t"/>
          <a:lstStyle/>
          <a:p>
            <a:pPr marL="0" indent="0" algn="l">
              <a:lnSpc>
                <a:spcPts val="2400"/>
              </a:lnSpc>
              <a:buNone/>
            </a:pPr>
            <a:r>
              <a:rPr lang="en-US" sz="1950" b="1" kern="0" spc="-20" dirty="0">
                <a:solidFill>
                  <a:srgbClr val="3D3838"/>
                </a:solidFill>
                <a:latin typeface="Montserrat Bold" pitchFamily="34" charset="0"/>
                <a:ea typeface="Montserrat Bold" pitchFamily="34" charset="-122"/>
                <a:cs typeface="Montserrat Bold" pitchFamily="34" charset="-120"/>
              </a:rPr>
              <a:t>Scoring Formula</a:t>
            </a:r>
            <a:endParaRPr lang="en-US" sz="1950" dirty="0"/>
          </a:p>
        </p:txBody>
      </p:sp>
      <p:sp>
        <p:nvSpPr>
          <p:cNvPr id="12" name="Text 6"/>
          <p:cNvSpPr/>
          <p:nvPr/>
        </p:nvSpPr>
        <p:spPr>
          <a:xfrm>
            <a:off x="2183130" y="5447586"/>
            <a:ext cx="6196727" cy="655082"/>
          </a:xfrm>
          <a:prstGeom prst="rect">
            <a:avLst/>
          </a:prstGeom>
          <a:noFill/>
          <a:ln/>
        </p:spPr>
        <p:txBody>
          <a:bodyPr wrap="square" lIns="0" tIns="0" rIns="0" bIns="0" rtlCol="0" anchor="t"/>
          <a:lstStyle/>
          <a:p>
            <a:pPr marL="0" indent="0" algn="l">
              <a:lnSpc>
                <a:spcPts val="2550"/>
              </a:lnSpc>
              <a:buNone/>
            </a:pPr>
            <a:r>
              <a:rPr lang="en-US" sz="1700" dirty="0">
                <a:solidFill>
                  <a:srgbClr val="3D3838"/>
                </a:solidFill>
                <a:latin typeface="Source Sans Pro" pitchFamily="34" charset="0"/>
                <a:ea typeface="Source Sans Pro" pitchFamily="34" charset="-122"/>
                <a:cs typeface="Source Sans Pro" pitchFamily="34" charset="-120"/>
              </a:rPr>
              <a:t>College Score = (w₁ * Placement) + (w₂ * NIRF Rank) + (w₃ * Fees) + (w₄ * Reviews)</a:t>
            </a:r>
            <a:endParaRPr lang="en-US" sz="1700" dirty="0"/>
          </a:p>
        </p:txBody>
      </p:sp>
      <p:pic>
        <p:nvPicPr>
          <p:cNvPr id="13" name="Image 4" descr="preencoded.png"/>
          <p:cNvPicPr>
            <a:picLocks noChangeAspect="1"/>
          </p:cNvPicPr>
          <p:nvPr/>
        </p:nvPicPr>
        <p:blipFill>
          <a:blip r:embed="rId7"/>
          <a:stretch>
            <a:fillRect/>
          </a:stretch>
        </p:blipFill>
        <p:spPr>
          <a:xfrm>
            <a:off x="764143" y="6320909"/>
            <a:ext cx="1091565" cy="1309926"/>
          </a:xfrm>
          <a:prstGeom prst="rect">
            <a:avLst/>
          </a:prstGeom>
        </p:spPr>
      </p:pic>
      <p:sp>
        <p:nvSpPr>
          <p:cNvPr id="14" name="Text 7"/>
          <p:cNvSpPr/>
          <p:nvPr/>
        </p:nvSpPr>
        <p:spPr>
          <a:xfrm>
            <a:off x="2183130" y="6539151"/>
            <a:ext cx="2595205" cy="310158"/>
          </a:xfrm>
          <a:prstGeom prst="rect">
            <a:avLst/>
          </a:prstGeom>
          <a:noFill/>
          <a:ln/>
        </p:spPr>
        <p:txBody>
          <a:bodyPr wrap="none" lIns="0" tIns="0" rIns="0" bIns="0" rtlCol="0" anchor="t"/>
          <a:lstStyle/>
          <a:p>
            <a:pPr marL="0" indent="0" algn="l">
              <a:lnSpc>
                <a:spcPts val="2400"/>
              </a:lnSpc>
              <a:buNone/>
            </a:pPr>
            <a:r>
              <a:rPr lang="en-US" sz="1950" b="1" kern="0" spc="-20" dirty="0">
                <a:solidFill>
                  <a:srgbClr val="3D3838"/>
                </a:solidFill>
                <a:latin typeface="Montserrat Bold" pitchFamily="34" charset="0"/>
                <a:ea typeface="Montserrat Bold" pitchFamily="34" charset="-122"/>
                <a:cs typeface="Montserrat Bold" pitchFamily="34" charset="-120"/>
              </a:rPr>
              <a:t>Model Development</a:t>
            </a:r>
            <a:endParaRPr lang="en-US" sz="1950" dirty="0"/>
          </a:p>
        </p:txBody>
      </p:sp>
      <p:sp>
        <p:nvSpPr>
          <p:cNvPr id="15" name="Text 8"/>
          <p:cNvSpPr/>
          <p:nvPr/>
        </p:nvSpPr>
        <p:spPr>
          <a:xfrm>
            <a:off x="2183130" y="6980277"/>
            <a:ext cx="6196727" cy="327541"/>
          </a:xfrm>
          <a:prstGeom prst="rect">
            <a:avLst/>
          </a:prstGeom>
          <a:noFill/>
          <a:ln/>
        </p:spPr>
        <p:txBody>
          <a:bodyPr wrap="none" lIns="0" tIns="0" rIns="0" bIns="0" rtlCol="0" anchor="t"/>
          <a:lstStyle/>
          <a:p>
            <a:pPr marL="0" indent="0" algn="l">
              <a:lnSpc>
                <a:spcPts val="2550"/>
              </a:lnSpc>
              <a:buNone/>
            </a:pPr>
            <a:r>
              <a:rPr lang="en-US" sz="1700" dirty="0">
                <a:solidFill>
                  <a:srgbClr val="3D3838"/>
                </a:solidFill>
                <a:latin typeface="Source Sans Pro" pitchFamily="34" charset="0"/>
                <a:ea typeface="Source Sans Pro" pitchFamily="34" charset="-122"/>
                <a:cs typeface="Source Sans Pro" pitchFamily="34" charset="-120"/>
              </a:rPr>
              <a:t>Use Regression to predict scores.</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198" y="1557457"/>
            <a:ext cx="7416403" cy="1402556"/>
          </a:xfrm>
          <a:prstGeom prst="rect">
            <a:avLst/>
          </a:prstGeom>
          <a:noFill/>
          <a:ln/>
        </p:spPr>
        <p:txBody>
          <a:bodyPr wrap="square" lIns="0" tIns="0" rIns="0" bIns="0" rtlCol="0" anchor="t"/>
          <a:lstStyle/>
          <a:p>
            <a:pPr marL="0" indent="0" algn="l">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Results &amp; Insights: Data-Driven Decisions</a:t>
            </a:r>
            <a:endParaRPr lang="en-US" sz="4400" dirty="0"/>
          </a:p>
        </p:txBody>
      </p:sp>
      <p:sp>
        <p:nvSpPr>
          <p:cNvPr id="4" name="Shape 1"/>
          <p:cNvSpPr/>
          <p:nvPr/>
        </p:nvSpPr>
        <p:spPr>
          <a:xfrm>
            <a:off x="6350198" y="3330178"/>
            <a:ext cx="3584853" cy="1732598"/>
          </a:xfrm>
          <a:prstGeom prst="roundRect">
            <a:avLst>
              <a:gd name="adj" fmla="val 2137"/>
            </a:avLst>
          </a:prstGeom>
          <a:solidFill>
            <a:srgbClr val="F2EEEE"/>
          </a:solidFill>
          <a:ln/>
        </p:spPr>
        <p:txBody>
          <a:bodyPr/>
          <a:lstStyle/>
          <a:p>
            <a:endParaRPr lang="en-US"/>
          </a:p>
        </p:txBody>
      </p:sp>
      <p:sp>
        <p:nvSpPr>
          <p:cNvPr id="5" name="Text 2"/>
          <p:cNvSpPr/>
          <p:nvPr/>
        </p:nvSpPr>
        <p:spPr>
          <a:xfrm>
            <a:off x="6597015" y="3576995"/>
            <a:ext cx="2804874"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Top Colleges</a:t>
            </a:r>
            <a:endParaRPr lang="en-US" sz="2200" dirty="0"/>
          </a:p>
        </p:txBody>
      </p:sp>
      <p:sp>
        <p:nvSpPr>
          <p:cNvPr id="6" name="Text 3"/>
          <p:cNvSpPr/>
          <p:nvPr/>
        </p:nvSpPr>
        <p:spPr>
          <a:xfrm>
            <a:off x="6597015" y="4075628"/>
            <a:ext cx="3091220" cy="740331"/>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Identified based on overall scores.</a:t>
            </a:r>
            <a:endParaRPr lang="en-US" sz="1900" dirty="0"/>
          </a:p>
        </p:txBody>
      </p:sp>
      <p:sp>
        <p:nvSpPr>
          <p:cNvPr id="7" name="Shape 4"/>
          <p:cNvSpPr/>
          <p:nvPr/>
        </p:nvSpPr>
        <p:spPr>
          <a:xfrm>
            <a:off x="10181868" y="3330178"/>
            <a:ext cx="3584853" cy="1732598"/>
          </a:xfrm>
          <a:prstGeom prst="roundRect">
            <a:avLst>
              <a:gd name="adj" fmla="val 2137"/>
            </a:avLst>
          </a:prstGeom>
          <a:solidFill>
            <a:srgbClr val="F2EEEE"/>
          </a:solidFill>
          <a:ln/>
        </p:spPr>
        <p:txBody>
          <a:bodyPr/>
          <a:lstStyle/>
          <a:p>
            <a:endParaRPr lang="en-US"/>
          </a:p>
        </p:txBody>
      </p:sp>
      <p:sp>
        <p:nvSpPr>
          <p:cNvPr id="8" name="Text 5"/>
          <p:cNvSpPr/>
          <p:nvPr/>
        </p:nvSpPr>
        <p:spPr>
          <a:xfrm>
            <a:off x="10428684" y="3576995"/>
            <a:ext cx="2804874"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Placement Trends</a:t>
            </a:r>
            <a:endParaRPr lang="en-US" sz="2200" dirty="0"/>
          </a:p>
        </p:txBody>
      </p:sp>
      <p:sp>
        <p:nvSpPr>
          <p:cNvPr id="9" name="Text 6"/>
          <p:cNvSpPr/>
          <p:nvPr/>
        </p:nvSpPr>
        <p:spPr>
          <a:xfrm>
            <a:off x="10428684" y="4075628"/>
            <a:ext cx="3091220" cy="740331"/>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Higher-ranked colleges show better rates.</a:t>
            </a:r>
            <a:endParaRPr lang="en-US" sz="1900" dirty="0"/>
          </a:p>
        </p:txBody>
      </p:sp>
      <p:sp>
        <p:nvSpPr>
          <p:cNvPr id="10" name="Shape 7"/>
          <p:cNvSpPr/>
          <p:nvPr/>
        </p:nvSpPr>
        <p:spPr>
          <a:xfrm>
            <a:off x="6350198" y="5309592"/>
            <a:ext cx="7416403" cy="1362432"/>
          </a:xfrm>
          <a:prstGeom prst="roundRect">
            <a:avLst>
              <a:gd name="adj" fmla="val 2718"/>
            </a:avLst>
          </a:prstGeom>
          <a:solidFill>
            <a:srgbClr val="F2EEEE"/>
          </a:solidFill>
          <a:ln/>
        </p:spPr>
        <p:txBody>
          <a:bodyPr/>
          <a:lstStyle/>
          <a:p>
            <a:endParaRPr lang="en-US"/>
          </a:p>
        </p:txBody>
      </p:sp>
      <p:sp>
        <p:nvSpPr>
          <p:cNvPr id="11" name="Text 8"/>
          <p:cNvSpPr/>
          <p:nvPr/>
        </p:nvSpPr>
        <p:spPr>
          <a:xfrm>
            <a:off x="6597015" y="5556409"/>
            <a:ext cx="2804874"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Fees vs. ROI</a:t>
            </a:r>
            <a:endParaRPr lang="en-US" sz="2200" dirty="0"/>
          </a:p>
        </p:txBody>
      </p:sp>
      <p:sp>
        <p:nvSpPr>
          <p:cNvPr id="12" name="Text 9"/>
          <p:cNvSpPr/>
          <p:nvPr/>
        </p:nvSpPr>
        <p:spPr>
          <a:xfrm>
            <a:off x="6597015" y="6055043"/>
            <a:ext cx="6922770" cy="370165"/>
          </a:xfrm>
          <a:prstGeom prst="rect">
            <a:avLst/>
          </a:prstGeom>
          <a:noFill/>
          <a:ln/>
        </p:spPr>
        <p:txBody>
          <a:bodyPr wrap="none" lIns="0" tIns="0" rIns="0" bIns="0" rtlCol="0" anchor="t"/>
          <a:lstStyle/>
          <a:p>
            <a:pPr marL="0" indent="0" algn="l">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Some private colleges charge high fees with lower ROI.</a:t>
            </a:r>
            <a:endParaRPr lang="en-US" sz="1900" dirty="0"/>
          </a:p>
        </p:txBody>
      </p:sp>
      <p:sp>
        <p:nvSpPr>
          <p:cNvPr id="13" name="TextBox 12">
            <a:extLst>
              <a:ext uri="{FF2B5EF4-FFF2-40B4-BE49-F238E27FC236}">
                <a16:creationId xmlns:a16="http://schemas.microsoft.com/office/drawing/2014/main" id="{6BD7B91C-9FFB-2596-B908-990835B95073}"/>
              </a:ext>
            </a:extLst>
          </p:cNvPr>
          <p:cNvSpPr txBox="1"/>
          <p:nvPr/>
        </p:nvSpPr>
        <p:spPr>
          <a:xfrm>
            <a:off x="12768146" y="7025268"/>
            <a:ext cx="1784195" cy="1204332"/>
          </a:xfrm>
          <a:prstGeom prst="rect">
            <a:avLst/>
          </a:prstGeom>
          <a:solidFill>
            <a:srgbClr val="FFFFFF"/>
          </a:solidFill>
        </p:spPr>
        <p:txBody>
          <a:bodyPr wrap="square" rtlCol="0">
            <a:spAutoFit/>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TotalTime>
  <Words>378</Words>
  <Application>Microsoft Office PowerPoint</Application>
  <PresentationFormat>Custom</PresentationFormat>
  <Paragraphs>48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Montserrat Bold</vt:lpstr>
      <vt:lpstr>Source Sans Pro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Jaswanth M</cp:lastModifiedBy>
  <cp:revision>2</cp:revision>
  <dcterms:created xsi:type="dcterms:W3CDTF">2025-03-17T09:44:21Z</dcterms:created>
  <dcterms:modified xsi:type="dcterms:W3CDTF">2025-03-17T10:09:02Z</dcterms:modified>
</cp:coreProperties>
</file>