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8" autoAdjust="0"/>
    <p:restoredTop sz="99875" autoAdjust="0"/>
  </p:normalViewPr>
  <p:slideViewPr>
    <p:cSldViewPr snapToGrid="0" snapToObjects="1">
      <p:cViewPr varScale="1">
        <p:scale>
          <a:sx n="126" d="100"/>
          <a:sy n="126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89F4-1DE7-F44E-933B-3DDA75866253}" type="datetimeFigureOut">
              <a:t>9/18/13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6539-7FE5-8245-B4BD-AB0864365D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9997"/>
            <a:ext cx="7772400" cy="1964646"/>
          </a:xfrm>
        </p:spPr>
        <p:txBody>
          <a:bodyPr>
            <a:normAutofit fontScale="90000"/>
          </a:bodyPr>
          <a:lstStyle/>
          <a:p>
            <a:r>
              <a:rPr lang="en-US"/>
              <a:t>Genetics of a Foundation Tree Drives Lichen Interaction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MK Lau, LJ Lamit, CA Gehring, RR Naesborg, TG Whitham</a:t>
            </a:r>
          </a:p>
        </p:txBody>
      </p:sp>
    </p:spTree>
    <p:extLst>
      <p:ext uri="{BB962C8B-B14F-4D97-AF65-F5344CB8AC3E}">
        <p14:creationId xmlns:p14="http://schemas.microsoft.com/office/powerpoint/2010/main" val="154027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Dr. Luke Evans</a:t>
            </a:r>
          </a:p>
          <a:p>
            <a:r>
              <a:rPr lang="en-US"/>
              <a:t>Dr. Matt Zinkgraf</a:t>
            </a:r>
          </a:p>
          <a:p>
            <a:r>
              <a:rPr lang="en-US"/>
              <a:t>Carly Van Camp</a:t>
            </a:r>
          </a:p>
          <a:p>
            <a:r>
              <a:rPr lang="en-US"/>
              <a:t>Becky Mau</a:t>
            </a:r>
          </a:p>
          <a:p>
            <a:r>
              <a:rPr lang="en-US"/>
              <a:t>Cameron Williams</a:t>
            </a:r>
          </a:p>
          <a:p>
            <a:r>
              <a:rPr lang="en-US"/>
              <a:t>Karla Kennedy</a:t>
            </a:r>
          </a:p>
          <a:p>
            <a:r>
              <a:rPr lang="en-US"/>
              <a:t>Liam</a:t>
            </a:r>
          </a:p>
          <a:p>
            <a:r>
              <a:rPr lang="en-US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30487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Papers?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44963"/>
          </a:xfrm>
        </p:spPr>
        <p:txBody>
          <a:bodyPr/>
          <a:lstStyle/>
          <a:p>
            <a:r>
              <a:rPr lang="en-US"/>
              <a:t>Single garden genotype affects networks</a:t>
            </a:r>
          </a:p>
          <a:p>
            <a:r>
              <a:rPr lang="en-US"/>
              <a:t>Wild patterns of co-occurrence</a:t>
            </a:r>
          </a:p>
          <a:p>
            <a:r>
              <a:rPr lang="en-US"/>
              <a:t>Patterns garden vs wild</a:t>
            </a:r>
          </a:p>
          <a:p>
            <a:r>
              <a:rPr lang="en-US"/>
              <a:t>Patterns between gardens (GxE)</a:t>
            </a:r>
          </a:p>
        </p:txBody>
      </p:sp>
    </p:spTree>
    <p:extLst>
      <p:ext uri="{BB962C8B-B14F-4D97-AF65-F5344CB8AC3E}">
        <p14:creationId xmlns:p14="http://schemas.microsoft.com/office/powerpoint/2010/main" val="277520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7498" y="5596170"/>
            <a:ext cx="644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Figure 1. </a:t>
            </a:r>
            <a:r>
              <a:rPr lang="en-US"/>
              <a:t>Roughness increases the abundance of lichen (Total.Cover and Abundance) which in turn increases both Richness and the frequency of co-occurrences.</a:t>
            </a:r>
          </a:p>
        </p:txBody>
      </p:sp>
      <p:pic>
        <p:nvPicPr>
          <p:cNvPr id="2" name="Picture 1" descr="Screen shot 2013-09-18 at 3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33" y="182478"/>
            <a:ext cx="5617969" cy="52522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50" y="663038"/>
            <a:ext cx="1486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Ordination?</a:t>
            </a:r>
          </a:p>
          <a:p>
            <a:r>
              <a:rPr lang="en-US"/>
              <a:t>Bark Texture?</a:t>
            </a:r>
          </a:p>
        </p:txBody>
      </p:sp>
    </p:spTree>
    <p:extLst>
      <p:ext uri="{BB962C8B-B14F-4D97-AF65-F5344CB8AC3E}">
        <p14:creationId xmlns:p14="http://schemas.microsoft.com/office/powerpoint/2010/main" val="71573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7498" y="5208747"/>
            <a:ext cx="644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Figure 2</a:t>
            </a:r>
            <a:r>
              <a:rPr lang="en-US"/>
              <a:t>. Co-occurrence patterns of lichen vary with </a:t>
            </a:r>
            <a:r>
              <a:rPr lang="en-US" i="1"/>
              <a:t>Populus angusifolia</a:t>
            </a:r>
            <a:r>
              <a:rPr lang="en-US"/>
              <a:t> bark roughness in a riparian forest.</a:t>
            </a:r>
          </a:p>
        </p:txBody>
      </p:sp>
      <p:pic>
        <p:nvPicPr>
          <p:cNvPr id="5" name="Picture 4" descr="Screen shot 2013-09-18 at 3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1" y="581141"/>
            <a:ext cx="4705604" cy="43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318" y="5079600"/>
            <a:ext cx="773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Figure 3.</a:t>
            </a:r>
            <a:r>
              <a:rPr lang="en-US"/>
              <a:t> Networks of co-occurrence patterns were generated using the methods of Araujo et al. 2011. Each link in a network is a significant co-occurrence between two species scaled by the magnitude of the dependency between two species. All co-occurrence patterns were associative (as opposed to repulsive).</a:t>
            </a:r>
          </a:p>
        </p:txBody>
      </p:sp>
      <p:pic>
        <p:nvPicPr>
          <p:cNvPr id="2" name="Picture 1" descr="Screen shot 2013-09-18 at 3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49" y="626656"/>
            <a:ext cx="5169255" cy="4409897"/>
          </a:xfrm>
          <a:prstGeom prst="rect">
            <a:avLst/>
          </a:prstGeom>
        </p:spPr>
      </p:pic>
      <p:pic>
        <p:nvPicPr>
          <p:cNvPr id="3" name="Picture 2" descr="Screen shot 2013-09-18 at 3.16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8" y="990092"/>
            <a:ext cx="3573910" cy="3446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1717" y="328566"/>
            <a:ext cx="13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Wild Stand</a:t>
            </a:r>
          </a:p>
        </p:txBody>
      </p:sp>
    </p:spTree>
    <p:extLst>
      <p:ext uri="{BB962C8B-B14F-4D97-AF65-F5344CB8AC3E}">
        <p14:creationId xmlns:p14="http://schemas.microsoft.com/office/powerpoint/2010/main" val="715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4544" y="5090365"/>
            <a:ext cx="644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Figure 4.</a:t>
            </a:r>
            <a:r>
              <a:rPr lang="en-US"/>
              <a:t> Networks for the wild stand (left) and Ogden Nature Center (right) lichen communities showing similar structural patterns. In particular, both </a:t>
            </a:r>
            <a:r>
              <a:rPr lang="en-US" i="1"/>
              <a:t>Xanthomendoza galericulata </a:t>
            </a:r>
            <a:r>
              <a:rPr lang="en-US"/>
              <a:t>and </a:t>
            </a:r>
            <a:r>
              <a:rPr lang="en-US" i="1"/>
              <a:t>Candelariella subdeflexa</a:t>
            </a:r>
            <a:r>
              <a:rPr lang="en-US"/>
              <a:t> were central in both networks.</a:t>
            </a:r>
          </a:p>
        </p:txBody>
      </p:sp>
      <p:pic>
        <p:nvPicPr>
          <p:cNvPr id="2" name="Picture 1" descr="Screen shot 2013-09-18 at 3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4" y="694632"/>
            <a:ext cx="4638592" cy="3957187"/>
          </a:xfrm>
          <a:prstGeom prst="rect">
            <a:avLst/>
          </a:prstGeom>
        </p:spPr>
      </p:pic>
      <p:pic>
        <p:nvPicPr>
          <p:cNvPr id="3" name="Picture 2" descr="Screen shot 2013-09-18 at 3.1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50" y="503913"/>
            <a:ext cx="4423344" cy="422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2096" y="328566"/>
            <a:ext cx="13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Wild Stand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0890" y="328566"/>
            <a:ext cx="13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848" y="454248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Mantel?</a:t>
            </a:r>
          </a:p>
        </p:txBody>
      </p:sp>
    </p:spTree>
    <p:extLst>
      <p:ext uri="{BB962C8B-B14F-4D97-AF65-F5344CB8AC3E}">
        <p14:creationId xmlns:p14="http://schemas.microsoft.com/office/powerpoint/2010/main" val="71573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9185" y="1443773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Genotype variation in network structure</a:t>
            </a:r>
          </a:p>
          <a:p>
            <a:pPr marL="285750" indent="-285750">
              <a:buFontTx/>
              <a:buChar char="-"/>
            </a:pPr>
            <a:r>
              <a:rPr lang="en-US"/>
              <a:t>Test in the common gardens both cscore and network similarity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Present both scales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Look at the extreme trees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Pattern suppoting facilitation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4351" y="4411764"/>
            <a:ext cx="59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is the correlation between the correlation in composition and interaction variation?</a:t>
            </a:r>
          </a:p>
        </p:txBody>
      </p:sp>
    </p:spTree>
    <p:extLst>
      <p:ext uri="{BB962C8B-B14F-4D97-AF65-F5344CB8AC3E}">
        <p14:creationId xmlns:p14="http://schemas.microsoft.com/office/powerpoint/2010/main" val="328889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9-18 at 3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25" y="105418"/>
            <a:ext cx="5897797" cy="5031416"/>
          </a:xfrm>
          <a:prstGeom prst="rect">
            <a:avLst/>
          </a:prstGeom>
        </p:spPr>
      </p:pic>
      <p:pic>
        <p:nvPicPr>
          <p:cNvPr id="2" name="Picture 1" descr="8229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1" y="2739982"/>
            <a:ext cx="3202474" cy="23968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56609" y="1385752"/>
            <a:ext cx="2215173" cy="712812"/>
          </a:xfrm>
          <a:prstGeom prst="line">
            <a:avLst/>
          </a:prstGeom>
          <a:ln>
            <a:solidFill>
              <a:schemeClr val="accent2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56609" y="3303894"/>
            <a:ext cx="2215173" cy="10251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creen shot 2013-09-18 at 3.58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1" y="122289"/>
            <a:ext cx="3202474" cy="25412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4544" y="5305605"/>
            <a:ext cx="644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Figure 4 (continued).</a:t>
            </a:r>
            <a:r>
              <a:rPr lang="en-US"/>
              <a:t> Networks for the wild stand (left) and Ogden Nature Center (right) lichen communities showing similar structural patterns. In particular, both </a:t>
            </a:r>
            <a:r>
              <a:rPr lang="en-US" i="1"/>
              <a:t>Xanthomendoza galericulata </a:t>
            </a:r>
            <a:r>
              <a:rPr lang="en-US"/>
              <a:t>and </a:t>
            </a:r>
            <a:r>
              <a:rPr lang="en-US" i="1"/>
              <a:t>Candelariella subdeflexa</a:t>
            </a:r>
            <a:r>
              <a:rPr lang="en-US"/>
              <a:t> were central in both networks.</a:t>
            </a:r>
          </a:p>
        </p:txBody>
      </p:sp>
    </p:spTree>
    <p:extLst>
      <p:ext uri="{BB962C8B-B14F-4D97-AF65-F5344CB8AC3E}">
        <p14:creationId xmlns:p14="http://schemas.microsoft.com/office/powerpoint/2010/main" val="71573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83" y="290569"/>
            <a:ext cx="188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Genetic Variation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1981" y="1117515"/>
            <a:ext cx="219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Phenotypic Variation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862" y="1990945"/>
            <a:ext cx="236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Community Variation</a:t>
            </a:r>
          </a:p>
        </p:txBody>
      </p:sp>
      <p:pic>
        <p:nvPicPr>
          <p:cNvPr id="3" name="Picture 2" descr="555px-Benzopyrene_DNA_adduct_1JD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9" y="659901"/>
            <a:ext cx="1809153" cy="2503477"/>
          </a:xfrm>
          <a:prstGeom prst="rect">
            <a:avLst/>
          </a:prstGeom>
        </p:spPr>
      </p:pic>
      <p:pic>
        <p:nvPicPr>
          <p:cNvPr id="13" name="Picture 12" descr="cottonw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95" y="1649851"/>
            <a:ext cx="2290664" cy="2014918"/>
          </a:xfrm>
          <a:prstGeom prst="rect">
            <a:avLst/>
          </a:prstGeom>
        </p:spPr>
      </p:pic>
      <p:pic>
        <p:nvPicPr>
          <p:cNvPr id="14" name="Picture 13" descr="Screen shot 2013-09-18 at 4.11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61" y="2497381"/>
            <a:ext cx="2856469" cy="2727958"/>
          </a:xfrm>
          <a:prstGeom prst="rect">
            <a:avLst/>
          </a:prstGeom>
        </p:spPr>
      </p:pic>
      <p:sp>
        <p:nvSpPr>
          <p:cNvPr id="18" name="Bent Arrow 17"/>
          <p:cNvSpPr/>
          <p:nvPr/>
        </p:nvSpPr>
        <p:spPr>
          <a:xfrm rot="5400000">
            <a:off x="2984057" y="-303338"/>
            <a:ext cx="822960" cy="2098669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 Arrow 19"/>
          <p:cNvSpPr/>
          <p:nvPr/>
        </p:nvSpPr>
        <p:spPr>
          <a:xfrm rot="5400000">
            <a:off x="6180501" y="545132"/>
            <a:ext cx="822960" cy="2098669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Bent Arrow 20"/>
          <p:cNvSpPr/>
          <p:nvPr/>
        </p:nvSpPr>
        <p:spPr>
          <a:xfrm rot="10800000">
            <a:off x="3099570" y="5305602"/>
            <a:ext cx="4541746" cy="868680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 descr="Screen shot 2013-09-18 at 3.05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" y="4188003"/>
            <a:ext cx="2990995" cy="25516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5065" y="3854597"/>
            <a:ext cx="236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/>
              <a:t>Interaction Variation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7867" y="4117947"/>
            <a:ext cx="2496876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1991" y="4729518"/>
            <a:ext cx="75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Time?</a:t>
            </a:r>
          </a:p>
        </p:txBody>
      </p:sp>
      <p:sp>
        <p:nvSpPr>
          <p:cNvPr id="15" name="Bent Arrow 14"/>
          <p:cNvSpPr/>
          <p:nvPr/>
        </p:nvSpPr>
        <p:spPr>
          <a:xfrm rot="16200000">
            <a:off x="3227820" y="1117157"/>
            <a:ext cx="614121" cy="4996773"/>
          </a:xfrm>
          <a:prstGeom prst="bentArrow">
            <a:avLst/>
          </a:prstGeom>
          <a:pattFill prst="pct50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320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Genetics of a Foundation Tree Drives Lichen Interaction Networks</vt:lpstr>
      <vt:lpstr>4 Papers?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of a Foundation Tree Drives Lichen Co-occurrence Network Structure</dc:title>
  <dc:creator>Matthew K. Lau</dc:creator>
  <cp:lastModifiedBy>Matthew K. Lau</cp:lastModifiedBy>
  <cp:revision>55</cp:revision>
  <dcterms:created xsi:type="dcterms:W3CDTF">2013-09-18T19:34:23Z</dcterms:created>
  <dcterms:modified xsi:type="dcterms:W3CDTF">2013-09-18T22:46:55Z</dcterms:modified>
</cp:coreProperties>
</file>