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09C30-F930-47CC-A981-A34B6BDC68D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9B8F0-7A4A-477E-AB0A-CB1077369698}">
      <dgm:prSet/>
      <dgm:spPr/>
      <dgm:t>
        <a:bodyPr/>
        <a:lstStyle/>
        <a:p>
          <a:r>
            <a:rPr lang="en-US"/>
            <a:t>Open-source software (OSS) development encourages study and usage by a wide range of individuals and industries</a:t>
          </a:r>
        </a:p>
      </dgm:t>
    </dgm:pt>
    <dgm:pt modelId="{B01732F1-C465-48AB-BFC5-223E99D5C4C1}" type="parTrans" cxnId="{D99FD28F-2FE6-40FD-95F6-9FDDB1CAA478}">
      <dgm:prSet/>
      <dgm:spPr/>
      <dgm:t>
        <a:bodyPr/>
        <a:lstStyle/>
        <a:p>
          <a:endParaRPr lang="en-US"/>
        </a:p>
      </dgm:t>
    </dgm:pt>
    <dgm:pt modelId="{3DD32CAC-8C81-41FD-93C9-C7B01B27F902}" type="sibTrans" cxnId="{D99FD28F-2FE6-40FD-95F6-9FDDB1CAA478}">
      <dgm:prSet/>
      <dgm:spPr/>
      <dgm:t>
        <a:bodyPr/>
        <a:lstStyle/>
        <a:p>
          <a:endParaRPr lang="en-US"/>
        </a:p>
      </dgm:t>
    </dgm:pt>
    <dgm:pt modelId="{94351385-67FC-4105-9E75-CC43BAFCE96D}">
      <dgm:prSet/>
      <dgm:spPr/>
      <dgm:t>
        <a:bodyPr/>
        <a:lstStyle/>
        <a:p>
          <a:r>
            <a:rPr lang="en-US"/>
            <a:t>Encourages collaboration and forms communities</a:t>
          </a:r>
        </a:p>
      </dgm:t>
    </dgm:pt>
    <dgm:pt modelId="{42D22358-0EB7-4EA6-93D0-C69944A870D9}" type="parTrans" cxnId="{98742EC0-A761-4D84-9C5F-E5C69BFAC23B}">
      <dgm:prSet/>
      <dgm:spPr/>
      <dgm:t>
        <a:bodyPr/>
        <a:lstStyle/>
        <a:p>
          <a:endParaRPr lang="en-US"/>
        </a:p>
      </dgm:t>
    </dgm:pt>
    <dgm:pt modelId="{00BE9CC7-3E49-47B5-BBCD-396B53A326BE}" type="sibTrans" cxnId="{98742EC0-A761-4D84-9C5F-E5C69BFAC23B}">
      <dgm:prSet/>
      <dgm:spPr/>
      <dgm:t>
        <a:bodyPr/>
        <a:lstStyle/>
        <a:p>
          <a:endParaRPr lang="en-US"/>
        </a:p>
      </dgm:t>
    </dgm:pt>
    <dgm:pt modelId="{E15996DB-D53B-46D5-BD9F-5C5ECC63CBEE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Many volunteer</a:t>
          </a:r>
          <a:r>
            <a:rPr lang="en-US"/>
            <a:t> their time</a:t>
          </a:r>
          <a:r>
            <a:rPr lang="en-US">
              <a:latin typeface="Avenir Next LT Pro"/>
            </a:rPr>
            <a:t> and</a:t>
          </a:r>
          <a:r>
            <a:rPr lang="en-US"/>
            <a:t> energy towards OSS and expect little in return</a:t>
          </a:r>
        </a:p>
      </dgm:t>
    </dgm:pt>
    <dgm:pt modelId="{BBBB1F94-814B-472E-AFE2-1C489FDCFD5F}" type="parTrans" cxnId="{6F4A7BE0-2CA7-4713-A707-B168AA08D7DD}">
      <dgm:prSet/>
      <dgm:spPr/>
      <dgm:t>
        <a:bodyPr/>
        <a:lstStyle/>
        <a:p>
          <a:endParaRPr lang="en-US"/>
        </a:p>
      </dgm:t>
    </dgm:pt>
    <dgm:pt modelId="{EAD83C3B-E0B8-4CA0-989A-3109552CA3CB}" type="sibTrans" cxnId="{6F4A7BE0-2CA7-4713-A707-B168AA08D7DD}">
      <dgm:prSet/>
      <dgm:spPr/>
      <dgm:t>
        <a:bodyPr/>
        <a:lstStyle/>
        <a:p>
          <a:endParaRPr lang="en-US"/>
        </a:p>
      </dgm:t>
    </dgm:pt>
    <dgm:pt modelId="{DE921092-E40D-4853-8444-C6EB2D78B58D}" type="pres">
      <dgm:prSet presAssocID="{C6C09C30-F930-47CC-A981-A34B6BDC68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671D87-04F4-44DA-A813-6141FC0C5DEF}" type="pres">
      <dgm:prSet presAssocID="{1AE9B8F0-7A4A-477E-AB0A-CB1077369698}" presName="hierRoot1" presStyleCnt="0"/>
      <dgm:spPr/>
    </dgm:pt>
    <dgm:pt modelId="{C243D38B-FCBF-418A-80A0-CEABA048F2FC}" type="pres">
      <dgm:prSet presAssocID="{1AE9B8F0-7A4A-477E-AB0A-CB1077369698}" presName="composite" presStyleCnt="0"/>
      <dgm:spPr/>
    </dgm:pt>
    <dgm:pt modelId="{597F67C1-BE5C-493B-AB63-F6F441B530C0}" type="pres">
      <dgm:prSet presAssocID="{1AE9B8F0-7A4A-477E-AB0A-CB1077369698}" presName="background" presStyleLbl="node0" presStyleIdx="0" presStyleCnt="3"/>
      <dgm:spPr/>
    </dgm:pt>
    <dgm:pt modelId="{A5D04D10-7012-4966-A518-CF723E24D3DE}" type="pres">
      <dgm:prSet presAssocID="{1AE9B8F0-7A4A-477E-AB0A-CB1077369698}" presName="text" presStyleLbl="fgAcc0" presStyleIdx="0" presStyleCnt="3">
        <dgm:presLayoutVars>
          <dgm:chPref val="3"/>
        </dgm:presLayoutVars>
      </dgm:prSet>
      <dgm:spPr/>
    </dgm:pt>
    <dgm:pt modelId="{8AC7887F-3361-48FB-BDB6-6C6672AD9207}" type="pres">
      <dgm:prSet presAssocID="{1AE9B8F0-7A4A-477E-AB0A-CB1077369698}" presName="hierChild2" presStyleCnt="0"/>
      <dgm:spPr/>
    </dgm:pt>
    <dgm:pt modelId="{69C1C596-AA1B-4FDA-AB9F-77F778CC706F}" type="pres">
      <dgm:prSet presAssocID="{94351385-67FC-4105-9E75-CC43BAFCE96D}" presName="hierRoot1" presStyleCnt="0"/>
      <dgm:spPr/>
    </dgm:pt>
    <dgm:pt modelId="{E44661E5-DEA4-4A38-A0BD-D9F403C3A7AD}" type="pres">
      <dgm:prSet presAssocID="{94351385-67FC-4105-9E75-CC43BAFCE96D}" presName="composite" presStyleCnt="0"/>
      <dgm:spPr/>
    </dgm:pt>
    <dgm:pt modelId="{25E74B42-C66F-4865-B60D-E7EB29C73923}" type="pres">
      <dgm:prSet presAssocID="{94351385-67FC-4105-9E75-CC43BAFCE96D}" presName="background" presStyleLbl="node0" presStyleIdx="1" presStyleCnt="3"/>
      <dgm:spPr/>
    </dgm:pt>
    <dgm:pt modelId="{721D6164-621E-46D8-98B7-D908E0D1B3D5}" type="pres">
      <dgm:prSet presAssocID="{94351385-67FC-4105-9E75-CC43BAFCE96D}" presName="text" presStyleLbl="fgAcc0" presStyleIdx="1" presStyleCnt="3">
        <dgm:presLayoutVars>
          <dgm:chPref val="3"/>
        </dgm:presLayoutVars>
      </dgm:prSet>
      <dgm:spPr/>
    </dgm:pt>
    <dgm:pt modelId="{B303CA06-ACFE-48EB-AF3D-EFEC7C53093F}" type="pres">
      <dgm:prSet presAssocID="{94351385-67FC-4105-9E75-CC43BAFCE96D}" presName="hierChild2" presStyleCnt="0"/>
      <dgm:spPr/>
    </dgm:pt>
    <dgm:pt modelId="{20B4B238-494A-426F-8CD5-A130CC96E949}" type="pres">
      <dgm:prSet presAssocID="{E15996DB-D53B-46D5-BD9F-5C5ECC63CBEE}" presName="hierRoot1" presStyleCnt="0"/>
      <dgm:spPr/>
    </dgm:pt>
    <dgm:pt modelId="{191345E7-7691-4414-A6EF-62A4544549A8}" type="pres">
      <dgm:prSet presAssocID="{E15996DB-D53B-46D5-BD9F-5C5ECC63CBEE}" presName="composite" presStyleCnt="0"/>
      <dgm:spPr/>
    </dgm:pt>
    <dgm:pt modelId="{576737E7-B46D-47D0-AAEA-B700303C51F6}" type="pres">
      <dgm:prSet presAssocID="{E15996DB-D53B-46D5-BD9F-5C5ECC63CBEE}" presName="background" presStyleLbl="node0" presStyleIdx="2" presStyleCnt="3"/>
      <dgm:spPr/>
    </dgm:pt>
    <dgm:pt modelId="{1C103BE6-4363-4202-B4E1-82F450F03177}" type="pres">
      <dgm:prSet presAssocID="{E15996DB-D53B-46D5-BD9F-5C5ECC63CBEE}" presName="text" presStyleLbl="fgAcc0" presStyleIdx="2" presStyleCnt="3">
        <dgm:presLayoutVars>
          <dgm:chPref val="3"/>
        </dgm:presLayoutVars>
      </dgm:prSet>
      <dgm:spPr/>
    </dgm:pt>
    <dgm:pt modelId="{2B7AD27F-588C-4223-8E81-957BD99F62E5}" type="pres">
      <dgm:prSet presAssocID="{E15996DB-D53B-46D5-BD9F-5C5ECC63CBEE}" presName="hierChild2" presStyleCnt="0"/>
      <dgm:spPr/>
    </dgm:pt>
  </dgm:ptLst>
  <dgm:cxnLst>
    <dgm:cxn modelId="{95312D33-F2E4-4C2A-9932-6A5CE19BAED5}" type="presOf" srcId="{1AE9B8F0-7A4A-477E-AB0A-CB1077369698}" destId="{A5D04D10-7012-4966-A518-CF723E24D3DE}" srcOrd="0" destOrd="0" presId="urn:microsoft.com/office/officeart/2005/8/layout/hierarchy1"/>
    <dgm:cxn modelId="{143C916C-B99A-4B81-A97C-B09BBFC866B2}" type="presOf" srcId="{94351385-67FC-4105-9E75-CC43BAFCE96D}" destId="{721D6164-621E-46D8-98B7-D908E0D1B3D5}" srcOrd="0" destOrd="0" presId="urn:microsoft.com/office/officeart/2005/8/layout/hierarchy1"/>
    <dgm:cxn modelId="{D99FD28F-2FE6-40FD-95F6-9FDDB1CAA478}" srcId="{C6C09C30-F930-47CC-A981-A34B6BDC68DF}" destId="{1AE9B8F0-7A4A-477E-AB0A-CB1077369698}" srcOrd="0" destOrd="0" parTransId="{B01732F1-C465-48AB-BFC5-223E99D5C4C1}" sibTransId="{3DD32CAC-8C81-41FD-93C9-C7B01B27F902}"/>
    <dgm:cxn modelId="{98742EC0-A761-4D84-9C5F-E5C69BFAC23B}" srcId="{C6C09C30-F930-47CC-A981-A34B6BDC68DF}" destId="{94351385-67FC-4105-9E75-CC43BAFCE96D}" srcOrd="1" destOrd="0" parTransId="{42D22358-0EB7-4EA6-93D0-C69944A870D9}" sibTransId="{00BE9CC7-3E49-47B5-BBCD-396B53A326BE}"/>
    <dgm:cxn modelId="{D96F5DD7-C6E2-4980-9CF9-E4547EA52F99}" type="presOf" srcId="{C6C09C30-F930-47CC-A981-A34B6BDC68DF}" destId="{DE921092-E40D-4853-8444-C6EB2D78B58D}" srcOrd="0" destOrd="0" presId="urn:microsoft.com/office/officeart/2005/8/layout/hierarchy1"/>
    <dgm:cxn modelId="{6F4A7BE0-2CA7-4713-A707-B168AA08D7DD}" srcId="{C6C09C30-F930-47CC-A981-A34B6BDC68DF}" destId="{E15996DB-D53B-46D5-BD9F-5C5ECC63CBEE}" srcOrd="2" destOrd="0" parTransId="{BBBB1F94-814B-472E-AFE2-1C489FDCFD5F}" sibTransId="{EAD83C3B-E0B8-4CA0-989A-3109552CA3CB}"/>
    <dgm:cxn modelId="{54832DE2-CA8F-4368-8FB5-68694A143C1D}" type="presOf" srcId="{E15996DB-D53B-46D5-BD9F-5C5ECC63CBEE}" destId="{1C103BE6-4363-4202-B4E1-82F450F03177}" srcOrd="0" destOrd="0" presId="urn:microsoft.com/office/officeart/2005/8/layout/hierarchy1"/>
    <dgm:cxn modelId="{8D51DEC9-5D83-488F-B4D0-63D59D3C08C3}" type="presParOf" srcId="{DE921092-E40D-4853-8444-C6EB2D78B58D}" destId="{B4671D87-04F4-44DA-A813-6141FC0C5DEF}" srcOrd="0" destOrd="0" presId="urn:microsoft.com/office/officeart/2005/8/layout/hierarchy1"/>
    <dgm:cxn modelId="{E4015C6D-03F8-4B1D-A350-5BAD14381468}" type="presParOf" srcId="{B4671D87-04F4-44DA-A813-6141FC0C5DEF}" destId="{C243D38B-FCBF-418A-80A0-CEABA048F2FC}" srcOrd="0" destOrd="0" presId="urn:microsoft.com/office/officeart/2005/8/layout/hierarchy1"/>
    <dgm:cxn modelId="{430A81F8-6381-454D-AA22-9E97169B2B40}" type="presParOf" srcId="{C243D38B-FCBF-418A-80A0-CEABA048F2FC}" destId="{597F67C1-BE5C-493B-AB63-F6F441B530C0}" srcOrd="0" destOrd="0" presId="urn:microsoft.com/office/officeart/2005/8/layout/hierarchy1"/>
    <dgm:cxn modelId="{2E0A1C44-A38B-4E13-8127-1EF7A7B85C32}" type="presParOf" srcId="{C243D38B-FCBF-418A-80A0-CEABA048F2FC}" destId="{A5D04D10-7012-4966-A518-CF723E24D3DE}" srcOrd="1" destOrd="0" presId="urn:microsoft.com/office/officeart/2005/8/layout/hierarchy1"/>
    <dgm:cxn modelId="{427BB483-9F24-4590-A05B-3AA19C5DF55E}" type="presParOf" srcId="{B4671D87-04F4-44DA-A813-6141FC0C5DEF}" destId="{8AC7887F-3361-48FB-BDB6-6C6672AD9207}" srcOrd="1" destOrd="0" presId="urn:microsoft.com/office/officeart/2005/8/layout/hierarchy1"/>
    <dgm:cxn modelId="{57B7C62E-9D02-43E1-BACD-8ECA2364ED25}" type="presParOf" srcId="{DE921092-E40D-4853-8444-C6EB2D78B58D}" destId="{69C1C596-AA1B-4FDA-AB9F-77F778CC706F}" srcOrd="1" destOrd="0" presId="urn:microsoft.com/office/officeart/2005/8/layout/hierarchy1"/>
    <dgm:cxn modelId="{DFC274AB-F5BB-4D3B-8452-17C8B104B814}" type="presParOf" srcId="{69C1C596-AA1B-4FDA-AB9F-77F778CC706F}" destId="{E44661E5-DEA4-4A38-A0BD-D9F403C3A7AD}" srcOrd="0" destOrd="0" presId="urn:microsoft.com/office/officeart/2005/8/layout/hierarchy1"/>
    <dgm:cxn modelId="{6F9561E7-39AE-42BC-8160-F0F2E135805A}" type="presParOf" srcId="{E44661E5-DEA4-4A38-A0BD-D9F403C3A7AD}" destId="{25E74B42-C66F-4865-B60D-E7EB29C73923}" srcOrd="0" destOrd="0" presId="urn:microsoft.com/office/officeart/2005/8/layout/hierarchy1"/>
    <dgm:cxn modelId="{B358784A-32DB-4379-854D-4523BB83C458}" type="presParOf" srcId="{E44661E5-DEA4-4A38-A0BD-D9F403C3A7AD}" destId="{721D6164-621E-46D8-98B7-D908E0D1B3D5}" srcOrd="1" destOrd="0" presId="urn:microsoft.com/office/officeart/2005/8/layout/hierarchy1"/>
    <dgm:cxn modelId="{426495BC-4B83-459C-A9A4-C99E2221964D}" type="presParOf" srcId="{69C1C596-AA1B-4FDA-AB9F-77F778CC706F}" destId="{B303CA06-ACFE-48EB-AF3D-EFEC7C53093F}" srcOrd="1" destOrd="0" presId="urn:microsoft.com/office/officeart/2005/8/layout/hierarchy1"/>
    <dgm:cxn modelId="{202B89A4-0824-4F92-A360-F90DAFC8ABC6}" type="presParOf" srcId="{DE921092-E40D-4853-8444-C6EB2D78B58D}" destId="{20B4B238-494A-426F-8CD5-A130CC96E949}" srcOrd="2" destOrd="0" presId="urn:microsoft.com/office/officeart/2005/8/layout/hierarchy1"/>
    <dgm:cxn modelId="{9A568BA3-6798-476D-B8E1-5CBA56E15B59}" type="presParOf" srcId="{20B4B238-494A-426F-8CD5-A130CC96E949}" destId="{191345E7-7691-4414-A6EF-62A4544549A8}" srcOrd="0" destOrd="0" presId="urn:microsoft.com/office/officeart/2005/8/layout/hierarchy1"/>
    <dgm:cxn modelId="{5293100F-DE34-4022-8AE2-E9587DE65DE3}" type="presParOf" srcId="{191345E7-7691-4414-A6EF-62A4544549A8}" destId="{576737E7-B46D-47D0-AAEA-B700303C51F6}" srcOrd="0" destOrd="0" presId="urn:microsoft.com/office/officeart/2005/8/layout/hierarchy1"/>
    <dgm:cxn modelId="{BC0570CA-94DF-4D50-8065-31FD9E83E1E3}" type="presParOf" srcId="{191345E7-7691-4414-A6EF-62A4544549A8}" destId="{1C103BE6-4363-4202-B4E1-82F450F03177}" srcOrd="1" destOrd="0" presId="urn:microsoft.com/office/officeart/2005/8/layout/hierarchy1"/>
    <dgm:cxn modelId="{66293673-27BA-43BC-9B22-3907FCF4DCA9}" type="presParOf" srcId="{20B4B238-494A-426F-8CD5-A130CC96E949}" destId="{2B7AD27F-588C-4223-8E81-957BD99F62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67C1-BE5C-493B-AB63-F6F441B530C0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04D10-7012-4966-A518-CF723E24D3DE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Open-source software (OSS) development encourages study and usage by a wide range of individuals and industries</a:t>
          </a:r>
        </a:p>
      </dsp:txBody>
      <dsp:txXfrm>
        <a:off x="383617" y="1103267"/>
        <a:ext cx="2847502" cy="1768010"/>
      </dsp:txXfrm>
    </dsp:sp>
    <dsp:sp modelId="{25E74B42-C66F-4865-B60D-E7EB29C73923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D6164-621E-46D8-98B7-D908E0D1B3D5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Encourages collaboration and forms communities</a:t>
          </a:r>
        </a:p>
      </dsp:txBody>
      <dsp:txXfrm>
        <a:off x="3998355" y="1103267"/>
        <a:ext cx="2847502" cy="1768010"/>
      </dsp:txXfrm>
    </dsp:sp>
    <dsp:sp modelId="{576737E7-B46D-47D0-AAEA-B700303C51F6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03BE6-4363-4202-B4E1-82F450F03177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Many volunteer</a:t>
          </a:r>
          <a:r>
            <a:rPr lang="en-US" sz="1900" kern="1200"/>
            <a:t> their time</a:t>
          </a:r>
          <a:r>
            <a:rPr lang="en-US" sz="1900" kern="1200">
              <a:latin typeface="Avenir Next LT Pro"/>
            </a:rPr>
            <a:t> and</a:t>
          </a:r>
          <a:r>
            <a:rPr lang="en-US" sz="1900" kern="1200"/>
            <a:t> energy towards OSS and expect little in return</a:t>
          </a:r>
        </a:p>
      </dsp:txBody>
      <dsp:txXfrm>
        <a:off x="7613092" y="110326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94C534-C5D2-4E5F-B788-56BA5802189F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8C29F1-917D-4E33-AC53-CC86928640FC}" type="slidenum">
              <a:rPr b="0" lang="en-US" sz="1200" spc="-1" strike="noStrike">
                <a:latin typeface="Times New Roman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C919D7-324F-4D40-9F5E-4757D68654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1F50B7-6410-4446-BC38-57A3840B55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26B092-3299-4910-9C30-5D655474D2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D5822F-D852-4647-BC15-F818D72CA6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65E242-4FA4-4B30-B9A6-FAF23BE170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564EC1-C865-433E-8206-7DB3AE785E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9BE607-4F62-467C-964C-30C7F5F66E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F00759-FE96-47B7-A981-E672CC4DE8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9DDB3C-79E5-4680-A22C-D78AD344A1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731725-2457-44E9-80DF-E740D00684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375C17-5F65-443C-A892-B7F1B089F8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980765-B85D-43DC-9CD9-93CAB0023A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7A8BC1-6925-46DA-ADAC-17A7AFDD3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01788C-794E-49CC-8495-8EBB2D561C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2472FA-8925-40C1-B207-0D9F9B2710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5EF761-D67B-4CDE-8AD0-D052632591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BF3DB3-4E5E-4C54-9CDC-7A7447E281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5EAF3-B166-40CA-97FB-29489A6F25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BEEC64-4A55-4601-BB17-14E5015B1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7573C-9F81-4494-BEAA-AEB96F683E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573C6-5024-439E-ACF1-23DA4F66B2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BE4C88-4108-4FEF-A5D5-E109C7D435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33EAA8-C524-4ABD-8142-BEF2F5A4C8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826712-4611-4EE5-9FE9-CB5095846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 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BE2D10-1F7A-42E5-9903-E87FCA6529EF}" type="slidenum"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15</a:t>
            </a:fld>
            <a:endParaRPr b="0" lang="en-CA" sz="9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the outline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text format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Second Outline 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Third Outline 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Outline 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Outlin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 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 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Ou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tlin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 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Le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h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600200" indent="-228600">
              <a:lnSpc>
                <a:spcPct val="110000"/>
              </a:lnSpc>
              <a:spcBef>
                <a:spcPts val="499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057400" indent="-228600">
              <a:lnSpc>
                <a:spcPct val="110000"/>
              </a:lnSpc>
              <a:spcBef>
                <a:spcPts val="499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b="0" lang="en-CA" sz="9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B65A01-F536-4C70-A8C8-C9A96D1BBE6A}" type="slidenum"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&lt;number&gt;</a:t>
            </a:fld>
            <a:endParaRPr b="0" lang="en-CA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hyperlink" Target="https://www.sciencedirect.com/science/article/pii/S0040162522000105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2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29" descr=""/>
          <p:cNvPicPr/>
          <p:nvPr/>
        </p:nvPicPr>
        <p:blipFill>
          <a:blip r:embed="rId1"/>
          <a:stretch/>
        </p:blipFill>
        <p:spPr>
          <a:xfrm>
            <a:off x="609480" y="533520"/>
            <a:ext cx="2437920" cy="24379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31" descr=""/>
          <p:cNvPicPr/>
          <p:nvPr/>
        </p:nvPicPr>
        <p:blipFill>
          <a:blip r:embed="rId2"/>
          <a:srcRect l="0" t="0" r="46042" b="0"/>
          <a:stretch/>
        </p:blipFill>
        <p:spPr>
          <a:xfrm>
            <a:off x="10820520" y="3144600"/>
            <a:ext cx="1371240" cy="254808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9000" y="657360"/>
            <a:ext cx="7889760" cy="3944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44131a"/>
                </a:solidFill>
                <a:latin typeface="Avenir Next LT Pro"/>
              </a:rPr>
              <a:t>Politics and Programming: </a:t>
            </a:r>
            <a:r>
              <a:rPr b="1" lang="en-US" sz="3200" spc="-1" strike="noStrike">
                <a:solidFill>
                  <a:srgbClr val="44131a"/>
                </a:solidFill>
                <a:latin typeface="Avenir Next LT Pro"/>
              </a:rPr>
              <a:t>Analyzing a Correlation Between Open-Source Software Contribution and Democratically-Driven Communities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428280" y="4756320"/>
            <a:ext cx="7388640" cy="141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4131a"/>
                </a:solidFill>
                <a:latin typeface="Avenir Next LT Pro"/>
              </a:rPr>
              <a:t>Matthew Kenneth Peterson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44131a"/>
                </a:solidFill>
                <a:latin typeface="Avenir Next LT Pro"/>
              </a:rPr>
              <a:t>Student ID #3719754 | mpeters9@unb.ca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Methodology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37640" y="1949400"/>
            <a:ext cx="1086012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Order-2 regression, plotted using Seaborn's "regplot" function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Create and score the predictive performance of the data using Scikit-learn's linear regression scoring 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Training/testing data selected randomly over 1000 iterations to find average predictive performance (R</a:t>
            </a:r>
            <a:r>
              <a:rPr b="0" lang="en-US" sz="2800" spc="-1" strike="noStrike" baseline="30000">
                <a:solidFill>
                  <a:srgbClr val="ffffff"/>
                </a:solidFill>
                <a:latin typeface="Avenir Next LT Pro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) and average P-value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20760" y="178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20760" y="1474920"/>
            <a:ext cx="3211560" cy="465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Predictive Performance: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Avenir Next LT Pro"/>
              </a:rPr>
              <a:t>R</a:t>
            </a:r>
            <a:r>
              <a:rPr b="1" i="1" lang="en-US" sz="2800" spc="-1" strike="noStrike" baseline="30000">
                <a:solidFill>
                  <a:srgbClr val="ffffff"/>
                </a:solidFill>
                <a:latin typeface="Avenir Next LT Pro"/>
              </a:rPr>
              <a:t>2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 =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0.3824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 = 7.66x10</a:t>
            </a:r>
            <a:r>
              <a:rPr b="1" lang="en-US" sz="2800" spc="-1" strike="noStrike" baseline="30000">
                <a:solidFill>
                  <a:srgbClr val="ffffff"/>
                </a:solidFill>
                <a:latin typeface="Avenir Next LT Pro"/>
                <a:ea typeface="Avenir Next LT Pro"/>
              </a:rPr>
              <a:t>-21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43" name="Picture 7" descr="A graph with blue dots&#10;&#10;Description automatically generated"/>
          <p:cNvPicPr/>
          <p:nvPr/>
        </p:nvPicPr>
        <p:blipFill>
          <a:blip r:embed="rId1"/>
          <a:stretch/>
        </p:blipFill>
        <p:spPr>
          <a:xfrm>
            <a:off x="3240000" y="136080"/>
            <a:ext cx="8951040" cy="672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20760" y="178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20760" y="1474920"/>
            <a:ext cx="3211560" cy="465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Predictive Performance: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Avenir Next LT Pro"/>
              </a:rPr>
              <a:t>R</a:t>
            </a:r>
            <a:r>
              <a:rPr b="1" i="1" lang="en-US" sz="2800" spc="-1" strike="noStrike" baseline="30000">
                <a:solidFill>
                  <a:srgbClr val="ffffff"/>
                </a:solidFill>
                <a:latin typeface="Avenir Next LT Pro"/>
              </a:rPr>
              <a:t>2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 =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0.2079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 = 2.05x10</a:t>
            </a:r>
            <a:r>
              <a:rPr b="1" lang="en-US" sz="2800" spc="-1" strike="noStrike" baseline="30000">
                <a:solidFill>
                  <a:srgbClr val="ffffff"/>
                </a:solidFill>
                <a:latin typeface="Avenir Next LT Pro"/>
                <a:ea typeface="Avenir Next LT Pro"/>
              </a:rPr>
              <a:t>-11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46" name="Picture 2" descr="A graph with orange dots&#10;&#10;Description automatically generated"/>
          <p:cNvPicPr/>
          <p:nvPr/>
        </p:nvPicPr>
        <p:blipFill>
          <a:blip r:embed="rId1"/>
          <a:stretch/>
        </p:blipFill>
        <p:spPr>
          <a:xfrm>
            <a:off x="3295800" y="178920"/>
            <a:ext cx="8889840" cy="66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0760" y="178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20760" y="1474920"/>
            <a:ext cx="3211560" cy="465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Predictive Performance: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Avenir Next LT Pro"/>
              </a:rPr>
              <a:t>R</a:t>
            </a:r>
            <a:r>
              <a:rPr b="1" i="1" lang="en-US" sz="2800" spc="-1" strike="noStrike" baseline="30000">
                <a:solidFill>
                  <a:srgbClr val="ffffff"/>
                </a:solidFill>
                <a:latin typeface="Avenir Next LT Pro"/>
              </a:rPr>
              <a:t>2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 =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0.3125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 = 3.79x10</a:t>
            </a:r>
            <a:r>
              <a:rPr b="1" lang="en-US" sz="2800" spc="-1" strike="noStrike" baseline="30000">
                <a:solidFill>
                  <a:srgbClr val="ffffff"/>
                </a:solidFill>
                <a:latin typeface="Avenir Next LT Pro"/>
                <a:ea typeface="Avenir Next LT Pro"/>
              </a:rPr>
              <a:t>-17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49" name="Picture 2" descr="A graph with purple dots&#10;&#10;Description automatically generated"/>
          <p:cNvPicPr/>
          <p:nvPr/>
        </p:nvPicPr>
        <p:blipFill>
          <a:blip r:embed="rId1"/>
          <a:stretch/>
        </p:blipFill>
        <p:spPr>
          <a:xfrm>
            <a:off x="3240000" y="154440"/>
            <a:ext cx="8953920" cy="669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20760" y="1789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51" name="Picture 3" descr="A graph with pink dots&#10;&#10;Description automatically generated"/>
          <p:cNvPicPr/>
          <p:nvPr/>
        </p:nvPicPr>
        <p:blipFill>
          <a:blip r:embed="rId1"/>
          <a:stretch/>
        </p:blipFill>
        <p:spPr>
          <a:xfrm>
            <a:off x="3240000" y="145440"/>
            <a:ext cx="8947080" cy="671724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20760" y="1474920"/>
            <a:ext cx="3211560" cy="465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Predictive Performance: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ffffff"/>
                </a:solidFill>
                <a:latin typeface="Avenir Next LT Pro"/>
              </a:rPr>
              <a:t>R</a:t>
            </a:r>
            <a:r>
              <a:rPr b="1" i="1" lang="en-US" sz="2800" spc="-1" strike="noStrike" baseline="30000">
                <a:solidFill>
                  <a:srgbClr val="ffffff"/>
                </a:solidFill>
                <a:latin typeface="Avenir Next LT Pro"/>
              </a:rPr>
              <a:t>2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 =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0.3958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 = 2.57x10</a:t>
            </a:r>
            <a:r>
              <a:rPr b="1" lang="en-US" sz="2800" spc="-1" strike="noStrike" baseline="30000">
                <a:solidFill>
                  <a:srgbClr val="ffffff"/>
                </a:solidFill>
                <a:latin typeface="Avenir Next LT Pro"/>
                <a:ea typeface="Avenir Next LT Pro"/>
              </a:rPr>
              <a:t>-22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fffff"/>
                </a:solidFill>
                <a:latin typeface="Avenir Next LT Pro"/>
              </a:rPr>
              <a:t>Conclusion &amp; Discussion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479960"/>
            <a:ext cx="10515240" cy="466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Avenir Next LT Pro"/>
              </a:rPr>
              <a:t>Found a statistically significant (p &lt; 0.05) positive correlation between a region's overall democratic participation in all studied regards, and its GitHub contributions per capita for the year 2021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ffffff"/>
                </a:solidFill>
                <a:latin typeface="Avenir Next LT Pro"/>
              </a:rPr>
              <a:t>Regardless, </a:t>
            </a:r>
            <a:r>
              <a:rPr b="1" lang="en-GB" sz="2800" spc="-1" strike="noStrike">
                <a:solidFill>
                  <a:srgbClr val="ffffff"/>
                </a:solidFill>
                <a:latin typeface="Avenir Next LT Pro"/>
              </a:rPr>
              <a:t>this does not paint a full picture</a:t>
            </a:r>
            <a:r>
              <a:rPr b="0" lang="en-GB" sz="2800" spc="-1" strike="noStrike">
                <a:solidFill>
                  <a:srgbClr val="ffffff"/>
                </a:solidFill>
                <a:latin typeface="Avenir Next LT Pro"/>
              </a:rPr>
              <a:t>.</a:t>
            </a:r>
            <a:br>
              <a:rPr sz="2800"/>
            </a:br>
            <a:r>
              <a:rPr b="0" lang="en-GB" sz="2800" spc="-1" strike="noStrike">
                <a:solidFill>
                  <a:srgbClr val="ffffff"/>
                </a:solidFill>
                <a:latin typeface="Avenir Next LT Pro"/>
              </a:rPr>
              <a:t>Possible further analysis for greater detail:</a:t>
            </a:r>
            <a:br>
              <a:rPr sz="2800"/>
            </a:br>
            <a:r>
              <a:rPr b="0" lang="en-GB" sz="2400" spc="-1" strike="noStrike">
                <a:solidFill>
                  <a:srgbClr val="ffffff"/>
                </a:solidFill>
                <a:latin typeface="Avenir Next LT Pro"/>
              </a:rPr>
              <a:t>- Introduce more predictors (i.e. access to technology per region)</a:t>
            </a:r>
            <a:br>
              <a:rPr sz="2400"/>
            </a:br>
            <a:r>
              <a:rPr b="0" lang="en-GB" sz="2400" spc="-1" strike="noStrike">
                <a:solidFill>
                  <a:srgbClr val="ffffff"/>
                </a:solidFill>
                <a:latin typeface="Avenir Next LT Pro"/>
              </a:rPr>
              <a:t>- Compare with democracy indexes from alternative organizations</a:t>
            </a:r>
            <a:br>
              <a:rPr sz="2400"/>
            </a:br>
            <a:r>
              <a:rPr b="0" lang="en-GB" sz="2400" spc="-1" strike="noStrike">
                <a:solidFill>
                  <a:srgbClr val="ffffff"/>
                </a:solidFill>
                <a:latin typeface="Avenir Next LT Pro"/>
              </a:rPr>
              <a:t>- Collect GitHub data for years other than 2021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Thank you.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5169960"/>
            <a:ext cx="10515240" cy="97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GitHub: </a:t>
            </a:r>
            <a:r>
              <a:rPr b="0" i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https://github.com/MKP157/CS2704-Project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What is Open-Source Software (OSS)?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55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"Open-source software is </a:t>
            </a:r>
            <a:r>
              <a:rPr b="0" i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code that is designed to be publicly accessible—anyone can see, modify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, and distribute the code as they see fit."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"Open-source software is developed in a decentralized and collaborative way, relying on peer review and community production. Open-source software is developed by communities, rather than a single author or company."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algn="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-Red Hat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algn="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</a:t>
            </a:r>
            <a:r>
              <a:rPr b="0" lang="en-US" sz="19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https://www.redhat.com/en/topics/open-source/what-is-open-source</a:t>
            </a:r>
            <a:r>
              <a:rPr b="0" i="1" lang="en-US" sz="19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</a:t>
            </a:r>
            <a:endParaRPr b="0" lang="en-US" sz="19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4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 46"/>
          <p:cNvSpPr/>
          <p:nvPr/>
        </p:nvSpPr>
        <p:spPr>
          <a:xfrm>
            <a:off x="0" y="0"/>
            <a:ext cx="12191760" cy="22251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48"/>
          <p:cNvSpPr/>
          <p:nvPr/>
        </p:nvSpPr>
        <p:spPr>
          <a:xfrm>
            <a:off x="1440" y="0"/>
            <a:ext cx="12188520" cy="222516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98080" y="380880"/>
            <a:ext cx="10002960" cy="159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A Thriving Community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09187576"/>
              </p:ext>
            </p:extLst>
          </p:nvPr>
        </p:nvGraphicFramePr>
        <p:xfrm>
          <a:off x="838080" y="2514600"/>
          <a:ext cx="10515240" cy="366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5" name="Graphic 129" descr="Users with solid fill"/>
          <p:cNvPicPr/>
          <p:nvPr/>
        </p:nvPicPr>
        <p:blipFill>
          <a:blip r:embed="rId7"/>
          <a:stretch/>
        </p:blipFill>
        <p:spPr>
          <a:xfrm>
            <a:off x="5308200" y="5301000"/>
            <a:ext cx="1776600" cy="1776600"/>
          </a:xfrm>
          <a:prstGeom prst="rect">
            <a:avLst/>
          </a:prstGeom>
          <a:ln w="0">
            <a:noFill/>
          </a:ln>
        </p:spPr>
      </p:pic>
      <p:pic>
        <p:nvPicPr>
          <p:cNvPr id="106" name="Graphic 130" descr="Open book with solid fill"/>
          <p:cNvPicPr/>
          <p:nvPr/>
        </p:nvPicPr>
        <p:blipFill>
          <a:blip r:embed="rId8"/>
          <a:stretch/>
        </p:blipFill>
        <p:spPr>
          <a:xfrm>
            <a:off x="1886400" y="5358600"/>
            <a:ext cx="1431720" cy="1503360"/>
          </a:xfrm>
          <a:prstGeom prst="rect">
            <a:avLst/>
          </a:prstGeom>
          <a:ln w="0">
            <a:noFill/>
          </a:ln>
        </p:spPr>
      </p:pic>
      <p:pic>
        <p:nvPicPr>
          <p:cNvPr id="107" name="Graphic 132" descr="Programmer male with solid fill"/>
          <p:cNvPicPr/>
          <p:nvPr/>
        </p:nvPicPr>
        <p:blipFill>
          <a:blip r:embed="rId9"/>
          <a:stretch/>
        </p:blipFill>
        <p:spPr>
          <a:xfrm>
            <a:off x="9175680" y="5473440"/>
            <a:ext cx="1287720" cy="128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18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19" descr="Codes on papers"/>
          <p:cNvPicPr/>
          <p:nvPr/>
        </p:nvPicPr>
        <p:blipFill>
          <a:blip r:embed="rId1"/>
          <a:srcRect l="0" t="0" r="10580" b="-8"/>
          <a:stretch/>
        </p:blipFill>
        <p:spPr>
          <a:xfrm>
            <a:off x="2880" y="0"/>
            <a:ext cx="6194880" cy="4617720"/>
          </a:xfrm>
          <a:prstGeom prst="rect">
            <a:avLst/>
          </a:prstGeom>
          <a:ln w="0">
            <a:noFill/>
          </a:ln>
        </p:spPr>
      </p:pic>
      <p:sp>
        <p:nvSpPr>
          <p:cNvPr id="111" name="Rectangle 20"/>
          <p:cNvSpPr/>
          <p:nvPr/>
        </p:nvSpPr>
        <p:spPr>
          <a:xfrm>
            <a:off x="0" y="4602960"/>
            <a:ext cx="12191760" cy="2266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21"/>
          <p:cNvSpPr/>
          <p:nvPr/>
        </p:nvSpPr>
        <p:spPr>
          <a:xfrm rot="10800000">
            <a:off x="-2880" y="4596120"/>
            <a:ext cx="12191760" cy="2273760"/>
          </a:xfrm>
          <a:prstGeom prst="rect">
            <a:avLst/>
          </a:prstGeom>
          <a:blipFill rotWithShape="0">
            <a:blip r:embed="rId2">
              <a:alphaModFix amt="2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80840" y="4718520"/>
            <a:ext cx="1000296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venir Next LT Pro"/>
              </a:rPr>
              <a:t>Societal Implications?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TextBox 22"/>
          <p:cNvSpPr/>
          <p:nvPr/>
        </p:nvSpPr>
        <p:spPr>
          <a:xfrm>
            <a:off x="6553080" y="399600"/>
            <a:ext cx="4800240" cy="39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ctr">
            <a:normAutofit/>
          </a:bodyPr>
          <a:p>
            <a:pPr marL="285840" indent="-228600">
              <a:lnSpc>
                <a:spcPct val="110000"/>
              </a:lnSpc>
              <a:spcAft>
                <a:spcPts val="601"/>
              </a:spcAft>
              <a:buClr>
                <a:srgbClr val="a62c5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131a"/>
                </a:solidFill>
                <a:latin typeface="Avenir Next LT Pro"/>
              </a:rPr>
              <a:t>2021 study showed that there were many countries which far exceeded others in open-source contributions per capita</a:t>
            </a:r>
            <a:endParaRPr b="0" lang="en-CA" sz="2000" spc="-1" strike="noStrike">
              <a:latin typeface="Arial"/>
            </a:endParaRPr>
          </a:p>
          <a:p>
            <a:pPr marL="285840" indent="-228600">
              <a:lnSpc>
                <a:spcPct val="110000"/>
              </a:lnSpc>
              <a:spcAft>
                <a:spcPts val="601"/>
              </a:spcAft>
              <a:buClr>
                <a:srgbClr val="a62c5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131a"/>
                </a:solidFill>
                <a:latin typeface="Avenir Next LT Pro"/>
              </a:rPr>
              <a:t>Established a positive correlation between gross national income (GNI) and open-source contributions per capita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15" name="TextBox 12"/>
          <p:cNvSpPr/>
          <p:nvPr/>
        </p:nvSpPr>
        <p:spPr>
          <a:xfrm>
            <a:off x="1221480" y="5937840"/>
            <a:ext cx="10975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J. Wachs, M. Nitecki, W. Schueller, A. Polleres. "The Geography of Open Source Software: Evidence from GitHub." Technological Forecasting and Social Change (2022): </a:t>
            </a:r>
            <a:r>
              <a:rPr b="0" i="1" lang="en-US" sz="1600" spc="-1" strike="noStrike" u="sng">
                <a:solidFill>
                  <a:srgbClr val="ffffff"/>
                </a:solidFill>
                <a:uFillTx/>
                <a:latin typeface="Avenir Next LT Pro"/>
                <a:ea typeface="Avenir Next LT Pro"/>
                <a:hlinkClick r:id="rId3"/>
              </a:rPr>
              <a:t>https://www.sciencedirect.com/science/article/pii/S0040162522000105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3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34" descr="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118" name="Rectangle 3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3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Rectangle 40"/>
          <p:cNvSpPr/>
          <p:nvPr/>
        </p:nvSpPr>
        <p:spPr>
          <a:xfrm>
            <a:off x="0" y="2258640"/>
            <a:ext cx="12191760" cy="4594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Rectangle 42"/>
          <p:cNvSpPr/>
          <p:nvPr/>
        </p:nvSpPr>
        <p:spPr>
          <a:xfrm rot="10800000">
            <a:off x="-2880" y="2258640"/>
            <a:ext cx="12191760" cy="4608360"/>
          </a:xfrm>
          <a:prstGeom prst="rect">
            <a:avLst/>
          </a:prstGeom>
          <a:blipFill rotWithShape="0">
            <a:blip r:embed="rId2">
              <a:alphaModFix amt="2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Content Placeholder 3" descr="https://ars.els-cdn.com/content/image/1-s2.0-S0040162522000105-gr1_lrg.jpg"/>
          <p:cNvPicPr/>
          <p:nvPr/>
        </p:nvPicPr>
        <p:blipFill>
          <a:blip r:embed="rId3"/>
          <a:srcRect l="322" t="461" r="48524" b="-360"/>
          <a:stretch/>
        </p:blipFill>
        <p:spPr>
          <a:xfrm>
            <a:off x="1725480" y="330480"/>
            <a:ext cx="8733600" cy="5582520"/>
          </a:xfrm>
          <a:prstGeom prst="rect">
            <a:avLst/>
          </a:prstGeom>
          <a:ln w="0">
            <a:noFill/>
          </a:ln>
        </p:spPr>
      </p:pic>
      <p:sp>
        <p:nvSpPr>
          <p:cNvPr id="123" name="TextBox 5"/>
          <p:cNvSpPr/>
          <p:nvPr/>
        </p:nvSpPr>
        <p:spPr>
          <a:xfrm>
            <a:off x="1483920" y="6035400"/>
            <a:ext cx="92120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Sample figure from the study showing correlation between GitHub 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contributions and gross national income (GNI).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1"/>
          <p:cNvSpPr/>
          <p:nvPr/>
        </p:nvSpPr>
        <p:spPr>
          <a:xfrm rot="10800000">
            <a:off x="1800" y="0"/>
            <a:ext cx="12188520" cy="6857640"/>
          </a:xfrm>
          <a:prstGeom prst="rect">
            <a:avLst/>
          </a:prstGeom>
          <a:blipFill rotWithShape="0">
            <a:blip r:embed="rId1">
              <a:alphaModFix amt="4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98080" y="726120"/>
            <a:ext cx="4794840" cy="5018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Hypothesis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634720" y="913320"/>
            <a:ext cx="6170760" cy="503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A willingness to contribute to open-source communities may be indicative of willingness to participate in democratic electoral processes</a:t>
            </a:r>
            <a:endParaRPr b="0" lang="en-US" sz="32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Data Sets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venir Next LT Pro"/>
              </a:rPr>
              <a:t>GitHub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</a:rPr>
              <a:t>Open-Source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</a:rPr>
              <a:t>Contribution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</a:rPr>
              <a:t>Regions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</a:rPr>
              <a:t>Study</a:t>
            </a:r>
            <a:endParaRPr b="0" lang="en-US" sz="36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https://github.com/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johanneswachs/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OSS_Geography_D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ata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Economist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Intelligence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Unit's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Democracy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Index</a:t>
            </a:r>
            <a:endParaRPr b="0" lang="en-US" sz="36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https://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github.com/owid/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notebooks/tree/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main/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BastianHerre/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democracy/</a:t>
            </a:r>
            <a:r>
              <a:rPr b="0" i="1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datasets/cleaned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ectangle 16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Rectangle 17"/>
          <p:cNvSpPr/>
          <p:nvPr/>
        </p:nvSpPr>
        <p:spPr>
          <a:xfrm>
            <a:off x="0" y="0"/>
            <a:ext cx="12191760" cy="22251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18"/>
          <p:cNvSpPr/>
          <p:nvPr/>
        </p:nvSpPr>
        <p:spPr>
          <a:xfrm>
            <a:off x="1440" y="0"/>
            <a:ext cx="12188520" cy="2225160"/>
          </a:xfrm>
          <a:prstGeom prst="rect">
            <a:avLst/>
          </a:prstGeom>
          <a:blipFill rotWithShape="0">
            <a:blip r:embed="rId1">
              <a:alphaModFix amt="24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98080" y="380880"/>
            <a:ext cx="10002960" cy="159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Metrics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00240" y="2362320"/>
            <a:ext cx="9529200" cy="39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Democracy is multifaceted! Three metrics chosen for data analysis: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Overall political participation index.</a:t>
            </a:r>
            <a:r>
              <a:rPr b="0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 </a:t>
            </a:r>
            <a:br>
              <a:rPr sz="2000"/>
            </a:br>
            <a:r>
              <a:rPr b="0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Describes the actual participation by citizens in federal elections.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Democratic culture index.</a:t>
            </a:r>
            <a:br>
              <a:rPr sz="2000"/>
            </a:br>
            <a:r>
              <a:rPr b="0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Extent to which a country's citizens prefer democratic institutions over non-democratic ones.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Free and fair election index.</a:t>
            </a:r>
            <a:r>
              <a:rPr b="0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 </a:t>
            </a:r>
            <a:br>
              <a:rPr sz="2000"/>
            </a:br>
            <a:r>
              <a:rPr b="0" lang="en-US" sz="2000" spc="-1" strike="noStrike">
                <a:solidFill>
                  <a:srgbClr val="000000">
                    <a:alpha val="80000"/>
                  </a:srgbClr>
                </a:solidFill>
                <a:latin typeface="Avenir Next LT Pro"/>
              </a:rPr>
              <a:t>This describes the extent to which a country hosts free and fair elections for its citizens.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Expected Result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Expect a positive correlation with political participation, 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as it describes likelihood of action.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Expect a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positive correlation with political freedom, 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as it outlines effects of restrictions against political action.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a62c5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Unsure over correlation between democratic culture. 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More exploratory than investigative.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infopath/2007/PartnerControls"/>
    <ds:schemaRef ds:uri="230e9df3-be65-4c73-a93b-d1236ebd677e"/>
    <ds:schemaRef ds:uri="16c05727-aa75-4e4a-9b5f-8a80a1165891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</TotalTime>
  <Application>LibreOffice/7.3.7.2$Linux_X86_64 LibreOffice_project/30$Build-2</Application>
  <AppVersion>15.0000</AppVersion>
  <Words>521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2023-11-14T01:04:32Z</dcterms:created>
  <dc:creator/>
  <dc:description/>
  <dc:language>en-CA</dc:language>
  <cp:lastModifiedBy/>
  <dcterms:modified xsi:type="dcterms:W3CDTF">2023-12-09T17:44:50Z</dcterms:modified>
  <cp:revision>206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