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DE943-705B-D2DF-D3FC-5F7B2C9F3CAC}" v="1034" dt="2023-11-14T02:07:47.276"/>
    <p1510:client id="{EA1062E5-0C33-4347-B58F-499A890704A8}" v="931" dt="2023-11-14T01:39:0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09C30-F930-47CC-A981-A34B6BDC68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9B8F0-7A4A-477E-AB0A-CB1077369698}">
      <dgm:prSet/>
      <dgm:spPr/>
      <dgm:t>
        <a:bodyPr/>
        <a:lstStyle/>
        <a:p>
          <a:r>
            <a:rPr lang="en-US" dirty="0"/>
            <a:t>Open-source software (OSS) development encourages study and usage by a wide range of individuals and industries</a:t>
          </a:r>
        </a:p>
      </dgm:t>
    </dgm:pt>
    <dgm:pt modelId="{B01732F1-C465-48AB-BFC5-223E99D5C4C1}" type="parTrans" cxnId="{D99FD28F-2FE6-40FD-95F6-9FDDB1CAA478}">
      <dgm:prSet/>
      <dgm:spPr/>
      <dgm:t>
        <a:bodyPr/>
        <a:lstStyle/>
        <a:p>
          <a:endParaRPr lang="en-US"/>
        </a:p>
      </dgm:t>
    </dgm:pt>
    <dgm:pt modelId="{3DD32CAC-8C81-41FD-93C9-C7B01B27F902}" type="sibTrans" cxnId="{D99FD28F-2FE6-40FD-95F6-9FDDB1CAA478}">
      <dgm:prSet/>
      <dgm:spPr/>
      <dgm:t>
        <a:bodyPr/>
        <a:lstStyle/>
        <a:p>
          <a:endParaRPr lang="en-US"/>
        </a:p>
      </dgm:t>
    </dgm:pt>
    <dgm:pt modelId="{94351385-67FC-4105-9E75-CC43BAFCE96D}">
      <dgm:prSet/>
      <dgm:spPr/>
      <dgm:t>
        <a:bodyPr/>
        <a:lstStyle/>
        <a:p>
          <a:r>
            <a:rPr lang="en-US" dirty="0"/>
            <a:t>Encourages collaboration and forms communities</a:t>
          </a:r>
        </a:p>
      </dgm:t>
    </dgm:pt>
    <dgm:pt modelId="{42D22358-0EB7-4EA6-93D0-C69944A870D9}" type="parTrans" cxnId="{98742EC0-A761-4D84-9C5F-E5C69BFAC23B}">
      <dgm:prSet/>
      <dgm:spPr/>
      <dgm:t>
        <a:bodyPr/>
        <a:lstStyle/>
        <a:p>
          <a:endParaRPr lang="en-US"/>
        </a:p>
      </dgm:t>
    </dgm:pt>
    <dgm:pt modelId="{00BE9CC7-3E49-47B5-BBCD-396B53A326BE}" type="sibTrans" cxnId="{98742EC0-A761-4D84-9C5F-E5C69BFAC23B}">
      <dgm:prSet/>
      <dgm:spPr/>
      <dgm:t>
        <a:bodyPr/>
        <a:lstStyle/>
        <a:p>
          <a:endParaRPr lang="en-US"/>
        </a:p>
      </dgm:t>
    </dgm:pt>
    <dgm:pt modelId="{E15996DB-D53B-46D5-BD9F-5C5ECC63CBEE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Many volunteer</a:t>
          </a:r>
          <a:r>
            <a:rPr lang="en-US" dirty="0"/>
            <a:t> their time</a:t>
          </a:r>
          <a:r>
            <a:rPr lang="en-US" dirty="0">
              <a:latin typeface="Avenir Next LT Pro"/>
            </a:rPr>
            <a:t> and</a:t>
          </a:r>
          <a:r>
            <a:rPr lang="en-US" dirty="0"/>
            <a:t> energy towards OSS and expect little in return</a:t>
          </a:r>
        </a:p>
      </dgm:t>
    </dgm:pt>
    <dgm:pt modelId="{BBBB1F94-814B-472E-AFE2-1C489FDCFD5F}" type="parTrans" cxnId="{6F4A7BE0-2CA7-4713-A707-B168AA08D7DD}">
      <dgm:prSet/>
      <dgm:spPr/>
      <dgm:t>
        <a:bodyPr/>
        <a:lstStyle/>
        <a:p>
          <a:endParaRPr lang="en-US"/>
        </a:p>
      </dgm:t>
    </dgm:pt>
    <dgm:pt modelId="{EAD83C3B-E0B8-4CA0-989A-3109552CA3CB}" type="sibTrans" cxnId="{6F4A7BE0-2CA7-4713-A707-B168AA08D7DD}">
      <dgm:prSet/>
      <dgm:spPr/>
      <dgm:t>
        <a:bodyPr/>
        <a:lstStyle/>
        <a:p>
          <a:endParaRPr lang="en-US"/>
        </a:p>
      </dgm:t>
    </dgm:pt>
    <dgm:pt modelId="{DE921092-E40D-4853-8444-C6EB2D78B58D}" type="pres">
      <dgm:prSet presAssocID="{C6C09C30-F930-47CC-A981-A34B6BDC68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671D87-04F4-44DA-A813-6141FC0C5DEF}" type="pres">
      <dgm:prSet presAssocID="{1AE9B8F0-7A4A-477E-AB0A-CB1077369698}" presName="hierRoot1" presStyleCnt="0"/>
      <dgm:spPr/>
    </dgm:pt>
    <dgm:pt modelId="{C243D38B-FCBF-418A-80A0-CEABA048F2FC}" type="pres">
      <dgm:prSet presAssocID="{1AE9B8F0-7A4A-477E-AB0A-CB1077369698}" presName="composite" presStyleCnt="0"/>
      <dgm:spPr/>
    </dgm:pt>
    <dgm:pt modelId="{597F67C1-BE5C-493B-AB63-F6F441B530C0}" type="pres">
      <dgm:prSet presAssocID="{1AE9B8F0-7A4A-477E-AB0A-CB1077369698}" presName="background" presStyleLbl="node0" presStyleIdx="0" presStyleCnt="3"/>
      <dgm:spPr/>
    </dgm:pt>
    <dgm:pt modelId="{A5D04D10-7012-4966-A518-CF723E24D3DE}" type="pres">
      <dgm:prSet presAssocID="{1AE9B8F0-7A4A-477E-AB0A-CB1077369698}" presName="text" presStyleLbl="fgAcc0" presStyleIdx="0" presStyleCnt="3">
        <dgm:presLayoutVars>
          <dgm:chPref val="3"/>
        </dgm:presLayoutVars>
      </dgm:prSet>
      <dgm:spPr/>
    </dgm:pt>
    <dgm:pt modelId="{8AC7887F-3361-48FB-BDB6-6C6672AD9207}" type="pres">
      <dgm:prSet presAssocID="{1AE9B8F0-7A4A-477E-AB0A-CB1077369698}" presName="hierChild2" presStyleCnt="0"/>
      <dgm:spPr/>
    </dgm:pt>
    <dgm:pt modelId="{69C1C596-AA1B-4FDA-AB9F-77F778CC706F}" type="pres">
      <dgm:prSet presAssocID="{94351385-67FC-4105-9E75-CC43BAFCE96D}" presName="hierRoot1" presStyleCnt="0"/>
      <dgm:spPr/>
    </dgm:pt>
    <dgm:pt modelId="{E44661E5-DEA4-4A38-A0BD-D9F403C3A7AD}" type="pres">
      <dgm:prSet presAssocID="{94351385-67FC-4105-9E75-CC43BAFCE96D}" presName="composite" presStyleCnt="0"/>
      <dgm:spPr/>
    </dgm:pt>
    <dgm:pt modelId="{25E74B42-C66F-4865-B60D-E7EB29C73923}" type="pres">
      <dgm:prSet presAssocID="{94351385-67FC-4105-9E75-CC43BAFCE96D}" presName="background" presStyleLbl="node0" presStyleIdx="1" presStyleCnt="3"/>
      <dgm:spPr/>
    </dgm:pt>
    <dgm:pt modelId="{721D6164-621E-46D8-98B7-D908E0D1B3D5}" type="pres">
      <dgm:prSet presAssocID="{94351385-67FC-4105-9E75-CC43BAFCE96D}" presName="text" presStyleLbl="fgAcc0" presStyleIdx="1" presStyleCnt="3">
        <dgm:presLayoutVars>
          <dgm:chPref val="3"/>
        </dgm:presLayoutVars>
      </dgm:prSet>
      <dgm:spPr/>
    </dgm:pt>
    <dgm:pt modelId="{B303CA06-ACFE-48EB-AF3D-EFEC7C53093F}" type="pres">
      <dgm:prSet presAssocID="{94351385-67FC-4105-9E75-CC43BAFCE96D}" presName="hierChild2" presStyleCnt="0"/>
      <dgm:spPr/>
    </dgm:pt>
    <dgm:pt modelId="{20B4B238-494A-426F-8CD5-A130CC96E949}" type="pres">
      <dgm:prSet presAssocID="{E15996DB-D53B-46D5-BD9F-5C5ECC63CBEE}" presName="hierRoot1" presStyleCnt="0"/>
      <dgm:spPr/>
    </dgm:pt>
    <dgm:pt modelId="{191345E7-7691-4414-A6EF-62A4544549A8}" type="pres">
      <dgm:prSet presAssocID="{E15996DB-D53B-46D5-BD9F-5C5ECC63CBEE}" presName="composite" presStyleCnt="0"/>
      <dgm:spPr/>
    </dgm:pt>
    <dgm:pt modelId="{576737E7-B46D-47D0-AAEA-B700303C51F6}" type="pres">
      <dgm:prSet presAssocID="{E15996DB-D53B-46D5-BD9F-5C5ECC63CBEE}" presName="background" presStyleLbl="node0" presStyleIdx="2" presStyleCnt="3"/>
      <dgm:spPr/>
    </dgm:pt>
    <dgm:pt modelId="{1C103BE6-4363-4202-B4E1-82F450F03177}" type="pres">
      <dgm:prSet presAssocID="{E15996DB-D53B-46D5-BD9F-5C5ECC63CBEE}" presName="text" presStyleLbl="fgAcc0" presStyleIdx="2" presStyleCnt="3">
        <dgm:presLayoutVars>
          <dgm:chPref val="3"/>
        </dgm:presLayoutVars>
      </dgm:prSet>
      <dgm:spPr/>
    </dgm:pt>
    <dgm:pt modelId="{2B7AD27F-588C-4223-8E81-957BD99F62E5}" type="pres">
      <dgm:prSet presAssocID="{E15996DB-D53B-46D5-BD9F-5C5ECC63CBEE}" presName="hierChild2" presStyleCnt="0"/>
      <dgm:spPr/>
    </dgm:pt>
  </dgm:ptLst>
  <dgm:cxnLst>
    <dgm:cxn modelId="{95312D33-F2E4-4C2A-9932-6A5CE19BAED5}" type="presOf" srcId="{1AE9B8F0-7A4A-477E-AB0A-CB1077369698}" destId="{A5D04D10-7012-4966-A518-CF723E24D3DE}" srcOrd="0" destOrd="0" presId="urn:microsoft.com/office/officeart/2005/8/layout/hierarchy1"/>
    <dgm:cxn modelId="{143C916C-B99A-4B81-A97C-B09BBFC866B2}" type="presOf" srcId="{94351385-67FC-4105-9E75-CC43BAFCE96D}" destId="{721D6164-621E-46D8-98B7-D908E0D1B3D5}" srcOrd="0" destOrd="0" presId="urn:microsoft.com/office/officeart/2005/8/layout/hierarchy1"/>
    <dgm:cxn modelId="{D99FD28F-2FE6-40FD-95F6-9FDDB1CAA478}" srcId="{C6C09C30-F930-47CC-A981-A34B6BDC68DF}" destId="{1AE9B8F0-7A4A-477E-AB0A-CB1077369698}" srcOrd="0" destOrd="0" parTransId="{B01732F1-C465-48AB-BFC5-223E99D5C4C1}" sibTransId="{3DD32CAC-8C81-41FD-93C9-C7B01B27F902}"/>
    <dgm:cxn modelId="{98742EC0-A761-4D84-9C5F-E5C69BFAC23B}" srcId="{C6C09C30-F930-47CC-A981-A34B6BDC68DF}" destId="{94351385-67FC-4105-9E75-CC43BAFCE96D}" srcOrd="1" destOrd="0" parTransId="{42D22358-0EB7-4EA6-93D0-C69944A870D9}" sibTransId="{00BE9CC7-3E49-47B5-BBCD-396B53A326BE}"/>
    <dgm:cxn modelId="{D96F5DD7-C6E2-4980-9CF9-E4547EA52F99}" type="presOf" srcId="{C6C09C30-F930-47CC-A981-A34B6BDC68DF}" destId="{DE921092-E40D-4853-8444-C6EB2D78B58D}" srcOrd="0" destOrd="0" presId="urn:microsoft.com/office/officeart/2005/8/layout/hierarchy1"/>
    <dgm:cxn modelId="{6F4A7BE0-2CA7-4713-A707-B168AA08D7DD}" srcId="{C6C09C30-F930-47CC-A981-A34B6BDC68DF}" destId="{E15996DB-D53B-46D5-BD9F-5C5ECC63CBEE}" srcOrd="2" destOrd="0" parTransId="{BBBB1F94-814B-472E-AFE2-1C489FDCFD5F}" sibTransId="{EAD83C3B-E0B8-4CA0-989A-3109552CA3CB}"/>
    <dgm:cxn modelId="{54832DE2-CA8F-4368-8FB5-68694A143C1D}" type="presOf" srcId="{E15996DB-D53B-46D5-BD9F-5C5ECC63CBEE}" destId="{1C103BE6-4363-4202-B4E1-82F450F03177}" srcOrd="0" destOrd="0" presId="urn:microsoft.com/office/officeart/2005/8/layout/hierarchy1"/>
    <dgm:cxn modelId="{8D51DEC9-5D83-488F-B4D0-63D59D3C08C3}" type="presParOf" srcId="{DE921092-E40D-4853-8444-C6EB2D78B58D}" destId="{B4671D87-04F4-44DA-A813-6141FC0C5DEF}" srcOrd="0" destOrd="0" presId="urn:microsoft.com/office/officeart/2005/8/layout/hierarchy1"/>
    <dgm:cxn modelId="{E4015C6D-03F8-4B1D-A350-5BAD14381468}" type="presParOf" srcId="{B4671D87-04F4-44DA-A813-6141FC0C5DEF}" destId="{C243D38B-FCBF-418A-80A0-CEABA048F2FC}" srcOrd="0" destOrd="0" presId="urn:microsoft.com/office/officeart/2005/8/layout/hierarchy1"/>
    <dgm:cxn modelId="{430A81F8-6381-454D-AA22-9E97169B2B40}" type="presParOf" srcId="{C243D38B-FCBF-418A-80A0-CEABA048F2FC}" destId="{597F67C1-BE5C-493B-AB63-F6F441B530C0}" srcOrd="0" destOrd="0" presId="urn:microsoft.com/office/officeart/2005/8/layout/hierarchy1"/>
    <dgm:cxn modelId="{2E0A1C44-A38B-4E13-8127-1EF7A7B85C32}" type="presParOf" srcId="{C243D38B-FCBF-418A-80A0-CEABA048F2FC}" destId="{A5D04D10-7012-4966-A518-CF723E24D3DE}" srcOrd="1" destOrd="0" presId="urn:microsoft.com/office/officeart/2005/8/layout/hierarchy1"/>
    <dgm:cxn modelId="{427BB483-9F24-4590-A05B-3AA19C5DF55E}" type="presParOf" srcId="{B4671D87-04F4-44DA-A813-6141FC0C5DEF}" destId="{8AC7887F-3361-48FB-BDB6-6C6672AD9207}" srcOrd="1" destOrd="0" presId="urn:microsoft.com/office/officeart/2005/8/layout/hierarchy1"/>
    <dgm:cxn modelId="{57B7C62E-9D02-43E1-BACD-8ECA2364ED25}" type="presParOf" srcId="{DE921092-E40D-4853-8444-C6EB2D78B58D}" destId="{69C1C596-AA1B-4FDA-AB9F-77F778CC706F}" srcOrd="1" destOrd="0" presId="urn:microsoft.com/office/officeart/2005/8/layout/hierarchy1"/>
    <dgm:cxn modelId="{DFC274AB-F5BB-4D3B-8452-17C8B104B814}" type="presParOf" srcId="{69C1C596-AA1B-4FDA-AB9F-77F778CC706F}" destId="{E44661E5-DEA4-4A38-A0BD-D9F403C3A7AD}" srcOrd="0" destOrd="0" presId="urn:microsoft.com/office/officeart/2005/8/layout/hierarchy1"/>
    <dgm:cxn modelId="{6F9561E7-39AE-42BC-8160-F0F2E135805A}" type="presParOf" srcId="{E44661E5-DEA4-4A38-A0BD-D9F403C3A7AD}" destId="{25E74B42-C66F-4865-B60D-E7EB29C73923}" srcOrd="0" destOrd="0" presId="urn:microsoft.com/office/officeart/2005/8/layout/hierarchy1"/>
    <dgm:cxn modelId="{B358784A-32DB-4379-854D-4523BB83C458}" type="presParOf" srcId="{E44661E5-DEA4-4A38-A0BD-D9F403C3A7AD}" destId="{721D6164-621E-46D8-98B7-D908E0D1B3D5}" srcOrd="1" destOrd="0" presId="urn:microsoft.com/office/officeart/2005/8/layout/hierarchy1"/>
    <dgm:cxn modelId="{426495BC-4B83-459C-A9A4-C99E2221964D}" type="presParOf" srcId="{69C1C596-AA1B-4FDA-AB9F-77F778CC706F}" destId="{B303CA06-ACFE-48EB-AF3D-EFEC7C53093F}" srcOrd="1" destOrd="0" presId="urn:microsoft.com/office/officeart/2005/8/layout/hierarchy1"/>
    <dgm:cxn modelId="{202B89A4-0824-4F92-A360-F90DAFC8ABC6}" type="presParOf" srcId="{DE921092-E40D-4853-8444-C6EB2D78B58D}" destId="{20B4B238-494A-426F-8CD5-A130CC96E949}" srcOrd="2" destOrd="0" presId="urn:microsoft.com/office/officeart/2005/8/layout/hierarchy1"/>
    <dgm:cxn modelId="{9A568BA3-6798-476D-B8E1-5CBA56E15B59}" type="presParOf" srcId="{20B4B238-494A-426F-8CD5-A130CC96E949}" destId="{191345E7-7691-4414-A6EF-62A4544549A8}" srcOrd="0" destOrd="0" presId="urn:microsoft.com/office/officeart/2005/8/layout/hierarchy1"/>
    <dgm:cxn modelId="{5293100F-DE34-4022-8AE2-E9587DE65DE3}" type="presParOf" srcId="{191345E7-7691-4414-A6EF-62A4544549A8}" destId="{576737E7-B46D-47D0-AAEA-B700303C51F6}" srcOrd="0" destOrd="0" presId="urn:microsoft.com/office/officeart/2005/8/layout/hierarchy1"/>
    <dgm:cxn modelId="{BC0570CA-94DF-4D50-8065-31FD9E83E1E3}" type="presParOf" srcId="{191345E7-7691-4414-A6EF-62A4544549A8}" destId="{1C103BE6-4363-4202-B4E1-82F450F03177}" srcOrd="1" destOrd="0" presId="urn:microsoft.com/office/officeart/2005/8/layout/hierarchy1"/>
    <dgm:cxn modelId="{66293673-27BA-43BC-9B22-3907FCF4DCA9}" type="presParOf" srcId="{20B4B238-494A-426F-8CD5-A130CC96E949}" destId="{2B7AD27F-588C-4223-8E81-957BD99F62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67C1-BE5C-493B-AB63-F6F441B530C0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04D10-7012-4966-A518-CF723E24D3DE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Open-source software (OSS) development encourages study and usage by a wide range of individuals and industries</a:t>
          </a:r>
        </a:p>
      </dsp:txBody>
      <dsp:txXfrm>
        <a:off x="383617" y="1103267"/>
        <a:ext cx="2847502" cy="1768010"/>
      </dsp:txXfrm>
    </dsp:sp>
    <dsp:sp modelId="{25E74B42-C66F-4865-B60D-E7EB29C73923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D6164-621E-46D8-98B7-D908E0D1B3D5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Encourages collaboration and forms communities</a:t>
          </a:r>
        </a:p>
      </dsp:txBody>
      <dsp:txXfrm>
        <a:off x="3998355" y="1103267"/>
        <a:ext cx="2847502" cy="1768010"/>
      </dsp:txXfrm>
    </dsp:sp>
    <dsp:sp modelId="{576737E7-B46D-47D0-AAEA-B700303C51F6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3BE6-4363-4202-B4E1-82F450F03177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 LT Pro"/>
            </a:rPr>
            <a:t>Many volunteer</a:t>
          </a:r>
          <a:r>
            <a:rPr lang="en-US" sz="1900" kern="1200" dirty="0"/>
            <a:t> their time</a:t>
          </a:r>
          <a:r>
            <a:rPr lang="en-US" sz="1900" kern="1200" dirty="0">
              <a:latin typeface="Avenir Next LT Pro"/>
            </a:rPr>
            <a:t> and</a:t>
          </a:r>
          <a:r>
            <a:rPr lang="en-US" sz="1900" kern="1200" dirty="0"/>
            <a:t> energy towards OSS and expect little in return</a:t>
          </a:r>
        </a:p>
      </dsp:txBody>
      <dsp:txXfrm>
        <a:off x="7613092" y="110326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04016252200010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775412"/>
            <a:ext cx="7889992" cy="382740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Politics of Programming: </a:t>
            </a:r>
            <a:r>
              <a:rPr lang="en-US" sz="3200" dirty="0">
                <a:solidFill>
                  <a:schemeClr val="tx2"/>
                </a:solidFill>
              </a:rPr>
              <a:t>Analyzing Possible Correlation Between Open-Source Software Contribution and Community Driven Action</a:t>
            </a:r>
            <a:br>
              <a:rPr lang="en-US" sz="3200" dirty="0"/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197" y="4756385"/>
            <a:ext cx="7389155" cy="141581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Matthew Kenneth Peterson</a:t>
            </a:r>
            <a:endParaRPr lang="en-US" sz="2200">
              <a:solidFill>
                <a:schemeClr val="tx2"/>
              </a:solidFill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ID# 3719754 | mpeters9@unb.ca</a:t>
            </a:r>
            <a:endParaRPr lang="en-U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1E0-1D90-122A-64BA-39C97E16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AD79-A88A-FC61-C29E-49C969E3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 likelihood for a positive correlation with overall political participation, as it describes likelihood of action.</a:t>
            </a:r>
          </a:p>
          <a:p>
            <a:r>
              <a:rPr lang="en-US" dirty="0"/>
              <a:t>High l</a:t>
            </a:r>
            <a:r>
              <a:rPr lang="en-US" dirty="0">
                <a:ea typeface="+mn-lt"/>
                <a:cs typeface="+mn-lt"/>
              </a:rPr>
              <a:t>ikelihood for a positive correlation with overall political freedom, as it outlines the effects of restrictions over political action.</a:t>
            </a:r>
            <a:endParaRPr lang="en-US" dirty="0"/>
          </a:p>
          <a:p>
            <a:r>
              <a:rPr lang="en-US" dirty="0"/>
              <a:t>Unsure over correlation between democratic culture. More exploratory than investigative.</a:t>
            </a:r>
          </a:p>
        </p:txBody>
      </p:sp>
    </p:spTree>
    <p:extLst>
      <p:ext uri="{BB962C8B-B14F-4D97-AF65-F5344CB8AC3E}">
        <p14:creationId xmlns:p14="http://schemas.microsoft.com/office/powerpoint/2010/main" val="34197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6BAB-85A3-C3E7-4F04-9CA6E793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B22-8F2B-FD11-5FD5-F221EED5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9978"/>
            <a:ext cx="10515600" cy="975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GitHub: </a:t>
            </a:r>
            <a:r>
              <a:rPr lang="en-US" i="1" dirty="0">
                <a:ea typeface="+mn-lt"/>
                <a:cs typeface="+mn-lt"/>
              </a:rPr>
              <a:t>https://github.com/MKP157/CS2704-Project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70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231-EA5E-0BE4-19C1-2603B120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Open-Source Software (OSS)?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1906-1017-154E-FAEE-7F4AC82B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5551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"Open-source software is </a:t>
            </a:r>
            <a:r>
              <a:rPr lang="en-US" i="1" dirty="0">
                <a:ea typeface="+mn-lt"/>
                <a:cs typeface="+mn-lt"/>
              </a:rPr>
              <a:t>code that is designed to be publicly accessible—anyone can see, modify</a:t>
            </a:r>
            <a:r>
              <a:rPr lang="en-US" dirty="0">
                <a:ea typeface="+mn-lt"/>
                <a:cs typeface="+mn-lt"/>
              </a:rPr>
              <a:t>, and distribute the code as they see fit."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"Open-source software is developed in a decentralized and collaborative way, relying on peer review and community production. Open-source software is developed by communities, rather than a single author or company."</a:t>
            </a:r>
            <a:endParaRPr lang="en-US" dirty="0"/>
          </a:p>
          <a:p>
            <a:pPr marL="0" indent="0" algn="r">
              <a:buNone/>
            </a:pPr>
            <a:r>
              <a:rPr lang="en-US" i="1"/>
              <a:t>-Red Hat</a:t>
            </a:r>
            <a:endParaRPr lang="en-US"/>
          </a:p>
          <a:p>
            <a:pPr marL="0" indent="0" algn="r">
              <a:buNone/>
            </a:pPr>
            <a:r>
              <a:rPr lang="en-US" i="1" dirty="0"/>
              <a:t> </a:t>
            </a:r>
            <a:r>
              <a:rPr lang="en-US" sz="1900" dirty="0">
                <a:ea typeface="+mn-lt"/>
                <a:cs typeface="+mn-lt"/>
              </a:rPr>
              <a:t>https://www.redhat.com/en/topics/open-source/what-is-open-source</a:t>
            </a:r>
            <a:r>
              <a:rPr lang="en-US" sz="1900" i="1" dirty="0"/>
              <a:t> 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5307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CE70C-FB7F-EC5D-B4AA-333198F0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A Thriving Community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E04890D-9661-5964-79AF-029EAD66D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9399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0" name="Graphic 129" descr="Users with solid fill">
            <a:extLst>
              <a:ext uri="{FF2B5EF4-FFF2-40B4-BE49-F238E27FC236}">
                <a16:creationId xmlns:a16="http://schemas.microsoft.com/office/drawing/2014/main" id="{5464BA58-B1BA-C41D-6337-75FCAC9EC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121" y="5300933"/>
            <a:ext cx="1777041" cy="1777041"/>
          </a:xfrm>
          <a:prstGeom prst="rect">
            <a:avLst/>
          </a:prstGeom>
        </p:spPr>
      </p:pic>
      <p:pic>
        <p:nvPicPr>
          <p:cNvPr id="131" name="Graphic 130" descr="Open book with solid fill">
            <a:extLst>
              <a:ext uri="{FF2B5EF4-FFF2-40B4-BE49-F238E27FC236}">
                <a16:creationId xmlns:a16="http://schemas.microsoft.com/office/drawing/2014/main" id="{0498A0BE-D1F3-CC81-DF0E-B0DE247FE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86310" y="5358443"/>
            <a:ext cx="1431984" cy="1503870"/>
          </a:xfrm>
          <a:prstGeom prst="rect">
            <a:avLst/>
          </a:prstGeom>
        </p:spPr>
      </p:pic>
      <p:pic>
        <p:nvPicPr>
          <p:cNvPr id="133" name="Graphic 132" descr="Programmer male with solid fill">
            <a:extLst>
              <a:ext uri="{FF2B5EF4-FFF2-40B4-BE49-F238E27FC236}">
                <a16:creationId xmlns:a16="http://schemas.microsoft.com/office/drawing/2014/main" id="{A22A5DD2-7C75-5238-93B1-D06CCA419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5630" y="5473461"/>
            <a:ext cx="1288211" cy="12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 descr="Codes on papers">
            <a:extLst>
              <a:ext uri="{FF2B5EF4-FFF2-40B4-BE49-F238E27FC236}">
                <a16:creationId xmlns:a16="http://schemas.microsoft.com/office/drawing/2014/main" id="{6A0406B1-3595-3EB9-1929-CC19297AC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0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4E216-F779-0535-44B6-CE530F67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4718649"/>
            <a:ext cx="10003218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Societal Implications?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564B5-C76A-684E-0603-97554A8EB773}"/>
              </a:ext>
            </a:extLst>
          </p:cNvPr>
          <p:cNvSpPr txBox="1"/>
          <p:nvPr/>
        </p:nvSpPr>
        <p:spPr>
          <a:xfrm>
            <a:off x="6553200" y="399684"/>
            <a:ext cx="4800600" cy="3935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2021 study showed that there were many countries which far exceeded others in open-source contributions per capita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Established a positive correlation between gross national income (GNI) and open-source contributions per capita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173D4-5996-86AC-634D-71F2D5248128}"/>
              </a:ext>
            </a:extLst>
          </p:cNvPr>
          <p:cNvSpPr txBox="1"/>
          <p:nvPr/>
        </p:nvSpPr>
        <p:spPr>
          <a:xfrm>
            <a:off x="1221530" y="5937946"/>
            <a:ext cx="109762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J. Wachs, M. Nitecki, W. Schueller, A. </a:t>
            </a:r>
            <a:r>
              <a:rPr lang="en-US" sz="1600" i="1" dirty="0" err="1">
                <a:solidFill>
                  <a:schemeClr val="bg1"/>
                </a:solidFill>
                <a:ea typeface="+mn-lt"/>
                <a:cs typeface="+mn-lt"/>
              </a:rPr>
              <a:t>Polleres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. "The Geography of Open Source Software: Evidence from GitHub." Technological Forecasting and Social Change (2022):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https://www.sciencedirect.com/science/article/pii/S0040162522000105</a:t>
            </a:r>
            <a:endParaRPr lang="en-US" sz="16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9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https://ars.els-cdn.com/content/image/1-s2.0-S0040162522000105-gr1_lrg.jpg">
            <a:extLst>
              <a:ext uri="{FF2B5EF4-FFF2-40B4-BE49-F238E27FC236}">
                <a16:creationId xmlns:a16="http://schemas.microsoft.com/office/drawing/2014/main" id="{4EDA456D-7500-515C-514E-8323F150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21" t="454" r="48524" b="-361"/>
          <a:stretch/>
        </p:blipFill>
        <p:spPr>
          <a:xfrm>
            <a:off x="1725598" y="330389"/>
            <a:ext cx="8734004" cy="5582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0531B-95DA-AFCB-BB54-C97074E4AC15}"/>
              </a:ext>
            </a:extLst>
          </p:cNvPr>
          <p:cNvSpPr txBox="1"/>
          <p:nvPr/>
        </p:nvSpPr>
        <p:spPr>
          <a:xfrm>
            <a:off x="1483989" y="6035525"/>
            <a:ext cx="92122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figure from the study showing correlation between GitHub </a:t>
            </a:r>
            <a:endParaRPr lang="en-US"/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contributions and gross national income (GNI).</a:t>
            </a:r>
          </a:p>
        </p:txBody>
      </p:sp>
    </p:spTree>
    <p:extLst>
      <p:ext uri="{BB962C8B-B14F-4D97-AF65-F5344CB8AC3E}">
        <p14:creationId xmlns:p14="http://schemas.microsoft.com/office/powerpoint/2010/main" val="2126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7DD83-8C23-4292-86EE-35D1060B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90C9A-0991-401B-895E-E99FA71CB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EA57-23A1-D14E-F0BC-16B0B082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7D11-71FF-175B-1567-1686500F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656" y="913444"/>
            <a:ext cx="6171225" cy="5031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 willingness to contribute to open-source communities may indicate a stronger cultural desire to contribute towards society as a whole</a:t>
            </a:r>
          </a:p>
        </p:txBody>
      </p:sp>
    </p:spTree>
    <p:extLst>
      <p:ext uri="{BB962C8B-B14F-4D97-AF65-F5344CB8AC3E}">
        <p14:creationId xmlns:p14="http://schemas.microsoft.com/office/powerpoint/2010/main" val="13137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5ED2-004F-7BF9-E9CE-0FB3C4A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D576-5EEC-23DA-4596-A0F5953B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GitHub Open-Source Contribution Regions Study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https://github.com/johanneswachs/OSS_Geography_Data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600" dirty="0"/>
              <a:t>Economist Intelligence Unit's Democracy Index</a:t>
            </a:r>
            <a:endParaRPr lang="en-US" sz="3600" i="1" dirty="0"/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https://github.com/owid/notebooks/tree/main/BastianHerre/democracy/datasets/cleaned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307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17C-5F8E-777C-CC18-9635E68A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on Democracy?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D684-D0A1-EBAC-A0A9-C48EADDA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on democratic practices and tendencies</a:t>
            </a:r>
            <a:r>
              <a:rPr lang="en-US" dirty="0"/>
              <a:t> is significantly more documented and </a:t>
            </a:r>
            <a:r>
              <a:rPr lang="en-US"/>
              <a:t>analyzed and</a:t>
            </a:r>
            <a:r>
              <a:rPr lang="en-US" dirty="0"/>
              <a:t> is usually maintained by a centralized international entity. Better descripts societal practices over time.</a:t>
            </a:r>
          </a:p>
          <a:p>
            <a:r>
              <a:rPr lang="en-US" b="1" dirty="0"/>
              <a:t>Data on volunteer work</a:t>
            </a:r>
            <a:r>
              <a:rPr lang="en-US" dirty="0"/>
              <a:t> is inconsistent in structure and poorly maintained between nations. </a:t>
            </a:r>
            <a:r>
              <a:rPr lang="en-US"/>
              <a:t>Comparatively</a:t>
            </a:r>
            <a:r>
              <a:rPr lang="en-US" dirty="0"/>
              <a:t> less data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1350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4C24-538B-16C9-E6D3-1BAF9532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A72-4F8E-2E11-DC2E-282232CD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3" y="2362200"/>
            <a:ext cx="9529689" cy="39359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Democracy is multifaceted! Three metrics chosen for data analysis: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Overall political participation index.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 </a:t>
            </a:r>
            <a:br>
              <a:rPr lang="en-US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Describes the actual participation by citizens in federal elections.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Democratic culture index.</a:t>
            </a:r>
            <a:br>
              <a:rPr lang="en-US" sz="20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Extent to which a country's citizens prefer democratic institutions over non-democratic ones.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Free and fair election index.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This describes the extent to which a country hosts free and fair elections for its citizens.</a:t>
            </a:r>
          </a:p>
        </p:txBody>
      </p:sp>
    </p:spTree>
    <p:extLst>
      <p:ext uri="{BB962C8B-B14F-4D97-AF65-F5344CB8AC3E}">
        <p14:creationId xmlns:p14="http://schemas.microsoft.com/office/powerpoint/2010/main" val="293558117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BlockprintVTI</vt:lpstr>
      <vt:lpstr>Politics of Programming: Analyzing Possible Correlation Between Open-Source Software Contribution and Community Driven Action </vt:lpstr>
      <vt:lpstr>What is Open-Source Software (OSS)?</vt:lpstr>
      <vt:lpstr>A Thriving Community</vt:lpstr>
      <vt:lpstr>Societal Implications?</vt:lpstr>
      <vt:lpstr>PowerPoint Presentation</vt:lpstr>
      <vt:lpstr>Hypothesis</vt:lpstr>
      <vt:lpstr>Data Sets</vt:lpstr>
      <vt:lpstr>Why Data on Democracy?</vt:lpstr>
      <vt:lpstr>Metrics</vt:lpstr>
      <vt:lpstr>Expected 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2023-11-14T01:04:32Z</dcterms:created>
  <dcterms:modified xsi:type="dcterms:W3CDTF">2023-11-14T02:08:20Z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