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6.png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moji.trufffle.studio/shop/thumbs-up-emoj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6ED3-410A-4EAE-9B6A-A17425F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              </a:t>
            </a:r>
            <a:r>
              <a:rPr lang="en-US" sz="4000" b="1" dirty="0">
                <a:latin typeface="Britannic Bold" panose="020B0903060703020204" pitchFamily="34" charset="0"/>
              </a:rPr>
              <a:t>Bhavan’s Vivekananda College Of</a:t>
            </a:r>
            <a:br>
              <a:rPr lang="en-US" sz="4000" b="1" dirty="0">
                <a:latin typeface="Britannic Bold" panose="020B0903060703020204" pitchFamily="34" charset="0"/>
              </a:rPr>
            </a:br>
            <a:r>
              <a:rPr lang="en-US" sz="4000" b="1" dirty="0">
                <a:latin typeface="Britannic Bold" panose="020B0903060703020204" pitchFamily="34" charset="0"/>
              </a:rPr>
              <a:t>              Science , Humanities &amp; Commerce </a:t>
            </a:r>
            <a:br>
              <a:rPr lang="en-US" b="1" dirty="0"/>
            </a:br>
            <a:br>
              <a:rPr lang="en-US" b="1" dirty="0"/>
            </a:br>
            <a:br>
              <a:rPr lang="en-US" dirty="0"/>
            </a:br>
            <a:r>
              <a:rPr lang="en-US" dirty="0"/>
              <a:t>                     </a:t>
            </a:r>
            <a:br>
              <a:rPr lang="en-US" dirty="0"/>
            </a:br>
            <a:r>
              <a:rPr lang="en-US" dirty="0"/>
              <a:t>  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FB341-DA52-4D89-A4C6-EEBECF450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332" y="4165846"/>
            <a:ext cx="10131428" cy="1447800"/>
          </a:xfrm>
        </p:spPr>
        <p:txBody>
          <a:bodyPr>
            <a:normAutofit/>
          </a:bodyPr>
          <a:lstStyle/>
          <a:p>
            <a:r>
              <a:rPr lang="en-US" sz="2400" dirty="0"/>
              <a:t>     </a:t>
            </a:r>
            <a:r>
              <a:rPr lang="en-US" sz="2400" dirty="0">
                <a:latin typeface="Arial Black" panose="020B0A04020102020204" pitchFamily="34" charset="0"/>
              </a:rPr>
              <a:t>TOPIC: MONTHLY SUNSPOT DATASET</a:t>
            </a:r>
          </a:p>
          <a:p>
            <a:r>
              <a:rPr lang="en-US" dirty="0">
                <a:latin typeface="Arial Black" panose="020B0A04020102020204" pitchFamily="34" charset="0"/>
              </a:rPr>
              <a:t>     29:MOVVA KALYANA PADMAVATHI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C146D4-D9BB-416B-A38E-B44ECE9C2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43" y="749793"/>
            <a:ext cx="1551004" cy="154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CCE6448B-360B-4BD0-90FC-D208A8C6CD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0F26B2-5543-4561-B326-390AFEC4F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253" y="48550"/>
            <a:ext cx="971892" cy="8520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AE65FC1-CCA8-4B76-A4D8-6B76CE46D682}"/>
              </a:ext>
            </a:extLst>
          </p:cNvPr>
          <p:cNvSpPr/>
          <p:nvPr/>
        </p:nvSpPr>
        <p:spPr>
          <a:xfrm flipV="1">
            <a:off x="1014643" y="3873992"/>
            <a:ext cx="166087" cy="1321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056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3890E-1B1A-422C-BA3C-D3806A3D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 Black" panose="020B0A04020102020204" pitchFamily="34" charset="0"/>
                <a:cs typeface="Arial" panose="020B0604020202020204" pitchFamily="34" charset="0"/>
              </a:rPr>
              <a:t>  Arima and Prediction</a:t>
            </a:r>
            <a:br>
              <a:rPr lang="en-US" sz="2400" dirty="0">
                <a:latin typeface="Arial Black" panose="020B0A040201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 Black" panose="020B0A040201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 Black" panose="020B0A040201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 Black" panose="020B0A040201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 Black" panose="020B0A04020102020204" pitchFamily="34" charset="0"/>
                <a:cs typeface="Arial" panose="020B0604020202020204" pitchFamily="34" charset="0"/>
              </a:rPr>
            </a:br>
            <a:endParaRPr lang="en-IN" sz="24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231EB6D4-7D48-4FEB-AE81-E27F9896C24E}"/>
              </a:ext>
            </a:extLst>
          </p:cNvPr>
          <p:cNvSpPr/>
          <p:nvPr/>
        </p:nvSpPr>
        <p:spPr>
          <a:xfrm>
            <a:off x="825624" y="878888"/>
            <a:ext cx="115410" cy="7812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8C0C95-2197-47AC-92AA-793864E37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066" y="0"/>
            <a:ext cx="1073734" cy="7618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898B4DC-D231-4C25-BD91-502ED9DAF6CB}"/>
              </a:ext>
            </a:extLst>
          </p:cNvPr>
          <p:cNvSpPr txBox="1"/>
          <p:nvPr/>
        </p:nvSpPr>
        <p:spPr>
          <a:xfrm>
            <a:off x="3048000" y="296928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 Black" panose="020B0A04020102020204" pitchFamily="34" charset="0"/>
                <a:cs typeface="Arial" panose="020B0604020202020204" pitchFamily="34" charset="0"/>
              </a:rPr>
              <a:t>  </a:t>
            </a:r>
            <a:br>
              <a:rPr lang="en-US" sz="1800" dirty="0">
                <a:latin typeface="Arial Black" panose="020B0A0402010202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AA8019-409C-435C-894B-CB4A280C943A}"/>
              </a:ext>
            </a:extLst>
          </p:cNvPr>
          <p:cNvSpPr txBox="1"/>
          <p:nvPr/>
        </p:nvSpPr>
        <p:spPr>
          <a:xfrm>
            <a:off x="1578707" y="6017056"/>
            <a:ext cx="9808307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FFFF00"/>
                </a:solidFill>
                <a:cs typeface="Arial" panose="020B0604020202020204" pitchFamily="34" charset="0"/>
              </a:rPr>
              <a:t>We Predicted next 10 years sunspots using 230 years sunspots data.  </a:t>
            </a:r>
            <a:br>
              <a:rPr lang="en-US" sz="2000" b="1" dirty="0">
                <a:solidFill>
                  <a:srgbClr val="FFFF00"/>
                </a:solidFill>
                <a:cs typeface="Arial" panose="020B0604020202020204" pitchFamily="34" charset="0"/>
              </a:rPr>
            </a:br>
            <a:r>
              <a:rPr lang="en-US" sz="2000" b="1" dirty="0">
                <a:solidFill>
                  <a:srgbClr val="FFFF00"/>
                </a:solidFill>
                <a:cs typeface="Arial" panose="020B0604020202020204" pitchFamily="34" charset="0"/>
              </a:rPr>
              <a:t>  MAPE(Mean Absolute Percentage Error)=  0.3521375</a:t>
            </a:r>
            <a:br>
              <a:rPr lang="en-US" sz="1800" dirty="0">
                <a:latin typeface="Arial Black" panose="020B0A0402010202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821D732-A1C8-428C-BB53-E3DB8702858B}"/>
              </a:ext>
            </a:extLst>
          </p:cNvPr>
          <p:cNvSpPr/>
          <p:nvPr/>
        </p:nvSpPr>
        <p:spPr>
          <a:xfrm>
            <a:off x="1633415" y="6143055"/>
            <a:ext cx="54708" cy="105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E69E5B-FFE6-4D47-BD9D-8F91D4D6275F}"/>
              </a:ext>
            </a:extLst>
          </p:cNvPr>
          <p:cNvSpPr/>
          <p:nvPr/>
        </p:nvSpPr>
        <p:spPr>
          <a:xfrm flipV="1">
            <a:off x="1633415" y="6468463"/>
            <a:ext cx="54709" cy="82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3FF55-B496-44BF-BB6A-5DE7D2D7E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269" y="1746560"/>
            <a:ext cx="6698560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11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10C8B7-B77E-4EBD-B666-6E6BB1750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980" y="1537270"/>
            <a:ext cx="4023709" cy="10668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E19FFA-D296-4290-89E3-492A27457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338004" y="2893336"/>
            <a:ext cx="5415379" cy="30191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FB8FE0-CB6E-4D5A-AC0C-1EA6376EF1AD}"/>
              </a:ext>
            </a:extLst>
          </p:cNvPr>
          <p:cNvSpPr txBox="1"/>
          <p:nvPr/>
        </p:nvSpPr>
        <p:spPr>
          <a:xfrm>
            <a:off x="2667000" y="685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moji.trufffle.studio/shop/thumbs-up-emoji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/3.0/"/>
              </a:rPr>
              <a:t>CC BY</a:t>
            </a:r>
            <a:endParaRPr lang="en-IN" sz="9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DFC65B-84BA-4132-8752-AB9AFECD6D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30274" y="0"/>
            <a:ext cx="1072989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5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D998B-BE21-4423-91F3-83D34847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</a:t>
            </a:r>
            <a:r>
              <a:rPr lang="en-US" sz="2700" b="1" dirty="0">
                <a:latin typeface="Arial Black" panose="020B0A04020102020204" pitchFamily="34" charset="0"/>
              </a:rPr>
              <a:t>Description:</a:t>
            </a:r>
            <a:br>
              <a:rPr lang="en-US" sz="2700" b="1" dirty="0">
                <a:latin typeface="Arial Black" panose="020B0A04020102020204" pitchFamily="34" charset="0"/>
              </a:rPr>
            </a:br>
            <a:r>
              <a:rPr lang="en-US" sz="2700" b="1" dirty="0">
                <a:latin typeface="Arial Black" panose="020B0A04020102020204" pitchFamily="34" charset="0"/>
              </a:rPr>
              <a:t>  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   </a:t>
            </a:r>
            <a:r>
              <a:rPr lang="en-US" sz="2200" b="1" dirty="0">
                <a:latin typeface="+mn-lt"/>
              </a:rPr>
              <a:t>This dataset describes a monthly count of the number of observed sunspots for just over</a:t>
            </a:r>
            <a:br>
              <a:rPr lang="en-US" sz="2200" b="1" dirty="0">
                <a:latin typeface="+mn-lt"/>
              </a:rPr>
            </a:br>
            <a:r>
              <a:rPr lang="en-US" sz="2200" b="1" dirty="0">
                <a:latin typeface="+mn-lt"/>
              </a:rPr>
              <a:t>       230 years(1749-1983).The units are a count and there are 2,820 observations.</a:t>
            </a:r>
            <a:br>
              <a:rPr lang="en-US" sz="2200" b="1" dirty="0">
                <a:latin typeface="+mn-lt"/>
              </a:rPr>
            </a:br>
            <a:r>
              <a:rPr lang="en-US" sz="2200" b="1" dirty="0">
                <a:latin typeface="+mn-lt"/>
              </a:rPr>
              <a:t>     </a:t>
            </a:r>
            <a:r>
              <a:rPr lang="en-US" sz="2200" b="1" dirty="0">
                <a:latin typeface="Arial Black" panose="020B0A04020102020204" pitchFamily="34" charset="0"/>
              </a:rPr>
              <a:t>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E8FCE-0BF7-4118-B26B-DCFEAB2CE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      </a:t>
            </a:r>
            <a:r>
              <a:rPr lang="en-US" sz="2600" dirty="0">
                <a:latin typeface="Arial Black" panose="020B0A04020102020204" pitchFamily="34" charset="0"/>
              </a:rPr>
              <a:t>Objective: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    </a:t>
            </a:r>
            <a:r>
              <a:rPr lang="en-IN" sz="2200" b="1" dirty="0"/>
              <a:t>For sunspot dataset , predict for next 10 years .Split to train/test and</a:t>
            </a:r>
          </a:p>
          <a:p>
            <a:r>
              <a:rPr lang="en-IN" sz="2200" b="1" dirty="0"/>
              <a:t>        report MAPE and AIC.</a:t>
            </a:r>
            <a:endParaRPr lang="en-US" sz="2200" b="1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E45195FA-186A-4F4E-A14B-24527C31A676}"/>
              </a:ext>
            </a:extLst>
          </p:cNvPr>
          <p:cNvSpPr/>
          <p:nvPr/>
        </p:nvSpPr>
        <p:spPr>
          <a:xfrm flipH="1">
            <a:off x="976544" y="609601"/>
            <a:ext cx="142041" cy="16630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A65F87F-9033-4430-98E1-EA4FAF2C3943}"/>
              </a:ext>
            </a:extLst>
          </p:cNvPr>
          <p:cNvSpPr/>
          <p:nvPr/>
        </p:nvSpPr>
        <p:spPr>
          <a:xfrm>
            <a:off x="976545" y="4343400"/>
            <a:ext cx="142042" cy="162239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EDD70F-7C3F-4354-95BA-8FB015251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822" y="0"/>
            <a:ext cx="939616" cy="83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6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C4ED5-D03E-405C-9629-728CB7DF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  Data and Data Quality Check</a:t>
            </a:r>
            <a:br>
              <a:rPr lang="en-US" sz="2400" dirty="0">
                <a:latin typeface="Arial Black" panose="020B0A04020102020204" pitchFamily="34" charset="0"/>
              </a:rPr>
            </a:br>
            <a:r>
              <a:rPr lang="en-US" sz="2400" dirty="0">
                <a:latin typeface="Arial Black" panose="020B0A04020102020204" pitchFamily="34" charset="0"/>
              </a:rPr>
              <a:t>  </a:t>
            </a:r>
            <a:br>
              <a:rPr lang="en-US" sz="2400" dirty="0">
                <a:latin typeface="Arial Black" panose="020B0A04020102020204" pitchFamily="34" charset="0"/>
              </a:rPr>
            </a:br>
            <a:r>
              <a:rPr lang="en-US" sz="2400" dirty="0">
                <a:latin typeface="Arial Black" panose="020B0A04020102020204" pitchFamily="34" charset="0"/>
              </a:rPr>
              <a:t>  </a:t>
            </a:r>
            <a:r>
              <a:rPr lang="en-US" sz="2400" b="1" dirty="0">
                <a:latin typeface="+mn-lt"/>
              </a:rPr>
              <a:t>Number of instances:2,820 </a:t>
            </a:r>
            <a:br>
              <a:rPr lang="en-US" sz="2400" b="1" dirty="0">
                <a:latin typeface="+mn-lt"/>
              </a:rPr>
            </a:br>
            <a:r>
              <a:rPr lang="en-US" sz="2400" b="1" dirty="0">
                <a:latin typeface="+mn-lt"/>
              </a:rPr>
              <a:t>   Number of Attributes:2(Months,Sunspots) </a:t>
            </a:r>
            <a:br>
              <a:rPr lang="en-US" sz="2400" b="1" dirty="0">
                <a:latin typeface="+mn-lt"/>
              </a:rPr>
            </a:br>
            <a:r>
              <a:rPr lang="en-US" sz="2400" b="1" dirty="0">
                <a:latin typeface="+mn-lt"/>
              </a:rPr>
              <a:t>   Missing Attribute Values:None </a:t>
            </a:r>
            <a:br>
              <a:rPr lang="en-US" sz="2400" b="1" dirty="0">
                <a:latin typeface="+mn-lt"/>
              </a:rPr>
            </a:br>
            <a:br>
              <a:rPr lang="en-US" sz="2400" b="1" dirty="0">
                <a:latin typeface="+mn-lt"/>
              </a:rPr>
            </a:br>
            <a:endParaRPr lang="en-IN" sz="2400" b="1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09D1C6-0008-4B97-9D6E-330BAF759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129" y="3231471"/>
            <a:ext cx="4751099" cy="2914650"/>
          </a:xfrm>
          <a:prstGeom prst="rect">
            <a:avLst/>
          </a:prstGeom>
        </p:spPr>
      </p:pic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47B0F8B7-7242-4689-973A-7F3192A3E06D}"/>
              </a:ext>
            </a:extLst>
          </p:cNvPr>
          <p:cNvSpPr/>
          <p:nvPr/>
        </p:nvSpPr>
        <p:spPr>
          <a:xfrm flipH="1">
            <a:off x="763480" y="905522"/>
            <a:ext cx="143372" cy="22016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461C3-F390-4E68-87A4-EE526970E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0554" y="0"/>
            <a:ext cx="970163" cy="96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4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F877-7C96-46F0-B747-EFB84A5C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   </a:t>
            </a:r>
            <a:br>
              <a:rPr lang="en-US" sz="2400" dirty="0">
                <a:latin typeface="Arial Black" panose="020B0A04020102020204" pitchFamily="34" charset="0"/>
              </a:rPr>
            </a:br>
            <a:r>
              <a:rPr lang="en-US" sz="2400" dirty="0">
                <a:latin typeface="Arial Black" panose="020B0A04020102020204" pitchFamily="34" charset="0"/>
              </a:rPr>
              <a:t>   Converting data frame to time series</a:t>
            </a:r>
            <a:br>
              <a:rPr lang="en-US" sz="2400" dirty="0">
                <a:latin typeface="Arial Black" panose="020B0A04020102020204" pitchFamily="34" charset="0"/>
              </a:rPr>
            </a:br>
            <a:br>
              <a:rPr lang="en-US" sz="2400" dirty="0">
                <a:latin typeface="Arial Black" panose="020B0A04020102020204" pitchFamily="34" charset="0"/>
              </a:rPr>
            </a:br>
            <a:r>
              <a:rPr lang="en-US" sz="2400" dirty="0">
                <a:latin typeface="Arial Black" panose="020B0A04020102020204" pitchFamily="34" charset="0"/>
              </a:rPr>
              <a:t>    </a:t>
            </a:r>
            <a:br>
              <a:rPr lang="en-US" sz="2400" dirty="0">
                <a:latin typeface="Arial Black" panose="020B0A04020102020204" pitchFamily="34" charset="0"/>
              </a:rPr>
            </a:br>
            <a:br>
              <a:rPr lang="en-US" sz="2400" dirty="0">
                <a:latin typeface="Arial Black" panose="020B0A04020102020204" pitchFamily="34" charset="0"/>
              </a:rPr>
            </a:br>
            <a:br>
              <a:rPr lang="en-US" sz="2400" dirty="0">
                <a:latin typeface="Arial Black" panose="020B0A04020102020204" pitchFamily="34" charset="0"/>
              </a:rPr>
            </a:br>
            <a:br>
              <a:rPr lang="en-US" sz="2400" dirty="0">
                <a:latin typeface="Arial Black" panose="020B0A04020102020204" pitchFamily="34" charset="0"/>
              </a:rPr>
            </a:br>
            <a:r>
              <a:rPr lang="en-US" sz="2400" dirty="0">
                <a:latin typeface="Arial Black" panose="020B0A04020102020204" pitchFamily="34" charset="0"/>
              </a:rPr>
              <a:t>     </a:t>
            </a:r>
            <a:br>
              <a:rPr lang="en-US" sz="2400" dirty="0">
                <a:latin typeface="Arial Black" panose="020B0A04020102020204" pitchFamily="34" charset="0"/>
              </a:rPr>
            </a:br>
            <a:br>
              <a:rPr lang="en-US" sz="2400" dirty="0">
                <a:latin typeface="Arial Black" panose="020B0A04020102020204" pitchFamily="34" charset="0"/>
              </a:rPr>
            </a:br>
            <a:br>
              <a:rPr lang="en-US" sz="2400" dirty="0">
                <a:latin typeface="Arial Black" panose="020B0A04020102020204" pitchFamily="34" charset="0"/>
              </a:rPr>
            </a:br>
            <a:r>
              <a:rPr lang="en-US" sz="2400" dirty="0">
                <a:latin typeface="Arial Black" panose="020B0A04020102020204" pitchFamily="34" charset="0"/>
              </a:rPr>
              <a:t>   Decomposition Plot  </a:t>
            </a:r>
            <a:endParaRPr lang="en-IN" sz="2400" dirty="0">
              <a:latin typeface="Arial Black" panose="020B0A040201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25A11-CB18-4E79-ADE0-76C8DD6AF7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        </a:t>
            </a:r>
            <a:r>
              <a:rPr lang="en-US" sz="2400" dirty="0"/>
              <a:t>plot(decompose(sunspots.ts))</a:t>
            </a:r>
          </a:p>
          <a:p>
            <a:endParaRPr lang="en-US" sz="2400" dirty="0"/>
          </a:p>
          <a:p>
            <a:r>
              <a:rPr lang="en-US" sz="2400" dirty="0"/>
              <a:t>      </a:t>
            </a:r>
            <a:endParaRPr lang="en-IN" sz="2400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7CB7693-CA73-4E33-B349-7FC51FE04599}"/>
              </a:ext>
            </a:extLst>
          </p:cNvPr>
          <p:cNvSpPr/>
          <p:nvPr/>
        </p:nvSpPr>
        <p:spPr>
          <a:xfrm>
            <a:off x="909960" y="467558"/>
            <a:ext cx="66584" cy="8877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06E48546-102B-45A1-812E-FBDE73E476BD}"/>
              </a:ext>
            </a:extLst>
          </p:cNvPr>
          <p:cNvSpPr/>
          <p:nvPr/>
        </p:nvSpPr>
        <p:spPr>
          <a:xfrm flipH="1">
            <a:off x="909960" y="3429001"/>
            <a:ext cx="66584" cy="10364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BCA3296-39A2-4222-A325-84659485CCE1}"/>
              </a:ext>
            </a:extLst>
          </p:cNvPr>
          <p:cNvSpPr/>
          <p:nvPr/>
        </p:nvSpPr>
        <p:spPr>
          <a:xfrm>
            <a:off x="976544" y="4479525"/>
            <a:ext cx="319596" cy="258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50B985-8AE3-4B4D-96F7-6DB9B8FAC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852" y="3577701"/>
            <a:ext cx="6178166" cy="28764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7D834F-01A7-429C-A590-527335EB6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7228" y="-1"/>
            <a:ext cx="1104790" cy="8256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C590FC-AAFA-4324-A87D-C1844F0BB8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39" t="24093" r="64914" b="67860"/>
          <a:stretch/>
        </p:blipFill>
        <p:spPr>
          <a:xfrm>
            <a:off x="1374772" y="1419170"/>
            <a:ext cx="6178166" cy="150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0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B471D-B83B-4E15-BA7F-21EAEB377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   Seasonality Plot</a:t>
            </a:r>
            <a:br>
              <a:rPr lang="en-US" sz="2400" dirty="0">
                <a:latin typeface="Arial Black" panose="020B0A04020102020204" pitchFamily="34" charset="0"/>
              </a:rPr>
            </a:br>
            <a:br>
              <a:rPr lang="en-US" sz="2400" dirty="0">
                <a:latin typeface="Arial Black" panose="020B0A04020102020204" pitchFamily="34" charset="0"/>
              </a:rPr>
            </a:br>
            <a:r>
              <a:rPr lang="en-US" sz="2400" dirty="0">
                <a:latin typeface="Arial Black" panose="020B0A04020102020204" pitchFamily="34" charset="0"/>
              </a:rPr>
              <a:t>      </a:t>
            </a:r>
            <a:r>
              <a:rPr lang="en-US" sz="2400" dirty="0">
                <a:latin typeface="+mn-lt"/>
              </a:rPr>
              <a:t>ggseasonplot(sunspots.ts)</a:t>
            </a: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Arial Black" panose="020B0A04020102020204" pitchFamily="34" charset="0"/>
              </a:rPr>
            </a:br>
            <a:endParaRPr lang="en-IN" sz="2400" dirty="0">
              <a:latin typeface="Arial Black" panose="020B0A04020102020204" pitchFamily="34" charset="0"/>
            </a:endParaRP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C7FC82FA-2B5E-4159-B17B-3F7AB6049C81}"/>
              </a:ext>
            </a:extLst>
          </p:cNvPr>
          <p:cNvSpPr/>
          <p:nvPr/>
        </p:nvSpPr>
        <p:spPr>
          <a:xfrm flipH="1">
            <a:off x="923278" y="701336"/>
            <a:ext cx="90105" cy="9055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0451024-CAD1-41A6-8800-D765953D0BBB}"/>
              </a:ext>
            </a:extLst>
          </p:cNvPr>
          <p:cNvSpPr/>
          <p:nvPr/>
        </p:nvSpPr>
        <p:spPr>
          <a:xfrm>
            <a:off x="968330" y="1985566"/>
            <a:ext cx="275207" cy="152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C6ABA1-298A-4A9B-890D-AEE48C486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234" y="2490007"/>
            <a:ext cx="6698560" cy="41151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51C354-B91A-4840-A2F3-D082BE1D5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7227" y="0"/>
            <a:ext cx="1184919" cy="90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6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222F-D17D-40B8-9E79-11F2B695E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62867"/>
            <a:ext cx="10131427" cy="3124199"/>
          </a:xfrm>
        </p:spPr>
        <p:txBody>
          <a:bodyPr/>
          <a:lstStyle/>
          <a:p>
            <a:r>
              <a:rPr lang="en-US" sz="2400" dirty="0">
                <a:latin typeface="Arial Black" panose="020B0A04020102020204" pitchFamily="34" charset="0"/>
              </a:rPr>
              <a:t> Auto correlation function and partial auto </a:t>
            </a:r>
            <a:br>
              <a:rPr lang="en-US" sz="2400" dirty="0">
                <a:latin typeface="Arial Black" panose="020B0A04020102020204" pitchFamily="34" charset="0"/>
              </a:rPr>
            </a:br>
            <a:r>
              <a:rPr lang="en-US" sz="2400" dirty="0">
                <a:latin typeface="Arial Black" panose="020B0A04020102020204" pitchFamily="34" charset="0"/>
              </a:rPr>
              <a:t> correlation function</a:t>
            </a:r>
            <a:br>
              <a:rPr lang="en-US" sz="2400" dirty="0">
                <a:latin typeface="Arial Black" panose="020B0A04020102020204" pitchFamily="34" charset="0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BC6C4C4B-D697-4441-BDB6-B122AD75F037}"/>
              </a:ext>
            </a:extLst>
          </p:cNvPr>
          <p:cNvSpPr/>
          <p:nvPr/>
        </p:nvSpPr>
        <p:spPr>
          <a:xfrm>
            <a:off x="685800" y="662867"/>
            <a:ext cx="130946" cy="12902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D19D8-F37F-4452-A104-F4C393AC3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656" y="1801103"/>
            <a:ext cx="5991225" cy="8977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DDBDB2-CEAF-4179-B270-8ED1CFA87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0304" y="0"/>
            <a:ext cx="1196757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782FA2-6C22-4693-9F05-DEECC3A37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270" y="3127012"/>
            <a:ext cx="5456246" cy="34003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771D40-E247-41CD-984A-0102829F86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443" y="3127012"/>
            <a:ext cx="5249102" cy="340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13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97B3-6D04-42D5-A81B-DDEABE69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 EDA Insights</a:t>
            </a:r>
            <a:br>
              <a:rPr lang="en-US" sz="2400" dirty="0">
                <a:latin typeface="Arial Black" panose="020B0A04020102020204" pitchFamily="34" charset="0"/>
              </a:rPr>
            </a:br>
            <a:br>
              <a:rPr lang="en-US" sz="2400" dirty="0">
                <a:latin typeface="Arial Black" panose="020B0A04020102020204" pitchFamily="34" charset="0"/>
              </a:rPr>
            </a:br>
            <a:r>
              <a:rPr lang="en-US" sz="2400" dirty="0">
                <a:latin typeface="Arial Black" panose="020B0A04020102020204" pitchFamily="34" charset="0"/>
              </a:rPr>
              <a:t>    </a:t>
            </a:r>
            <a:br>
              <a:rPr lang="en-US" sz="2400" dirty="0">
                <a:latin typeface="Arial Black" panose="020B0A04020102020204" pitchFamily="34" charset="0"/>
              </a:rPr>
            </a:br>
            <a:r>
              <a:rPr lang="en-US" sz="2400" dirty="0">
                <a:latin typeface="Arial Black" panose="020B0A04020102020204" pitchFamily="34" charset="0"/>
              </a:rPr>
              <a:t>    </a:t>
            </a:r>
            <a:r>
              <a:rPr lang="en-US" sz="2400" b="1" dirty="0">
                <a:latin typeface="+mn-lt"/>
              </a:rPr>
              <a:t>Augumented dicky-fuller test(ADF) test for checking stationary in </a:t>
            </a:r>
            <a:br>
              <a:rPr lang="en-US" sz="2400" b="1" dirty="0">
                <a:latin typeface="+mn-lt"/>
              </a:rPr>
            </a:br>
            <a:r>
              <a:rPr lang="en-US" sz="2400" b="1" dirty="0">
                <a:latin typeface="+mn-lt"/>
              </a:rPr>
              <a:t>      the time series.</a:t>
            </a:r>
            <a:br>
              <a:rPr lang="en-US" sz="2400" b="1" dirty="0">
                <a:latin typeface="Arial Black" panose="020B0A04020102020204" pitchFamily="34" charset="0"/>
              </a:rPr>
            </a:br>
            <a:r>
              <a:rPr lang="en-US" sz="2400" dirty="0">
                <a:latin typeface="Arial Black" panose="020B0A04020102020204" pitchFamily="34" charset="0"/>
              </a:rPr>
              <a:t>    </a:t>
            </a:r>
            <a:br>
              <a:rPr lang="en-US" sz="2400" dirty="0">
                <a:latin typeface="Arial Black" panose="020B0A04020102020204" pitchFamily="34" charset="0"/>
              </a:rPr>
            </a:br>
            <a:br>
              <a:rPr lang="en-US" sz="2400" dirty="0">
                <a:latin typeface="Arial Black" panose="020B0A04020102020204" pitchFamily="34" charset="0"/>
              </a:rPr>
            </a:br>
            <a:br>
              <a:rPr lang="en-US" sz="2400" dirty="0">
                <a:latin typeface="Arial Black" panose="020B0A04020102020204" pitchFamily="34" charset="0"/>
              </a:rPr>
            </a:br>
            <a:endParaRPr lang="en-IN" sz="2400" dirty="0">
              <a:latin typeface="Arial Black" panose="020B0A04020102020204" pitchFamily="34" charset="0"/>
            </a:endParaRP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40AD344-2708-4B6A-AC4D-4287FEE93E05}"/>
              </a:ext>
            </a:extLst>
          </p:cNvPr>
          <p:cNvSpPr/>
          <p:nvPr/>
        </p:nvSpPr>
        <p:spPr>
          <a:xfrm>
            <a:off x="754601" y="609601"/>
            <a:ext cx="73685" cy="7368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98ABB79-446B-4AEA-BCE8-B51AAC633B05}"/>
              </a:ext>
            </a:extLst>
          </p:cNvPr>
          <p:cNvSpPr/>
          <p:nvPr/>
        </p:nvSpPr>
        <p:spPr>
          <a:xfrm>
            <a:off x="844710" y="1802167"/>
            <a:ext cx="220610" cy="133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4A7848-F924-480C-8969-09DC03663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2547891"/>
            <a:ext cx="8296275" cy="8811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709075-7075-4822-99DD-6634F6175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4225" y="0"/>
            <a:ext cx="1209860" cy="7368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ECD645-4994-4472-9767-234258A14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725" y="3429000"/>
            <a:ext cx="82962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21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0CF7-183A-4FF7-A6E8-A867604E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 </a:t>
            </a:r>
            <a:r>
              <a:rPr lang="en-US" sz="2400" dirty="0">
                <a:latin typeface="Arial Black" panose="020B0A04020102020204" pitchFamily="34" charset="0"/>
              </a:rPr>
              <a:t>Difference in the timeseries to check the seasonality</a:t>
            </a:r>
            <a:br>
              <a:rPr lang="en-US" sz="2400" dirty="0">
                <a:latin typeface="Arial Black" panose="020B0A04020102020204" pitchFamily="34" charset="0"/>
              </a:rPr>
            </a:br>
            <a:br>
              <a:rPr lang="en-US" sz="2400" dirty="0">
                <a:latin typeface="Arial Black" panose="020B0A04020102020204" pitchFamily="34" charset="0"/>
              </a:rPr>
            </a:br>
            <a:br>
              <a:rPr lang="en-US" sz="2400" dirty="0">
                <a:latin typeface="Arial Black" panose="020B0A04020102020204" pitchFamily="34" charset="0"/>
              </a:rPr>
            </a:br>
            <a:br>
              <a:rPr lang="en-US" sz="2400" dirty="0">
                <a:latin typeface="Arial Black" panose="020B0A04020102020204" pitchFamily="34" charset="0"/>
              </a:rPr>
            </a:br>
            <a:br>
              <a:rPr lang="en-US" sz="2400" dirty="0">
                <a:latin typeface="Arial Black" panose="020B0A04020102020204" pitchFamily="34" charset="0"/>
              </a:rPr>
            </a:br>
            <a:br>
              <a:rPr lang="en-US" sz="2400" dirty="0">
                <a:latin typeface="Arial Black" panose="020B0A04020102020204" pitchFamily="34" charset="0"/>
              </a:rPr>
            </a:br>
            <a:endParaRPr lang="en-IN" sz="2400" dirty="0">
              <a:latin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B08E5-E76C-42EE-8472-5653F8E8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3195128"/>
            <a:ext cx="5125375" cy="1794122"/>
          </a:xfrm>
          <a:prstGeom prst="rect">
            <a:avLst/>
          </a:prstGeom>
        </p:spPr>
      </p:pic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5B4D2824-BDAA-4C9E-87B3-86BEF57366A1}"/>
              </a:ext>
            </a:extLst>
          </p:cNvPr>
          <p:cNvSpPr/>
          <p:nvPr/>
        </p:nvSpPr>
        <p:spPr>
          <a:xfrm>
            <a:off x="807868" y="870012"/>
            <a:ext cx="88777" cy="6391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FEEB75-B7CC-4FBC-BF3D-1CA00A961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118805"/>
            <a:ext cx="5125375" cy="10815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FF8C00-847A-4565-9BC7-FEC0F32D1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0707" y="0"/>
            <a:ext cx="1272003" cy="8700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751E94-CDB7-4FAE-985E-424A2ADC9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176" y="1600022"/>
            <a:ext cx="5939163" cy="41151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813CC0-E555-4F2D-BD50-B0CF0BF576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1801" y="5928331"/>
            <a:ext cx="2011854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431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03BE5-2999-4CF3-A59B-2F461D54A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024" y="574091"/>
            <a:ext cx="10131427" cy="312419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 Difference in the time-series to check the seasonality</a:t>
            </a:r>
            <a:br>
              <a:rPr lang="en-US" sz="2400" dirty="0">
                <a:latin typeface="Arial Black" panose="020B0A04020102020204" pitchFamily="34" charset="0"/>
              </a:rPr>
            </a:br>
            <a:br>
              <a:rPr lang="en-US" sz="2400" dirty="0">
                <a:latin typeface="Arial Black" panose="020B0A04020102020204" pitchFamily="34" charset="0"/>
              </a:rPr>
            </a:br>
            <a:br>
              <a:rPr lang="en-US" sz="2400" dirty="0">
                <a:latin typeface="Arial Black" panose="020B0A04020102020204" pitchFamily="34" charset="0"/>
              </a:rPr>
            </a:br>
            <a:br>
              <a:rPr lang="en-US" sz="2400" dirty="0">
                <a:latin typeface="Arial Black" panose="020B0A04020102020204" pitchFamily="34" charset="0"/>
              </a:rPr>
            </a:br>
            <a:br>
              <a:rPr lang="en-US" sz="2400" dirty="0">
                <a:latin typeface="Arial Black" panose="020B0A04020102020204" pitchFamily="34" charset="0"/>
              </a:rPr>
            </a:br>
            <a:endParaRPr lang="en-IN" sz="2400" dirty="0">
              <a:latin typeface="Arial Black" panose="020B0A040201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6AE31D-F2A2-493B-9FB9-1E7ECA4C5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84" y="3429000"/>
            <a:ext cx="6038850" cy="1257300"/>
          </a:xfrm>
          <a:prstGeom prst="rect">
            <a:avLst/>
          </a:prstGeom>
        </p:spPr>
      </p:pic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58DE3454-41E8-4536-A80E-1A6BFEF491E0}"/>
              </a:ext>
            </a:extLst>
          </p:cNvPr>
          <p:cNvSpPr/>
          <p:nvPr/>
        </p:nvSpPr>
        <p:spPr>
          <a:xfrm>
            <a:off x="597024" y="932155"/>
            <a:ext cx="134274" cy="84337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99FC90-B63B-4D0A-BFD1-CF555D033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534" y="1775534"/>
            <a:ext cx="5878045" cy="41151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6807B4-301E-4D68-B2AB-36597FD97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84" y="2659417"/>
            <a:ext cx="6038850" cy="800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72117D-F112-4D04-AAA3-FB6832B1AED5}"/>
              </a:ext>
            </a:extLst>
          </p:cNvPr>
          <p:cNvSpPr txBox="1"/>
          <p:nvPr/>
        </p:nvSpPr>
        <p:spPr>
          <a:xfrm>
            <a:off x="4955959" y="6164543"/>
            <a:ext cx="6094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When D=1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87C354-92F6-40AB-886F-B585C4F0FB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0656" y="0"/>
            <a:ext cx="1158331" cy="78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36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296</TotalTime>
  <Words>309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Britannic Bold</vt:lpstr>
      <vt:lpstr>Calibri</vt:lpstr>
      <vt:lpstr>Calibri Light</vt:lpstr>
      <vt:lpstr>Celestial</vt:lpstr>
      <vt:lpstr>                       Bhavan’s Vivekananda College Of               Science , Humanities &amp; Commerce                             </vt:lpstr>
      <vt:lpstr>     Description:        This dataset describes a monthly count of the number of observed sunspots for just over        230 years(1749-1983).The units are a count and there are 2,820 observations.           </vt:lpstr>
      <vt:lpstr>  Data and Data Quality Check      Number of instances:2,820     Number of Attributes:2(Months,Sunspots)     Missing Attribute Values:None   </vt:lpstr>
      <vt:lpstr>       Converting data frame to time series                     Decomposition Plot  </vt:lpstr>
      <vt:lpstr>   Seasonality Plot        ggseasonplot(sunspots.ts)   </vt:lpstr>
      <vt:lpstr> Auto correlation function and partial auto   correlation function    </vt:lpstr>
      <vt:lpstr> EDA Insights           Augumented dicky-fuller test(ADF) test for checking stationary in        the time series.        </vt:lpstr>
      <vt:lpstr>  Difference in the timeseries to check the seasonality      </vt:lpstr>
      <vt:lpstr> Difference in the time-series to check the seasonality     </vt:lpstr>
      <vt:lpstr>  Arima and Prediction 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Bhavan’s Vivekananda College &amp;               Science , Humanities &amp; Commerce                             </dc:title>
  <dc:creator>Phani</dc:creator>
  <cp:lastModifiedBy>Phani</cp:lastModifiedBy>
  <cp:revision>7</cp:revision>
  <dcterms:created xsi:type="dcterms:W3CDTF">2022-01-03T14:50:35Z</dcterms:created>
  <dcterms:modified xsi:type="dcterms:W3CDTF">2022-01-08T13:02:43Z</dcterms:modified>
</cp:coreProperties>
</file>