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sario Bold" charset="1" panose="02000503060000020004"/>
      <p:regular r:id="rId19"/>
    </p:embeddedFont>
    <p:embeddedFont>
      <p:font typeface="Rosario" charset="1" panose="020005030400000200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20.png" Type="http://schemas.openxmlformats.org/officeDocument/2006/relationships/image"/><Relationship Id="rId15" Target="../media/image21.png" Type="http://schemas.openxmlformats.org/officeDocument/2006/relationships/image"/><Relationship Id="rId16" Target="../media/image22.png" Type="http://schemas.openxmlformats.org/officeDocument/2006/relationships/image"/><Relationship Id="rId17"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16" Target="../media/image26.png" Type="http://schemas.openxmlformats.org/officeDocument/2006/relationships/image"/><Relationship Id="rId17" Target="../media/image2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4.png" Type="http://schemas.openxmlformats.org/officeDocument/2006/relationships/image"/><Relationship Id="rId15"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7.png" Type="http://schemas.openxmlformats.org/officeDocument/2006/relationships/image"/><Relationship Id="rId15" Target="../media/image18.png" Type="http://schemas.openxmlformats.org/officeDocument/2006/relationships/image"/><Relationship Id="rId16"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50413" y="-2743662"/>
            <a:ext cx="7298595" cy="729859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42613" y="5961860"/>
            <a:ext cx="7298595" cy="729859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86675" y="9096618"/>
            <a:ext cx="2353208" cy="23532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59727" y="3595206"/>
            <a:ext cx="1919454" cy="191945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8905443"/>
            <a:ext cx="3920639" cy="705715"/>
          </a:xfrm>
          <a:custGeom>
            <a:avLst/>
            <a:gdLst/>
            <a:ahLst/>
            <a:cxnLst/>
            <a:rect r="r" b="b" t="t" l="l"/>
            <a:pathLst>
              <a:path h="705715" w="3920639">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91032" y="-892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153568" y="2389297"/>
            <a:ext cx="1665995" cy="1665995"/>
          </a:xfrm>
          <a:custGeom>
            <a:avLst/>
            <a:gdLst/>
            <a:ahLst/>
            <a:cxnLst/>
            <a:rect r="r" b="b" t="t" l="l"/>
            <a:pathLst>
              <a:path h="1665995" w="1665995">
                <a:moveTo>
                  <a:pt x="0" y="0"/>
                </a:moveTo>
                <a:lnTo>
                  <a:pt x="1665996" y="0"/>
                </a:lnTo>
                <a:lnTo>
                  <a:pt x="1665996" y="1665995"/>
                </a:lnTo>
                <a:lnTo>
                  <a:pt x="0" y="16659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5546747" y="782726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326504" y="5985148"/>
            <a:ext cx="1320124" cy="1320124"/>
          </a:xfrm>
          <a:custGeom>
            <a:avLst/>
            <a:gdLst/>
            <a:ahLst/>
            <a:cxnLst/>
            <a:rect r="r" b="b" t="t" l="l"/>
            <a:pathLst>
              <a:path h="1320124" w="1320124">
                <a:moveTo>
                  <a:pt x="0" y="0"/>
                </a:moveTo>
                <a:lnTo>
                  <a:pt x="1320124" y="0"/>
                </a:lnTo>
                <a:lnTo>
                  <a:pt x="1320124" y="1320124"/>
                </a:lnTo>
                <a:lnTo>
                  <a:pt x="0" y="1320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3105014" y="-1844324"/>
            <a:ext cx="3688648" cy="3688648"/>
          </a:xfrm>
          <a:custGeom>
            <a:avLst/>
            <a:gdLst/>
            <a:ahLst/>
            <a:cxnLst/>
            <a:rect r="r" b="b" t="t" l="l"/>
            <a:pathLst>
              <a:path h="3688648" w="3688648">
                <a:moveTo>
                  <a:pt x="0" y="0"/>
                </a:moveTo>
                <a:lnTo>
                  <a:pt x="3688649" y="0"/>
                </a:lnTo>
                <a:lnTo>
                  <a:pt x="3688649" y="3688648"/>
                </a:lnTo>
                <a:lnTo>
                  <a:pt x="0" y="36886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153568" y="606788"/>
            <a:ext cx="1665995" cy="1665995"/>
          </a:xfrm>
          <a:custGeom>
            <a:avLst/>
            <a:gdLst/>
            <a:ahLst/>
            <a:cxnLst/>
            <a:rect r="r" b="b" t="t" l="l"/>
            <a:pathLst>
              <a:path h="1665995" w="1665995">
                <a:moveTo>
                  <a:pt x="1665996" y="0"/>
                </a:moveTo>
                <a:lnTo>
                  <a:pt x="0" y="0"/>
                </a:lnTo>
                <a:lnTo>
                  <a:pt x="0" y="1665995"/>
                </a:lnTo>
                <a:lnTo>
                  <a:pt x="1665996" y="1665995"/>
                </a:lnTo>
                <a:lnTo>
                  <a:pt x="166599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3647380" y="3788041"/>
            <a:ext cx="10993239" cy="1374776"/>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BB84 QUANTUM KEY DISTRIBUTION FINITE-KEY SECURITY ANALYSIS ON REALISTIC HARDWARE</a:t>
            </a:r>
          </a:p>
        </p:txBody>
      </p:sp>
      <p:sp>
        <p:nvSpPr>
          <p:cNvPr name="TextBox 22" id="22"/>
          <p:cNvSpPr txBox="true"/>
          <p:nvPr/>
        </p:nvSpPr>
        <p:spPr>
          <a:xfrm rot="0">
            <a:off x="5088262" y="5414857"/>
            <a:ext cx="8111475" cy="2071460"/>
          </a:xfrm>
          <a:prstGeom prst="rect">
            <a:avLst/>
          </a:prstGeom>
        </p:spPr>
        <p:txBody>
          <a:bodyPr anchor="t" rtlCol="false" tIns="0" lIns="0" bIns="0" rIns="0">
            <a:spAutoFit/>
          </a:bodyPr>
          <a:lstStyle/>
          <a:p>
            <a:pPr algn="ctr">
              <a:lnSpc>
                <a:spcPts val="8317"/>
              </a:lnSpc>
            </a:pPr>
            <a:r>
              <a:rPr lang="en-US" sz="5941">
                <a:solidFill>
                  <a:srgbClr val="30318B"/>
                </a:solidFill>
                <a:latin typeface="Rosario"/>
                <a:ea typeface="Rosario"/>
                <a:cs typeface="Rosario"/>
                <a:sym typeface="Rosario"/>
              </a:rPr>
              <a:t>By Mohak Rathod</a:t>
            </a:r>
          </a:p>
          <a:p>
            <a:pPr algn="ctr">
              <a:lnSpc>
                <a:spcPts val="8317"/>
              </a:lnSpc>
            </a:pPr>
            <a:r>
              <a:rPr lang="en-US" sz="5941">
                <a:solidFill>
                  <a:srgbClr val="30318B"/>
                </a:solidFill>
                <a:latin typeface="Rosario"/>
                <a:ea typeface="Rosario"/>
                <a:cs typeface="Rosario"/>
                <a:sym typeface="Rosario"/>
              </a:rPr>
              <a:t>Team- QuantumExp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534041" y="2363501"/>
            <a:ext cx="6169888" cy="2452530"/>
          </a:xfrm>
          <a:custGeom>
            <a:avLst/>
            <a:gdLst/>
            <a:ahLst/>
            <a:cxnLst/>
            <a:rect r="r" b="b" t="t" l="l"/>
            <a:pathLst>
              <a:path h="2452530" w="6169888">
                <a:moveTo>
                  <a:pt x="0" y="0"/>
                </a:moveTo>
                <a:lnTo>
                  <a:pt x="6169888" y="0"/>
                </a:lnTo>
                <a:lnTo>
                  <a:pt x="6169888" y="2452530"/>
                </a:lnTo>
                <a:lnTo>
                  <a:pt x="0" y="2452530"/>
                </a:lnTo>
                <a:lnTo>
                  <a:pt x="0" y="0"/>
                </a:lnTo>
                <a:close/>
              </a:path>
            </a:pathLst>
          </a:custGeom>
          <a:blipFill>
            <a:blip r:embed="rId14"/>
            <a:stretch>
              <a:fillRect l="0" t="0" r="0" b="0"/>
            </a:stretch>
          </a:blipFill>
        </p:spPr>
      </p:sp>
      <p:sp>
        <p:nvSpPr>
          <p:cNvPr name="Freeform 22" id="22"/>
          <p:cNvSpPr/>
          <p:nvPr/>
        </p:nvSpPr>
        <p:spPr>
          <a:xfrm flipH="false" flipV="false" rot="0">
            <a:off x="8030994" y="2514105"/>
            <a:ext cx="9228306" cy="1822328"/>
          </a:xfrm>
          <a:custGeom>
            <a:avLst/>
            <a:gdLst/>
            <a:ahLst/>
            <a:cxnLst/>
            <a:rect r="r" b="b" t="t" l="l"/>
            <a:pathLst>
              <a:path h="1822328" w="9228306">
                <a:moveTo>
                  <a:pt x="0" y="0"/>
                </a:moveTo>
                <a:lnTo>
                  <a:pt x="9228306" y="0"/>
                </a:lnTo>
                <a:lnTo>
                  <a:pt x="9228306" y="1822328"/>
                </a:lnTo>
                <a:lnTo>
                  <a:pt x="0" y="1822328"/>
                </a:lnTo>
                <a:lnTo>
                  <a:pt x="0" y="0"/>
                </a:lnTo>
                <a:close/>
              </a:path>
            </a:pathLst>
          </a:custGeom>
          <a:blipFill>
            <a:blip r:embed="rId15"/>
            <a:stretch>
              <a:fillRect l="0" t="0" r="-22462" b="0"/>
            </a:stretch>
          </a:blipFill>
        </p:spPr>
      </p:sp>
      <p:sp>
        <p:nvSpPr>
          <p:cNvPr name="Freeform 23" id="23"/>
          <p:cNvSpPr/>
          <p:nvPr/>
        </p:nvSpPr>
        <p:spPr>
          <a:xfrm flipH="false" flipV="false" rot="0">
            <a:off x="1028700" y="6023287"/>
            <a:ext cx="8115300" cy="2323005"/>
          </a:xfrm>
          <a:custGeom>
            <a:avLst/>
            <a:gdLst/>
            <a:ahLst/>
            <a:cxnLst/>
            <a:rect r="r" b="b" t="t" l="l"/>
            <a:pathLst>
              <a:path h="2323005" w="8115300">
                <a:moveTo>
                  <a:pt x="0" y="0"/>
                </a:moveTo>
                <a:lnTo>
                  <a:pt x="8115300" y="0"/>
                </a:lnTo>
                <a:lnTo>
                  <a:pt x="8115300" y="2323005"/>
                </a:lnTo>
                <a:lnTo>
                  <a:pt x="0" y="2323005"/>
                </a:lnTo>
                <a:lnTo>
                  <a:pt x="0" y="0"/>
                </a:lnTo>
                <a:close/>
              </a:path>
            </a:pathLst>
          </a:custGeom>
          <a:blipFill>
            <a:blip r:embed="rId16"/>
            <a:stretch>
              <a:fillRect l="0" t="0" r="0" b="0"/>
            </a:stretch>
          </a:blipFill>
        </p:spPr>
      </p:sp>
      <p:sp>
        <p:nvSpPr>
          <p:cNvPr name="Freeform 24" id="24"/>
          <p:cNvSpPr/>
          <p:nvPr/>
        </p:nvSpPr>
        <p:spPr>
          <a:xfrm flipH="false" flipV="false" rot="0">
            <a:off x="9380541" y="5560585"/>
            <a:ext cx="7606025" cy="2785707"/>
          </a:xfrm>
          <a:custGeom>
            <a:avLst/>
            <a:gdLst/>
            <a:ahLst/>
            <a:cxnLst/>
            <a:rect r="r" b="b" t="t" l="l"/>
            <a:pathLst>
              <a:path h="2785707" w="7606025">
                <a:moveTo>
                  <a:pt x="0" y="0"/>
                </a:moveTo>
                <a:lnTo>
                  <a:pt x="7606025" y="0"/>
                </a:lnTo>
                <a:lnTo>
                  <a:pt x="7606025" y="2785707"/>
                </a:lnTo>
                <a:lnTo>
                  <a:pt x="0" y="2785707"/>
                </a:lnTo>
                <a:lnTo>
                  <a:pt x="0" y="0"/>
                </a:lnTo>
                <a:close/>
              </a:path>
            </a:pathLst>
          </a:custGeom>
          <a:blipFill>
            <a:blip r:embed="rId17"/>
            <a:stretch>
              <a:fillRect l="0" t="0" r="0" b="0"/>
            </a:stretch>
          </a:blipFill>
        </p:spPr>
      </p:sp>
      <p:sp>
        <p:nvSpPr>
          <p:cNvPr name="TextBox 25" id="25"/>
          <p:cNvSpPr txBox="true"/>
          <p:nvPr/>
        </p:nvSpPr>
        <p:spPr>
          <a:xfrm rot="0">
            <a:off x="5662242" y="688867"/>
            <a:ext cx="6602569" cy="137477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QUANTUM TRANSMISSION WITH NOISE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317602" y="1536766"/>
            <a:ext cx="7263473" cy="3777006"/>
          </a:xfrm>
          <a:custGeom>
            <a:avLst/>
            <a:gdLst/>
            <a:ahLst/>
            <a:cxnLst/>
            <a:rect r="r" b="b" t="t" l="l"/>
            <a:pathLst>
              <a:path h="3777006" w="7263473">
                <a:moveTo>
                  <a:pt x="0" y="0"/>
                </a:moveTo>
                <a:lnTo>
                  <a:pt x="7263473" y="0"/>
                </a:lnTo>
                <a:lnTo>
                  <a:pt x="7263473" y="3777006"/>
                </a:lnTo>
                <a:lnTo>
                  <a:pt x="0" y="3777006"/>
                </a:lnTo>
                <a:lnTo>
                  <a:pt x="0" y="0"/>
                </a:lnTo>
                <a:close/>
              </a:path>
            </a:pathLst>
          </a:custGeom>
          <a:blipFill>
            <a:blip r:embed="rId14"/>
            <a:stretch>
              <a:fillRect l="0" t="0" r="0" b="0"/>
            </a:stretch>
          </a:blipFill>
        </p:spPr>
      </p:sp>
      <p:sp>
        <p:nvSpPr>
          <p:cNvPr name="Freeform 22" id="22"/>
          <p:cNvSpPr/>
          <p:nvPr/>
        </p:nvSpPr>
        <p:spPr>
          <a:xfrm flipH="false" flipV="false" rot="0">
            <a:off x="9389640" y="1404759"/>
            <a:ext cx="6788362" cy="4089988"/>
          </a:xfrm>
          <a:custGeom>
            <a:avLst/>
            <a:gdLst/>
            <a:ahLst/>
            <a:cxnLst/>
            <a:rect r="r" b="b" t="t" l="l"/>
            <a:pathLst>
              <a:path h="4089988" w="6788362">
                <a:moveTo>
                  <a:pt x="0" y="0"/>
                </a:moveTo>
                <a:lnTo>
                  <a:pt x="6788362" y="0"/>
                </a:lnTo>
                <a:lnTo>
                  <a:pt x="6788362" y="4089988"/>
                </a:lnTo>
                <a:lnTo>
                  <a:pt x="0" y="4089988"/>
                </a:lnTo>
                <a:lnTo>
                  <a:pt x="0" y="0"/>
                </a:lnTo>
                <a:close/>
              </a:path>
            </a:pathLst>
          </a:custGeom>
          <a:blipFill>
            <a:blip r:embed="rId15"/>
            <a:stretch>
              <a:fillRect l="0" t="0" r="0" b="0"/>
            </a:stretch>
          </a:blipFill>
        </p:spPr>
      </p:sp>
      <p:sp>
        <p:nvSpPr>
          <p:cNvPr name="Freeform 23" id="23"/>
          <p:cNvSpPr/>
          <p:nvPr/>
        </p:nvSpPr>
        <p:spPr>
          <a:xfrm flipH="false" flipV="false" rot="0">
            <a:off x="1028700" y="5494747"/>
            <a:ext cx="7171455" cy="3971193"/>
          </a:xfrm>
          <a:custGeom>
            <a:avLst/>
            <a:gdLst/>
            <a:ahLst/>
            <a:cxnLst/>
            <a:rect r="r" b="b" t="t" l="l"/>
            <a:pathLst>
              <a:path h="3971193" w="7171455">
                <a:moveTo>
                  <a:pt x="0" y="0"/>
                </a:moveTo>
                <a:lnTo>
                  <a:pt x="7171455" y="0"/>
                </a:lnTo>
                <a:lnTo>
                  <a:pt x="7171455" y="3971193"/>
                </a:lnTo>
                <a:lnTo>
                  <a:pt x="0" y="3971193"/>
                </a:lnTo>
                <a:lnTo>
                  <a:pt x="0" y="0"/>
                </a:lnTo>
                <a:close/>
              </a:path>
            </a:pathLst>
          </a:custGeom>
          <a:blipFill>
            <a:blip r:embed="rId16"/>
            <a:stretch>
              <a:fillRect l="0" t="0" r="0" b="0"/>
            </a:stretch>
          </a:blipFill>
        </p:spPr>
      </p:sp>
      <p:sp>
        <p:nvSpPr>
          <p:cNvPr name="Freeform 24" id="24"/>
          <p:cNvSpPr/>
          <p:nvPr/>
        </p:nvSpPr>
        <p:spPr>
          <a:xfrm flipH="false" flipV="false" rot="0">
            <a:off x="8581075" y="5626754"/>
            <a:ext cx="8405491" cy="4209719"/>
          </a:xfrm>
          <a:custGeom>
            <a:avLst/>
            <a:gdLst/>
            <a:ahLst/>
            <a:cxnLst/>
            <a:rect r="r" b="b" t="t" l="l"/>
            <a:pathLst>
              <a:path h="4209719" w="8405491">
                <a:moveTo>
                  <a:pt x="0" y="0"/>
                </a:moveTo>
                <a:lnTo>
                  <a:pt x="8405491" y="0"/>
                </a:lnTo>
                <a:lnTo>
                  <a:pt x="8405491" y="4209719"/>
                </a:lnTo>
                <a:lnTo>
                  <a:pt x="0" y="4209719"/>
                </a:lnTo>
                <a:lnTo>
                  <a:pt x="0" y="0"/>
                </a:lnTo>
                <a:close/>
              </a:path>
            </a:pathLst>
          </a:custGeom>
          <a:blipFill>
            <a:blip r:embed="rId17"/>
            <a:stretch>
              <a:fillRect l="0" t="0" r="-34450" b="0"/>
            </a:stretch>
          </a:blipFill>
        </p:spPr>
      </p:sp>
      <p:sp>
        <p:nvSpPr>
          <p:cNvPr name="TextBox 25" id="25"/>
          <p:cNvSpPr txBox="true"/>
          <p:nvPr/>
        </p:nvSpPr>
        <p:spPr>
          <a:xfrm rot="0">
            <a:off x="5662242" y="688867"/>
            <a:ext cx="6602569" cy="66992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BB84 - FINITE KEY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931568" y="1220926"/>
            <a:ext cx="8424863" cy="66992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ANALYSIS FINDINGS</a:t>
            </a:r>
          </a:p>
        </p:txBody>
      </p:sp>
      <p:sp>
        <p:nvSpPr>
          <p:cNvPr name="TextBox 22" id="22"/>
          <p:cNvSpPr txBox="true"/>
          <p:nvPr/>
        </p:nvSpPr>
        <p:spPr>
          <a:xfrm rot="0">
            <a:off x="2596351" y="2186126"/>
            <a:ext cx="10511946" cy="6635219"/>
          </a:xfrm>
          <a:prstGeom prst="rect">
            <a:avLst/>
          </a:prstGeom>
        </p:spPr>
        <p:txBody>
          <a:bodyPr anchor="t" rtlCol="false" tIns="0" lIns="0" bIns="0" rIns="0">
            <a:spAutoFit/>
          </a:bodyPr>
          <a:lstStyle/>
          <a:p>
            <a:pPr algn="l" marL="544379" indent="-272189" lvl="1">
              <a:lnSpc>
                <a:spcPts val="3530"/>
              </a:lnSpc>
              <a:buFont typeface="Arial"/>
              <a:buChar char="•"/>
            </a:pPr>
            <a:r>
              <a:rPr lang="en-US" sz="2521">
                <a:solidFill>
                  <a:srgbClr val="30318B"/>
                </a:solidFill>
                <a:latin typeface="Rosario"/>
                <a:ea typeface="Rosario"/>
                <a:cs typeface="Rosario"/>
                <a:sym typeface="Rosario"/>
              </a:rPr>
              <a:t>First, block size matters. With 64 qubits, you get almost nothing—the finite-size penalty eats your key. At 256 qubits, you reach the minimum viable size with about 35 secure bits. At 512 and 1024, you approach the asymptotic rates from textbooks. This answers the practical question: don't try QKD with less than 256 qubits.</a:t>
            </a:r>
          </a:p>
          <a:p>
            <a:pPr algn="l" marL="544379" indent="-272189" lvl="1">
              <a:lnSpc>
                <a:spcPts val="3530"/>
              </a:lnSpc>
              <a:buFont typeface="Arial"/>
              <a:buChar char="•"/>
            </a:pPr>
            <a:r>
              <a:rPr lang="en-US" sz="2521">
                <a:solidFill>
                  <a:srgbClr val="30318B"/>
                </a:solidFill>
                <a:latin typeface="Rosario"/>
                <a:ea typeface="Rosario"/>
                <a:cs typeface="Rosario"/>
                <a:sym typeface="Rosario"/>
              </a:rPr>
              <a:t>Second, hardware quality is critical. We tested different noise levels. At 1% noise, you get 2% QBER—still secure. At 5% noise, you hit 10% QBER, dangerously close to the 11% security threshold. Current IBM quantum computers have about 99.5 to 99.9% gate fidelity—barely good enough. This shows QKD needs high-quality hardware.</a:t>
            </a:r>
          </a:p>
          <a:p>
            <a:pPr algn="l" marL="544379" indent="-272189" lvl="1">
              <a:lnSpc>
                <a:spcPts val="3530"/>
              </a:lnSpc>
              <a:buFont typeface="Arial"/>
              <a:buChar char="•"/>
            </a:pPr>
            <a:r>
              <a:rPr lang="en-US" sz="2521">
                <a:solidFill>
                  <a:srgbClr val="30318B"/>
                </a:solidFill>
                <a:latin typeface="Rosario"/>
                <a:ea typeface="Rosario"/>
                <a:cs typeface="Rosario"/>
                <a:sym typeface="Rosario"/>
              </a:rPr>
              <a:t>Third, eavesdropping is detectable. Even if Eve intercepts just 5% of qubits, the QBER increases by 1.3 percentage points—clearly measurable. At 10% interception, it's obvious. This demonstrates the quantum advantage: unlike classical crypto where eavesdropping is invisible, quantum mechanics makes it physically detectable."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013827" y="3189756"/>
            <a:ext cx="10260346" cy="4240862"/>
          </a:xfrm>
          <a:prstGeom prst="rect">
            <a:avLst/>
          </a:prstGeom>
        </p:spPr>
        <p:txBody>
          <a:bodyPr anchor="t" rtlCol="false" tIns="0" lIns="0" bIns="0" rIns="0">
            <a:spAutoFit/>
          </a:bodyPr>
          <a:lstStyle/>
          <a:p>
            <a:pPr algn="ctr">
              <a:lnSpc>
                <a:spcPts val="16347"/>
              </a:lnSpc>
            </a:pPr>
            <a:r>
              <a:rPr lang="en-US" b="true" sz="16512">
                <a:solidFill>
                  <a:srgbClr val="30318B"/>
                </a:solidFill>
                <a:latin typeface="Rosario Bold"/>
                <a:ea typeface="Rosario Bold"/>
                <a:cs typeface="Rosario Bold"/>
                <a:sym typeface="Rosario Bold"/>
              </a:rPr>
              <a:t>THANK</a:t>
            </a:r>
          </a:p>
          <a:p>
            <a:pPr algn="ctr">
              <a:lnSpc>
                <a:spcPts val="16347"/>
              </a:lnSpc>
            </a:pPr>
            <a:r>
              <a:rPr lang="en-US" b="true" sz="16512">
                <a:solidFill>
                  <a:srgbClr val="30318B"/>
                </a:solidFill>
                <a:latin typeface="Rosario Bold"/>
                <a:ea typeface="Rosario Bold"/>
                <a:cs typeface="Rosario Bold"/>
                <a:sym typeface="Rosario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931568" y="2618715"/>
            <a:ext cx="8424863" cy="1339216"/>
          </a:xfrm>
          <a:prstGeom prst="rect">
            <a:avLst/>
          </a:prstGeom>
        </p:spPr>
        <p:txBody>
          <a:bodyPr anchor="t" rtlCol="false" tIns="0" lIns="0" bIns="0" rIns="0">
            <a:spAutoFit/>
          </a:bodyPr>
          <a:lstStyle/>
          <a:p>
            <a:pPr algn="ctr">
              <a:lnSpc>
                <a:spcPts val="5459"/>
              </a:lnSpc>
            </a:pPr>
            <a:r>
              <a:rPr lang="en-US" b="true" sz="3899">
                <a:solidFill>
                  <a:srgbClr val="30318B"/>
                </a:solidFill>
                <a:latin typeface="Rosario Bold"/>
                <a:ea typeface="Rosario Bold"/>
                <a:cs typeface="Rosario Bold"/>
                <a:sym typeface="Rosario Bold"/>
              </a:rPr>
              <a:t>THE PROBLEM - WHY WE NEED QUANTUM CRYPTOGRAPHY</a:t>
            </a:r>
          </a:p>
        </p:txBody>
      </p:sp>
      <p:sp>
        <p:nvSpPr>
          <p:cNvPr name="TextBox 22" id="22"/>
          <p:cNvSpPr txBox="true"/>
          <p:nvPr/>
        </p:nvSpPr>
        <p:spPr>
          <a:xfrm rot="0">
            <a:off x="111125" y="4357539"/>
            <a:ext cx="9032875" cy="3980180"/>
          </a:xfrm>
          <a:prstGeom prst="rect">
            <a:avLst/>
          </a:prstGeom>
        </p:spPr>
        <p:txBody>
          <a:bodyPr anchor="t" rtlCol="false" tIns="0" lIns="0" bIns="0" rIns="0">
            <a:spAutoFit/>
          </a:bodyPr>
          <a:lstStyle/>
          <a:p>
            <a:pPr algn="ctr">
              <a:lnSpc>
                <a:spcPts val="5319"/>
              </a:lnSpc>
            </a:pPr>
            <a:r>
              <a:rPr lang="en-US" sz="3799" u="sng">
                <a:solidFill>
                  <a:srgbClr val="30318B"/>
                </a:solidFill>
                <a:latin typeface="Rosario"/>
                <a:ea typeface="Rosario"/>
                <a:cs typeface="Rosario"/>
                <a:sym typeface="Rosario"/>
              </a:rPr>
              <a:t>Classical Cryptography</a:t>
            </a:r>
          </a:p>
          <a:p>
            <a:pPr algn="l" marL="820417" indent="-410209" lvl="1">
              <a:lnSpc>
                <a:spcPts val="5319"/>
              </a:lnSpc>
              <a:buFont typeface="Arial"/>
              <a:buChar char="•"/>
            </a:pPr>
            <a:r>
              <a:rPr lang="en-US" sz="3799">
                <a:solidFill>
                  <a:srgbClr val="30318B"/>
                </a:solidFill>
                <a:latin typeface="Rosario"/>
                <a:ea typeface="Rosario"/>
                <a:cs typeface="Rosario"/>
                <a:sym typeface="Rosario"/>
              </a:rPr>
              <a:t>Based on Assumptions</a:t>
            </a:r>
            <a:r>
              <a:rPr lang="en-US" sz="3799">
                <a:solidFill>
                  <a:srgbClr val="30318B"/>
                </a:solidFill>
                <a:latin typeface="Rosario"/>
                <a:ea typeface="Rosario"/>
                <a:cs typeface="Rosario"/>
                <a:sym typeface="Rosario"/>
              </a:rPr>
              <a:t>“Factoring is hard”</a:t>
            </a:r>
          </a:p>
          <a:p>
            <a:pPr algn="l" marL="820417" indent="-410209" lvl="1">
              <a:lnSpc>
                <a:spcPts val="5319"/>
              </a:lnSpc>
              <a:buFont typeface="Arial"/>
              <a:buChar char="•"/>
            </a:pPr>
            <a:r>
              <a:rPr lang="en-US" sz="3799">
                <a:solidFill>
                  <a:srgbClr val="30318B"/>
                </a:solidFill>
                <a:latin typeface="Rosario"/>
                <a:ea typeface="Rosario"/>
                <a:cs typeface="Rosario"/>
                <a:sym typeface="Rosario"/>
              </a:rPr>
              <a:t>Quantum computers will break it</a:t>
            </a:r>
          </a:p>
          <a:p>
            <a:pPr algn="l" marL="820417" indent="-410209" lvl="1">
              <a:lnSpc>
                <a:spcPts val="5319"/>
              </a:lnSpc>
              <a:buFont typeface="Arial"/>
              <a:buChar char="•"/>
            </a:pPr>
            <a:r>
              <a:rPr lang="en-US" sz="3799">
                <a:solidFill>
                  <a:srgbClr val="30318B"/>
                </a:solidFill>
                <a:latin typeface="Rosario"/>
                <a:ea typeface="Rosario"/>
                <a:cs typeface="Rosario"/>
                <a:sym typeface="Rosario"/>
              </a:rPr>
              <a:t>“Store now, decrypt later” threat</a:t>
            </a:r>
          </a:p>
          <a:p>
            <a:pPr algn="l">
              <a:lnSpc>
                <a:spcPts val="5319"/>
              </a:lnSpc>
            </a:pPr>
            <a:r>
              <a:rPr lang="en-US" sz="3799">
                <a:solidFill>
                  <a:srgbClr val="30318B"/>
                </a:solidFill>
                <a:latin typeface="Rosario"/>
                <a:ea typeface="Rosario"/>
                <a:cs typeface="Rosario"/>
                <a:sym typeface="Rosario"/>
              </a:rPr>
              <a:t>         Adversaries collect encrypted data</a:t>
            </a:r>
          </a:p>
        </p:txBody>
      </p:sp>
      <p:sp>
        <p:nvSpPr>
          <p:cNvPr name="TextBox 23" id="23"/>
          <p:cNvSpPr txBox="true"/>
          <p:nvPr/>
        </p:nvSpPr>
        <p:spPr>
          <a:xfrm rot="0">
            <a:off x="8262692" y="4357539"/>
            <a:ext cx="8996608" cy="3980180"/>
          </a:xfrm>
          <a:prstGeom prst="rect">
            <a:avLst/>
          </a:prstGeom>
        </p:spPr>
        <p:txBody>
          <a:bodyPr anchor="t" rtlCol="false" tIns="0" lIns="0" bIns="0" rIns="0">
            <a:spAutoFit/>
          </a:bodyPr>
          <a:lstStyle/>
          <a:p>
            <a:pPr algn="ctr">
              <a:lnSpc>
                <a:spcPts val="5319"/>
              </a:lnSpc>
            </a:pPr>
            <a:r>
              <a:rPr lang="en-US" sz="3799" u="sng">
                <a:solidFill>
                  <a:srgbClr val="30318B"/>
                </a:solidFill>
                <a:latin typeface="Rosario"/>
                <a:ea typeface="Rosario"/>
                <a:cs typeface="Rosario"/>
                <a:sym typeface="Rosario"/>
              </a:rPr>
              <a:t>Quantum Cryptography</a:t>
            </a:r>
          </a:p>
          <a:p>
            <a:pPr algn="l" marL="820417" indent="-410209" lvl="1">
              <a:lnSpc>
                <a:spcPts val="5319"/>
              </a:lnSpc>
              <a:buFont typeface="Arial"/>
              <a:buChar char="•"/>
            </a:pPr>
            <a:r>
              <a:rPr lang="en-US" sz="3799">
                <a:solidFill>
                  <a:srgbClr val="30318B"/>
                </a:solidFill>
                <a:latin typeface="Rosario"/>
                <a:ea typeface="Rosario"/>
                <a:cs typeface="Rosario"/>
                <a:sym typeface="Rosario"/>
              </a:rPr>
              <a:t>Based on Physics Laws of Quantum Mechanics</a:t>
            </a:r>
          </a:p>
          <a:p>
            <a:pPr algn="l" marL="820417" indent="-410209" lvl="1">
              <a:lnSpc>
                <a:spcPts val="5319"/>
              </a:lnSpc>
              <a:buFont typeface="Arial"/>
              <a:buChar char="•"/>
            </a:pPr>
            <a:r>
              <a:rPr lang="en-US" sz="3799">
                <a:solidFill>
                  <a:srgbClr val="30318B"/>
                </a:solidFill>
                <a:latin typeface="Rosario"/>
                <a:ea typeface="Rosario"/>
                <a:cs typeface="Rosario"/>
                <a:sym typeface="Rosario"/>
              </a:rPr>
              <a:t>Quantum Proof</a:t>
            </a:r>
          </a:p>
          <a:p>
            <a:pPr algn="l" marL="820417" indent="-410209" lvl="1">
              <a:lnSpc>
                <a:spcPts val="5319"/>
              </a:lnSpc>
              <a:buFont typeface="Arial"/>
              <a:buChar char="•"/>
            </a:pPr>
            <a:r>
              <a:rPr lang="en-US" sz="3799">
                <a:solidFill>
                  <a:srgbClr val="30318B"/>
                </a:solidFill>
                <a:latin typeface="Rosario"/>
                <a:ea typeface="Rosario"/>
                <a:cs typeface="Rosario"/>
                <a:sym typeface="Rosario"/>
              </a:rPr>
              <a:t>Information theoretic security</a:t>
            </a:r>
          </a:p>
          <a:p>
            <a:pPr algn="l">
              <a:lnSpc>
                <a:spcPts val="5319"/>
              </a:lnSpc>
            </a:pPr>
            <a:r>
              <a:rPr lang="en-US" sz="3799">
                <a:solidFill>
                  <a:srgbClr val="30318B"/>
                </a:solidFill>
                <a:latin typeface="Rosario"/>
                <a:ea typeface="Rosario"/>
                <a:cs typeface="Rosario"/>
                <a:sym typeface="Rosario"/>
              </a:rPr>
              <a:t>       Provably secure, not just "hard"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931568" y="2745916"/>
            <a:ext cx="8424863" cy="66992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THE RESEARCH GAP I ADDRESSED</a:t>
            </a:r>
          </a:p>
        </p:txBody>
      </p:sp>
      <p:sp>
        <p:nvSpPr>
          <p:cNvPr name="TextBox 22" id="22"/>
          <p:cNvSpPr txBox="true"/>
          <p:nvPr/>
        </p:nvSpPr>
        <p:spPr>
          <a:xfrm rot="0">
            <a:off x="1539776" y="3532616"/>
            <a:ext cx="4154381" cy="5033645"/>
          </a:xfrm>
          <a:prstGeom prst="rect">
            <a:avLst/>
          </a:prstGeom>
        </p:spPr>
        <p:txBody>
          <a:bodyPr anchor="t" rtlCol="false" tIns="0" lIns="0" bIns="0" rIns="0">
            <a:spAutoFit/>
          </a:bodyPr>
          <a:lstStyle/>
          <a:p>
            <a:pPr algn="ctr">
              <a:lnSpc>
                <a:spcPts val="4480"/>
              </a:lnSpc>
            </a:pPr>
            <a:r>
              <a:rPr lang="en-US" sz="3200">
                <a:solidFill>
                  <a:srgbClr val="30318B"/>
                </a:solidFill>
                <a:latin typeface="Rosario"/>
                <a:ea typeface="Rosario"/>
                <a:cs typeface="Rosario"/>
                <a:sym typeface="Rosario"/>
              </a:rPr>
              <a:t>What Academic Paper Show:</a:t>
            </a:r>
          </a:p>
          <a:p>
            <a:pPr algn="l" marL="690881" indent="-345440" lvl="1">
              <a:lnSpc>
                <a:spcPts val="4480"/>
              </a:lnSpc>
              <a:buFont typeface="Arial"/>
              <a:buChar char="•"/>
            </a:pPr>
            <a:r>
              <a:rPr lang="en-US" sz="3200">
                <a:solidFill>
                  <a:srgbClr val="30318B"/>
                </a:solidFill>
                <a:latin typeface="Rosario"/>
                <a:ea typeface="Rosario"/>
                <a:cs typeface="Rosario"/>
                <a:sym typeface="Rosario"/>
              </a:rPr>
              <a:t>BB84 is information theoretically secure</a:t>
            </a:r>
          </a:p>
          <a:p>
            <a:pPr algn="l" marL="690881" indent="-345440" lvl="1">
              <a:lnSpc>
                <a:spcPts val="4480"/>
              </a:lnSpc>
              <a:buFont typeface="Arial"/>
              <a:buChar char="•"/>
            </a:pPr>
            <a:r>
              <a:rPr lang="en-US" sz="3200">
                <a:solidFill>
                  <a:srgbClr val="30318B"/>
                </a:solidFill>
                <a:latin typeface="Rosario"/>
                <a:ea typeface="Rosario"/>
                <a:cs typeface="Rosario"/>
                <a:sym typeface="Rosario"/>
              </a:rPr>
              <a:t>Asymptotic key rate: r= 1- h2 (QBER)</a:t>
            </a:r>
          </a:p>
          <a:p>
            <a:pPr algn="l" marL="690881" indent="-345440" lvl="1">
              <a:lnSpc>
                <a:spcPts val="4480"/>
              </a:lnSpc>
              <a:buFont typeface="Arial"/>
              <a:buChar char="•"/>
            </a:pPr>
            <a:r>
              <a:rPr lang="en-US" sz="3200">
                <a:solidFill>
                  <a:srgbClr val="30318B"/>
                </a:solidFill>
                <a:latin typeface="Rosario"/>
                <a:ea typeface="Rosario"/>
                <a:cs typeface="Rosario"/>
                <a:sym typeface="Rosario"/>
              </a:rPr>
              <a:t>Assumes: ∞ qubits, perfect hardware</a:t>
            </a:r>
          </a:p>
        </p:txBody>
      </p:sp>
      <p:sp>
        <p:nvSpPr>
          <p:cNvPr name="TextBox 23" id="23"/>
          <p:cNvSpPr txBox="true"/>
          <p:nvPr/>
        </p:nvSpPr>
        <p:spPr>
          <a:xfrm rot="0">
            <a:off x="7066809" y="3532616"/>
            <a:ext cx="4154381" cy="5595620"/>
          </a:xfrm>
          <a:prstGeom prst="rect">
            <a:avLst/>
          </a:prstGeom>
        </p:spPr>
        <p:txBody>
          <a:bodyPr anchor="t" rtlCol="false" tIns="0" lIns="0" bIns="0" rIns="0">
            <a:spAutoFit/>
          </a:bodyPr>
          <a:lstStyle/>
          <a:p>
            <a:pPr algn="ctr">
              <a:lnSpc>
                <a:spcPts val="4480"/>
              </a:lnSpc>
            </a:pPr>
            <a:r>
              <a:rPr lang="en-US" sz="3200">
                <a:solidFill>
                  <a:srgbClr val="30318B"/>
                </a:solidFill>
                <a:latin typeface="Rosario"/>
                <a:ea typeface="Rosario"/>
                <a:cs typeface="Rosario"/>
                <a:sym typeface="Rosario"/>
              </a:rPr>
              <a:t>In Reality</a:t>
            </a:r>
          </a:p>
          <a:p>
            <a:pPr algn="l" marL="690881" indent="-345440" lvl="1">
              <a:lnSpc>
                <a:spcPts val="4480"/>
              </a:lnSpc>
              <a:buFont typeface="Arial"/>
              <a:buChar char="•"/>
            </a:pPr>
            <a:r>
              <a:rPr lang="en-US" sz="3200">
                <a:solidFill>
                  <a:srgbClr val="30318B"/>
                </a:solidFill>
                <a:latin typeface="Rosario"/>
                <a:ea typeface="Rosario"/>
                <a:cs typeface="Rosario"/>
                <a:sym typeface="Rosario"/>
              </a:rPr>
              <a:t>Quantum computers are Expensive</a:t>
            </a:r>
          </a:p>
          <a:p>
            <a:pPr algn="l" marL="690881" indent="-345440" lvl="1">
              <a:lnSpc>
                <a:spcPts val="4480"/>
              </a:lnSpc>
              <a:buFont typeface="Arial"/>
              <a:buChar char="•"/>
            </a:pPr>
            <a:r>
              <a:rPr lang="en-US" sz="3200">
                <a:solidFill>
                  <a:srgbClr val="30318B"/>
                </a:solidFill>
                <a:latin typeface="Rosario"/>
                <a:ea typeface="Rosario"/>
                <a:cs typeface="Rosario"/>
                <a:sym typeface="Rosario"/>
              </a:rPr>
              <a:t>Can only send finite blocks (100-1000 qubits)</a:t>
            </a:r>
          </a:p>
          <a:p>
            <a:pPr algn="l" marL="690881" indent="-345440" lvl="1">
              <a:lnSpc>
                <a:spcPts val="4480"/>
              </a:lnSpc>
              <a:buFont typeface="Arial"/>
              <a:buChar char="•"/>
            </a:pPr>
            <a:r>
              <a:rPr lang="en-US" sz="3200">
                <a:solidFill>
                  <a:srgbClr val="30318B"/>
                </a:solidFill>
                <a:latin typeface="Rosario"/>
                <a:ea typeface="Rosario"/>
                <a:cs typeface="Rosario"/>
                <a:sym typeface="Rosario"/>
              </a:rPr>
              <a:t> Hardware has noise (~0.1-1% error rate)</a:t>
            </a:r>
          </a:p>
        </p:txBody>
      </p:sp>
      <p:sp>
        <p:nvSpPr>
          <p:cNvPr name="TextBox 24" id="24"/>
          <p:cNvSpPr txBox="true"/>
          <p:nvPr/>
        </p:nvSpPr>
        <p:spPr>
          <a:xfrm rot="0">
            <a:off x="11852129" y="3532616"/>
            <a:ext cx="4154381" cy="5595620"/>
          </a:xfrm>
          <a:prstGeom prst="rect">
            <a:avLst/>
          </a:prstGeom>
        </p:spPr>
        <p:txBody>
          <a:bodyPr anchor="t" rtlCol="false" tIns="0" lIns="0" bIns="0" rIns="0">
            <a:spAutoFit/>
          </a:bodyPr>
          <a:lstStyle/>
          <a:p>
            <a:pPr algn="ctr">
              <a:lnSpc>
                <a:spcPts val="4480"/>
              </a:lnSpc>
            </a:pPr>
            <a:r>
              <a:rPr lang="en-US" sz="3200">
                <a:solidFill>
                  <a:srgbClr val="30318B"/>
                </a:solidFill>
                <a:latin typeface="Rosario"/>
                <a:ea typeface="Rosario"/>
                <a:cs typeface="Rosario"/>
                <a:sym typeface="Rosario"/>
              </a:rPr>
              <a:t>Critical Questions:</a:t>
            </a:r>
          </a:p>
          <a:p>
            <a:pPr algn="l" marL="690881" indent="-345440" lvl="1">
              <a:lnSpc>
                <a:spcPts val="4480"/>
              </a:lnSpc>
              <a:buFont typeface="Arial"/>
              <a:buChar char="•"/>
            </a:pPr>
            <a:r>
              <a:rPr lang="en-US" sz="3200">
                <a:solidFill>
                  <a:srgbClr val="30318B"/>
                </a:solidFill>
                <a:latin typeface="Rosario"/>
                <a:ea typeface="Rosario"/>
                <a:cs typeface="Rosario"/>
                <a:sym typeface="Rosario"/>
              </a:rPr>
              <a:t>How many qubits do I ACTUALLY need?</a:t>
            </a:r>
          </a:p>
          <a:p>
            <a:pPr algn="l" marL="690881" indent="-345440" lvl="1">
              <a:lnSpc>
                <a:spcPts val="4480"/>
              </a:lnSpc>
              <a:buFont typeface="Arial"/>
              <a:buChar char="•"/>
            </a:pPr>
            <a:r>
              <a:rPr lang="en-US" sz="3200">
                <a:solidFill>
                  <a:srgbClr val="30318B"/>
                </a:solidFill>
                <a:latin typeface="Rosario"/>
                <a:ea typeface="Rosario"/>
                <a:cs typeface="Rosario"/>
                <a:sym typeface="Rosario"/>
              </a:rPr>
              <a:t> What's the secure key length with realistic noise?</a:t>
            </a:r>
          </a:p>
          <a:p>
            <a:pPr algn="l" marL="690881" indent="-345440" lvl="1">
              <a:lnSpc>
                <a:spcPts val="4480"/>
              </a:lnSpc>
              <a:buFont typeface="Arial"/>
              <a:buChar char="•"/>
            </a:pPr>
            <a:r>
              <a:rPr lang="en-US" sz="3200">
                <a:solidFill>
                  <a:srgbClr val="30318B"/>
                </a:solidFill>
                <a:latin typeface="Rosario"/>
                <a:ea typeface="Rosario"/>
                <a:cs typeface="Rosario"/>
                <a:sym typeface="Rosario"/>
              </a:rPr>
              <a:t>When does finite-size penalty dominate?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823040" y="3425269"/>
            <a:ext cx="12641921" cy="4901921"/>
          </a:xfrm>
          <a:custGeom>
            <a:avLst/>
            <a:gdLst/>
            <a:ahLst/>
            <a:cxnLst/>
            <a:rect r="r" b="b" t="t" l="l"/>
            <a:pathLst>
              <a:path h="4901921" w="12641921">
                <a:moveTo>
                  <a:pt x="0" y="0"/>
                </a:moveTo>
                <a:lnTo>
                  <a:pt x="12641920" y="0"/>
                </a:lnTo>
                <a:lnTo>
                  <a:pt x="12641920" y="4901921"/>
                </a:lnTo>
                <a:lnTo>
                  <a:pt x="0" y="4901921"/>
                </a:lnTo>
                <a:lnTo>
                  <a:pt x="0" y="0"/>
                </a:lnTo>
                <a:close/>
              </a:path>
            </a:pathLst>
          </a:custGeom>
          <a:blipFill>
            <a:blip r:embed="rId14"/>
            <a:stretch>
              <a:fillRect l="0" t="-5931" r="0" b="-5931"/>
            </a:stretch>
          </a:blipFill>
        </p:spPr>
      </p:sp>
      <p:sp>
        <p:nvSpPr>
          <p:cNvPr name="TextBox 22" id="22"/>
          <p:cNvSpPr txBox="true"/>
          <p:nvPr/>
        </p:nvSpPr>
        <p:spPr>
          <a:xfrm rot="0">
            <a:off x="4931568" y="2333542"/>
            <a:ext cx="8424863" cy="66992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 BB84 PROTOCOL - HOW IT WORKS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931568" y="2333542"/>
            <a:ext cx="8424863" cy="66992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 BB84 PROTOCOL - HOW IT WORKS</a:t>
            </a:r>
          </a:p>
        </p:txBody>
      </p:sp>
      <p:sp>
        <p:nvSpPr>
          <p:cNvPr name="TextBox 22" id="22"/>
          <p:cNvSpPr txBox="true"/>
          <p:nvPr/>
        </p:nvSpPr>
        <p:spPr>
          <a:xfrm rot="0">
            <a:off x="2912855" y="3339544"/>
            <a:ext cx="12462289" cy="770657"/>
          </a:xfrm>
          <a:prstGeom prst="rect">
            <a:avLst/>
          </a:prstGeom>
        </p:spPr>
        <p:txBody>
          <a:bodyPr anchor="t" rtlCol="false" tIns="0" lIns="0" bIns="0" rIns="0">
            <a:spAutoFit/>
          </a:bodyPr>
          <a:lstStyle/>
          <a:p>
            <a:pPr algn="l">
              <a:lnSpc>
                <a:spcPts val="6347"/>
              </a:lnSpc>
            </a:pPr>
            <a:r>
              <a:rPr lang="en-US" sz="4534" b="true">
                <a:solidFill>
                  <a:srgbClr val="30318B"/>
                </a:solidFill>
                <a:latin typeface="Rosario Bold"/>
                <a:ea typeface="Rosario Bold"/>
                <a:cs typeface="Rosario Bold"/>
                <a:sym typeface="Rosario Bold"/>
              </a:rPr>
              <a:t>The Protocol:</a:t>
            </a:r>
          </a:p>
        </p:txBody>
      </p:sp>
      <p:sp>
        <p:nvSpPr>
          <p:cNvPr name="TextBox 23" id="23"/>
          <p:cNvSpPr txBox="true"/>
          <p:nvPr/>
        </p:nvSpPr>
        <p:spPr>
          <a:xfrm rot="0">
            <a:off x="1130300" y="4167351"/>
            <a:ext cx="16129000" cy="4638675"/>
          </a:xfrm>
          <a:prstGeom prst="rect">
            <a:avLst/>
          </a:prstGeom>
        </p:spPr>
        <p:txBody>
          <a:bodyPr anchor="t" rtlCol="false" tIns="0" lIns="0" bIns="0" rIns="0">
            <a:spAutoFit/>
          </a:bodyPr>
          <a:lstStyle/>
          <a:p>
            <a:pPr algn="just" marL="647700" indent="-323850" lvl="1">
              <a:lnSpc>
                <a:spcPts val="7500"/>
              </a:lnSpc>
              <a:buFont typeface="Arial"/>
              <a:buChar char="•"/>
            </a:pPr>
            <a:r>
              <a:rPr lang="en-US" sz="3000">
                <a:solidFill>
                  <a:srgbClr val="30318B"/>
                </a:solidFill>
                <a:latin typeface="Rosario"/>
                <a:ea typeface="Rosario"/>
                <a:cs typeface="Rosario"/>
                <a:sym typeface="Rosario"/>
              </a:rPr>
              <a:t>Step 1: Alice prepares random qubits [0,1,0,1,1,0,...] → bits [Z,X,Z,X,Z,X,...] → bases </a:t>
            </a:r>
          </a:p>
          <a:p>
            <a:pPr algn="just" marL="647700" indent="-323850" lvl="1">
              <a:lnSpc>
                <a:spcPts val="7500"/>
              </a:lnSpc>
              <a:buFont typeface="Arial"/>
              <a:buChar char="•"/>
            </a:pPr>
            <a:r>
              <a:rPr lang="en-US" sz="3000">
                <a:solidFill>
                  <a:srgbClr val="30318B"/>
                </a:solidFill>
                <a:latin typeface="Rosario"/>
                <a:ea typeface="Rosario"/>
                <a:cs typeface="Rosario"/>
                <a:sym typeface="Rosario"/>
              </a:rPr>
              <a:t>Step 2: Quantum transmission |0⟩,|+⟩,|0⟩,|−⟩,|1⟩,|+⟩,... → to Bob</a:t>
            </a:r>
          </a:p>
          <a:p>
            <a:pPr algn="just" marL="647700" indent="-323850" lvl="1">
              <a:lnSpc>
                <a:spcPts val="7500"/>
              </a:lnSpc>
              <a:buFont typeface="Arial"/>
              <a:buChar char="•"/>
            </a:pPr>
            <a:r>
              <a:rPr lang="en-US" sz="3000">
                <a:solidFill>
                  <a:srgbClr val="30318B"/>
                </a:solidFill>
                <a:latin typeface="Rosario"/>
                <a:ea typeface="Rosario"/>
                <a:cs typeface="Rosario"/>
                <a:sym typeface="Rosario"/>
              </a:rPr>
              <a:t> Step 3: Bob measures in random bases [Z,Z,X,X,X,Z,...] → his choices </a:t>
            </a:r>
          </a:p>
          <a:p>
            <a:pPr algn="just" marL="647700" indent="-323850" lvl="1">
              <a:lnSpc>
                <a:spcPts val="7500"/>
              </a:lnSpc>
              <a:buFont typeface="Arial"/>
              <a:buChar char="•"/>
            </a:pPr>
            <a:r>
              <a:rPr lang="en-US" sz="3000">
                <a:solidFill>
                  <a:srgbClr val="30318B"/>
                </a:solidFill>
                <a:latin typeface="Rosario"/>
                <a:ea typeface="Rosario"/>
                <a:cs typeface="Rosario"/>
                <a:sym typeface="Rosario"/>
              </a:rPr>
              <a:t>Step 4: Classical sifting Keep only matching bases (~50% survive)</a:t>
            </a:r>
          </a:p>
          <a:p>
            <a:pPr algn="just" marL="647700" indent="-323850" lvl="1">
              <a:lnSpc>
                <a:spcPts val="7500"/>
              </a:lnSpc>
              <a:buFont typeface="Arial"/>
              <a:buChar char="•"/>
            </a:pPr>
            <a:r>
              <a:rPr lang="en-US" sz="3000">
                <a:solidFill>
                  <a:srgbClr val="30318B"/>
                </a:solidFill>
                <a:latin typeface="Rosario"/>
                <a:ea typeface="Rosario"/>
                <a:cs typeface="Rosario"/>
                <a:sym typeface="Rosario"/>
              </a:rPr>
              <a:t> Step 5: Error estimation (QBER) If QBER &lt; 11% → Secure If QBER ≥ 11% → Eve detected, ABORT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931568" y="2333542"/>
            <a:ext cx="8424863" cy="66992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 BB84 PROTOCOL - HOW IT WORKS</a:t>
            </a:r>
          </a:p>
        </p:txBody>
      </p:sp>
      <p:sp>
        <p:nvSpPr>
          <p:cNvPr name="TextBox 22" id="22"/>
          <p:cNvSpPr txBox="true"/>
          <p:nvPr/>
        </p:nvSpPr>
        <p:spPr>
          <a:xfrm rot="0">
            <a:off x="2912855" y="4247429"/>
            <a:ext cx="12462289" cy="770657"/>
          </a:xfrm>
          <a:prstGeom prst="rect">
            <a:avLst/>
          </a:prstGeom>
        </p:spPr>
        <p:txBody>
          <a:bodyPr anchor="t" rtlCol="false" tIns="0" lIns="0" bIns="0" rIns="0">
            <a:spAutoFit/>
          </a:bodyPr>
          <a:lstStyle/>
          <a:p>
            <a:pPr algn="l">
              <a:lnSpc>
                <a:spcPts val="6347"/>
              </a:lnSpc>
            </a:pPr>
            <a:r>
              <a:rPr lang="en-US" sz="4534" b="true">
                <a:solidFill>
                  <a:srgbClr val="30318B"/>
                </a:solidFill>
                <a:latin typeface="Rosario Bold"/>
                <a:ea typeface="Rosario Bold"/>
                <a:cs typeface="Rosario Bold"/>
                <a:sym typeface="Rosario Bold"/>
              </a:rPr>
              <a:t>Why Eve Can't Cheat</a:t>
            </a:r>
          </a:p>
        </p:txBody>
      </p:sp>
      <p:sp>
        <p:nvSpPr>
          <p:cNvPr name="TextBox 23" id="23"/>
          <p:cNvSpPr txBox="true"/>
          <p:nvPr/>
        </p:nvSpPr>
        <p:spPr>
          <a:xfrm rot="0">
            <a:off x="3616966" y="5276531"/>
            <a:ext cx="11626461" cy="2610252"/>
          </a:xfrm>
          <a:prstGeom prst="rect">
            <a:avLst/>
          </a:prstGeom>
        </p:spPr>
        <p:txBody>
          <a:bodyPr anchor="t" rtlCol="false" tIns="0" lIns="0" bIns="0" rIns="0">
            <a:spAutoFit/>
          </a:bodyPr>
          <a:lstStyle/>
          <a:p>
            <a:pPr algn="l" marL="806208" indent="-403104" lvl="1">
              <a:lnSpc>
                <a:spcPts val="5227"/>
              </a:lnSpc>
              <a:buFont typeface="Arial"/>
              <a:buChar char="•"/>
            </a:pPr>
            <a:r>
              <a:rPr lang="en-US" sz="3734">
                <a:solidFill>
                  <a:srgbClr val="30318B"/>
                </a:solidFill>
                <a:latin typeface="Rosario"/>
                <a:ea typeface="Rosario"/>
                <a:cs typeface="Rosario"/>
                <a:sym typeface="Rosario"/>
              </a:rPr>
              <a:t>Eve intercepts qubit → Must measure it </a:t>
            </a:r>
          </a:p>
          <a:p>
            <a:pPr algn="l" marL="806208" indent="-403104" lvl="1">
              <a:lnSpc>
                <a:spcPts val="5227"/>
              </a:lnSpc>
              <a:buFont typeface="Arial"/>
              <a:buChar char="•"/>
            </a:pPr>
            <a:r>
              <a:rPr lang="en-US" sz="3734">
                <a:solidFill>
                  <a:srgbClr val="30318B"/>
                </a:solidFill>
                <a:latin typeface="Rosario"/>
                <a:ea typeface="Rosario"/>
                <a:cs typeface="Rosario"/>
                <a:sym typeface="Rosario"/>
              </a:rPr>
              <a:t>Measures in WRONG basis 50% of time </a:t>
            </a:r>
          </a:p>
          <a:p>
            <a:pPr algn="l" marL="806208" indent="-403104" lvl="1">
              <a:lnSpc>
                <a:spcPts val="5227"/>
              </a:lnSpc>
              <a:buFont typeface="Arial"/>
              <a:buChar char="•"/>
            </a:pPr>
            <a:r>
              <a:rPr lang="en-US" sz="3734">
                <a:solidFill>
                  <a:srgbClr val="30318B"/>
                </a:solidFill>
                <a:latin typeface="Rosario"/>
                <a:ea typeface="Rosario"/>
                <a:cs typeface="Rosario"/>
                <a:sym typeface="Rosario"/>
              </a:rPr>
              <a:t>Disturbs quantum state → Creates errors </a:t>
            </a:r>
          </a:p>
          <a:p>
            <a:pPr algn="l" marL="806208" indent="-403104" lvl="1">
              <a:lnSpc>
                <a:spcPts val="5227"/>
              </a:lnSpc>
              <a:buFont typeface="Arial"/>
              <a:buChar char="•"/>
            </a:pPr>
            <a:r>
              <a:rPr lang="en-US" sz="3734">
                <a:solidFill>
                  <a:srgbClr val="30318B"/>
                </a:solidFill>
                <a:latin typeface="Rosario"/>
                <a:ea typeface="Rosario"/>
                <a:cs typeface="Rosario"/>
                <a:sym typeface="Rosario"/>
              </a:rPr>
              <a:t>Alice &amp; Bob detect errors → Catch Eve!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734801" y="4627124"/>
            <a:ext cx="8770227" cy="4242597"/>
          </a:xfrm>
          <a:custGeom>
            <a:avLst/>
            <a:gdLst/>
            <a:ahLst/>
            <a:cxnLst/>
            <a:rect r="r" b="b" t="t" l="l"/>
            <a:pathLst>
              <a:path h="4242597" w="8770227">
                <a:moveTo>
                  <a:pt x="0" y="0"/>
                </a:moveTo>
                <a:lnTo>
                  <a:pt x="8770227" y="0"/>
                </a:lnTo>
                <a:lnTo>
                  <a:pt x="8770227" y="4242597"/>
                </a:lnTo>
                <a:lnTo>
                  <a:pt x="0" y="4242597"/>
                </a:lnTo>
                <a:lnTo>
                  <a:pt x="0" y="0"/>
                </a:lnTo>
                <a:close/>
              </a:path>
            </a:pathLst>
          </a:custGeom>
          <a:blipFill>
            <a:blip r:embed="rId14"/>
            <a:stretch>
              <a:fillRect l="0" t="0" r="0" b="0"/>
            </a:stretch>
          </a:blipFill>
        </p:spPr>
      </p:sp>
      <p:sp>
        <p:nvSpPr>
          <p:cNvPr name="Freeform 22" id="22"/>
          <p:cNvSpPr/>
          <p:nvPr/>
        </p:nvSpPr>
        <p:spPr>
          <a:xfrm flipH="false" flipV="false" rot="0">
            <a:off x="9848886" y="4574923"/>
            <a:ext cx="7015092" cy="4000685"/>
          </a:xfrm>
          <a:custGeom>
            <a:avLst/>
            <a:gdLst/>
            <a:ahLst/>
            <a:cxnLst/>
            <a:rect r="r" b="b" t="t" l="l"/>
            <a:pathLst>
              <a:path h="4000685" w="7015092">
                <a:moveTo>
                  <a:pt x="0" y="0"/>
                </a:moveTo>
                <a:lnTo>
                  <a:pt x="7015092" y="0"/>
                </a:lnTo>
                <a:lnTo>
                  <a:pt x="7015092" y="4000686"/>
                </a:lnTo>
                <a:lnTo>
                  <a:pt x="0" y="4000686"/>
                </a:lnTo>
                <a:lnTo>
                  <a:pt x="0" y="0"/>
                </a:lnTo>
                <a:close/>
              </a:path>
            </a:pathLst>
          </a:custGeom>
          <a:blipFill>
            <a:blip r:embed="rId15"/>
            <a:stretch>
              <a:fillRect l="-4056" t="0" r="-4056" b="0"/>
            </a:stretch>
          </a:blipFill>
        </p:spPr>
      </p:sp>
      <p:sp>
        <p:nvSpPr>
          <p:cNvPr name="TextBox 23" id="23"/>
          <p:cNvSpPr txBox="true"/>
          <p:nvPr/>
        </p:nvSpPr>
        <p:spPr>
          <a:xfrm rot="0">
            <a:off x="4931568" y="1867047"/>
            <a:ext cx="8424863" cy="1374775"/>
          </a:xfrm>
          <a:prstGeom prst="rect">
            <a:avLst/>
          </a:prstGeom>
        </p:spPr>
        <p:txBody>
          <a:bodyPr anchor="t" rtlCol="false" tIns="0" lIns="0" bIns="0" rIns="0">
            <a:spAutoFit/>
          </a:bodyPr>
          <a:lstStyle/>
          <a:p>
            <a:pPr algn="ctr">
              <a:lnSpc>
                <a:spcPts val="5599"/>
              </a:lnSpc>
            </a:pPr>
            <a:r>
              <a:rPr lang="en-US" b="true" sz="3999">
                <a:solidFill>
                  <a:srgbClr val="30318B"/>
                </a:solidFill>
                <a:latin typeface="Rosario Bold"/>
                <a:ea typeface="Rosario Bold"/>
                <a:cs typeface="Rosario Bold"/>
                <a:sym typeface="Rosario Bold"/>
              </a:rPr>
              <a:t>MY IMPLEMENTATION - COMPLETE FINITE-KEY ANALYSIS</a:t>
            </a:r>
          </a:p>
        </p:txBody>
      </p:sp>
      <p:sp>
        <p:nvSpPr>
          <p:cNvPr name="TextBox 24" id="24"/>
          <p:cNvSpPr txBox="true"/>
          <p:nvPr/>
        </p:nvSpPr>
        <p:spPr>
          <a:xfrm rot="0">
            <a:off x="6159789" y="3504041"/>
            <a:ext cx="6602569" cy="770657"/>
          </a:xfrm>
          <a:prstGeom prst="rect">
            <a:avLst/>
          </a:prstGeom>
        </p:spPr>
        <p:txBody>
          <a:bodyPr anchor="t" rtlCol="false" tIns="0" lIns="0" bIns="0" rIns="0">
            <a:spAutoFit/>
          </a:bodyPr>
          <a:lstStyle/>
          <a:p>
            <a:pPr algn="ctr">
              <a:lnSpc>
                <a:spcPts val="6347"/>
              </a:lnSpc>
            </a:pPr>
            <a:r>
              <a:rPr lang="en-US" b="true" sz="4534">
                <a:solidFill>
                  <a:srgbClr val="30318B"/>
                </a:solidFill>
                <a:latin typeface="Rosario Bold"/>
                <a:ea typeface="Rosario Bold"/>
                <a:cs typeface="Rosario Bold"/>
                <a:sym typeface="Rosario Bold"/>
              </a:rPr>
              <a:t> Alice's Preparation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945739" y="2203119"/>
            <a:ext cx="11301259" cy="4520504"/>
          </a:xfrm>
          <a:custGeom>
            <a:avLst/>
            <a:gdLst/>
            <a:ahLst/>
            <a:cxnLst/>
            <a:rect r="r" b="b" t="t" l="l"/>
            <a:pathLst>
              <a:path h="4520504" w="11301259">
                <a:moveTo>
                  <a:pt x="0" y="0"/>
                </a:moveTo>
                <a:lnTo>
                  <a:pt x="11301259" y="0"/>
                </a:lnTo>
                <a:lnTo>
                  <a:pt x="11301259" y="4520504"/>
                </a:lnTo>
                <a:lnTo>
                  <a:pt x="0" y="4520504"/>
                </a:lnTo>
                <a:lnTo>
                  <a:pt x="0" y="0"/>
                </a:lnTo>
                <a:close/>
              </a:path>
            </a:pathLst>
          </a:custGeom>
          <a:blipFill>
            <a:blip r:embed="rId14"/>
            <a:stretch>
              <a:fillRect l="0" t="0" r="0" b="0"/>
            </a:stretch>
          </a:blipFill>
        </p:spPr>
      </p:sp>
      <p:sp>
        <p:nvSpPr>
          <p:cNvPr name="TextBox 22" id="22"/>
          <p:cNvSpPr txBox="true"/>
          <p:nvPr/>
        </p:nvSpPr>
        <p:spPr>
          <a:xfrm rot="0">
            <a:off x="3107791" y="1393717"/>
            <a:ext cx="6602569" cy="669925"/>
          </a:xfrm>
          <a:prstGeom prst="rect">
            <a:avLst/>
          </a:prstGeom>
        </p:spPr>
        <p:txBody>
          <a:bodyPr anchor="t" rtlCol="false" tIns="0" lIns="0" bIns="0" rIns="0">
            <a:spAutoFit/>
          </a:bodyPr>
          <a:lstStyle/>
          <a:p>
            <a:pPr algn="l">
              <a:lnSpc>
                <a:spcPts val="5599"/>
              </a:lnSpc>
            </a:pPr>
            <a:r>
              <a:rPr lang="en-US" sz="3999" b="true">
                <a:solidFill>
                  <a:srgbClr val="30318B"/>
                </a:solidFill>
                <a:latin typeface="Rosario Bold"/>
                <a:ea typeface="Rosario Bold"/>
                <a:cs typeface="Rosario Bold"/>
                <a:sym typeface="Rosario Bold"/>
              </a:rPr>
              <a:t>NOISE MODEL</a:t>
            </a:r>
          </a:p>
        </p:txBody>
      </p:sp>
      <p:sp>
        <p:nvSpPr>
          <p:cNvPr name="TextBox 23" id="23"/>
          <p:cNvSpPr txBox="true"/>
          <p:nvPr/>
        </p:nvSpPr>
        <p:spPr>
          <a:xfrm rot="0">
            <a:off x="4949339" y="6922820"/>
            <a:ext cx="8175268" cy="2223770"/>
          </a:xfrm>
          <a:prstGeom prst="rect">
            <a:avLst/>
          </a:prstGeom>
        </p:spPr>
        <p:txBody>
          <a:bodyPr anchor="t" rtlCol="false" tIns="0" lIns="0" bIns="0" rIns="0">
            <a:spAutoFit/>
          </a:bodyPr>
          <a:lstStyle/>
          <a:p>
            <a:pPr algn="l">
              <a:lnSpc>
                <a:spcPts val="4480"/>
              </a:lnSpc>
            </a:pPr>
            <a:r>
              <a:rPr lang="en-US" sz="3200">
                <a:solidFill>
                  <a:srgbClr val="30318B"/>
                </a:solidFill>
                <a:latin typeface="Rosario"/>
                <a:ea typeface="Rosario"/>
                <a:cs typeface="Rosario"/>
                <a:sym typeface="Rosario"/>
              </a:rPr>
              <a:t>Key Observation:</a:t>
            </a:r>
          </a:p>
          <a:p>
            <a:pPr algn="l">
              <a:lnSpc>
                <a:spcPts val="4480"/>
              </a:lnSpc>
            </a:pPr>
            <a:r>
              <a:rPr lang="en-US" sz="3200">
                <a:solidFill>
                  <a:srgbClr val="30318B"/>
                </a:solidFill>
                <a:latin typeface="Rosario"/>
                <a:ea typeface="Rosario"/>
                <a:cs typeface="Rosario"/>
                <a:sym typeface="Rosario"/>
              </a:rPr>
              <a:t>As noise increases, QBER rises, reducing secure key rate via binary entropy (h₂(QBER)).</a:t>
            </a:r>
          </a:p>
          <a:p>
            <a:pPr algn="l">
              <a:lnSpc>
                <a:spcPts val="4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3327164" y="4327552"/>
            <a:ext cx="11301259" cy="2147239"/>
          </a:xfrm>
          <a:custGeom>
            <a:avLst/>
            <a:gdLst/>
            <a:ahLst/>
            <a:cxnLst/>
            <a:rect r="r" b="b" t="t" l="l"/>
            <a:pathLst>
              <a:path h="2147239" w="11301259">
                <a:moveTo>
                  <a:pt x="0" y="0"/>
                </a:moveTo>
                <a:lnTo>
                  <a:pt x="11301259" y="0"/>
                </a:lnTo>
                <a:lnTo>
                  <a:pt x="11301259" y="2147240"/>
                </a:lnTo>
                <a:lnTo>
                  <a:pt x="0" y="2147240"/>
                </a:lnTo>
                <a:lnTo>
                  <a:pt x="0" y="0"/>
                </a:lnTo>
                <a:close/>
              </a:path>
            </a:pathLst>
          </a:custGeom>
          <a:blipFill>
            <a:blip r:embed="rId14"/>
            <a:stretch>
              <a:fillRect l="0" t="0" r="0" b="0"/>
            </a:stretch>
          </a:blipFill>
        </p:spPr>
      </p:sp>
      <p:sp>
        <p:nvSpPr>
          <p:cNvPr name="Freeform 22" id="22"/>
          <p:cNvSpPr/>
          <p:nvPr/>
        </p:nvSpPr>
        <p:spPr>
          <a:xfrm flipH="false" flipV="false" rot="0">
            <a:off x="3327164" y="1968415"/>
            <a:ext cx="11301259" cy="2359138"/>
          </a:xfrm>
          <a:custGeom>
            <a:avLst/>
            <a:gdLst/>
            <a:ahLst/>
            <a:cxnLst/>
            <a:rect r="r" b="b" t="t" l="l"/>
            <a:pathLst>
              <a:path h="2359138" w="11301259">
                <a:moveTo>
                  <a:pt x="0" y="0"/>
                </a:moveTo>
                <a:lnTo>
                  <a:pt x="11301259" y="0"/>
                </a:lnTo>
                <a:lnTo>
                  <a:pt x="11301259" y="2359137"/>
                </a:lnTo>
                <a:lnTo>
                  <a:pt x="0" y="2359137"/>
                </a:lnTo>
                <a:lnTo>
                  <a:pt x="0" y="0"/>
                </a:lnTo>
                <a:close/>
              </a:path>
            </a:pathLst>
          </a:custGeom>
          <a:blipFill>
            <a:blip r:embed="rId15"/>
            <a:stretch>
              <a:fillRect l="0" t="0" r="0" b="0"/>
            </a:stretch>
          </a:blipFill>
        </p:spPr>
      </p:sp>
      <p:sp>
        <p:nvSpPr>
          <p:cNvPr name="Freeform 23" id="23"/>
          <p:cNvSpPr/>
          <p:nvPr/>
        </p:nvSpPr>
        <p:spPr>
          <a:xfrm flipH="false" flipV="false" rot="0">
            <a:off x="3616966" y="6827217"/>
            <a:ext cx="9891242" cy="2806640"/>
          </a:xfrm>
          <a:custGeom>
            <a:avLst/>
            <a:gdLst/>
            <a:ahLst/>
            <a:cxnLst/>
            <a:rect r="r" b="b" t="t" l="l"/>
            <a:pathLst>
              <a:path h="2806640" w="9891242">
                <a:moveTo>
                  <a:pt x="0" y="0"/>
                </a:moveTo>
                <a:lnTo>
                  <a:pt x="9891242" y="0"/>
                </a:lnTo>
                <a:lnTo>
                  <a:pt x="9891242" y="2806639"/>
                </a:lnTo>
                <a:lnTo>
                  <a:pt x="0" y="2806639"/>
                </a:lnTo>
                <a:lnTo>
                  <a:pt x="0" y="0"/>
                </a:lnTo>
                <a:close/>
              </a:path>
            </a:pathLst>
          </a:custGeom>
          <a:blipFill>
            <a:blip r:embed="rId16"/>
            <a:stretch>
              <a:fillRect l="0" t="0" r="0" b="0"/>
            </a:stretch>
          </a:blipFill>
        </p:spPr>
      </p:sp>
      <p:sp>
        <p:nvSpPr>
          <p:cNvPr name="TextBox 24" id="24"/>
          <p:cNvSpPr txBox="true"/>
          <p:nvPr/>
        </p:nvSpPr>
        <p:spPr>
          <a:xfrm rot="0">
            <a:off x="6085183" y="1220926"/>
            <a:ext cx="6117634" cy="1278700"/>
          </a:xfrm>
          <a:prstGeom prst="rect">
            <a:avLst/>
          </a:prstGeom>
        </p:spPr>
        <p:txBody>
          <a:bodyPr anchor="t" rtlCol="false" tIns="0" lIns="0" bIns="0" rIns="0">
            <a:spAutoFit/>
          </a:bodyPr>
          <a:lstStyle/>
          <a:p>
            <a:pPr algn="ctr">
              <a:lnSpc>
                <a:spcPts val="5188"/>
              </a:lnSpc>
            </a:pPr>
            <a:r>
              <a:rPr lang="en-US" b="true" sz="3706">
                <a:solidFill>
                  <a:srgbClr val="30318B"/>
                </a:solidFill>
                <a:latin typeface="Rosario Bold"/>
                <a:ea typeface="Rosario Bold"/>
                <a:cs typeface="Rosario Bold"/>
                <a:sym typeface="Rosario Bold"/>
              </a:rPr>
              <a:t> BOB'S MEASUREMENT</a:t>
            </a:r>
          </a:p>
          <a:p>
            <a:pPr algn="ctr">
              <a:lnSpc>
                <a:spcPts val="518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DAG25g5GgNo</dc:identifier>
  <dcterms:modified xsi:type="dcterms:W3CDTF">2011-08-01T06:04:30Z</dcterms:modified>
  <cp:revision>1</cp:revision>
  <dc:title>PRESENTATION</dc:title>
</cp:coreProperties>
</file>