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4" r:id="rId6"/>
    <p:sldId id="261" r:id="rId7"/>
    <p:sldId id="262" r:id="rId8"/>
    <p:sldId id="265" r:id="rId9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A4A2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55" d="100"/>
          <a:sy n="55" d="100"/>
        </p:scale>
        <p:origin x="686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0B789-204C-410D-98DB-D69189371190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93BC6-8460-4A78-B358-64054B633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50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93BC6-8460-4A78-B358-64054B633D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74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2D8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40946"/>
            <a:ext cx="9143999" cy="2200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500201"/>
            <a:ext cx="9277349" cy="22288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241" y="-29936"/>
            <a:ext cx="18227517" cy="528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2D8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263386"/>
            <a:ext cx="7810499" cy="1857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689237"/>
            <a:ext cx="7810499" cy="1904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107719"/>
            <a:ext cx="7812232" cy="19145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144000" y="1263395"/>
            <a:ext cx="8524859" cy="20192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144000" y="4133544"/>
            <a:ext cx="8629649" cy="20573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268358" y="8145490"/>
            <a:ext cx="3848099" cy="21414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8287146" cy="33051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2D8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51598" y="732272"/>
            <a:ext cx="15184802" cy="1132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-12700" y="4694063"/>
            <a:ext cx="18313400" cy="2889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4838700"/>
            <a:ext cx="9959975" cy="177741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lang="en-US" sz="5300" dirty="0">
                <a:latin typeface="Segoe UI" panose="020B0502040204020203" pitchFamily="34" charset="0"/>
                <a:cs typeface="Segoe UI" panose="020B0502040204020203" pitchFamily="34" charset="0"/>
              </a:rPr>
              <a:t>Garage Floor Coatings Product</a:t>
            </a:r>
            <a:br>
              <a:rPr lang="en-US" sz="53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5300" dirty="0">
                <a:latin typeface="Segoe UI" panose="020B0502040204020203" pitchFamily="34" charset="0"/>
                <a:cs typeface="Segoe UI" panose="020B0502040204020203" pitchFamily="34" charset="0"/>
              </a:rPr>
              <a:t>(Atlanta, DMA)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1661795"/>
            <a:ext cx="10567670" cy="7807907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967105" indent="-955040">
              <a:lnSpc>
                <a:spcPct val="100000"/>
              </a:lnSpc>
              <a:spcBef>
                <a:spcPts val="1045"/>
              </a:spcBef>
              <a:buAutoNum type="arabicPeriod"/>
              <a:tabLst>
                <a:tab pos="967105" algn="l"/>
                <a:tab pos="967740" algn="l"/>
              </a:tabLst>
            </a:pPr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Guardian garage floors</a:t>
            </a:r>
          </a:p>
          <a:p>
            <a:pPr marL="967105" indent="-955040">
              <a:lnSpc>
                <a:spcPct val="100000"/>
              </a:lnSpc>
              <a:spcBef>
                <a:spcPts val="1045"/>
              </a:spcBef>
              <a:buAutoNum type="arabicPeriod"/>
              <a:tabLst>
                <a:tab pos="967105" algn="l"/>
                <a:tab pos="967740" algn="l"/>
              </a:tabLst>
            </a:pPr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Epoxy Professionals</a:t>
            </a:r>
          </a:p>
          <a:p>
            <a:pPr marL="967105" indent="-955040">
              <a:lnSpc>
                <a:spcPct val="100000"/>
              </a:lnSpc>
              <a:spcBef>
                <a:spcPts val="1045"/>
              </a:spcBef>
              <a:buAutoNum type="arabicPeriod"/>
              <a:tabLst>
                <a:tab pos="967105" algn="l"/>
                <a:tab pos="967740" algn="l"/>
              </a:tabLst>
            </a:pPr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The painting pros</a:t>
            </a:r>
          </a:p>
          <a:p>
            <a:pPr marL="967105" indent="-955040">
              <a:lnSpc>
                <a:spcPct val="100000"/>
              </a:lnSpc>
              <a:spcBef>
                <a:spcPts val="1045"/>
              </a:spcBef>
              <a:buAutoNum type="arabicPeriod"/>
              <a:tabLst>
                <a:tab pos="967105" algn="l"/>
                <a:tab pos="967740" algn="l"/>
              </a:tabLst>
            </a:pPr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Angi Concrete services</a:t>
            </a:r>
          </a:p>
          <a:p>
            <a:pPr marL="967105" indent="-955040">
              <a:lnSpc>
                <a:spcPct val="100000"/>
              </a:lnSpc>
              <a:spcBef>
                <a:spcPts val="1045"/>
              </a:spcBef>
              <a:buAutoNum type="arabicPeriod"/>
              <a:tabLst>
                <a:tab pos="967105" algn="l"/>
                <a:tab pos="967740" algn="l"/>
              </a:tabLst>
            </a:pPr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Garage floor coatings of Atlanta</a:t>
            </a:r>
          </a:p>
          <a:p>
            <a:pPr marL="967105" indent="-955040">
              <a:lnSpc>
                <a:spcPct val="100000"/>
              </a:lnSpc>
              <a:spcBef>
                <a:spcPts val="1045"/>
              </a:spcBef>
              <a:buAutoNum type="arabicPeriod"/>
              <a:tabLst>
                <a:tab pos="967105" algn="l"/>
                <a:tab pos="967740" algn="l"/>
              </a:tabLst>
            </a:pPr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Nikka Corp</a:t>
            </a:r>
          </a:p>
          <a:p>
            <a:pPr marL="967105" indent="-955040">
              <a:lnSpc>
                <a:spcPct val="100000"/>
              </a:lnSpc>
              <a:spcBef>
                <a:spcPts val="1045"/>
              </a:spcBef>
              <a:buAutoNum type="arabicPeriod"/>
              <a:tabLst>
                <a:tab pos="967105" algn="l"/>
                <a:tab pos="967740" algn="l"/>
              </a:tabLst>
            </a:pPr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Badass Garage floors</a:t>
            </a:r>
          </a:p>
          <a:p>
            <a:pPr marL="967105" indent="-955040">
              <a:lnSpc>
                <a:spcPct val="100000"/>
              </a:lnSpc>
              <a:spcBef>
                <a:spcPts val="1045"/>
              </a:spcBef>
              <a:buAutoNum type="arabicPeriod"/>
              <a:tabLst>
                <a:tab pos="967105" algn="l"/>
                <a:tab pos="967740" algn="l"/>
              </a:tabLst>
            </a:pPr>
            <a:r>
              <a:rPr lang="en-US" sz="4800" dirty="0">
                <a:latin typeface="Segoe UI" panose="020B0502040204020203" pitchFamily="34" charset="0"/>
                <a:cs typeface="Segoe UI" panose="020B0502040204020203" pitchFamily="34" charset="0"/>
              </a:rPr>
              <a:t>KDL Painting</a:t>
            </a:r>
          </a:p>
          <a:p>
            <a:pPr marL="967105" indent="-955040">
              <a:lnSpc>
                <a:spcPct val="100000"/>
              </a:lnSpc>
              <a:spcBef>
                <a:spcPts val="1045"/>
              </a:spcBef>
              <a:buAutoNum type="arabicPeriod"/>
              <a:tabLst>
                <a:tab pos="967105" algn="l"/>
                <a:tab pos="967740" algn="l"/>
              </a:tabLst>
            </a:pPr>
            <a:endParaRPr lang="en-US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361525" y="2019300"/>
            <a:ext cx="6783475" cy="2390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2000" y="495300"/>
            <a:ext cx="8956675" cy="853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400" b="1" spc="-370" dirty="0">
                <a:latin typeface="Segoe UI" panose="020B0502040204020203" pitchFamily="34" charset="0"/>
                <a:cs typeface="Segoe UI" panose="020B0502040204020203" pitchFamily="34" charset="0"/>
              </a:rPr>
              <a:t>Top</a:t>
            </a:r>
            <a:r>
              <a:rPr sz="5400" b="1" spc="-49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5400" b="1" spc="-270" dirty="0">
                <a:latin typeface="Segoe UI" panose="020B0502040204020203" pitchFamily="34" charset="0"/>
                <a:cs typeface="Segoe UI" panose="020B0502040204020203" pitchFamily="34" charset="0"/>
              </a:rPr>
              <a:t>Contractors/Providers</a:t>
            </a:r>
            <a:endParaRPr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1BA09A4-1DB3-1A7D-8BFC-16A4D514A71D}"/>
              </a:ext>
            </a:extLst>
          </p:cNvPr>
          <p:cNvSpPr/>
          <p:nvPr/>
        </p:nvSpPr>
        <p:spPr>
          <a:xfrm>
            <a:off x="9906000" y="265885"/>
            <a:ext cx="7772400" cy="933226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CE4AB6-B323-C835-142A-371EE78E8409}"/>
              </a:ext>
            </a:extLst>
          </p:cNvPr>
          <p:cNvSpPr/>
          <p:nvPr/>
        </p:nvSpPr>
        <p:spPr>
          <a:xfrm>
            <a:off x="10134599" y="1864476"/>
            <a:ext cx="2819401" cy="3759101"/>
          </a:xfrm>
          <a:prstGeom prst="rect">
            <a:avLst/>
          </a:prstGeom>
          <a:solidFill>
            <a:srgbClr val="AFA4A2"/>
          </a:solidFill>
          <a:ln>
            <a:solidFill>
              <a:srgbClr val="AFA4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0" y="1403683"/>
            <a:ext cx="9296400" cy="2941955"/>
          </a:xfrm>
          <a:custGeom>
            <a:avLst/>
            <a:gdLst/>
            <a:ahLst/>
            <a:cxnLst/>
            <a:rect l="l" t="t" r="r" b="b"/>
            <a:pathLst>
              <a:path w="9296400" h="2941954">
                <a:moveTo>
                  <a:pt x="0" y="2941436"/>
                </a:moveTo>
                <a:lnTo>
                  <a:pt x="0" y="0"/>
                </a:lnTo>
                <a:lnTo>
                  <a:pt x="9296064" y="0"/>
                </a:lnTo>
                <a:lnTo>
                  <a:pt x="9296064" y="2941436"/>
                </a:lnTo>
                <a:lnTo>
                  <a:pt x="0" y="29414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2653114" y="1682665"/>
            <a:ext cx="5881286" cy="32493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 marR="5080" indent="-97790">
              <a:lnSpc>
                <a:spcPct val="115999"/>
              </a:lnSpc>
              <a:spcBef>
                <a:spcPts val="100"/>
              </a:spcBef>
            </a:pPr>
            <a:r>
              <a:rPr lang="en-US" sz="6200" b="1" dirty="0">
                <a:latin typeface="Segoe UI" panose="020B0502040204020203" pitchFamily="34" charset="0"/>
                <a:cs typeface="Segoe UI" panose="020B0502040204020203" pitchFamily="34" charset="0"/>
              </a:rPr>
              <a:t>Method of  Selection</a:t>
            </a:r>
          </a:p>
          <a:p>
            <a:pPr marL="109855" marR="5080" indent="-97790">
              <a:lnSpc>
                <a:spcPct val="115999"/>
              </a:lnSpc>
              <a:spcBef>
                <a:spcPts val="100"/>
              </a:spcBef>
            </a:pPr>
            <a:endParaRPr lang="en-US" sz="6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1544" y="4762500"/>
            <a:ext cx="8212455" cy="354840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110"/>
              </a:spcBef>
            </a:pPr>
            <a:r>
              <a:rPr sz="3200" b="1" spc="90" dirty="0">
                <a:latin typeface="Trebuchet MS"/>
                <a:cs typeface="Trebuchet MS"/>
              </a:rPr>
              <a:t>Keyword</a:t>
            </a:r>
            <a:r>
              <a:rPr sz="3200" b="1" spc="-190" dirty="0">
                <a:latin typeface="Trebuchet MS"/>
                <a:cs typeface="Trebuchet MS"/>
              </a:rPr>
              <a:t> </a:t>
            </a:r>
            <a:r>
              <a:rPr sz="3200" b="1" spc="110" dirty="0">
                <a:latin typeface="Trebuchet MS"/>
                <a:cs typeface="Trebuchet MS"/>
              </a:rPr>
              <a:t>Analysis</a:t>
            </a:r>
            <a:r>
              <a:rPr sz="3200" b="1" spc="-190" dirty="0">
                <a:latin typeface="Trebuchet MS"/>
                <a:cs typeface="Trebuchet MS"/>
              </a:rPr>
              <a:t> </a:t>
            </a:r>
            <a:r>
              <a:rPr sz="3200" b="1" spc="135" dirty="0">
                <a:latin typeface="Trebuchet MS"/>
                <a:cs typeface="Trebuchet MS"/>
              </a:rPr>
              <a:t>and</a:t>
            </a:r>
            <a:r>
              <a:rPr sz="3200" b="1" spc="-190" dirty="0">
                <a:latin typeface="Trebuchet MS"/>
                <a:cs typeface="Trebuchet MS"/>
              </a:rPr>
              <a:t> </a:t>
            </a:r>
            <a:r>
              <a:rPr sz="3200" b="1" spc="30" dirty="0">
                <a:latin typeface="Trebuchet MS"/>
                <a:cs typeface="Trebuchet MS"/>
              </a:rPr>
              <a:t>Traffic</a:t>
            </a:r>
            <a:r>
              <a:rPr sz="3200" b="1" spc="-190" dirty="0">
                <a:latin typeface="Trebuchet MS"/>
                <a:cs typeface="Trebuchet MS"/>
              </a:rPr>
              <a:t> </a:t>
            </a:r>
            <a:r>
              <a:rPr sz="3200" b="1" spc="100" dirty="0">
                <a:latin typeface="Trebuchet MS"/>
                <a:cs typeface="Trebuchet MS"/>
              </a:rPr>
              <a:t>Analytics</a:t>
            </a:r>
            <a:endParaRPr lang="en-US" sz="3200" b="1" spc="100" dirty="0">
              <a:latin typeface="Trebuchet MS"/>
              <a:cs typeface="Trebuchet MS"/>
            </a:endParaRPr>
          </a:p>
          <a:p>
            <a:pPr marL="146050">
              <a:lnSpc>
                <a:spcPct val="150000"/>
              </a:lnSpc>
              <a:spcBef>
                <a:spcPts val="110"/>
              </a:spcBef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Each competitor was reached through a buyer  persona created which represent our target  audience and the time of responsiveness and  Traffic on their website was shortlisted</a:t>
            </a:r>
          </a:p>
          <a:p>
            <a:pPr marL="146050">
              <a:lnSpc>
                <a:spcPct val="100000"/>
              </a:lnSpc>
              <a:spcBef>
                <a:spcPts val="110"/>
              </a:spcBef>
            </a:pPr>
            <a:endParaRPr sz="28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71600" y="571500"/>
            <a:ext cx="15364800" cy="1132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8684260">
              <a:lnSpc>
                <a:spcPct val="100000"/>
              </a:lnSpc>
              <a:spcBef>
                <a:spcPts val="110"/>
              </a:spcBef>
            </a:pPr>
            <a:r>
              <a:rPr spc="-450" dirty="0">
                <a:latin typeface="Segoe UI" panose="020B0502040204020203" pitchFamily="34" charset="0"/>
                <a:cs typeface="Segoe UI" panose="020B0502040204020203" pitchFamily="34" charset="0"/>
              </a:rPr>
              <a:t>Bu</a:t>
            </a:r>
            <a:r>
              <a:rPr lang="en-IN" spc="-450" dirty="0" err="1">
                <a:latin typeface="Segoe UI" panose="020B0502040204020203" pitchFamily="34" charset="0"/>
                <a:cs typeface="Segoe UI" panose="020B0502040204020203" pitchFamily="34" charset="0"/>
              </a:rPr>
              <a:t>sy</a:t>
            </a:r>
            <a:r>
              <a:rPr lang="en-IN" spc="-450" dirty="0">
                <a:latin typeface="Segoe UI" panose="020B0502040204020203" pitchFamily="34" charset="0"/>
                <a:cs typeface="Segoe UI" panose="020B0502040204020203" pitchFamily="34" charset="0"/>
              </a:rPr>
              <a:t> Bob </a:t>
            </a:r>
            <a:endParaRPr spc="-53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E0E369-1DDF-7D6B-6BB7-CC2451156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35" b="98230" l="5848" r="89474">
                        <a14:foregroundMark x1="13450" y1="58850" x2="5848" y2="84071"/>
                        <a14:foregroundMark x1="15205" y1="93363" x2="64327" y2="88053"/>
                        <a14:foregroundMark x1="64327" y1="88053" x2="66082" y2="87168"/>
                        <a14:foregroundMark x1="77193" y1="92478" x2="32164" y2="98230"/>
                        <a14:foregroundMark x1="32164" y1="98230" x2="21637" y2="98230"/>
                        <a14:foregroundMark x1="32749" y1="23894" x2="33333" y2="34956"/>
                        <a14:backgroundMark x1="16959" y1="9292" x2="3835" y2="572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34598" y="1864476"/>
            <a:ext cx="2819402" cy="3759103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2BFE4E-6291-A9AE-ED87-289E0197C181}"/>
              </a:ext>
            </a:extLst>
          </p:cNvPr>
          <p:cNvSpPr txBox="1"/>
          <p:nvPr/>
        </p:nvSpPr>
        <p:spPr>
          <a:xfrm>
            <a:off x="13212869" y="1703705"/>
            <a:ext cx="4389331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</a:rPr>
              <a:t>Gender-</a:t>
            </a:r>
            <a:r>
              <a:rPr lang="en-US" sz="2000" dirty="0">
                <a:solidFill>
                  <a:srgbClr val="002060"/>
                </a:solidFill>
              </a:rPr>
              <a:t> Male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</a:rPr>
              <a:t>Age</a:t>
            </a:r>
            <a:r>
              <a:rPr lang="en-US" sz="2000" dirty="0">
                <a:solidFill>
                  <a:srgbClr val="002060"/>
                </a:solidFill>
              </a:rPr>
              <a:t>-35-40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</a:rPr>
              <a:t>Occupation</a:t>
            </a:r>
            <a:r>
              <a:rPr lang="en-US" sz="2000" dirty="0">
                <a:solidFill>
                  <a:srgbClr val="002060"/>
                </a:solidFill>
              </a:rPr>
              <a:t>- Warehouse manager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</a:rPr>
              <a:t>Location</a:t>
            </a:r>
            <a:r>
              <a:rPr lang="en-US" sz="2000" dirty="0">
                <a:solidFill>
                  <a:srgbClr val="002060"/>
                </a:solidFill>
              </a:rPr>
              <a:t>- Atlanta,GA-30303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</a:rPr>
              <a:t>Martial Status</a:t>
            </a:r>
            <a:r>
              <a:rPr lang="en-US" sz="2000" dirty="0">
                <a:solidFill>
                  <a:srgbClr val="002060"/>
                </a:solidFill>
              </a:rPr>
              <a:t>-</a:t>
            </a:r>
            <a:r>
              <a:rPr lang="en-US" sz="2000" b="1" dirty="0">
                <a:solidFill>
                  <a:srgbClr val="002060"/>
                </a:solidFill>
              </a:rPr>
              <a:t> </a:t>
            </a:r>
            <a:r>
              <a:rPr lang="en-US" sz="2000" dirty="0">
                <a:solidFill>
                  <a:srgbClr val="002060"/>
                </a:solidFill>
              </a:rPr>
              <a:t>Married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</a:rPr>
              <a:t>Preferred method of Communication- </a:t>
            </a:r>
            <a:r>
              <a:rPr lang="en-US" sz="2000" dirty="0">
                <a:solidFill>
                  <a:srgbClr val="002060"/>
                </a:solidFill>
              </a:rPr>
              <a:t>Email, Fax, Telephone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006E16-A8A3-AAF5-EDE6-8E8707B610FA}"/>
              </a:ext>
            </a:extLst>
          </p:cNvPr>
          <p:cNvSpPr txBox="1"/>
          <p:nvPr/>
        </p:nvSpPr>
        <p:spPr>
          <a:xfrm>
            <a:off x="10058400" y="5829300"/>
            <a:ext cx="69342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Buyer Description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He is in his early 30’s and has been a warehouse manager for a sports business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He is responsible for the material handling and logistics of the business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He is has been living in the Atlanta, DMA region for a period of 5 years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He has recently noticed that some repairs and coatings are required in the Atlanta, GA warehouse and he is looking for cheap and effective solution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B103C-B950-A2E8-D981-97EE5CB1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19A5A-86EF-045C-65EA-0634A06BC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514350"/>
            <a:ext cx="17373600" cy="97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7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DA51EA-C36F-C63B-6B9A-1F9C8F3B0F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9" b="1"/>
          <a:stretch/>
        </p:blipFill>
        <p:spPr>
          <a:xfrm>
            <a:off x="838200" y="1333500"/>
            <a:ext cx="17297400" cy="957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8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368" y="322051"/>
            <a:ext cx="6962432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Target Customers / Zip code</a:t>
            </a:r>
            <a:endParaRPr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27CA4F6-3166-3B7A-3CA7-0FD0604BE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330664"/>
              </p:ext>
            </p:extLst>
          </p:nvPr>
        </p:nvGraphicFramePr>
        <p:xfrm>
          <a:off x="581368" y="928686"/>
          <a:ext cx="9096032" cy="842962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548016">
                  <a:extLst>
                    <a:ext uri="{9D8B030D-6E8A-4147-A177-3AD203B41FA5}">
                      <a16:colId xmlns:a16="http://schemas.microsoft.com/office/drawing/2014/main" val="2700454871"/>
                    </a:ext>
                  </a:extLst>
                </a:gridCol>
                <a:gridCol w="4548016">
                  <a:extLst>
                    <a:ext uri="{9D8B030D-6E8A-4147-A177-3AD203B41FA5}">
                      <a16:colId xmlns:a16="http://schemas.microsoft.com/office/drawing/2014/main" val="2831071406"/>
                    </a:ext>
                  </a:extLst>
                </a:gridCol>
              </a:tblGrid>
              <a:tr h="3388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FFFFFF"/>
                          </a:solidFill>
                          <a:effectLst/>
                        </a:rPr>
                        <a:t>place</a:t>
                      </a:r>
                      <a:endParaRPr lang="en-US" sz="20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FFFFFF"/>
                          </a:solidFill>
                          <a:effectLst/>
                        </a:rPr>
                        <a:t>zip</a:t>
                      </a:r>
                      <a:endParaRPr lang="en-US" sz="20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5276234"/>
                  </a:ext>
                </a:extLst>
              </a:tr>
              <a:tr h="3388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1st Choice Remodel ATL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30326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9111812"/>
                  </a:ext>
                </a:extLst>
              </a:tr>
              <a:tr h="6673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Precision Epoxy Atlanta LLC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30308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7177829"/>
                  </a:ext>
                </a:extLst>
              </a:tr>
              <a:tr h="3388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Guardian Garage Floor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30102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4657190"/>
                  </a:ext>
                </a:extLst>
              </a:tr>
              <a:tr h="3388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Rejuvenate flooring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30310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0795856"/>
                  </a:ext>
                </a:extLst>
              </a:tr>
              <a:tr h="3388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My home improvement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30342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5356593"/>
                  </a:ext>
                </a:extLst>
              </a:tr>
              <a:tr h="3388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Atlanta Floor Coating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30115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5034368"/>
                  </a:ext>
                </a:extLst>
              </a:tr>
              <a:tr h="3388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Epoxy Flooring Atlanta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30316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622692"/>
                  </a:ext>
                </a:extLst>
              </a:tr>
              <a:tr h="3388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All 4 seasons garage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30062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613572"/>
                  </a:ext>
                </a:extLst>
              </a:tr>
              <a:tr h="667388">
                <a:tc>
                  <a:txBody>
                    <a:bodyPr/>
                    <a:lstStyle/>
                    <a:p>
                      <a:pPr algn="ctr" fontAlgn="b"/>
                      <a:r>
                        <a:rPr lang="da-DK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Jordan’s Overhead Garage Door Service</a:t>
                      </a:r>
                      <a:endParaRPr lang="da-DK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30312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5119283"/>
                  </a:ext>
                </a:extLst>
              </a:tr>
              <a:tr h="6673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Garage floor coating of atlanta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30115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9774144"/>
                  </a:ext>
                </a:extLst>
              </a:tr>
              <a:tr h="6673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Atlanta Concrete Artisians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30308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6150832"/>
                  </a:ext>
                </a:extLst>
              </a:tr>
              <a:tr h="3388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Sudlow Concrete Atlanta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30319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0584040"/>
                  </a:ext>
                </a:extLst>
              </a:tr>
              <a:tr h="3388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Atlanta Custom Concrete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30041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9670886"/>
                  </a:ext>
                </a:extLst>
              </a:tr>
              <a:tr h="3388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BadAss Garage Floors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30328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938950"/>
                  </a:ext>
                </a:extLst>
              </a:tr>
              <a:tr h="3388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Titanflooring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30066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9378943"/>
                  </a:ext>
                </a:extLst>
              </a:tr>
              <a:tr h="3388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Grindkings flooring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30066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8296041"/>
                  </a:ext>
                </a:extLst>
              </a:tr>
              <a:tr h="3388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ACC Facility Services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30308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2721105"/>
                  </a:ext>
                </a:extLst>
              </a:tr>
              <a:tr h="3388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Georgia floor coating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30062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8896364"/>
                  </a:ext>
                </a:extLst>
              </a:tr>
              <a:tr h="3388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1080 Floor Coating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30269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7394115"/>
                  </a:ext>
                </a:extLst>
              </a:tr>
              <a:tr h="3388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Garage Expressions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30078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62913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28CF074-B9F3-F33B-FBA6-1911EA9487BD}"/>
              </a:ext>
            </a:extLst>
          </p:cNvPr>
          <p:cNvSpPr txBox="1"/>
          <p:nvPr/>
        </p:nvSpPr>
        <p:spPr>
          <a:xfrm flipH="1">
            <a:off x="10134600" y="928686"/>
            <a:ext cx="7301084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Main focus: </a:t>
            </a:r>
            <a:r>
              <a:rPr lang="en-US" sz="3200" dirty="0"/>
              <a:t>B2B Businesses/Marketing</a:t>
            </a:r>
          </a:p>
          <a:p>
            <a:r>
              <a:rPr lang="en-US" sz="3200" b="1" dirty="0"/>
              <a:t>Target customer: </a:t>
            </a:r>
            <a:r>
              <a:rPr lang="en-US" sz="3200" dirty="0">
                <a:cs typeface="Arial Black"/>
              </a:rPr>
              <a:t>Top  providers of garage floor coating/ Home contractors/ Renovators</a:t>
            </a:r>
          </a:p>
          <a:p>
            <a:r>
              <a:rPr lang="en-US" sz="3200" b="1" dirty="0"/>
              <a:t> Goal : </a:t>
            </a:r>
            <a:r>
              <a:rPr lang="en-US" sz="3200" dirty="0"/>
              <a:t>Release product in paint shops/e-commerce giants</a:t>
            </a:r>
          </a:p>
          <a:p>
            <a:endParaRPr lang="en-US" sz="3200" dirty="0"/>
          </a:p>
          <a:p>
            <a:r>
              <a:rPr lang="en-US" sz="3200" b="1" dirty="0">
                <a:solidFill>
                  <a:schemeClr val="tx2"/>
                </a:solidFill>
              </a:rPr>
              <a:t>Reason for Selection of zip codes </a:t>
            </a:r>
          </a:p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Floor coating providers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Traffic Analytics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Organic paid search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Bidding on relatable keyword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Specializing in providing floor coating replacement.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Most ads traffic</a:t>
            </a: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221E7A-2F61-1255-8360-9927D5E0545A}"/>
              </a:ext>
            </a:extLst>
          </p:cNvPr>
          <p:cNvSpPr txBox="1"/>
          <p:nvPr/>
        </p:nvSpPr>
        <p:spPr>
          <a:xfrm>
            <a:off x="1" y="459215"/>
            <a:ext cx="12496800" cy="363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en-IN" sz="2400" b="1" kern="100" dirty="0">
                <a:solidFill>
                  <a:srgbClr val="833C0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Ads Traffic related to garage floor coating        Ad Traffic 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2400" b="1" kern="100" dirty="0">
                <a:solidFill>
                  <a:srgbClr val="833C0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2400" b="1" kern="100" dirty="0">
                <a:solidFill>
                  <a:srgbClr val="833C0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4 seasons garages-                                                         114,753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2400" b="1" kern="100" dirty="0">
                <a:solidFill>
                  <a:srgbClr val="833C0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Advisor-                                                                       50,518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2400" b="1" kern="100" dirty="0">
                <a:solidFill>
                  <a:srgbClr val="833C0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Jordan’s Overhead Garage Door Service-                         23,383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2400" b="1" kern="100" dirty="0">
                <a:solidFill>
                  <a:srgbClr val="833C0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Rock Solid Surfacing-                                                            11,747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2400" b="1" kern="100" dirty="0">
                <a:solidFill>
                  <a:srgbClr val="833C0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 help us to refer from the competitive sources the type of ads that are effective among consumers 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FDA8EDA-6143-D628-BCF8-F7774B4AA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4991100"/>
            <a:ext cx="905857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Searches for Garage Floor Coating in Atlanta, GA for the past 5 years/Google trends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12">
            <a:extLst>
              <a:ext uri="{FF2B5EF4-FFF2-40B4-BE49-F238E27FC236}">
                <a16:creationId xmlns:a16="http://schemas.microsoft.com/office/drawing/2014/main" id="{6B616CFB-38F2-27F1-04DD-8ABF0C5DA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485" y="5497151"/>
            <a:ext cx="8686800" cy="461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24BB9D25-1102-775E-03FF-AB270A54B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7573963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DC4410-C8AE-59FF-F1B9-B16C45A69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439023"/>
            <a:ext cx="7772401" cy="46689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AE71DB-02E0-BB73-9A79-794CBEBA8360}"/>
              </a:ext>
            </a:extLst>
          </p:cNvPr>
          <p:cNvSpPr txBox="1"/>
          <p:nvPr/>
        </p:nvSpPr>
        <p:spPr>
          <a:xfrm>
            <a:off x="5619750" y="108033"/>
            <a:ext cx="7048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How did </a:t>
            </a:r>
            <a:r>
              <a:rPr lang="en-IN" sz="2800" dirty="0" err="1"/>
              <a:t>Renuity</a:t>
            </a:r>
            <a:r>
              <a:rPr lang="en-IN" sz="2800" dirty="0"/>
              <a:t> to manage this change ? </a:t>
            </a:r>
          </a:p>
          <a:p>
            <a:endParaRPr lang="en-IN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B5996F-DA26-F3AF-CB22-DEE6D9CF0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60266"/>
            <a:ext cx="9296400" cy="43948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697166-1D98-FA62-0A98-77C0C51C8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5524500"/>
            <a:ext cx="10103740" cy="43679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D68CEB-66D2-BC2C-115B-272E87150D8B}"/>
              </a:ext>
            </a:extLst>
          </p:cNvPr>
          <p:cNvSpPr txBox="1"/>
          <p:nvPr/>
        </p:nvSpPr>
        <p:spPr>
          <a:xfrm>
            <a:off x="10363200" y="20193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Visit increase from around 19k to 30k?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753084-1928-96A1-8A93-35CA9A453A62}"/>
              </a:ext>
            </a:extLst>
          </p:cNvPr>
          <p:cNvSpPr txBox="1"/>
          <p:nvPr/>
        </p:nvSpPr>
        <p:spPr>
          <a:xfrm>
            <a:off x="76200" y="7429500"/>
            <a:ext cx="69189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Why is direct source the main type of traffic source? </a:t>
            </a:r>
          </a:p>
        </p:txBody>
      </p:sp>
    </p:spTree>
    <p:extLst>
      <p:ext uri="{BB962C8B-B14F-4D97-AF65-F5344CB8AC3E}">
        <p14:creationId xmlns:p14="http://schemas.microsoft.com/office/powerpoint/2010/main" val="3789251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14368</TotalTime>
  <Words>412</Words>
  <Application>Microsoft Office PowerPoint</Application>
  <PresentationFormat>Custom</PresentationFormat>
  <Paragraphs>96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Segoe UI</vt:lpstr>
      <vt:lpstr>Trebuchet MS</vt:lpstr>
      <vt:lpstr>Office Theme</vt:lpstr>
      <vt:lpstr>Garage Floor Coatings Product (Atlanta, DMA)</vt:lpstr>
      <vt:lpstr>Top Contractors/Providers</vt:lpstr>
      <vt:lpstr>Busy Bob </vt:lpstr>
      <vt:lpstr>PowerPoint Presentation</vt:lpstr>
      <vt:lpstr>PowerPoint Presentation</vt:lpstr>
      <vt:lpstr>Target Customers / Zip code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Garage Floor Coatings Project</dc:title>
  <dc:creator>varun menon</dc:creator>
  <cp:keywords>DAFYmjspnQ0,BADbNnfuqtE</cp:keywords>
  <cp:lastModifiedBy>varun menon</cp:lastModifiedBy>
  <cp:revision>7</cp:revision>
  <dcterms:created xsi:type="dcterms:W3CDTF">2023-01-29T22:44:55Z</dcterms:created>
  <dcterms:modified xsi:type="dcterms:W3CDTF">2023-02-26T01:01:27Z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2023-01-29T00:00:00Z</vt:filetime>
  </property>
  <property fmtid="{D5CDD505-2E9C-101B-9397-08002B2CF9AE}" pid="3" name="Creator">
    <vt:lpwstr>Canva</vt:lpwstr>
  </property>
  <property fmtid="{D5CDD505-2E9C-101B-9397-08002B2CF9AE}" pid="4" name="LastSaved">
    <vt:filetime>2023-01-29T00:00:00Z</vt:filetime>
  </property>
</Properties>
</file>