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B208-A0C8-19F5-AA3B-183090861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33D417-EC61-36E5-A9E4-870848FF1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679520-520C-7E0A-BCC9-A927C83E2F38}"/>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5" name="Footer Placeholder 4">
            <a:extLst>
              <a:ext uri="{FF2B5EF4-FFF2-40B4-BE49-F238E27FC236}">
                <a16:creationId xmlns:a16="http://schemas.microsoft.com/office/drawing/2014/main" id="{AA96BDAE-EA6E-A6A8-54E2-522946D4E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0975C-6C4D-48D2-01F6-8C37C846ABE7}"/>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271607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845A-5083-0F92-BF2C-E8CB96221C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234959-EFEC-82E7-ECF8-A215FAFB82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154067-73D3-77A0-6D1B-74F3FBC77077}"/>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5" name="Footer Placeholder 4">
            <a:extLst>
              <a:ext uri="{FF2B5EF4-FFF2-40B4-BE49-F238E27FC236}">
                <a16:creationId xmlns:a16="http://schemas.microsoft.com/office/drawing/2014/main" id="{FCDA732E-4C28-FD00-FE65-873CD57E00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A61642-F1CB-2972-CD83-291610A6349E}"/>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268113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446C4F-C7EF-09BA-5386-403F917412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974F20-020A-65CC-DC68-6BDFAEF1AE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B45145-AAD6-B19D-56F2-3BC0E4D19DEB}"/>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5" name="Footer Placeholder 4">
            <a:extLst>
              <a:ext uri="{FF2B5EF4-FFF2-40B4-BE49-F238E27FC236}">
                <a16:creationId xmlns:a16="http://schemas.microsoft.com/office/drawing/2014/main" id="{86F69056-8BC5-9D56-6C38-7807ED51F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B5F9A-0F2C-96CA-8FBD-D9545803565E}"/>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380821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AE35-01C6-027E-CE95-81C785D55B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143D00-14AA-2B94-BC65-732F8703F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655F2-34B2-2434-9AD7-97D120658240}"/>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5" name="Footer Placeholder 4">
            <a:extLst>
              <a:ext uri="{FF2B5EF4-FFF2-40B4-BE49-F238E27FC236}">
                <a16:creationId xmlns:a16="http://schemas.microsoft.com/office/drawing/2014/main" id="{33E72542-56D2-D31F-A2A2-4B109A6C4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550D18-5FEB-F319-5DAE-7E83468B887C}"/>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265425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FEAE-98A7-37B0-E913-421AD59F9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E009D5-D78E-FA75-FF9B-93B48522E4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6D0415-0E46-63DC-A9E4-B0190020593C}"/>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5" name="Footer Placeholder 4">
            <a:extLst>
              <a:ext uri="{FF2B5EF4-FFF2-40B4-BE49-F238E27FC236}">
                <a16:creationId xmlns:a16="http://schemas.microsoft.com/office/drawing/2014/main" id="{46779436-22A7-D39E-8875-0A0C28FFA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C3DA7A-19B1-5DC6-821C-A409A1E5E397}"/>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241711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36A7-72D0-2732-B6BA-FFD8B49D8D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DE82A8-2C1A-8EC6-CF37-4C0E0A2B58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7BFFCC-EECA-605B-DF0E-331A56639C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92E79B-1C87-E1E0-1D38-56092F72065E}"/>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6" name="Footer Placeholder 5">
            <a:extLst>
              <a:ext uri="{FF2B5EF4-FFF2-40B4-BE49-F238E27FC236}">
                <a16:creationId xmlns:a16="http://schemas.microsoft.com/office/drawing/2014/main" id="{3F2E97AF-3400-3F6E-890E-30D6D7F78F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5DFB39-7179-7DFD-8030-BA2DA8F10913}"/>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318403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FF31-9394-9DA0-0FEF-AD4B7FF6D5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64E9AB-2C07-30D7-C70C-D361F1713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371F6-A36A-B558-E917-7F7F46367C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48BBA0-C61A-9E54-47F8-7CF6B3ECB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096584-F3A5-1437-C829-FD767B2BA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6D91CD-46EF-D034-634B-9329091FCCBB}"/>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8" name="Footer Placeholder 7">
            <a:extLst>
              <a:ext uri="{FF2B5EF4-FFF2-40B4-BE49-F238E27FC236}">
                <a16:creationId xmlns:a16="http://schemas.microsoft.com/office/drawing/2014/main" id="{7AC9BF63-BED9-FEE9-255F-5893F2DA3A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BBCB06-EDC3-45DC-A1DB-A754A3BF3258}"/>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417699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A05A-72E4-FA02-C86A-06CCBD2334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69471B-FA9F-1B09-8DFC-A2A735700134}"/>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4" name="Footer Placeholder 3">
            <a:extLst>
              <a:ext uri="{FF2B5EF4-FFF2-40B4-BE49-F238E27FC236}">
                <a16:creationId xmlns:a16="http://schemas.microsoft.com/office/drawing/2014/main" id="{993DC81A-067B-4D20-9DFB-D50210B95C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393CDA-8F72-9C0A-F380-BCE548BA6C62}"/>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258885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34BEF-AE62-4A9A-AB07-AC0BA2CFB9D3}"/>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3" name="Footer Placeholder 2">
            <a:extLst>
              <a:ext uri="{FF2B5EF4-FFF2-40B4-BE49-F238E27FC236}">
                <a16:creationId xmlns:a16="http://schemas.microsoft.com/office/drawing/2014/main" id="{FF5BC5DD-183F-E356-BFB6-6AD59F3B41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3925D7-13B9-2DEB-F159-A936A4F36BB9}"/>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380320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D4DF-03D5-8A0C-66D2-6C926E5DF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21BBEE-830A-04FE-38AE-8354C91CD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DE67FA-BE72-32E2-728B-48E474EF3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E8AC2-5C7B-D431-4049-6369601B8B3D}"/>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6" name="Footer Placeholder 5">
            <a:extLst>
              <a:ext uri="{FF2B5EF4-FFF2-40B4-BE49-F238E27FC236}">
                <a16:creationId xmlns:a16="http://schemas.microsoft.com/office/drawing/2014/main" id="{A274DF1E-9C9D-C2E1-6939-C5B945A79C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6B69ED-872D-7938-0955-3B275D983E3D}"/>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83651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C605-F262-43D9-217A-439424183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E00EAE-DE9D-6073-C822-B0E461A78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F36B01-5EC1-BAA0-3990-2334A654C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3373F-9815-B7C2-D061-2ADA4DFB1E5C}"/>
              </a:ext>
            </a:extLst>
          </p:cNvPr>
          <p:cNvSpPr>
            <a:spLocks noGrp="1"/>
          </p:cNvSpPr>
          <p:nvPr>
            <p:ph type="dt" sz="half" idx="10"/>
          </p:nvPr>
        </p:nvSpPr>
        <p:spPr/>
        <p:txBody>
          <a:bodyPr/>
          <a:lstStyle/>
          <a:p>
            <a:fld id="{FAFC29AE-2124-4F94-B8F6-540752B5E2C1}" type="datetimeFigureOut">
              <a:rPr lang="en-IN" smtClean="0"/>
              <a:t>09-08-2023</a:t>
            </a:fld>
            <a:endParaRPr lang="en-IN"/>
          </a:p>
        </p:txBody>
      </p:sp>
      <p:sp>
        <p:nvSpPr>
          <p:cNvPr id="6" name="Footer Placeholder 5">
            <a:extLst>
              <a:ext uri="{FF2B5EF4-FFF2-40B4-BE49-F238E27FC236}">
                <a16:creationId xmlns:a16="http://schemas.microsoft.com/office/drawing/2014/main" id="{1723B9A2-55CD-8CD1-D0DA-EAEB92EA4B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1141B0-E405-2385-9B0B-77939D974D8E}"/>
              </a:ext>
            </a:extLst>
          </p:cNvPr>
          <p:cNvSpPr>
            <a:spLocks noGrp="1"/>
          </p:cNvSpPr>
          <p:nvPr>
            <p:ph type="sldNum" sz="quarter" idx="12"/>
          </p:nvPr>
        </p:nvSpPr>
        <p:spPr/>
        <p:txBody>
          <a:bodyPr/>
          <a:lstStyle/>
          <a:p>
            <a:fld id="{41C24F2A-4C2D-4A5D-A0A1-BE9D41B60CA6}" type="slidenum">
              <a:rPr lang="en-IN" smtClean="0"/>
              <a:t>‹#›</a:t>
            </a:fld>
            <a:endParaRPr lang="en-IN"/>
          </a:p>
        </p:txBody>
      </p:sp>
    </p:spTree>
    <p:extLst>
      <p:ext uri="{BB962C8B-B14F-4D97-AF65-F5344CB8AC3E}">
        <p14:creationId xmlns:p14="http://schemas.microsoft.com/office/powerpoint/2010/main" val="83193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B0A33B-3F2E-9924-4C24-6B70A8C758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8BE1E9-52C4-2423-54A1-E49CA77BA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7617D4-05ED-F207-FB6B-8084668F9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C29AE-2124-4F94-B8F6-540752B5E2C1}" type="datetimeFigureOut">
              <a:rPr lang="en-IN" smtClean="0"/>
              <a:t>09-08-2023</a:t>
            </a:fld>
            <a:endParaRPr lang="en-IN"/>
          </a:p>
        </p:txBody>
      </p:sp>
      <p:sp>
        <p:nvSpPr>
          <p:cNvPr id="5" name="Footer Placeholder 4">
            <a:extLst>
              <a:ext uri="{FF2B5EF4-FFF2-40B4-BE49-F238E27FC236}">
                <a16:creationId xmlns:a16="http://schemas.microsoft.com/office/drawing/2014/main" id="{C0D9FCA1-1987-8187-693C-BBD4DA25E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650F7-CB97-C34F-6615-DD1EEEDDA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24F2A-4C2D-4A5D-A0A1-BE9D41B60CA6}" type="slidenum">
              <a:rPr lang="en-IN" smtClean="0"/>
              <a:t>‹#›</a:t>
            </a:fld>
            <a:endParaRPr lang="en-IN"/>
          </a:p>
        </p:txBody>
      </p:sp>
    </p:spTree>
    <p:extLst>
      <p:ext uri="{BB962C8B-B14F-4D97-AF65-F5344CB8AC3E}">
        <p14:creationId xmlns:p14="http://schemas.microsoft.com/office/powerpoint/2010/main" val="187337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880B-F7DA-63AD-7363-7427C1A554C7}"/>
              </a:ext>
            </a:extLst>
          </p:cNvPr>
          <p:cNvSpPr>
            <a:spLocks noGrp="1"/>
          </p:cNvSpPr>
          <p:nvPr>
            <p:ph type="ctrTitle"/>
          </p:nvPr>
        </p:nvSpPr>
        <p:spPr>
          <a:xfrm>
            <a:off x="1599414" y="1612557"/>
            <a:ext cx="9144000" cy="2387600"/>
          </a:xfrm>
        </p:spPr>
        <p:txBody>
          <a:bodyPr/>
          <a:lstStyle/>
          <a:p>
            <a:r>
              <a:rPr lang="en-IN" dirty="0"/>
              <a:t>Analyse pattern for loan default</a:t>
            </a:r>
          </a:p>
        </p:txBody>
      </p:sp>
    </p:spTree>
    <p:extLst>
      <p:ext uri="{BB962C8B-B14F-4D97-AF65-F5344CB8AC3E}">
        <p14:creationId xmlns:p14="http://schemas.microsoft.com/office/powerpoint/2010/main" val="2752230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8E03-2B8E-6C13-33E0-5E0E8C455F95}"/>
              </a:ext>
            </a:extLst>
          </p:cNvPr>
          <p:cNvSpPr>
            <a:spLocks noGrp="1"/>
          </p:cNvSpPr>
          <p:nvPr>
            <p:ph type="title"/>
          </p:nvPr>
        </p:nvSpPr>
        <p:spPr/>
        <p:txBody>
          <a:bodyPr/>
          <a:lstStyle/>
          <a:p>
            <a:r>
              <a:rPr lang="en-US" b="1" dirty="0"/>
              <a:t>Visualizations:</a:t>
            </a:r>
            <a:endParaRPr lang="en-IN" b="1" dirty="0"/>
          </a:p>
        </p:txBody>
      </p:sp>
      <p:sp>
        <p:nvSpPr>
          <p:cNvPr id="3" name="Content Placeholder 2">
            <a:extLst>
              <a:ext uri="{FF2B5EF4-FFF2-40B4-BE49-F238E27FC236}">
                <a16:creationId xmlns:a16="http://schemas.microsoft.com/office/drawing/2014/main" id="{E4FDDBF0-6BFD-F8A6-2F48-B8FD510E5ADD}"/>
              </a:ext>
            </a:extLst>
          </p:cNvPr>
          <p:cNvSpPr>
            <a:spLocks noGrp="1"/>
          </p:cNvSpPr>
          <p:nvPr>
            <p:ph idx="1"/>
          </p:nvPr>
        </p:nvSpPr>
        <p:spPr/>
        <p:txBody>
          <a:bodyPr>
            <a:normAutofit/>
          </a:bodyPr>
          <a:lstStyle/>
          <a:p>
            <a:r>
              <a:rPr lang="en-US" sz="1600" dirty="0"/>
              <a:t>Although the count of short-term loans taken is three times higher than that of long-term loans, it is noteworthy that long-term loans are twice as prone to being charged off compared to short-term loans. Specifically, while 11% of short-term loans face default, a significantly higher proportion of 25% of long-term loans experience the same outcome.</a:t>
            </a:r>
            <a:endParaRPr lang="en-IN" sz="1600" dirty="0"/>
          </a:p>
        </p:txBody>
      </p:sp>
      <p:pic>
        <p:nvPicPr>
          <p:cNvPr id="5" name="Picture 4">
            <a:extLst>
              <a:ext uri="{FF2B5EF4-FFF2-40B4-BE49-F238E27FC236}">
                <a16:creationId xmlns:a16="http://schemas.microsoft.com/office/drawing/2014/main" id="{EC4C0876-78A0-251A-4858-F0A7CB759556}"/>
              </a:ext>
            </a:extLst>
          </p:cNvPr>
          <p:cNvPicPr>
            <a:picLocks noChangeAspect="1"/>
          </p:cNvPicPr>
          <p:nvPr/>
        </p:nvPicPr>
        <p:blipFill>
          <a:blip r:embed="rId2"/>
          <a:stretch>
            <a:fillRect/>
          </a:stretch>
        </p:blipFill>
        <p:spPr>
          <a:xfrm>
            <a:off x="1470798" y="2667786"/>
            <a:ext cx="4232418" cy="4190214"/>
          </a:xfrm>
          <a:prstGeom prst="rect">
            <a:avLst/>
          </a:prstGeom>
        </p:spPr>
      </p:pic>
      <p:pic>
        <p:nvPicPr>
          <p:cNvPr id="9" name="Picture 8">
            <a:extLst>
              <a:ext uri="{FF2B5EF4-FFF2-40B4-BE49-F238E27FC236}">
                <a16:creationId xmlns:a16="http://schemas.microsoft.com/office/drawing/2014/main" id="{1544E2CB-26A7-82C0-D3CB-574D5E951049}"/>
              </a:ext>
            </a:extLst>
          </p:cNvPr>
          <p:cNvPicPr>
            <a:picLocks noChangeAspect="1"/>
          </p:cNvPicPr>
          <p:nvPr/>
        </p:nvPicPr>
        <p:blipFill>
          <a:blip r:embed="rId3"/>
          <a:stretch>
            <a:fillRect/>
          </a:stretch>
        </p:blipFill>
        <p:spPr>
          <a:xfrm>
            <a:off x="6335814" y="2595932"/>
            <a:ext cx="4976313" cy="3921550"/>
          </a:xfrm>
          <a:prstGeom prst="rect">
            <a:avLst/>
          </a:prstGeom>
        </p:spPr>
      </p:pic>
    </p:spTree>
    <p:extLst>
      <p:ext uri="{BB962C8B-B14F-4D97-AF65-F5344CB8AC3E}">
        <p14:creationId xmlns:p14="http://schemas.microsoft.com/office/powerpoint/2010/main" val="166679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D3F0-82A1-B044-AD19-DFD4CA421B86}"/>
              </a:ext>
            </a:extLst>
          </p:cNvPr>
          <p:cNvSpPr>
            <a:spLocks noGrp="1"/>
          </p:cNvSpPr>
          <p:nvPr>
            <p:ph type="title"/>
          </p:nvPr>
        </p:nvSpPr>
        <p:spPr/>
        <p:txBody>
          <a:bodyPr/>
          <a:lstStyle/>
          <a:p>
            <a:r>
              <a:rPr lang="en-US" b="1" dirty="0"/>
              <a:t>Visualizations [Contd.]:</a:t>
            </a:r>
            <a:endParaRPr lang="en-IN" dirty="0"/>
          </a:p>
        </p:txBody>
      </p:sp>
      <p:sp>
        <p:nvSpPr>
          <p:cNvPr id="3" name="Content Placeholder 2">
            <a:extLst>
              <a:ext uri="{FF2B5EF4-FFF2-40B4-BE49-F238E27FC236}">
                <a16:creationId xmlns:a16="http://schemas.microsoft.com/office/drawing/2014/main" id="{E359079B-04C3-2E10-3804-49088F94165F}"/>
              </a:ext>
            </a:extLst>
          </p:cNvPr>
          <p:cNvSpPr>
            <a:spLocks noGrp="1"/>
          </p:cNvSpPr>
          <p:nvPr>
            <p:ph idx="1"/>
          </p:nvPr>
        </p:nvSpPr>
        <p:spPr/>
        <p:txBody>
          <a:bodyPr>
            <a:normAutofit/>
          </a:bodyPr>
          <a:lstStyle/>
          <a:p>
            <a:r>
              <a:rPr lang="en-IN" dirty="0"/>
              <a:t>Loans taken for small business are the most charged off.</a:t>
            </a:r>
          </a:p>
          <a:p>
            <a:pPr algn="l">
              <a:buFont typeface="Wingdings" panose="05000000000000000000" pitchFamily="2" charset="2"/>
              <a:buChar char="Ø"/>
            </a:pPr>
            <a:r>
              <a:rPr lang="en-US" dirty="0"/>
              <a:t> </a:t>
            </a:r>
            <a:r>
              <a:rPr lang="en-US" sz="2400" dirty="0"/>
              <a:t>27% of small business loans and </a:t>
            </a:r>
          </a:p>
          <a:p>
            <a:pPr marL="0" indent="0" algn="l">
              <a:buNone/>
            </a:pPr>
            <a:r>
              <a:rPr lang="en-US" sz="2400" dirty="0"/>
              <a:t>    19% of renewable energy loans </a:t>
            </a:r>
          </a:p>
          <a:p>
            <a:pPr marL="0" indent="0" algn="l">
              <a:buNone/>
            </a:pPr>
            <a:r>
              <a:rPr lang="en-US" sz="2400" dirty="0"/>
              <a:t>    are charged off.</a:t>
            </a:r>
          </a:p>
          <a:p>
            <a:pPr algn="l">
              <a:buFont typeface="Wingdings" panose="05000000000000000000" pitchFamily="2" charset="2"/>
              <a:buChar char="Ø"/>
            </a:pPr>
            <a:r>
              <a:rPr lang="en-US" sz="2400" dirty="0"/>
              <a:t> Only 10% of loans are charged off for car, </a:t>
            </a:r>
          </a:p>
          <a:p>
            <a:pPr marL="0" indent="0" algn="l">
              <a:buNone/>
            </a:pPr>
            <a:r>
              <a:rPr lang="en-US" sz="2400" dirty="0"/>
              <a:t>    credit card, major purchase, </a:t>
            </a:r>
          </a:p>
          <a:p>
            <a:pPr marL="0" indent="0" algn="l">
              <a:buNone/>
            </a:pPr>
            <a:r>
              <a:rPr lang="en-US" sz="2400" dirty="0"/>
              <a:t>    home improvement and wedding.</a:t>
            </a:r>
          </a:p>
          <a:p>
            <a:pPr algn="l">
              <a:buFont typeface="Wingdings" panose="05000000000000000000" pitchFamily="2" charset="2"/>
              <a:buChar char="Ø"/>
            </a:pPr>
            <a:r>
              <a:rPr lang="en-US" sz="2400" dirty="0"/>
              <a:t>Loans taken for the remaining purposes are</a:t>
            </a:r>
          </a:p>
          <a:p>
            <a:pPr marL="0" indent="0" algn="l">
              <a:buNone/>
            </a:pPr>
            <a:r>
              <a:rPr lang="en-US" sz="2400" dirty="0"/>
              <a:t>   charged off around 15% on average.</a:t>
            </a:r>
          </a:p>
          <a:p>
            <a:endParaRPr lang="en-IN" dirty="0"/>
          </a:p>
          <a:p>
            <a:endParaRPr lang="en-IN" dirty="0"/>
          </a:p>
        </p:txBody>
      </p:sp>
      <p:pic>
        <p:nvPicPr>
          <p:cNvPr id="5" name="Picture 4">
            <a:extLst>
              <a:ext uri="{FF2B5EF4-FFF2-40B4-BE49-F238E27FC236}">
                <a16:creationId xmlns:a16="http://schemas.microsoft.com/office/drawing/2014/main" id="{63D3E499-5CE1-4C49-EB15-54DC33A02F33}"/>
              </a:ext>
            </a:extLst>
          </p:cNvPr>
          <p:cNvPicPr>
            <a:picLocks noChangeAspect="1"/>
          </p:cNvPicPr>
          <p:nvPr/>
        </p:nvPicPr>
        <p:blipFill>
          <a:blip r:embed="rId2"/>
          <a:stretch>
            <a:fillRect/>
          </a:stretch>
        </p:blipFill>
        <p:spPr>
          <a:xfrm>
            <a:off x="7560297" y="2290663"/>
            <a:ext cx="3590806" cy="4369374"/>
          </a:xfrm>
          <a:prstGeom prst="rect">
            <a:avLst/>
          </a:prstGeom>
        </p:spPr>
      </p:pic>
    </p:spTree>
    <p:extLst>
      <p:ext uri="{BB962C8B-B14F-4D97-AF65-F5344CB8AC3E}">
        <p14:creationId xmlns:p14="http://schemas.microsoft.com/office/powerpoint/2010/main" val="10988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F4B3-E1E2-ACBC-1108-A0B3E9AED37F}"/>
              </a:ext>
            </a:extLst>
          </p:cNvPr>
          <p:cNvSpPr>
            <a:spLocks noGrp="1"/>
          </p:cNvSpPr>
          <p:nvPr>
            <p:ph type="title"/>
          </p:nvPr>
        </p:nvSpPr>
        <p:spPr/>
        <p:txBody>
          <a:bodyPr/>
          <a:lstStyle/>
          <a:p>
            <a:r>
              <a:rPr lang="en-US" b="1" dirty="0"/>
              <a:t>Visualizations [Contd.]:</a:t>
            </a:r>
            <a:endParaRPr lang="en-IN" dirty="0"/>
          </a:p>
        </p:txBody>
      </p:sp>
      <p:sp>
        <p:nvSpPr>
          <p:cNvPr id="3" name="Content Placeholder 2">
            <a:extLst>
              <a:ext uri="{FF2B5EF4-FFF2-40B4-BE49-F238E27FC236}">
                <a16:creationId xmlns:a16="http://schemas.microsoft.com/office/drawing/2014/main" id="{33EB5BBF-0057-3641-B4F5-C177176E6BF5}"/>
              </a:ext>
            </a:extLst>
          </p:cNvPr>
          <p:cNvSpPr>
            <a:spLocks noGrp="1"/>
          </p:cNvSpPr>
          <p:nvPr>
            <p:ph idx="1"/>
          </p:nvPr>
        </p:nvSpPr>
        <p:spPr/>
        <p:txBody>
          <a:bodyPr/>
          <a:lstStyle/>
          <a:p>
            <a:r>
              <a:rPr lang="en-US" dirty="0"/>
              <a:t>On average, charged-off loans tend to have higher interest rates compared to fully paid loans.</a:t>
            </a:r>
            <a:endParaRPr lang="en-IN" dirty="0"/>
          </a:p>
        </p:txBody>
      </p:sp>
      <p:pic>
        <p:nvPicPr>
          <p:cNvPr id="5" name="Picture 4">
            <a:extLst>
              <a:ext uri="{FF2B5EF4-FFF2-40B4-BE49-F238E27FC236}">
                <a16:creationId xmlns:a16="http://schemas.microsoft.com/office/drawing/2014/main" id="{14B7FC6A-8936-D29F-0F2A-2898BE89B027}"/>
              </a:ext>
            </a:extLst>
          </p:cNvPr>
          <p:cNvPicPr>
            <a:picLocks noChangeAspect="1"/>
          </p:cNvPicPr>
          <p:nvPr/>
        </p:nvPicPr>
        <p:blipFill>
          <a:blip r:embed="rId2"/>
          <a:stretch>
            <a:fillRect/>
          </a:stretch>
        </p:blipFill>
        <p:spPr>
          <a:xfrm>
            <a:off x="838200" y="3202671"/>
            <a:ext cx="4168501" cy="3109229"/>
          </a:xfrm>
          <a:prstGeom prst="rect">
            <a:avLst/>
          </a:prstGeom>
        </p:spPr>
      </p:pic>
    </p:spTree>
    <p:extLst>
      <p:ext uri="{BB962C8B-B14F-4D97-AF65-F5344CB8AC3E}">
        <p14:creationId xmlns:p14="http://schemas.microsoft.com/office/powerpoint/2010/main" val="207421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4E91-0E15-3231-CE0D-9D1508A5C7D3}"/>
              </a:ext>
            </a:extLst>
          </p:cNvPr>
          <p:cNvSpPr>
            <a:spLocks noGrp="1"/>
          </p:cNvSpPr>
          <p:nvPr>
            <p:ph type="title"/>
          </p:nvPr>
        </p:nvSpPr>
        <p:spPr/>
        <p:txBody>
          <a:bodyPr/>
          <a:lstStyle/>
          <a:p>
            <a:r>
              <a:rPr lang="en-US" b="1" dirty="0"/>
              <a:t>Visualizations [Contd.]:</a:t>
            </a:r>
            <a:endParaRPr lang="en-IN" dirty="0"/>
          </a:p>
        </p:txBody>
      </p:sp>
      <p:sp>
        <p:nvSpPr>
          <p:cNvPr id="3" name="Content Placeholder 2">
            <a:extLst>
              <a:ext uri="{FF2B5EF4-FFF2-40B4-BE49-F238E27FC236}">
                <a16:creationId xmlns:a16="http://schemas.microsoft.com/office/drawing/2014/main" id="{1EBA21EE-1E66-2DC3-5D04-E0AFBA26A79E}"/>
              </a:ext>
            </a:extLst>
          </p:cNvPr>
          <p:cNvSpPr>
            <a:spLocks noGrp="1"/>
          </p:cNvSpPr>
          <p:nvPr>
            <p:ph idx="1"/>
          </p:nvPr>
        </p:nvSpPr>
        <p:spPr/>
        <p:txBody>
          <a:bodyPr/>
          <a:lstStyle/>
          <a:p>
            <a:r>
              <a:rPr lang="en-US" dirty="0"/>
              <a:t>Grade G exhibits the highest percentage of charged-off loans, despite being the least represented group in terms of loan uptake among all the grades.</a:t>
            </a:r>
            <a:endParaRPr lang="en-IN" dirty="0"/>
          </a:p>
        </p:txBody>
      </p:sp>
      <p:pic>
        <p:nvPicPr>
          <p:cNvPr id="5" name="Picture 4">
            <a:extLst>
              <a:ext uri="{FF2B5EF4-FFF2-40B4-BE49-F238E27FC236}">
                <a16:creationId xmlns:a16="http://schemas.microsoft.com/office/drawing/2014/main" id="{C005E2A7-E178-9354-A138-67098463EEF7}"/>
              </a:ext>
            </a:extLst>
          </p:cNvPr>
          <p:cNvPicPr>
            <a:picLocks noChangeAspect="1"/>
          </p:cNvPicPr>
          <p:nvPr/>
        </p:nvPicPr>
        <p:blipFill>
          <a:blip r:embed="rId2"/>
          <a:stretch>
            <a:fillRect/>
          </a:stretch>
        </p:blipFill>
        <p:spPr>
          <a:xfrm>
            <a:off x="7503735" y="2789313"/>
            <a:ext cx="3695307" cy="3773477"/>
          </a:xfrm>
          <a:prstGeom prst="rect">
            <a:avLst/>
          </a:prstGeom>
        </p:spPr>
      </p:pic>
      <p:pic>
        <p:nvPicPr>
          <p:cNvPr id="7" name="Picture 6">
            <a:extLst>
              <a:ext uri="{FF2B5EF4-FFF2-40B4-BE49-F238E27FC236}">
                <a16:creationId xmlns:a16="http://schemas.microsoft.com/office/drawing/2014/main" id="{4552AB7A-B563-3223-F6EF-2EC4EB2591B8}"/>
              </a:ext>
            </a:extLst>
          </p:cNvPr>
          <p:cNvPicPr>
            <a:picLocks noChangeAspect="1"/>
          </p:cNvPicPr>
          <p:nvPr/>
        </p:nvPicPr>
        <p:blipFill>
          <a:blip r:embed="rId3"/>
          <a:stretch>
            <a:fillRect/>
          </a:stretch>
        </p:blipFill>
        <p:spPr>
          <a:xfrm>
            <a:off x="3195717" y="2620914"/>
            <a:ext cx="4065477" cy="4147532"/>
          </a:xfrm>
          <a:prstGeom prst="rect">
            <a:avLst/>
          </a:prstGeom>
        </p:spPr>
      </p:pic>
    </p:spTree>
    <p:extLst>
      <p:ext uri="{BB962C8B-B14F-4D97-AF65-F5344CB8AC3E}">
        <p14:creationId xmlns:p14="http://schemas.microsoft.com/office/powerpoint/2010/main" val="338633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277C-79A9-227F-2873-426EB8075D68}"/>
              </a:ext>
            </a:extLst>
          </p:cNvPr>
          <p:cNvSpPr>
            <a:spLocks noGrp="1"/>
          </p:cNvSpPr>
          <p:nvPr>
            <p:ph type="title"/>
          </p:nvPr>
        </p:nvSpPr>
        <p:spPr>
          <a:xfrm>
            <a:off x="2430544" y="2636986"/>
            <a:ext cx="10515600" cy="1325563"/>
          </a:xfrm>
        </p:spPr>
        <p:txBody>
          <a:bodyPr>
            <a:noAutofit/>
          </a:bodyPr>
          <a:lstStyle/>
          <a:p>
            <a:r>
              <a:rPr lang="en-IN" sz="9600" dirty="0">
                <a:latin typeface="Microsoft Sans Serif" panose="020B0604020202020204" pitchFamily="34" charset="0"/>
                <a:ea typeface="Microsoft Sans Serif" panose="020B0604020202020204" pitchFamily="34" charset="0"/>
                <a:cs typeface="Microsoft Sans Serif" panose="020B0604020202020204" pitchFamily="34" charset="0"/>
              </a:rPr>
              <a:t>Thank You!</a:t>
            </a:r>
          </a:p>
        </p:txBody>
      </p:sp>
    </p:spTree>
    <p:extLst>
      <p:ext uri="{BB962C8B-B14F-4D97-AF65-F5344CB8AC3E}">
        <p14:creationId xmlns:p14="http://schemas.microsoft.com/office/powerpoint/2010/main" val="101369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D3F7-E9FA-67A1-92FA-E8014CC7A0E8}"/>
              </a:ext>
            </a:extLst>
          </p:cNvPr>
          <p:cNvSpPr>
            <a:spLocks noGrp="1"/>
          </p:cNvSpPr>
          <p:nvPr>
            <p:ph type="title"/>
          </p:nvPr>
        </p:nvSpPr>
        <p:spPr/>
        <p:txBody>
          <a:bodyPr/>
          <a:lstStyle/>
          <a:p>
            <a:r>
              <a:rPr lang="en-IN" b="1" dirty="0"/>
              <a:t>Introduction</a:t>
            </a:r>
            <a:r>
              <a:rPr lang="en-IN" dirty="0"/>
              <a:t>:</a:t>
            </a:r>
          </a:p>
        </p:txBody>
      </p:sp>
      <p:sp>
        <p:nvSpPr>
          <p:cNvPr id="3" name="Content Placeholder 2">
            <a:extLst>
              <a:ext uri="{FF2B5EF4-FFF2-40B4-BE49-F238E27FC236}">
                <a16:creationId xmlns:a16="http://schemas.microsoft.com/office/drawing/2014/main" id="{7C1E7676-456F-A418-4331-ECD8D8134C0A}"/>
              </a:ext>
            </a:extLst>
          </p:cNvPr>
          <p:cNvSpPr>
            <a:spLocks noGrp="1"/>
          </p:cNvSpPr>
          <p:nvPr>
            <p:ph idx="1"/>
          </p:nvPr>
        </p:nvSpPr>
        <p:spPr/>
        <p:txBody>
          <a:bodyPr>
            <a:normAutofit/>
          </a:bodyPr>
          <a:lstStyle/>
          <a:p>
            <a:r>
              <a:rPr lang="en-IN" b="1" dirty="0"/>
              <a:t>Problem Statement</a:t>
            </a:r>
            <a:r>
              <a:rPr lang="en-IN" dirty="0"/>
              <a:t>:                                                                           Identify patterns which indicate if a person is likely to default, which may be used for taking actions such as denying the loan, reducing the amount of loan, lending (to risky applicants) at a higher interest rate, etc.</a:t>
            </a:r>
          </a:p>
          <a:p>
            <a:pPr marL="0" indent="0">
              <a:buNone/>
            </a:pPr>
            <a:endParaRPr lang="en-IN" dirty="0"/>
          </a:p>
          <a:p>
            <a:r>
              <a:rPr lang="en-IN" b="1" dirty="0"/>
              <a:t>Analysis Approach</a:t>
            </a:r>
            <a:r>
              <a:rPr lang="en-IN" dirty="0"/>
              <a:t>:                                                                              Utilizing exploratory data analysis (EDA) techniques to uncover patterns and insights from loan data.</a:t>
            </a:r>
          </a:p>
        </p:txBody>
      </p:sp>
    </p:spTree>
    <p:extLst>
      <p:ext uri="{BB962C8B-B14F-4D97-AF65-F5344CB8AC3E}">
        <p14:creationId xmlns:p14="http://schemas.microsoft.com/office/powerpoint/2010/main" val="366300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C82-ECA2-7645-61F7-553090D8D3B6}"/>
              </a:ext>
            </a:extLst>
          </p:cNvPr>
          <p:cNvSpPr>
            <a:spLocks noGrp="1"/>
          </p:cNvSpPr>
          <p:nvPr>
            <p:ph type="title"/>
          </p:nvPr>
        </p:nvSpPr>
        <p:spPr/>
        <p:txBody>
          <a:bodyPr/>
          <a:lstStyle/>
          <a:p>
            <a:r>
              <a:rPr lang="en-IN" b="1" dirty="0"/>
              <a:t>Univariate Analysis Insights:</a:t>
            </a:r>
          </a:p>
        </p:txBody>
      </p:sp>
      <p:sp>
        <p:nvSpPr>
          <p:cNvPr id="3" name="Content Placeholder 2">
            <a:extLst>
              <a:ext uri="{FF2B5EF4-FFF2-40B4-BE49-F238E27FC236}">
                <a16:creationId xmlns:a16="http://schemas.microsoft.com/office/drawing/2014/main" id="{A7785A39-2CD3-7A3B-3408-D446D8F0BD9D}"/>
              </a:ext>
            </a:extLst>
          </p:cNvPr>
          <p:cNvSpPr>
            <a:spLocks noGrp="1"/>
          </p:cNvSpPr>
          <p:nvPr>
            <p:ph idx="1"/>
          </p:nvPr>
        </p:nvSpPr>
        <p:spPr/>
        <p:txBody>
          <a:bodyPr>
            <a:noAutofit/>
          </a:bodyPr>
          <a:lstStyle/>
          <a:p>
            <a:pPr marL="0" indent="0">
              <a:buNone/>
            </a:pPr>
            <a:r>
              <a:rPr lang="en-US" sz="1400" dirty="0"/>
              <a:t>1. Loan Status:</a:t>
            </a:r>
          </a:p>
          <a:p>
            <a:r>
              <a:rPr lang="en-US" sz="1400" dirty="0"/>
              <a:t>   About 86% of the loans in our dataset have been fully paid, while only 14% have been charged off or defaulted. This indicates that the majority of customers are responsible borrowers who fulfill their loan obligations.</a:t>
            </a:r>
          </a:p>
          <a:p>
            <a:endParaRPr lang="en-US" sz="1400" dirty="0"/>
          </a:p>
          <a:p>
            <a:pPr marL="0" indent="0">
              <a:buNone/>
            </a:pPr>
            <a:r>
              <a:rPr lang="en-US" sz="1400" dirty="0"/>
              <a:t>2. Loan Issue Year:</a:t>
            </a:r>
          </a:p>
          <a:p>
            <a:r>
              <a:rPr lang="en-US" sz="1400" dirty="0"/>
              <a:t>   The number of loans issued has grown steadily over the years, with a peak in 2011. This suggests that our lending business has been expanding and attracting more customers each year.</a:t>
            </a:r>
          </a:p>
          <a:p>
            <a:endParaRPr lang="en-US" sz="1400" dirty="0"/>
          </a:p>
          <a:p>
            <a:pPr marL="0" indent="0">
              <a:buNone/>
            </a:pPr>
            <a:r>
              <a:rPr lang="en-US" sz="1400" dirty="0"/>
              <a:t>3. Grade:</a:t>
            </a:r>
          </a:p>
          <a:p>
            <a:r>
              <a:rPr lang="en-US" sz="1400" dirty="0"/>
              <a:t>   Customers with better credit grades (e.g., A and B) are more likely to take loans. This means that higher-grade employees are more confident in their ability to repay loans, making them more attractive prospects for our lending services.</a:t>
            </a:r>
          </a:p>
          <a:p>
            <a:endParaRPr lang="en-US" sz="1400" dirty="0"/>
          </a:p>
          <a:p>
            <a:pPr marL="0" indent="0">
              <a:buNone/>
            </a:pPr>
            <a:r>
              <a:rPr lang="en-US" sz="1400" dirty="0"/>
              <a:t>4. Loan Purpose:</a:t>
            </a:r>
          </a:p>
          <a:p>
            <a:r>
              <a:rPr lang="en-US" sz="1400" dirty="0"/>
              <a:t>   Debt consolidation is the primary reason for customers taking out loans, followed by other purposes like home improvement and major purchases. This insight helps us tailor our marketing and lending strategies based on the most popular loan purposes.</a:t>
            </a:r>
            <a:endParaRPr lang="en-IN" sz="1400" dirty="0"/>
          </a:p>
        </p:txBody>
      </p:sp>
    </p:spTree>
    <p:extLst>
      <p:ext uri="{BB962C8B-B14F-4D97-AF65-F5344CB8AC3E}">
        <p14:creationId xmlns:p14="http://schemas.microsoft.com/office/powerpoint/2010/main" val="226119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A4C3-715E-B878-9E5D-4A7251F565B2}"/>
              </a:ext>
            </a:extLst>
          </p:cNvPr>
          <p:cNvSpPr>
            <a:spLocks noGrp="1"/>
          </p:cNvSpPr>
          <p:nvPr>
            <p:ph type="title"/>
          </p:nvPr>
        </p:nvSpPr>
        <p:spPr/>
        <p:txBody>
          <a:bodyPr/>
          <a:lstStyle/>
          <a:p>
            <a:r>
              <a:rPr lang="en-IN" b="1" dirty="0"/>
              <a:t>Univariate Analysis Insights [Contd.]:</a:t>
            </a:r>
          </a:p>
        </p:txBody>
      </p:sp>
      <p:sp>
        <p:nvSpPr>
          <p:cNvPr id="3" name="Content Placeholder 2">
            <a:extLst>
              <a:ext uri="{FF2B5EF4-FFF2-40B4-BE49-F238E27FC236}">
                <a16:creationId xmlns:a16="http://schemas.microsoft.com/office/drawing/2014/main" id="{C73B4F68-77A3-6134-4EE6-5651F43B03E6}"/>
              </a:ext>
            </a:extLst>
          </p:cNvPr>
          <p:cNvSpPr>
            <a:spLocks noGrp="1"/>
          </p:cNvSpPr>
          <p:nvPr>
            <p:ph idx="1"/>
          </p:nvPr>
        </p:nvSpPr>
        <p:spPr/>
        <p:txBody>
          <a:bodyPr>
            <a:noAutofit/>
          </a:bodyPr>
          <a:lstStyle/>
          <a:p>
            <a:pPr marL="0" indent="0">
              <a:buNone/>
            </a:pPr>
            <a:r>
              <a:rPr lang="en-US" sz="1400" dirty="0"/>
              <a:t>5. Employee Experience:</a:t>
            </a:r>
          </a:p>
          <a:p>
            <a:r>
              <a:rPr lang="en-US" sz="1400" dirty="0"/>
              <a:t>   Both new and experienced employees tend to borrow more frequently. This suggests that our lending services cater to a broad range of employees across different career stages.</a:t>
            </a:r>
          </a:p>
          <a:p>
            <a:endParaRPr lang="en-US" sz="1400" dirty="0"/>
          </a:p>
          <a:p>
            <a:pPr marL="0" indent="0">
              <a:buNone/>
            </a:pPr>
            <a:r>
              <a:rPr lang="en-US" sz="1400" dirty="0"/>
              <a:t>6. Loan Amount:</a:t>
            </a:r>
          </a:p>
          <a:p>
            <a:r>
              <a:rPr lang="en-US" sz="1400" dirty="0"/>
              <a:t>   We notice that loans with amounts around 5000 are most common, indicating that customers often borrow for medium-sized expenses.</a:t>
            </a:r>
          </a:p>
          <a:p>
            <a:endParaRPr lang="en-US" sz="1400" dirty="0"/>
          </a:p>
          <a:p>
            <a:pPr marL="0" indent="0">
              <a:buNone/>
            </a:pPr>
            <a:r>
              <a:rPr lang="en-US" sz="1400" dirty="0"/>
              <a:t>7. Interest Rate:</a:t>
            </a:r>
          </a:p>
          <a:p>
            <a:r>
              <a:rPr lang="en-US" sz="1400" dirty="0"/>
              <a:t>   Interest rates tend to cluster around specific values, such as 7.5% and 12%. This information is crucial for our pricing strategy, ensuring that our rates remain competitive.</a:t>
            </a:r>
          </a:p>
          <a:p>
            <a:endParaRPr lang="en-US" sz="1400" dirty="0"/>
          </a:p>
          <a:p>
            <a:pPr marL="0" indent="0">
              <a:buNone/>
            </a:pPr>
            <a:r>
              <a:rPr lang="en-US" sz="1400" dirty="0"/>
              <a:t>8. Loan Term and Purpose:</a:t>
            </a:r>
          </a:p>
          <a:p>
            <a:r>
              <a:rPr lang="en-US" sz="1400" dirty="0"/>
              <a:t>   Short-term loans are the preferred choice for debt consolidation, while other purposes tend to opt for long-term loans. Aligning loan terms with customer needs can improve repayment rates.</a:t>
            </a:r>
          </a:p>
          <a:p>
            <a:endParaRPr lang="en-IN" sz="1400" dirty="0"/>
          </a:p>
        </p:txBody>
      </p:sp>
    </p:spTree>
    <p:extLst>
      <p:ext uri="{BB962C8B-B14F-4D97-AF65-F5344CB8AC3E}">
        <p14:creationId xmlns:p14="http://schemas.microsoft.com/office/powerpoint/2010/main" val="43090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D6A1-347C-269F-B64A-C9EFD86C525D}"/>
              </a:ext>
            </a:extLst>
          </p:cNvPr>
          <p:cNvSpPr>
            <a:spLocks noGrp="1"/>
          </p:cNvSpPr>
          <p:nvPr>
            <p:ph type="title"/>
          </p:nvPr>
        </p:nvSpPr>
        <p:spPr/>
        <p:txBody>
          <a:bodyPr/>
          <a:lstStyle/>
          <a:p>
            <a:r>
              <a:rPr lang="en-IN" b="1" dirty="0"/>
              <a:t>Bivariate Analysis Insights:</a:t>
            </a:r>
          </a:p>
        </p:txBody>
      </p:sp>
      <p:sp>
        <p:nvSpPr>
          <p:cNvPr id="3" name="Content Placeholder 2">
            <a:extLst>
              <a:ext uri="{FF2B5EF4-FFF2-40B4-BE49-F238E27FC236}">
                <a16:creationId xmlns:a16="http://schemas.microsoft.com/office/drawing/2014/main" id="{1C098BB3-67FB-1F20-BB58-DF98DE230542}"/>
              </a:ext>
            </a:extLst>
          </p:cNvPr>
          <p:cNvSpPr>
            <a:spLocks noGrp="1"/>
          </p:cNvSpPr>
          <p:nvPr>
            <p:ph idx="1"/>
          </p:nvPr>
        </p:nvSpPr>
        <p:spPr/>
        <p:txBody>
          <a:bodyPr>
            <a:normAutofit fontScale="70000" lnSpcReduction="20000"/>
          </a:bodyPr>
          <a:lstStyle/>
          <a:p>
            <a:pPr marL="0" indent="0">
              <a:buNone/>
            </a:pPr>
            <a:r>
              <a:rPr lang="en-US" dirty="0"/>
              <a:t>1. Interest Rates and Loan Status:</a:t>
            </a:r>
          </a:p>
          <a:p>
            <a:r>
              <a:rPr lang="en-US" dirty="0"/>
              <a:t>   Fully paid loans have lower mean interest rates compared to charged off loans.</a:t>
            </a:r>
          </a:p>
          <a:p>
            <a:endParaRPr lang="en-US" dirty="0"/>
          </a:p>
          <a:p>
            <a:pPr marL="0" indent="0">
              <a:buNone/>
            </a:pPr>
            <a:r>
              <a:rPr lang="en-US" dirty="0"/>
              <a:t>2. Annual Income and Loan Status:</a:t>
            </a:r>
          </a:p>
          <a:p>
            <a:r>
              <a:rPr lang="en-US" dirty="0"/>
              <a:t>   Higher mean annual income corresponds to fully paid loans, indicating income's impact on repayment behavior.</a:t>
            </a:r>
          </a:p>
          <a:p>
            <a:endParaRPr lang="en-US" dirty="0"/>
          </a:p>
          <a:p>
            <a:pPr marL="0" indent="0">
              <a:buNone/>
            </a:pPr>
            <a:r>
              <a:rPr lang="en-US" dirty="0"/>
              <a:t>3. Grade and Loan Status:</a:t>
            </a:r>
          </a:p>
          <a:p>
            <a:r>
              <a:rPr lang="en-US" dirty="0"/>
              <a:t>   Loan grade influences repayment, with better grades leading to higher chances of full repayment.</a:t>
            </a:r>
          </a:p>
          <a:p>
            <a:endParaRPr lang="en-US" dirty="0"/>
          </a:p>
          <a:p>
            <a:pPr marL="0" indent="0">
              <a:buNone/>
            </a:pPr>
            <a:r>
              <a:rPr lang="en-US" dirty="0"/>
              <a:t>4. Loan Amount and Default Behavior:</a:t>
            </a:r>
          </a:p>
          <a:p>
            <a:r>
              <a:rPr lang="en-US" dirty="0"/>
              <a:t>   Smaller loan amounts tend to have a higher likelihood of full repayment.</a:t>
            </a:r>
          </a:p>
          <a:p>
            <a:endParaRPr lang="en-US" dirty="0"/>
          </a:p>
        </p:txBody>
      </p:sp>
    </p:spTree>
    <p:extLst>
      <p:ext uri="{BB962C8B-B14F-4D97-AF65-F5344CB8AC3E}">
        <p14:creationId xmlns:p14="http://schemas.microsoft.com/office/powerpoint/2010/main" val="280518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C8AC-311E-18DF-6198-6EF9BA81ABC2}"/>
              </a:ext>
            </a:extLst>
          </p:cNvPr>
          <p:cNvSpPr>
            <a:spLocks noGrp="1"/>
          </p:cNvSpPr>
          <p:nvPr>
            <p:ph type="title"/>
          </p:nvPr>
        </p:nvSpPr>
        <p:spPr/>
        <p:txBody>
          <a:bodyPr/>
          <a:lstStyle/>
          <a:p>
            <a:r>
              <a:rPr lang="en-IN" b="1" dirty="0"/>
              <a:t>Bivariate Analysis Insights [Contd.]:</a:t>
            </a:r>
          </a:p>
        </p:txBody>
      </p:sp>
      <p:sp>
        <p:nvSpPr>
          <p:cNvPr id="3" name="Content Placeholder 2">
            <a:extLst>
              <a:ext uri="{FF2B5EF4-FFF2-40B4-BE49-F238E27FC236}">
                <a16:creationId xmlns:a16="http://schemas.microsoft.com/office/drawing/2014/main" id="{B2C4CED6-D12A-70CC-57E1-A85040AD647A}"/>
              </a:ext>
            </a:extLst>
          </p:cNvPr>
          <p:cNvSpPr>
            <a:spLocks noGrp="1"/>
          </p:cNvSpPr>
          <p:nvPr>
            <p:ph idx="1"/>
          </p:nvPr>
        </p:nvSpPr>
        <p:spPr/>
        <p:txBody>
          <a:bodyPr>
            <a:normAutofit/>
          </a:bodyPr>
          <a:lstStyle/>
          <a:p>
            <a:pPr marL="0" indent="0">
              <a:buNone/>
            </a:pPr>
            <a:r>
              <a:rPr lang="en-US" sz="1600" dirty="0"/>
              <a:t>5. Loan Term Impact:</a:t>
            </a:r>
          </a:p>
          <a:p>
            <a:r>
              <a:rPr lang="en-US" sz="1600" dirty="0"/>
              <a:t>   Long-term loans are more likely to result in defaults, emphasizing the importance of assessing term-based risks.</a:t>
            </a:r>
          </a:p>
          <a:p>
            <a:endParaRPr lang="en-US" sz="1600" dirty="0"/>
          </a:p>
          <a:p>
            <a:pPr marL="0" indent="0">
              <a:buNone/>
            </a:pPr>
            <a:r>
              <a:rPr lang="en-US" sz="1600" dirty="0"/>
              <a:t>6. Loan Purpose and Default Rates:</a:t>
            </a:r>
          </a:p>
          <a:p>
            <a:r>
              <a:rPr lang="en-US" sz="1600" dirty="0"/>
              <a:t>   Certain loan purposes, such as small business and renewable energy, have higher default rates.</a:t>
            </a:r>
            <a:endParaRPr lang="en-IN" sz="1600" dirty="0"/>
          </a:p>
          <a:p>
            <a:pPr marL="0" indent="0">
              <a:buNone/>
            </a:pPr>
            <a:endParaRPr lang="en-IN" sz="1600" dirty="0"/>
          </a:p>
        </p:txBody>
      </p:sp>
    </p:spTree>
    <p:extLst>
      <p:ext uri="{BB962C8B-B14F-4D97-AF65-F5344CB8AC3E}">
        <p14:creationId xmlns:p14="http://schemas.microsoft.com/office/powerpoint/2010/main" val="87655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9509-7DA5-242A-5DFA-6AA8AFCEEF1D}"/>
              </a:ext>
            </a:extLst>
          </p:cNvPr>
          <p:cNvSpPr>
            <a:spLocks noGrp="1"/>
          </p:cNvSpPr>
          <p:nvPr>
            <p:ph type="title"/>
          </p:nvPr>
        </p:nvSpPr>
        <p:spPr/>
        <p:txBody>
          <a:bodyPr/>
          <a:lstStyle/>
          <a:p>
            <a:r>
              <a:rPr lang="en-IN" b="1" dirty="0"/>
              <a:t>Recommendations</a:t>
            </a:r>
            <a:r>
              <a:rPr lang="en-IN" dirty="0"/>
              <a:t>:</a:t>
            </a:r>
          </a:p>
        </p:txBody>
      </p:sp>
      <p:sp>
        <p:nvSpPr>
          <p:cNvPr id="3" name="Content Placeholder 2">
            <a:extLst>
              <a:ext uri="{FF2B5EF4-FFF2-40B4-BE49-F238E27FC236}">
                <a16:creationId xmlns:a16="http://schemas.microsoft.com/office/drawing/2014/main" id="{5C56B926-1694-3B6D-44A9-B8C715CA1CEB}"/>
              </a:ext>
            </a:extLst>
          </p:cNvPr>
          <p:cNvSpPr>
            <a:spLocks noGrp="1"/>
          </p:cNvSpPr>
          <p:nvPr>
            <p:ph idx="1"/>
          </p:nvPr>
        </p:nvSpPr>
        <p:spPr/>
        <p:txBody>
          <a:bodyPr>
            <a:normAutofit/>
          </a:bodyPr>
          <a:lstStyle/>
          <a:p>
            <a:pPr marL="0" indent="0">
              <a:buNone/>
            </a:pPr>
            <a:r>
              <a:rPr lang="en-US" sz="2400" dirty="0"/>
              <a:t>1. Implement risk assessment strategies based on borrower attributes like grade and annual income.</a:t>
            </a:r>
          </a:p>
          <a:p>
            <a:pPr marL="0" indent="0">
              <a:buNone/>
            </a:pPr>
            <a:r>
              <a:rPr lang="en-US" sz="2400" dirty="0"/>
              <a:t>2. Tailor loan offerings based on loan purpose to minimize default risk.</a:t>
            </a:r>
          </a:p>
          <a:p>
            <a:pPr marL="0" indent="0">
              <a:buNone/>
            </a:pPr>
            <a:r>
              <a:rPr lang="en-US" sz="2400" dirty="0"/>
              <a:t>3. Offer smaller loan amounts for higher repayment certainty.</a:t>
            </a:r>
          </a:p>
          <a:p>
            <a:pPr marL="0" indent="0">
              <a:buNone/>
            </a:pPr>
            <a:r>
              <a:rPr lang="en-US" sz="2400" dirty="0"/>
              <a:t>4. Monitor interest rates and offer competitive rates to encourage prompt repayment.</a:t>
            </a:r>
          </a:p>
          <a:p>
            <a:pPr marL="0" indent="0">
              <a:buNone/>
            </a:pPr>
            <a:r>
              <a:rPr lang="en-US" sz="2400" dirty="0"/>
              <a:t>5. Carefully evaluate long-term loan applications to minimize default risks.</a:t>
            </a:r>
          </a:p>
          <a:p>
            <a:pPr marL="0" indent="0">
              <a:buNone/>
            </a:pPr>
            <a:r>
              <a:rPr lang="en-US" sz="2400" dirty="0"/>
              <a:t>6. Utilize predictive models for proactive risk management and continuous improvement.</a:t>
            </a:r>
            <a:endParaRPr lang="en-IN" sz="2400" dirty="0"/>
          </a:p>
        </p:txBody>
      </p:sp>
    </p:spTree>
    <p:extLst>
      <p:ext uri="{BB962C8B-B14F-4D97-AF65-F5344CB8AC3E}">
        <p14:creationId xmlns:p14="http://schemas.microsoft.com/office/powerpoint/2010/main" val="161622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0153-C911-02CD-0B89-5C24A964CB90}"/>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63D1B14B-7B5F-BE18-477D-89E30529788A}"/>
              </a:ext>
            </a:extLst>
          </p:cNvPr>
          <p:cNvSpPr>
            <a:spLocks noGrp="1"/>
          </p:cNvSpPr>
          <p:nvPr>
            <p:ph idx="1"/>
          </p:nvPr>
        </p:nvSpPr>
        <p:spPr/>
        <p:txBody>
          <a:bodyPr>
            <a:normAutofit fontScale="55000" lnSpcReduction="20000"/>
          </a:bodyPr>
          <a:lstStyle/>
          <a:p>
            <a:pPr marL="0" indent="0">
              <a:buNone/>
            </a:pPr>
            <a:r>
              <a:rPr lang="en-US" dirty="0"/>
              <a:t>1. Risk Assessment and Borrower Profiles:</a:t>
            </a:r>
          </a:p>
          <a:p>
            <a:r>
              <a:rPr lang="en-US" dirty="0"/>
              <a:t>Borrowers with higher annual incomes are generally more creditworthy and have a better repayment capacity.</a:t>
            </a:r>
          </a:p>
          <a:p>
            <a:r>
              <a:rPr lang="en-US" dirty="0"/>
              <a:t>Loan grades play a significant role in predicting loan default. Borrowers with higher-grade loans tend to have better repayment behavior.</a:t>
            </a:r>
          </a:p>
          <a:p>
            <a:endParaRPr lang="en-US" dirty="0"/>
          </a:p>
          <a:p>
            <a:pPr marL="0" indent="0">
              <a:buNone/>
            </a:pPr>
            <a:r>
              <a:rPr lang="en-US" dirty="0"/>
              <a:t>2. Loan Amount and Default Behavior:</a:t>
            </a:r>
          </a:p>
          <a:p>
            <a:r>
              <a:rPr lang="en-US" dirty="0"/>
              <a:t>Smaller loan amounts have a higher likelihood of being fully paid, while larger loan amounts are associated with a higher risk of default.</a:t>
            </a:r>
          </a:p>
          <a:p>
            <a:endParaRPr lang="en-US" dirty="0"/>
          </a:p>
          <a:p>
            <a:pPr marL="0" indent="0">
              <a:buNone/>
            </a:pPr>
            <a:r>
              <a:rPr lang="en-US" dirty="0"/>
              <a:t>3. Interest Rates and Repayment:</a:t>
            </a:r>
          </a:p>
          <a:p>
            <a:r>
              <a:rPr lang="en-US" dirty="0"/>
              <a:t>Interest rates impact loan repayment behavior. Lower interest rates are correlated with higher rates of full repayment.</a:t>
            </a:r>
          </a:p>
          <a:p>
            <a:endParaRPr lang="en-US" dirty="0"/>
          </a:p>
          <a:p>
            <a:pPr marL="0" indent="0">
              <a:buNone/>
            </a:pPr>
            <a:r>
              <a:rPr lang="en-US" dirty="0"/>
              <a:t>4. Loan Purpose and Default Rates:</a:t>
            </a:r>
          </a:p>
          <a:p>
            <a:r>
              <a:rPr lang="en-US" dirty="0"/>
              <a:t>Certain loan purposes, such as small business and renewable energy, have higher default rates. Understanding the relationship  between loan purpose and repayment behavior can inform risk assessment strategies.</a:t>
            </a:r>
          </a:p>
          <a:p>
            <a:endParaRPr lang="en-US" dirty="0"/>
          </a:p>
        </p:txBody>
      </p:sp>
    </p:spTree>
    <p:extLst>
      <p:ext uri="{BB962C8B-B14F-4D97-AF65-F5344CB8AC3E}">
        <p14:creationId xmlns:p14="http://schemas.microsoft.com/office/powerpoint/2010/main" val="247285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FF69-E79D-2D87-29C2-45D1563D66D2}"/>
              </a:ext>
            </a:extLst>
          </p:cNvPr>
          <p:cNvSpPr>
            <a:spLocks noGrp="1"/>
          </p:cNvSpPr>
          <p:nvPr>
            <p:ph type="title"/>
          </p:nvPr>
        </p:nvSpPr>
        <p:spPr/>
        <p:txBody>
          <a:bodyPr/>
          <a:lstStyle/>
          <a:p>
            <a:r>
              <a:rPr lang="en-IN" b="1" dirty="0"/>
              <a:t>Conclusion [Contd.]:</a:t>
            </a:r>
            <a:endParaRPr lang="en-IN" dirty="0"/>
          </a:p>
        </p:txBody>
      </p:sp>
      <p:sp>
        <p:nvSpPr>
          <p:cNvPr id="3" name="Content Placeholder 2">
            <a:extLst>
              <a:ext uri="{FF2B5EF4-FFF2-40B4-BE49-F238E27FC236}">
                <a16:creationId xmlns:a16="http://schemas.microsoft.com/office/drawing/2014/main" id="{B9206861-1475-DD52-4E5D-F00807A2A155}"/>
              </a:ext>
            </a:extLst>
          </p:cNvPr>
          <p:cNvSpPr>
            <a:spLocks noGrp="1"/>
          </p:cNvSpPr>
          <p:nvPr>
            <p:ph idx="1"/>
          </p:nvPr>
        </p:nvSpPr>
        <p:spPr/>
        <p:txBody>
          <a:bodyPr>
            <a:normAutofit fontScale="77500" lnSpcReduction="20000"/>
          </a:bodyPr>
          <a:lstStyle/>
          <a:p>
            <a:pPr marL="0" indent="0">
              <a:buNone/>
            </a:pPr>
            <a:r>
              <a:rPr lang="en-US" dirty="0"/>
              <a:t>5. Loan Term Impact:</a:t>
            </a:r>
          </a:p>
          <a:p>
            <a:r>
              <a:rPr lang="en-US" dirty="0"/>
              <a:t>   Long-term loans are more likely to result in defaults compared to short-term loans. This suggests that customers may face challenges repaying loans over extended periods.</a:t>
            </a:r>
          </a:p>
          <a:p>
            <a:endParaRPr lang="en-US" dirty="0"/>
          </a:p>
          <a:p>
            <a:pPr marL="0" indent="0">
              <a:buNone/>
            </a:pPr>
            <a:r>
              <a:rPr lang="en-US" dirty="0"/>
              <a:t>6. Grade-Based Strategies:</a:t>
            </a:r>
          </a:p>
          <a:p>
            <a:r>
              <a:rPr lang="en-US" dirty="0"/>
              <a:t>   A careful assessment of borrower grades is crucial. Lower-grade loans should undergo rigorous evaluation, and risk management strategies should be adapted accordingly.</a:t>
            </a:r>
          </a:p>
          <a:p>
            <a:endParaRPr lang="en-US" dirty="0"/>
          </a:p>
          <a:p>
            <a:pPr marL="0" indent="0">
              <a:buNone/>
            </a:pPr>
            <a:r>
              <a:rPr lang="en-US" dirty="0"/>
              <a:t>7. Customer Segmentation:</a:t>
            </a:r>
          </a:p>
          <a:p>
            <a:r>
              <a:rPr lang="en-US" dirty="0"/>
              <a:t>   Using attributes like annual income and loan grade, customers can be segmented into risk profiles. This allows for tailored loan offerings and more effective risk assessment.</a:t>
            </a:r>
          </a:p>
          <a:p>
            <a:endParaRPr lang="en-IN" dirty="0"/>
          </a:p>
        </p:txBody>
      </p:sp>
    </p:spTree>
    <p:extLst>
      <p:ext uri="{BB962C8B-B14F-4D97-AF65-F5344CB8AC3E}">
        <p14:creationId xmlns:p14="http://schemas.microsoft.com/office/powerpoint/2010/main" val="4123491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1093</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Microsoft Sans Serif</vt:lpstr>
      <vt:lpstr>Wingdings</vt:lpstr>
      <vt:lpstr>Office Theme</vt:lpstr>
      <vt:lpstr>Analyse pattern for loan default</vt:lpstr>
      <vt:lpstr>Introduction:</vt:lpstr>
      <vt:lpstr>Univariate Analysis Insights:</vt:lpstr>
      <vt:lpstr>Univariate Analysis Insights [Contd.]:</vt:lpstr>
      <vt:lpstr>Bivariate Analysis Insights:</vt:lpstr>
      <vt:lpstr>Bivariate Analysis Insights [Contd.]:</vt:lpstr>
      <vt:lpstr>Recommendations:</vt:lpstr>
      <vt:lpstr>Conclusion:</vt:lpstr>
      <vt:lpstr>Conclusion [Contd.]:</vt:lpstr>
      <vt:lpstr>Visualizations:</vt:lpstr>
      <vt:lpstr>Visualizations [Contd.]:</vt:lpstr>
      <vt:lpstr>Visualizations [Contd.]:</vt:lpstr>
      <vt:lpstr>Visualizations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pattern for loan default</dc:title>
  <dc:creator>MANTHRIPRAGADA KRISHNA VIJAY</dc:creator>
  <cp:lastModifiedBy>MANTHRIPRAGADA KRISHNA VIJAY</cp:lastModifiedBy>
  <cp:revision>3</cp:revision>
  <dcterms:created xsi:type="dcterms:W3CDTF">2023-08-09T15:02:39Z</dcterms:created>
  <dcterms:modified xsi:type="dcterms:W3CDTF">2023-08-09T17:14:40Z</dcterms:modified>
</cp:coreProperties>
</file>