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44"/>
    <a:srgbClr val="43B02A"/>
    <a:srgbClr val="86BC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317" autoAdjust="0"/>
    <p:restoredTop sz="94660"/>
  </p:normalViewPr>
  <p:slideViewPr>
    <p:cSldViewPr snapToGrid="0">
      <p:cViewPr varScale="1">
        <p:scale>
          <a:sx n="69" d="100"/>
          <a:sy n="69" d="100"/>
        </p:scale>
        <p:origin x="216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2" y="1628781"/>
            <a:ext cx="11162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10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6720" y="661126"/>
            <a:ext cx="11340000" cy="2798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42" y="327026"/>
            <a:ext cx="11340000" cy="30318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6051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7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119" y="1597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97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1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cxnSp>
        <p:nvCxnSpPr>
          <p:cNvPr id="9" name="Shape 68"/>
          <p:cNvCxnSpPr/>
          <p:nvPr userDrawn="1"/>
        </p:nvCxnSpPr>
        <p:spPr>
          <a:xfrm>
            <a:off x="426000" y="6475709"/>
            <a:ext cx="11340000" cy="0"/>
          </a:xfrm>
          <a:prstGeom prst="straightConnector1">
            <a:avLst/>
          </a:prstGeom>
          <a:noFill/>
          <a:ln w="12700" cap="flat" cmpd="sng">
            <a:solidFill>
              <a:srgbClr val="53565A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5" t="24297" r="8992" b="20741"/>
          <a:stretch/>
        </p:blipFill>
        <p:spPr>
          <a:xfrm>
            <a:off x="10625287" y="6509735"/>
            <a:ext cx="1140713" cy="310040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 userDrawn="1"/>
        </p:nvSpPr>
        <p:spPr bwMode="auto">
          <a:xfrm>
            <a:off x="426000" y="6603200"/>
            <a:ext cx="156613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8DF478-B544-4ED8-9ED4-6A2648E2D233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t> |  Deloitte Consulting | Cloud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426000" y="940281"/>
            <a:ext cx="11340000" cy="25879"/>
          </a:xfrm>
          <a:prstGeom prst="line">
            <a:avLst/>
          </a:prstGeom>
          <a:ln w="28575">
            <a:solidFill>
              <a:srgbClr val="86B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5353809" y="6527336"/>
            <a:ext cx="1484382" cy="27186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Deloitte &amp; Inside Sherpa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TS&amp;A Cloud – Digital Internship</a:t>
            </a:r>
          </a:p>
        </p:txBody>
      </p:sp>
    </p:spTree>
    <p:extLst>
      <p:ext uri="{BB962C8B-B14F-4D97-AF65-F5344CB8AC3E}">
        <p14:creationId xmlns:p14="http://schemas.microsoft.com/office/powerpoint/2010/main" val="343459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0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316">
          <p15:clr>
            <a:srgbClr val="F26B43"/>
          </p15:clr>
        </p15:guide>
        <p15:guide id="5" pos="736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496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363">
          <p15:clr>
            <a:srgbClr val="F26B43"/>
          </p15:clr>
        </p15:guide>
        <p15:guide id="13" pos="1516">
          <p15:clr>
            <a:srgbClr val="F26B43"/>
          </p15:clr>
        </p15:guide>
        <p15:guide id="14" pos="2560">
          <p15:clr>
            <a:srgbClr val="F26B43"/>
          </p15:clr>
        </p15:guide>
        <p15:guide id="15" pos="2711">
          <p15:clr>
            <a:srgbClr val="F26B43"/>
          </p15:clr>
        </p15:guide>
        <p15:guide id="16" pos="6160">
          <p15:clr>
            <a:srgbClr val="F26B43"/>
          </p15:clr>
        </p15:guide>
        <p15:guide id="17" pos="3764">
          <p15:clr>
            <a:srgbClr val="F26B43"/>
          </p15:clr>
        </p15:guide>
        <p15:guide id="18" pos="3916">
          <p15:clr>
            <a:srgbClr val="F26B43"/>
          </p15:clr>
        </p15:guide>
        <p15:guide id="19" pos="3840">
          <p15:clr>
            <a:srgbClr val="F26B43"/>
          </p15:clr>
        </p15:guide>
        <p15:guide id="20" pos="6312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Strapline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6542" y="327026"/>
            <a:ext cx="11340000" cy="303187"/>
          </a:xfrm>
        </p:spPr>
        <p:txBody>
          <a:bodyPr/>
          <a:lstStyle/>
          <a:p>
            <a:r>
              <a:rPr lang="en-AU" dirty="0"/>
              <a:t>Cloud feasibility assessment</a:t>
            </a:r>
            <a:endParaRPr lang="en-AU" dirty="0">
              <a:solidFill>
                <a:srgbClr val="86BC25"/>
              </a:solidFill>
            </a:endParaRPr>
          </a:p>
        </p:txBody>
      </p:sp>
      <p:sp>
        <p:nvSpPr>
          <p:cNvPr id="43" name="Text Placeholder 3"/>
          <p:cNvSpPr txBox="1">
            <a:spLocks/>
          </p:cNvSpPr>
          <p:nvPr/>
        </p:nvSpPr>
        <p:spPr>
          <a:xfrm>
            <a:off x="426542" y="976168"/>
            <a:ext cx="11340000" cy="4603537"/>
          </a:xfrm>
          <a:prstGeom prst="rect">
            <a:avLst/>
          </a:prstGeom>
        </p:spPr>
        <p:txBody>
          <a:bodyPr l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/>
            </a:pPr>
            <a:r>
              <a:rPr lang="en-US" sz="1200" b="1" dirty="0">
                <a:solidFill>
                  <a:srgbClr val="86BC25"/>
                </a:solidFill>
                <a:ea typeface="Chronicle Display Black" charset="0"/>
                <a:cs typeface="Segoe UI Semilight" panose="020B0402040204020203" pitchFamily="34" charset="0"/>
              </a:rPr>
              <a:t>Benefits</a:t>
            </a: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en-AU" sz="1100" dirty="0">
                <a:solidFill>
                  <a:prstClr val="black"/>
                </a:solidFill>
                <a:cs typeface="Segoe UI Semilight" panose="020B0402040204020203" pitchFamily="34" charset="0"/>
              </a:rPr>
              <a:t>Scalability</a:t>
            </a: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en-AU" sz="1100" dirty="0">
                <a:solidFill>
                  <a:prstClr val="black"/>
                </a:solidFill>
                <a:cs typeface="Segoe UI Semilight" panose="020B0402040204020203" pitchFamily="34" charset="0"/>
              </a:rPr>
              <a:t>High availability</a:t>
            </a: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en-AU" sz="1100" dirty="0">
                <a:solidFill>
                  <a:prstClr val="black"/>
                </a:solidFill>
                <a:cs typeface="Segoe UI Semilight" panose="020B0402040204020203" pitchFamily="34" charset="0"/>
              </a:rPr>
              <a:t>Self service and self provisioning</a:t>
            </a: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en-AU" sz="1100" dirty="0">
                <a:solidFill>
                  <a:prstClr val="black"/>
                </a:solidFill>
                <a:cs typeface="Segoe UI Semilight" panose="020B0402040204020203" pitchFamily="34" charset="0"/>
              </a:rPr>
              <a:t>Flexibility</a:t>
            </a: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en-AU" sz="1100" dirty="0">
                <a:solidFill>
                  <a:prstClr val="black"/>
                </a:solidFill>
                <a:cs typeface="Segoe UI Semilight" panose="020B0402040204020203" pitchFamily="34" charset="0"/>
              </a:rPr>
              <a:t>Creation of new revenue stream</a:t>
            </a: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en-AU" sz="1100" dirty="0">
                <a:solidFill>
                  <a:prstClr val="black"/>
                </a:solidFill>
                <a:cs typeface="Segoe UI Semilight" panose="020B0402040204020203" pitchFamily="34" charset="0"/>
              </a:rPr>
              <a:t>Greater security controls</a:t>
            </a: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en-AU" sz="1100" dirty="0">
                <a:solidFill>
                  <a:prstClr val="black"/>
                </a:solidFill>
                <a:cs typeface="Segoe UI Semilight" panose="020B0402040204020203" pitchFamily="34" charset="0"/>
              </a:rPr>
              <a:t>Reduced Environmental impact</a:t>
            </a: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en-AU" sz="1100" dirty="0">
                <a:solidFill>
                  <a:prstClr val="black"/>
                </a:solidFill>
                <a:cs typeface="Segoe UI Semilight" panose="020B0402040204020203" pitchFamily="34" charset="0"/>
              </a:rPr>
              <a:t>Greater security control</a:t>
            </a: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en-AU" sz="1100" dirty="0">
                <a:solidFill>
                  <a:prstClr val="black"/>
                </a:solidFill>
                <a:cs typeface="Segoe UI Semilight" panose="020B0402040204020203" pitchFamily="34" charset="0"/>
              </a:rPr>
              <a:t>Greater Agility and time to market</a:t>
            </a: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en-AU" sz="1100" dirty="0">
                <a:solidFill>
                  <a:prstClr val="black"/>
                </a:solidFill>
                <a:cs typeface="Segoe UI Semilight" panose="020B0402040204020203" pitchFamily="34" charset="0"/>
              </a:rPr>
              <a:t>Automation and ease of management</a:t>
            </a: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en-AU" sz="1100" dirty="0">
                <a:solidFill>
                  <a:prstClr val="black"/>
                </a:solidFill>
                <a:cs typeface="Segoe UI Semilight" panose="020B0402040204020203" pitchFamily="34" charset="0"/>
              </a:rPr>
              <a:t>Focus on value adding activities</a:t>
            </a: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en-AU" sz="1100" dirty="0">
                <a:solidFill>
                  <a:prstClr val="black"/>
                </a:solidFill>
                <a:cs typeface="Segoe UI Semilight" panose="020B0402040204020203" pitchFamily="34" charset="0"/>
              </a:rPr>
              <a:t>Improved brand perception</a:t>
            </a: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en-AU" sz="1100" dirty="0">
                <a:solidFill>
                  <a:prstClr val="black"/>
                </a:solidFill>
                <a:cs typeface="Segoe UI Semilight" panose="020B0402040204020203" pitchFamily="34" charset="0"/>
              </a:rPr>
              <a:t>Cost avoidance and cost savings</a:t>
            </a: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endParaRPr lang="en-US" sz="1050" dirty="0">
              <a:solidFill>
                <a:srgbClr val="000000"/>
              </a:solidFill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59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Strapline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6542" y="327026"/>
            <a:ext cx="11340000" cy="303187"/>
          </a:xfrm>
        </p:spPr>
        <p:txBody>
          <a:bodyPr/>
          <a:lstStyle/>
          <a:p>
            <a:r>
              <a:rPr lang="en-AU" dirty="0"/>
              <a:t>Cloud feasibility assessment continue</a:t>
            </a:r>
            <a:endParaRPr lang="en-AU" dirty="0">
              <a:solidFill>
                <a:srgbClr val="86BC25"/>
              </a:solidFill>
            </a:endParaRPr>
          </a:p>
        </p:txBody>
      </p:sp>
      <p:sp>
        <p:nvSpPr>
          <p:cNvPr id="43" name="Text Placeholder 3"/>
          <p:cNvSpPr txBox="1">
            <a:spLocks/>
          </p:cNvSpPr>
          <p:nvPr/>
        </p:nvSpPr>
        <p:spPr>
          <a:xfrm>
            <a:off x="426542" y="976169"/>
            <a:ext cx="5517058" cy="1296000"/>
          </a:xfrm>
          <a:prstGeom prst="rect">
            <a:avLst/>
          </a:prstGeom>
        </p:spPr>
        <p:txBody>
          <a:bodyPr l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/>
            </a:pPr>
            <a:r>
              <a:rPr lang="en-US" sz="1200" b="1" dirty="0">
                <a:solidFill>
                  <a:srgbClr val="86BC25"/>
                </a:solidFill>
                <a:ea typeface="Chronicle Display Black" charset="0"/>
                <a:cs typeface="Segoe UI Semilight" panose="020B0402040204020203" pitchFamily="34" charset="0"/>
              </a:rPr>
              <a:t>Risks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AU" sz="1100" dirty="0">
                <a:solidFill>
                  <a:prstClr val="black"/>
                </a:solidFill>
                <a:cs typeface="Segoe UI Semilight" panose="020B0402040204020203" pitchFamily="34" charset="0"/>
              </a:rPr>
              <a:t>People: skills, capability, future needs, risk averse culture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AU" sz="1100" dirty="0">
                <a:solidFill>
                  <a:prstClr val="black"/>
                </a:solidFill>
                <a:cs typeface="Segoe UI Semilight" panose="020B0402040204020203" pitchFamily="34" charset="0"/>
              </a:rPr>
              <a:t>Process: manual workload increase,  legal requirement, security, procurement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AU" sz="1100" dirty="0">
                <a:solidFill>
                  <a:prstClr val="black"/>
                </a:solidFill>
                <a:cs typeface="Segoe UI Semilight" panose="020B0402040204020203" pitchFamily="34" charset="0"/>
              </a:rPr>
              <a:t>Platform: Vendor lock-in, changes to cloud costs</a:t>
            </a:r>
            <a:endParaRPr lang="en-US" sz="1050" dirty="0">
              <a:solidFill>
                <a:srgbClr val="000000"/>
              </a:solidFill>
              <a:cs typeface="Segoe UI Semilight" panose="020B0402040204020203" pitchFamily="34" charset="0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249484" y="971930"/>
            <a:ext cx="5517058" cy="4607775"/>
          </a:xfrm>
          <a:prstGeom prst="rect">
            <a:avLst/>
          </a:prstGeom>
        </p:spPr>
        <p:txBody>
          <a:bodyPr l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/>
            </a:pPr>
            <a:r>
              <a:rPr lang="en-US" sz="1200" b="1" dirty="0">
                <a:solidFill>
                  <a:srgbClr val="86BC25"/>
                </a:solidFill>
                <a:ea typeface="Chronicle Display Black" charset="0"/>
                <a:cs typeface="Segoe UI Semilight" panose="020B0402040204020203" pitchFamily="34" charset="0"/>
              </a:rPr>
              <a:t>Considerations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AU" sz="1100" dirty="0">
                <a:solidFill>
                  <a:prstClr val="black"/>
                </a:solidFill>
                <a:cs typeface="Segoe UI Semilight" panose="020B0402040204020203" pitchFamily="34" charset="0"/>
              </a:rPr>
              <a:t>Mitigations – 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AU" sz="1100" dirty="0">
                <a:solidFill>
                  <a:prstClr val="black"/>
                </a:solidFill>
                <a:cs typeface="Segoe UI Semilight" panose="020B0402040204020203" pitchFamily="34" charset="0"/>
              </a:rPr>
              <a:t>Risk/impact matrix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AU" sz="1100" dirty="0">
              <a:solidFill>
                <a:prstClr val="black"/>
              </a:solidFill>
              <a:cs typeface="Segoe UI Semilight" panose="020B0402040204020203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AU" sz="1100" dirty="0">
                <a:solidFill>
                  <a:prstClr val="black"/>
                </a:solidFill>
                <a:cs typeface="Segoe UI Semilight" panose="020B0402040204020203" pitchFamily="34" charset="0"/>
              </a:rPr>
              <a:t>Executive sponsorship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AU" sz="1100" dirty="0">
                <a:solidFill>
                  <a:prstClr val="black"/>
                </a:solidFill>
                <a:cs typeface="Segoe UI Semilight" panose="020B0402040204020203" pitchFamily="34" charset="0"/>
              </a:rPr>
              <a:t>Migration method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1050" dirty="0">
                <a:solidFill>
                  <a:srgbClr val="000000"/>
                </a:solidFill>
                <a:cs typeface="Segoe UI Semilight" panose="020B0402040204020203" pitchFamily="34" charset="0"/>
              </a:rPr>
              <a:t>Security and risk management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1050" dirty="0">
                <a:solidFill>
                  <a:srgbClr val="000000"/>
                </a:solidFill>
                <a:cs typeface="Segoe UI Semilight" panose="020B0402040204020203" pitchFamily="34" charset="0"/>
              </a:rPr>
              <a:t>Program governance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1050" dirty="0">
                <a:solidFill>
                  <a:srgbClr val="000000"/>
                </a:solidFill>
                <a:cs typeface="Segoe UI Semilight" panose="020B0402040204020203" pitchFamily="34" charset="0"/>
              </a:rPr>
              <a:t>Business case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1050" dirty="0">
                <a:solidFill>
                  <a:srgbClr val="000000"/>
                </a:solidFill>
                <a:cs typeface="Segoe UI Semilight" panose="020B0402040204020203" pitchFamily="34" charset="0"/>
              </a:rPr>
              <a:t>Application assessment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1050" dirty="0">
                <a:solidFill>
                  <a:srgbClr val="000000"/>
                </a:solidFill>
                <a:cs typeface="Segoe UI Semilight" panose="020B0402040204020203" pitchFamily="34" charset="0"/>
              </a:rPr>
              <a:t>Cloud strategy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1050">
                <a:solidFill>
                  <a:srgbClr val="000000"/>
                </a:solidFill>
                <a:cs typeface="Segoe UI Semilight" panose="020B0402040204020203" pitchFamily="34" charset="0"/>
              </a:rPr>
              <a:t>Operating model</a:t>
            </a:r>
          </a:p>
        </p:txBody>
      </p:sp>
    </p:spTree>
    <p:extLst>
      <p:ext uri="{BB962C8B-B14F-4D97-AF65-F5344CB8AC3E}">
        <p14:creationId xmlns:p14="http://schemas.microsoft.com/office/powerpoint/2010/main" val="52384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4_3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�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 - Network and Security Solutions - Wide.potx" id="{BBB8FC03-DEC5-4C7E-971D-ABE7AE675190}" vid="{44E1F9DE-26A1-427E-A0A8-34CC89E4AC2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116</Words>
  <Application>Microsoft Macintosh PowerPoint</Application>
  <PresentationFormat>Widescreen</PresentationFormat>
  <Paragraphs>34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Open Sans</vt:lpstr>
      <vt:lpstr>Arial</vt:lpstr>
      <vt:lpstr>Verdana</vt:lpstr>
      <vt:lpstr>Deloitte_4_3_Onscreen</vt:lpstr>
      <vt:lpstr>think-cell Slide</vt:lpstr>
      <vt:lpstr>Cloud feasibility assessment</vt:lpstr>
      <vt:lpstr>Cloud feasibility assessment continue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Transformation Journey – The Deloitte Approach</dc:title>
  <dc:creator>lunguroiu@deloitte.com.au;hal-khudairy@deloitte.com.au;matgeorge@deloitte.com.au;dkissane@deloitte.com.au</dc:creator>
  <cp:lastModifiedBy>Man Kit Yip</cp:lastModifiedBy>
  <cp:revision>21</cp:revision>
  <dcterms:created xsi:type="dcterms:W3CDTF">2019-03-31T19:26:34Z</dcterms:created>
  <dcterms:modified xsi:type="dcterms:W3CDTF">2020-11-30T20:04:54Z</dcterms:modified>
</cp:coreProperties>
</file>