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5" r:id="rId8"/>
    <p:sldId id="264" r:id="rId9"/>
    <p:sldId id="262" r:id="rId10"/>
    <p:sldId id="263"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781"/>
    <p:restoredTop sz="93505"/>
  </p:normalViewPr>
  <p:slideViewPr>
    <p:cSldViewPr snapToGrid="0" snapToObjects="1">
      <p:cViewPr varScale="1">
        <p:scale>
          <a:sx n="93" d="100"/>
          <a:sy n="93" d="100"/>
        </p:scale>
        <p:origin x="208"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708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KY01/KPMG-Virtual-Internship"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3"/>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0812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hlinkClick r:id="rId2"/>
              </a:rPr>
              <a:t>https://github.com/MKY01/KPMG-Virtual-Internship</a:t>
            </a:r>
            <a:endParaRPr lang="en-GB"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3" y="1211200"/>
            <a:ext cx="8426751" cy="157001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r>
              <a:rPr lang="en-GB" dirty="0"/>
              <a:t> – discovering relationships between data &amp; features </a:t>
            </a: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r>
              <a:rPr lang="en-GB" dirty="0"/>
              <a:t> – data transformations &amp; modelling</a:t>
            </a: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r>
              <a:rPr lang="en-GB" dirty="0"/>
              <a:t> – reporting of key findings</a:t>
            </a:r>
            <a:endParaRPr dirty="0"/>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New customers analysis</a:t>
            </a:r>
            <a:endParaRPr dirty="0"/>
          </a:p>
        </p:txBody>
      </p:sp>
      <p:sp>
        <p:nvSpPr>
          <p:cNvPr id="124" name="Shape 73"/>
          <p:cNvSpPr/>
          <p:nvPr/>
        </p:nvSpPr>
        <p:spPr>
          <a:xfrm>
            <a:off x="205024" y="2164724"/>
            <a:ext cx="8565599" cy="175455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dirty="0"/>
              <a:t>These are the features used for recommendation to the new customers:</a:t>
            </a:r>
          </a:p>
          <a:p>
            <a:pPr marL="285750" indent="-285750">
              <a:buFont typeface="Wingdings" pitchFamily="2" charset="2"/>
              <a:buChar char="q"/>
            </a:pPr>
            <a:r>
              <a:rPr lang="en-GB" dirty="0"/>
              <a:t>Age distributions</a:t>
            </a:r>
          </a:p>
          <a:p>
            <a:pPr marL="285750" indent="-285750">
              <a:buFont typeface="Wingdings" pitchFamily="2" charset="2"/>
              <a:buChar char="q"/>
            </a:pPr>
            <a:r>
              <a:rPr lang="en-GB" dirty="0"/>
              <a:t>Number of purchases in 3 years / percentages purchases</a:t>
            </a:r>
          </a:p>
          <a:p>
            <a:pPr marL="285750" indent="-285750">
              <a:buFont typeface="Wingdings" pitchFamily="2" charset="2"/>
              <a:buChar char="q"/>
            </a:pPr>
            <a:r>
              <a:rPr lang="en-GB" dirty="0"/>
              <a:t>Job industry category</a:t>
            </a:r>
          </a:p>
          <a:p>
            <a:pPr marL="285750" indent="-285750">
              <a:buFont typeface="Wingdings" pitchFamily="2" charset="2"/>
              <a:buChar char="q"/>
            </a:pPr>
            <a:r>
              <a:rPr lang="en-GB" dirty="0"/>
              <a:t>Wealth segments</a:t>
            </a:r>
          </a:p>
          <a:p>
            <a:pPr marL="285750" indent="-285750">
              <a:buFont typeface="Wingdings" pitchFamily="2" charset="2"/>
              <a:buChar char="q"/>
            </a:pPr>
            <a:r>
              <a:rPr lang="en-GB" dirty="0"/>
              <a:t>Number of cars owned in each states</a:t>
            </a:r>
          </a:p>
        </p:txBody>
      </p:sp>
      <p:grpSp>
        <p:nvGrpSpPr>
          <p:cNvPr id="127" name="Shape 74"/>
          <p:cNvGrpSpPr/>
          <p:nvPr/>
        </p:nvGrpSpPr>
        <p:grpSpPr>
          <a:xfrm>
            <a:off x="2679849" y="4060201"/>
            <a:ext cx="3800702" cy="2649302"/>
            <a:chOff x="0" y="0"/>
            <a:chExt cx="3800700" cy="2649300"/>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Customers’ age distribution</a:t>
            </a:r>
            <a:endParaRPr dirty="0"/>
          </a:p>
        </p:txBody>
      </p:sp>
      <p:sp>
        <p:nvSpPr>
          <p:cNvPr id="133" name="Shape 82"/>
          <p:cNvSpPr/>
          <p:nvPr/>
        </p:nvSpPr>
        <p:spPr>
          <a:xfrm>
            <a:off x="205025" y="2164724"/>
            <a:ext cx="4134600" cy="228546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itchFamily="2" charset="2"/>
              <a:buChar char="q"/>
            </a:pPr>
            <a:r>
              <a:rPr lang="en-GB" dirty="0"/>
              <a:t>The percentage of &lt;25 is similar to the original customer groups.</a:t>
            </a:r>
          </a:p>
          <a:p>
            <a:pPr marL="285750" indent="-285750">
              <a:buFont typeface="Wingdings" pitchFamily="2" charset="2"/>
              <a:buChar char="q"/>
            </a:pPr>
            <a:r>
              <a:rPr lang="en-GB" dirty="0"/>
              <a:t>Most new customers are in the age group 25-48 years old.</a:t>
            </a:r>
          </a:p>
          <a:p>
            <a:pPr marL="285750" indent="-285750">
              <a:buFont typeface="Wingdings" pitchFamily="2" charset="2"/>
              <a:buChar char="q"/>
            </a:pPr>
            <a:r>
              <a:rPr lang="en-GB" dirty="0"/>
              <a:t>There are fewer customers in the age group 48 – 59 years old.</a:t>
            </a:r>
          </a:p>
          <a:p>
            <a:pPr marL="285750" indent="-285750">
              <a:buFont typeface="Wingdings" pitchFamily="2" charset="2"/>
              <a:buChar char="q"/>
            </a:pPr>
            <a:r>
              <a:rPr lang="en-GB" dirty="0"/>
              <a:t>There are more customers in the age group &gt;59.</a:t>
            </a:r>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2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Bike purchases within the last 3 years</a:t>
            </a:r>
            <a:endParaRPr dirty="0"/>
          </a:p>
        </p:txBody>
      </p:sp>
      <p:sp>
        <p:nvSpPr>
          <p:cNvPr id="142" name="Shape 91"/>
          <p:cNvSpPr/>
          <p:nvPr/>
        </p:nvSpPr>
        <p:spPr>
          <a:xfrm>
            <a:off x="205025" y="2164724"/>
            <a:ext cx="4134600" cy="228546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In the new customers groups, there are slightly more female (50.6%/ 25,212 bikes) compared to male (47.7%/ 23,765 bikes) buyers.</a:t>
            </a:r>
          </a:p>
          <a:p>
            <a:endParaRPr lang="en-GB" dirty="0"/>
          </a:p>
          <a:p>
            <a:r>
              <a:rPr lang="en-GB" dirty="0"/>
              <a:t>The difference between the two group is small, so depending on the marketing strategy, you could either try to attract more male buyers or focus on female retention rates.</a:t>
            </a:r>
            <a:endParaRPr dirty="0"/>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2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Job industry category</a:t>
            </a:r>
            <a:endParaRPr dirty="0"/>
          </a:p>
        </p:txBody>
      </p:sp>
      <p:sp>
        <p:nvSpPr>
          <p:cNvPr id="151" name="Shape 100"/>
          <p:cNvSpPr/>
          <p:nvPr/>
        </p:nvSpPr>
        <p:spPr>
          <a:xfrm>
            <a:off x="205025" y="2164724"/>
            <a:ext cx="4134600" cy="122363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itchFamily="2" charset="2"/>
              <a:buChar char="q"/>
            </a:pPr>
            <a:r>
              <a:rPr lang="en-GB" dirty="0"/>
              <a:t>The industry profile of the new customers are similar to the old customers, except for the first and second place where manufacturing have just overtaken finance.</a:t>
            </a:r>
            <a:endParaRPr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Wealth segments</a:t>
            </a:r>
            <a:endParaRPr dirty="0"/>
          </a:p>
        </p:txBody>
      </p:sp>
      <p:sp>
        <p:nvSpPr>
          <p:cNvPr id="151" name="Shape 100"/>
          <p:cNvSpPr/>
          <p:nvPr/>
        </p:nvSpPr>
        <p:spPr>
          <a:xfrm>
            <a:off x="205025" y="1789468"/>
            <a:ext cx="4134600" cy="281638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itchFamily="2" charset="2"/>
              <a:buChar char="q"/>
            </a:pPr>
            <a:r>
              <a:rPr lang="en-GB" dirty="0"/>
              <a:t>Across all ages, the number of ‘Mass’ customers makes up the largest group, safe for q3 ages where there is almost an equal number of ‘Affluent’ customers in the new customer groups.</a:t>
            </a:r>
          </a:p>
          <a:p>
            <a:pPr marL="285750" indent="-285750">
              <a:buFont typeface="Wingdings" pitchFamily="2" charset="2"/>
              <a:buChar char="q"/>
            </a:pPr>
            <a:r>
              <a:rPr lang="en-GB" dirty="0"/>
              <a:t>There are relatively lower proportion of ‘Mass’ customers compared with ‘High Net’ and ‘Affluent’ customers in the new groups.</a:t>
            </a:r>
          </a:p>
          <a:p>
            <a:pPr marL="285750" indent="-285750">
              <a:buFont typeface="Wingdings" pitchFamily="2" charset="2"/>
              <a:buChar char="q"/>
            </a:pPr>
            <a:r>
              <a:rPr lang="en-GB" dirty="0"/>
              <a:t>We should focus on focus more on the two aforementioned groups. </a:t>
            </a:r>
            <a:endParaRPr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11567263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Numbers of cars owned in each state </a:t>
            </a:r>
            <a:endParaRPr dirty="0"/>
          </a:p>
        </p:txBody>
      </p:sp>
      <p:sp>
        <p:nvSpPr>
          <p:cNvPr id="151" name="Shape 100"/>
          <p:cNvSpPr/>
          <p:nvPr/>
        </p:nvSpPr>
        <p:spPr>
          <a:xfrm>
            <a:off x="205025" y="2164724"/>
            <a:ext cx="4134600" cy="228546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itchFamily="2" charset="2"/>
              <a:buChar char="q"/>
            </a:pPr>
            <a:r>
              <a:rPr lang="en-GB" dirty="0"/>
              <a:t>NSW has the most number of owned cars, but proportionally has more customers who doesn’t own cars.</a:t>
            </a:r>
          </a:p>
          <a:p>
            <a:pPr marL="285750" indent="-285750">
              <a:buFont typeface="Wingdings" pitchFamily="2" charset="2"/>
              <a:buChar char="q"/>
            </a:pPr>
            <a:r>
              <a:rPr lang="en-GB" dirty="0"/>
              <a:t>VIC is the next highest in the number of owned cars, and there relatively equal proportion who doesn’t own cars.</a:t>
            </a:r>
          </a:p>
          <a:p>
            <a:pPr marL="285750" indent="-285750">
              <a:buFont typeface="Wingdings" pitchFamily="2" charset="2"/>
              <a:buChar char="q"/>
            </a:pPr>
            <a:r>
              <a:rPr lang="en-GB" dirty="0"/>
              <a:t>QLD has the least number of owned cars, so we could target this state.</a:t>
            </a:r>
            <a:endParaRPr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322541566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TotalTime>
  <Words>798</Words>
  <Application>Microsoft Macintosh PowerPoint</Application>
  <PresentationFormat>On-screen Show (16:9)</PresentationFormat>
  <Paragraphs>59</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Open Sans</vt:lpstr>
      <vt:lpstr>Open Sans Extrabold</vt:lpstr>
      <vt:lpstr>Open Sans Light</vt:lpstr>
      <vt:lpstr>Arial</vt:lpstr>
      <vt:lpstr>Calibri</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 Kit Yip</cp:lastModifiedBy>
  <cp:revision>9</cp:revision>
  <dcterms:modified xsi:type="dcterms:W3CDTF">2020-10-31T23:45:17Z</dcterms:modified>
</cp:coreProperties>
</file>