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Play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FnZs7wtrCaQgTDuvKwfWZZXBE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7408C8-5E0E-435E-B896-11940744D4B1}">
  <a:tblStyle styleId="{BD7408C8-5E0E-435E-B896-11940744D4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DF80BEC-908E-4651-9A9F-8BCF90322B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Pl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da3af196b_0_10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da3af196b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da3af196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2da3af196b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da3af196b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da3af196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cdb0f26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2cdb0f26e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da3af196b_0_97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12da3af196b_0_97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12da3af196b_0_9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da3af196b_0_101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12da3af196b_0_101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12da3af196b_0_10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da3af196b_0_10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da3af196b_0_1019"/>
          <p:cNvSpPr txBox="1"/>
          <p:nvPr>
            <p:ph type="title"/>
          </p:nvPr>
        </p:nvSpPr>
        <p:spPr>
          <a:xfrm>
            <a:off x="914400" y="1371600"/>
            <a:ext cx="103632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12da3af196b_0_1019"/>
          <p:cNvSpPr txBox="1"/>
          <p:nvPr>
            <p:ph idx="1" type="body"/>
          </p:nvPr>
        </p:nvSpPr>
        <p:spPr>
          <a:xfrm>
            <a:off x="914399" y="2853369"/>
            <a:ext cx="10363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●"/>
              <a:defRPr/>
            </a:lvl1pPr>
            <a:lvl2pPr indent="-328041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66"/>
              <a:buChar char="○"/>
              <a:defRPr/>
            </a:lvl2pPr>
            <a:lvl3pPr indent="-328041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66"/>
              <a:buChar char="■"/>
              <a:defRPr/>
            </a:lvl3pPr>
            <a:lvl4pPr indent="-328041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66"/>
              <a:buChar char="●"/>
              <a:defRPr/>
            </a:lvl4pPr>
            <a:lvl5pPr indent="-328041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66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12da3af196b_0_1019"/>
          <p:cNvSpPr txBox="1"/>
          <p:nvPr>
            <p:ph idx="10" type="dt"/>
          </p:nvPr>
        </p:nvSpPr>
        <p:spPr>
          <a:xfrm>
            <a:off x="912628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12da3af196b_0_1019"/>
          <p:cNvSpPr txBox="1"/>
          <p:nvPr>
            <p:ph idx="11" type="ftr"/>
          </p:nvPr>
        </p:nvSpPr>
        <p:spPr>
          <a:xfrm>
            <a:off x="6767622" y="6356350"/>
            <a:ext cx="404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2da3af196b_0_1019"/>
          <p:cNvSpPr txBox="1"/>
          <p:nvPr>
            <p:ph idx="12" type="sldNum"/>
          </p:nvPr>
        </p:nvSpPr>
        <p:spPr>
          <a:xfrm>
            <a:off x="10807995" y="6356350"/>
            <a:ext cx="7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da3af196b_0_98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12da3af196b_0_9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2da3af196b_0_98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12da3af196b_0_98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12da3af196b_0_9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2da3af196b_0_98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12da3af196b_0_98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12da3af196b_0_98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12da3af196b_0_9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2da3af196b_0_99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12da3af196b_0_9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2da3af196b_0_99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12da3af196b_0_99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12da3af196b_0_9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2da3af196b_0_100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12da3af196b_0_10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da3af196b_0_100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2da3af196b_0_100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12da3af196b_0_100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12da3af196b_0_100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12da3af196b_0_10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da3af196b_0_10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12da3af196b_0_10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da3af196b_0_9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2da3af196b_0_97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12da3af196b_0_9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jstatsoft.org/v61/i06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13" y="0"/>
            <a:ext cx="12191980" cy="685798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>
            <p:ph type="ctrTitle"/>
          </p:nvPr>
        </p:nvSpPr>
        <p:spPr>
          <a:xfrm>
            <a:off x="914401" y="1371600"/>
            <a:ext cx="4532128" cy="3607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"/>
              <a:buNone/>
            </a:pPr>
            <a:r>
              <a:rPr b="1" i="0" lang="pl-PL" sz="34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UNSUPERVISED METHODS TO GROUP USERS’ CONSUMPTION BEHAVIOUR TO ENHANCE PERSONALIZE SERVICE DEGRADATION POLICIES</a:t>
            </a:r>
            <a:endParaRPr sz="34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65" name="Google Shape;65;p1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5637975" y="4597625"/>
            <a:ext cx="62157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66"/>
              <a:buNone/>
            </a:pPr>
            <a:r>
              <a:rPr b="1" i="0" lang="pl-PL" sz="25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pl-PL" sz="23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ROJECT MODULE 1</a:t>
            </a: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66"/>
              <a:buNone/>
            </a:pPr>
            <a:r>
              <a:rPr b="1" i="0" lang="pl-PL" sz="23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ROBERTO CASALUCE – MACIEJ ZUZIAK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pl-PL"/>
              <a:t>WE HAVE…</a:t>
            </a:r>
            <a:endParaRPr/>
          </a:p>
        </p:txBody>
      </p:sp>
      <p:grpSp>
        <p:nvGrpSpPr>
          <p:cNvPr id="141" name="Google Shape;141;p10"/>
          <p:cNvGrpSpPr/>
          <p:nvPr/>
        </p:nvGrpSpPr>
        <p:grpSpPr>
          <a:xfrm>
            <a:off x="914601" y="2931165"/>
            <a:ext cx="10362795" cy="2932866"/>
            <a:chOff x="202" y="77796"/>
            <a:chExt cx="10362795" cy="2932866"/>
          </a:xfrm>
        </p:grpSpPr>
        <p:sp>
          <p:nvSpPr>
            <p:cNvPr id="142" name="Google Shape;142;p10"/>
            <p:cNvSpPr/>
            <p:nvPr/>
          </p:nvSpPr>
          <p:spPr>
            <a:xfrm>
              <a:off x="202" y="77796"/>
              <a:ext cx="2444055" cy="2932866"/>
            </a:xfrm>
            <a:prstGeom prst="rect">
              <a:avLst/>
            </a:prstGeom>
            <a:solidFill>
              <a:srgbClr val="AD27E6"/>
            </a:solidFill>
            <a:ln cap="flat" cmpd="sng" w="12700">
              <a:solidFill>
                <a:srgbClr val="AD27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 txBox="1"/>
            <p:nvPr/>
          </p:nvSpPr>
          <p:spPr>
            <a:xfrm>
              <a:off x="202" y="1250943"/>
              <a:ext cx="2444055" cy="1759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41400" spcFirstLastPara="1" rIns="2414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Play"/>
                <a:buNone/>
              </a:pPr>
              <a:r>
                <a:rPr lang="pl-PL" sz="16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DELETED</a:t>
              </a:r>
              <a:r>
                <a:rPr b="0" i="0" lang="pl-PL" sz="16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 FEATURES RELATED TO DATA USAGE</a:t>
              </a:r>
              <a:endPara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02" y="77796"/>
              <a:ext cx="2444055" cy="1173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 txBox="1"/>
            <p:nvPr/>
          </p:nvSpPr>
          <p:spPr>
            <a:xfrm>
              <a:off x="202" y="77796"/>
              <a:ext cx="2444055" cy="1173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41400" spcFirstLastPara="1" rIns="2414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100"/>
                <a:buFont typeface="Play"/>
                <a:buNone/>
              </a:pPr>
              <a:r>
                <a:rPr b="0" i="0" lang="pl-PL" sz="61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01</a:t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2639782" y="77796"/>
              <a:ext cx="2444055" cy="2932866"/>
            </a:xfrm>
            <a:prstGeom prst="rect">
              <a:avLst/>
            </a:prstGeom>
            <a:solidFill>
              <a:srgbClr val="AD27E6"/>
            </a:solidFill>
            <a:ln cap="flat" cmpd="sng" w="12700">
              <a:solidFill>
                <a:srgbClr val="AD27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 txBox="1"/>
            <p:nvPr/>
          </p:nvSpPr>
          <p:spPr>
            <a:xfrm>
              <a:off x="2639782" y="1250943"/>
              <a:ext cx="2444055" cy="1759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41400" spcFirstLastPara="1" rIns="2414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Play"/>
                <a:buNone/>
              </a:pPr>
              <a:r>
                <a:rPr b="0" i="0" lang="pl-PL" sz="16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DELETED FEATURES THAT CONTAINED LESS THAN TWO USERS’ ENTRIES</a:t>
              </a:r>
              <a:endPara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639782" y="77796"/>
              <a:ext cx="2444055" cy="1173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0"/>
            <p:cNvSpPr txBox="1"/>
            <p:nvPr/>
          </p:nvSpPr>
          <p:spPr>
            <a:xfrm>
              <a:off x="2639782" y="77796"/>
              <a:ext cx="2444055" cy="1173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41400" spcFirstLastPara="1" rIns="2414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100"/>
                <a:buFont typeface="Play"/>
                <a:buNone/>
              </a:pPr>
              <a:r>
                <a:rPr b="0" i="0" lang="pl-PL" sz="61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02</a:t>
              </a: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5279362" y="77796"/>
              <a:ext cx="2444055" cy="2932866"/>
            </a:xfrm>
            <a:prstGeom prst="rect">
              <a:avLst/>
            </a:prstGeom>
            <a:solidFill>
              <a:srgbClr val="AD27E6"/>
            </a:solidFill>
            <a:ln cap="flat" cmpd="sng" w="12700">
              <a:solidFill>
                <a:srgbClr val="AD27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0"/>
            <p:cNvSpPr txBox="1"/>
            <p:nvPr/>
          </p:nvSpPr>
          <p:spPr>
            <a:xfrm>
              <a:off x="5279362" y="1250943"/>
              <a:ext cx="2444055" cy="1759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41400" spcFirstLastPara="1" rIns="2414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Play"/>
                <a:buNone/>
              </a:pPr>
              <a:r>
                <a:rPr lang="pl-PL" sz="16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DELETED</a:t>
              </a:r>
              <a:endPara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Play"/>
                <a:buNone/>
              </a:pPr>
              <a:r>
                <a:rPr b="0" i="0" lang="pl-PL" sz="16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DUPLICATED</a:t>
              </a:r>
              <a:r>
                <a:rPr b="0" i="0" lang="pl-PL" sz="16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 </a:t>
              </a:r>
              <a:r>
                <a:rPr lang="pl-PL" sz="16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ENTRIES</a:t>
              </a:r>
              <a:endPara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279362" y="77796"/>
              <a:ext cx="2444055" cy="1173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0"/>
            <p:cNvSpPr txBox="1"/>
            <p:nvPr/>
          </p:nvSpPr>
          <p:spPr>
            <a:xfrm>
              <a:off x="5279362" y="77796"/>
              <a:ext cx="2444055" cy="1173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41400" spcFirstLastPara="1" rIns="2414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100"/>
                <a:buFont typeface="Play"/>
                <a:buNone/>
              </a:pPr>
              <a:r>
                <a:rPr b="0" i="0" lang="pl-PL" sz="61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03</a:t>
              </a: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918942" y="77796"/>
              <a:ext cx="2444055" cy="2932866"/>
            </a:xfrm>
            <a:prstGeom prst="rect">
              <a:avLst/>
            </a:prstGeom>
            <a:solidFill>
              <a:srgbClr val="AD27E6"/>
            </a:solidFill>
            <a:ln cap="flat" cmpd="sng" w="12700">
              <a:solidFill>
                <a:srgbClr val="AD27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0"/>
            <p:cNvSpPr txBox="1"/>
            <p:nvPr/>
          </p:nvSpPr>
          <p:spPr>
            <a:xfrm>
              <a:off x="7918942" y="1250943"/>
              <a:ext cx="2444055" cy="1759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41400" spcFirstLastPara="1" rIns="2414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Play"/>
                <a:buNone/>
              </a:pPr>
              <a:r>
                <a:rPr b="0" i="0" lang="pl-PL" sz="16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PERFORMED LOG </a:t>
              </a:r>
              <a:r>
                <a:rPr lang="pl-PL" sz="16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TRANSFORMATION</a:t>
              </a:r>
              <a:r>
                <a:rPr b="0" i="0" lang="pl-PL" sz="16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 DESCRIBED BEFORE </a:t>
              </a:r>
              <a:endPara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918942" y="77796"/>
              <a:ext cx="2444055" cy="1173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0"/>
            <p:cNvSpPr txBox="1"/>
            <p:nvPr/>
          </p:nvSpPr>
          <p:spPr>
            <a:xfrm>
              <a:off x="7918942" y="77796"/>
              <a:ext cx="2444055" cy="1173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41400" spcFirstLastPara="1" rIns="2414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100"/>
                <a:buFont typeface="Play"/>
                <a:buNone/>
              </a:pPr>
              <a:r>
                <a:rPr b="0" i="0" lang="pl-PL" sz="61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04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11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Obraz zawierający okno, budynek&#10;&#10;Opis wygenerowany automatycznie" id="164" name="Google Shape;164;p11"/>
          <p:cNvPicPr preferRelativeResize="0"/>
          <p:nvPr/>
        </p:nvPicPr>
        <p:blipFill rotWithShape="1">
          <a:blip r:embed="rId3">
            <a:alphaModFix/>
          </a:blip>
          <a:srcRect b="4321" l="0" r="0" t="1140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/>
          <p:nvPr/>
        </p:nvSpPr>
        <p:spPr>
          <a:xfrm>
            <a:off x="-406" y="0"/>
            <a:ext cx="8543515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4901"/>
                </a:srgbClr>
              </a:gs>
              <a:gs pos="93000">
                <a:srgbClr val="000000">
                  <a:alpha val="63921"/>
                </a:srgbClr>
              </a:gs>
              <a:gs pos="100000">
                <a:srgbClr val="000000">
                  <a:alpha val="6392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914400" y="914400"/>
            <a:ext cx="4892948" cy="342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pl-PL">
                <a:solidFill>
                  <a:srgbClr val="FFFFFF"/>
                </a:solidFill>
              </a:rPr>
              <a:t>DATASET </a:t>
            </a:r>
            <a:r>
              <a:rPr lang="pl-PL">
                <a:solidFill>
                  <a:srgbClr val="FFFFFF"/>
                </a:solidFill>
              </a:rPr>
              <a:t>VISUALIZATION</a:t>
            </a:r>
            <a:r>
              <a:rPr lang="pl-PL">
                <a:solidFill>
                  <a:srgbClr val="FFFFFF"/>
                </a:solidFill>
              </a:rPr>
              <a:t> (PCA)</a:t>
            </a:r>
            <a:endParaRPr/>
          </a:p>
        </p:txBody>
      </p:sp>
      <p:cxnSp>
        <p:nvCxnSpPr>
          <p:cNvPr id="167" name="Google Shape;167;p11"/>
          <p:cNvCxnSpPr/>
          <p:nvPr/>
        </p:nvCxnSpPr>
        <p:spPr>
          <a:xfrm>
            <a:off x="997529" y="4861206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1"/>
          <p:cNvSpPr txBox="1"/>
          <p:nvPr/>
        </p:nvSpPr>
        <p:spPr>
          <a:xfrm>
            <a:off x="3048674" y="3246357"/>
            <a:ext cx="6097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 </a:t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/>
        </p:nvSpPr>
        <p:spPr>
          <a:xfrm>
            <a:off x="5430913" y="357599"/>
            <a:ext cx="11238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pl-PL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PCA </a:t>
            </a:r>
            <a:endParaRPr/>
          </a:p>
        </p:txBody>
      </p:sp>
      <p:pic>
        <p:nvPicPr>
          <p:cNvPr id="174" name="Google Shape;1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175" y="1109050"/>
            <a:ext cx="4305526" cy="26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50" y="1254300"/>
            <a:ext cx="3835500" cy="237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3175" y="4113651"/>
            <a:ext cx="4205901" cy="259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000" y="4218076"/>
            <a:ext cx="3666405" cy="22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2"/>
          <p:cNvSpPr txBox="1"/>
          <p:nvPr/>
        </p:nvSpPr>
        <p:spPr>
          <a:xfrm>
            <a:off x="5303100" y="2008775"/>
            <a:ext cx="19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latin typeface="Calibri"/>
                <a:ea typeface="Calibri"/>
                <a:cs typeface="Calibri"/>
                <a:sym typeface="Calibri"/>
              </a:rPr>
              <a:t>Log transformed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5534100" y="496140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latin typeface="Calibri"/>
                <a:ea typeface="Calibri"/>
                <a:cs typeface="Calibri"/>
                <a:sym typeface="Calibri"/>
              </a:rPr>
              <a:t>Scaled 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/>
        </p:nvSpPr>
        <p:spPr>
          <a:xfrm>
            <a:off x="418775" y="134055"/>
            <a:ext cx="105156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PCA 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650" y="679350"/>
            <a:ext cx="4728200" cy="29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5650" y="3786150"/>
            <a:ext cx="4728200" cy="292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92455"/>
            <a:ext cx="6770849" cy="4178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da3af196b_0_1037"/>
          <p:cNvSpPr txBox="1"/>
          <p:nvPr/>
        </p:nvSpPr>
        <p:spPr>
          <a:xfrm>
            <a:off x="5052146" y="237700"/>
            <a:ext cx="11631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12da3af196b_0_1037"/>
          <p:cNvPicPr preferRelativeResize="0"/>
          <p:nvPr/>
        </p:nvPicPr>
        <p:blipFill rotWithShape="1">
          <a:blip r:embed="rId3">
            <a:alphaModFix/>
          </a:blip>
          <a:srcRect b="0" l="19225" r="17471" t="0"/>
          <a:stretch/>
        </p:blipFill>
        <p:spPr>
          <a:xfrm>
            <a:off x="441025" y="1607500"/>
            <a:ext cx="5062601" cy="494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2da3af196b_0_1037"/>
          <p:cNvPicPr preferRelativeResize="0"/>
          <p:nvPr/>
        </p:nvPicPr>
        <p:blipFill rotWithShape="1">
          <a:blip r:embed="rId4">
            <a:alphaModFix/>
          </a:blip>
          <a:srcRect b="0" l="24846" r="22120" t="0"/>
          <a:stretch/>
        </p:blipFill>
        <p:spPr>
          <a:xfrm>
            <a:off x="7141275" y="1641225"/>
            <a:ext cx="4185574" cy="48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2da3af196b_0_1037"/>
          <p:cNvSpPr txBox="1"/>
          <p:nvPr/>
        </p:nvSpPr>
        <p:spPr>
          <a:xfrm>
            <a:off x="2181425" y="1135350"/>
            <a:ext cx="19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latin typeface="Calibri"/>
                <a:ea typeface="Calibri"/>
                <a:cs typeface="Calibri"/>
                <a:sym typeface="Calibri"/>
              </a:rPr>
              <a:t>Log transformed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2da3af196b_0_1037"/>
          <p:cNvSpPr txBox="1"/>
          <p:nvPr/>
        </p:nvSpPr>
        <p:spPr>
          <a:xfrm>
            <a:off x="8785175" y="11353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latin typeface="Calibri"/>
                <a:ea typeface="Calibri"/>
                <a:cs typeface="Calibri"/>
                <a:sym typeface="Calibri"/>
              </a:rPr>
              <a:t>Scaled  data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2da3af196b_0_1037"/>
          <p:cNvSpPr txBox="1"/>
          <p:nvPr/>
        </p:nvSpPr>
        <p:spPr>
          <a:xfrm>
            <a:off x="5790625" y="1112250"/>
            <a:ext cx="89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700">
                <a:latin typeface="Calibri"/>
                <a:ea typeface="Calibri"/>
                <a:cs typeface="Calibri"/>
                <a:sym typeface="Calibri"/>
              </a:rPr>
              <a:t>Biplots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 PCA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4871225" y="1753700"/>
            <a:ext cx="2126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1500">
                <a:solidFill>
                  <a:srgbClr val="000000"/>
                </a:solidFill>
              </a:rPr>
              <a:t>Flags the outliers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175" y="2397663"/>
            <a:ext cx="4960200" cy="3061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1243325" y="3327400"/>
            <a:ext cx="21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First Two components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da3af196b_1_7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 PCA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da3af196b_1_7"/>
          <p:cNvSpPr txBox="1"/>
          <p:nvPr/>
        </p:nvSpPr>
        <p:spPr>
          <a:xfrm>
            <a:off x="4871225" y="1690825"/>
            <a:ext cx="2126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1500">
                <a:solidFill>
                  <a:srgbClr val="000000"/>
                </a:solidFill>
              </a:rPr>
              <a:t>Flags the outliers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2da3af196b_1_7"/>
          <p:cNvSpPr txBox="1"/>
          <p:nvPr/>
        </p:nvSpPr>
        <p:spPr>
          <a:xfrm>
            <a:off x="2520725" y="1810150"/>
            <a:ext cx="8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Orthogonal outliners 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2da3af196b_1_7"/>
          <p:cNvSpPr txBox="1"/>
          <p:nvPr/>
        </p:nvSpPr>
        <p:spPr>
          <a:xfrm>
            <a:off x="2520725" y="5331325"/>
            <a:ext cx="75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Regular points 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2da3af196b_1_7"/>
          <p:cNvSpPr txBox="1"/>
          <p:nvPr/>
        </p:nvSpPr>
        <p:spPr>
          <a:xfrm>
            <a:off x="8847650" y="5331325"/>
            <a:ext cx="75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Good leverage 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2da3af196b_1_7"/>
          <p:cNvSpPr txBox="1"/>
          <p:nvPr/>
        </p:nvSpPr>
        <p:spPr>
          <a:xfrm>
            <a:off x="8847650" y="1810150"/>
            <a:ext cx="75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leverage 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2da3af196b_1_7"/>
          <p:cNvSpPr txBox="1"/>
          <p:nvPr/>
        </p:nvSpPr>
        <p:spPr>
          <a:xfrm>
            <a:off x="94450" y="6116125"/>
            <a:ext cx="1866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500"/>
              <a:t>(Chen et al., 2020)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12da3af196b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175" y="2397663"/>
            <a:ext cx="4960200" cy="3061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g12da3af196b_1_7"/>
          <p:cNvCxnSpPr>
            <a:stCxn id="215" idx="1"/>
          </p:cNvCxnSpPr>
          <p:nvPr/>
        </p:nvCxnSpPr>
        <p:spPr>
          <a:xfrm flipH="1">
            <a:off x="7815650" y="2071750"/>
            <a:ext cx="1032000" cy="7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g12da3af196b_1_7"/>
          <p:cNvCxnSpPr>
            <a:stCxn id="212" idx="2"/>
          </p:cNvCxnSpPr>
          <p:nvPr/>
        </p:nvCxnSpPr>
        <p:spPr>
          <a:xfrm>
            <a:off x="2965475" y="2333350"/>
            <a:ext cx="136410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g12da3af196b_1_7"/>
          <p:cNvCxnSpPr>
            <a:stCxn id="213" idx="0"/>
          </p:cNvCxnSpPr>
          <p:nvPr/>
        </p:nvCxnSpPr>
        <p:spPr>
          <a:xfrm flipH="1" rot="10800000">
            <a:off x="2897225" y="4375225"/>
            <a:ext cx="1489500" cy="9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g12da3af196b_1_7"/>
          <p:cNvCxnSpPr>
            <a:stCxn id="214" idx="1"/>
          </p:cNvCxnSpPr>
          <p:nvPr/>
        </p:nvCxnSpPr>
        <p:spPr>
          <a:xfrm rot="10800000">
            <a:off x="7872650" y="4317925"/>
            <a:ext cx="975000" cy="12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g12da3af196b_1_7"/>
          <p:cNvSpPr txBox="1"/>
          <p:nvPr/>
        </p:nvSpPr>
        <p:spPr>
          <a:xfrm>
            <a:off x="1243325" y="3327400"/>
            <a:ext cx="21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First Two components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da3af196b_1_31"/>
          <p:cNvSpPr txBox="1"/>
          <p:nvPr>
            <p:ph type="title"/>
          </p:nvPr>
        </p:nvSpPr>
        <p:spPr>
          <a:xfrm>
            <a:off x="1083625" y="273075"/>
            <a:ext cx="103632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Variances </a:t>
            </a:r>
            <a:r>
              <a:rPr lang="pl-PL"/>
              <a:t>Robust and Classic PCA</a:t>
            </a:r>
            <a:endParaRPr/>
          </a:p>
        </p:txBody>
      </p:sp>
      <p:pic>
        <p:nvPicPr>
          <p:cNvPr id="228" name="Google Shape;228;g12da3af196b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1911225"/>
            <a:ext cx="7653650" cy="47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19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Angle view of neural network branches"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9"/>
          <p:cNvSpPr/>
          <p:nvPr/>
        </p:nvSpPr>
        <p:spPr>
          <a:xfrm>
            <a:off x="-406" y="0"/>
            <a:ext cx="8543515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4901"/>
                </a:srgbClr>
              </a:gs>
              <a:gs pos="93000">
                <a:srgbClr val="000000">
                  <a:alpha val="63921"/>
                </a:srgbClr>
              </a:gs>
              <a:gs pos="100000">
                <a:srgbClr val="000000">
                  <a:alpha val="6392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7" name="Google Shape;237;p19"/>
          <p:cNvSpPr txBox="1"/>
          <p:nvPr>
            <p:ph type="title"/>
          </p:nvPr>
        </p:nvSpPr>
        <p:spPr>
          <a:xfrm>
            <a:off x="914400" y="914400"/>
            <a:ext cx="4892948" cy="342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pl-PL">
                <a:solidFill>
                  <a:srgbClr val="FFFFFF"/>
                </a:solidFill>
              </a:rPr>
              <a:t>CLUSTERING</a:t>
            </a:r>
            <a:endParaRPr/>
          </a:p>
        </p:txBody>
      </p:sp>
      <p:cxnSp>
        <p:nvCxnSpPr>
          <p:cNvPr id="238" name="Google Shape;238;p19"/>
          <p:cNvCxnSpPr/>
          <p:nvPr/>
        </p:nvCxnSpPr>
        <p:spPr>
          <a:xfrm>
            <a:off x="997529" y="4861206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/>
        </p:nvSpPr>
        <p:spPr>
          <a:xfrm>
            <a:off x="4017600" y="331900"/>
            <a:ext cx="4156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 method selection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1491025" y="1485900"/>
            <a:ext cx="41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From a previous work (Rojas et al., 2020):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3/4 clusters - </a:t>
            </a:r>
            <a:r>
              <a:rPr b="1" lang="pl-PL"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pl-PL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l-PL">
                <a:latin typeface="Calibri"/>
                <a:ea typeface="Calibri"/>
                <a:cs typeface="Calibri"/>
                <a:sym typeface="Calibri"/>
              </a:rPr>
              <a:t>Medium,</a:t>
            </a:r>
            <a:r>
              <a:rPr lang="pl-PL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-PL">
                <a:latin typeface="Calibri"/>
                <a:ea typeface="Calibri"/>
                <a:cs typeface="Calibri"/>
                <a:sym typeface="Calibri"/>
              </a:rPr>
              <a:t>High and Very High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5137200" y="2344125"/>
            <a:ext cx="191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latin typeface="Calibri"/>
                <a:ea typeface="Calibri"/>
                <a:cs typeface="Calibri"/>
                <a:sym typeface="Calibri"/>
              </a:rPr>
              <a:t>Hartigan Index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1257488" y="2867325"/>
            <a:ext cx="36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Agglomerative Hierarchical clustering method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7478025" y="2939425"/>
            <a:ext cx="2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Kmeans clustering method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5669" r="0" t="0"/>
          <a:stretch/>
        </p:blipFill>
        <p:spPr>
          <a:xfrm>
            <a:off x="469275" y="3253900"/>
            <a:ext cx="5276150" cy="34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 rotWithShape="1">
          <a:blip r:embed="rId4">
            <a:alphaModFix/>
          </a:blip>
          <a:srcRect b="0" l="4825" r="0" t="0"/>
          <a:stretch/>
        </p:blipFill>
        <p:spPr>
          <a:xfrm>
            <a:off x="6155699" y="3406300"/>
            <a:ext cx="5088224" cy="32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2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Digital financial graph"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/>
          <p:nvPr/>
        </p:nvSpPr>
        <p:spPr>
          <a:xfrm>
            <a:off x="-406" y="0"/>
            <a:ext cx="8543515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4901"/>
                </a:srgbClr>
              </a:gs>
              <a:gs pos="93000">
                <a:srgbClr val="000000">
                  <a:alpha val="63921"/>
                </a:srgbClr>
              </a:gs>
              <a:gs pos="100000">
                <a:srgbClr val="000000">
                  <a:alpha val="6392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5" name="Google Shape;75;p2"/>
          <p:cNvSpPr txBox="1"/>
          <p:nvPr>
            <p:ph type="title"/>
          </p:nvPr>
        </p:nvSpPr>
        <p:spPr>
          <a:xfrm>
            <a:off x="914400" y="914400"/>
            <a:ext cx="4892948" cy="342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pl-PL">
                <a:solidFill>
                  <a:srgbClr val="FFFFFF"/>
                </a:solidFill>
              </a:rPr>
              <a:t>EXPLORATORY DATA ANALYSIS AND FEATURE ENGINEERING</a:t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997529" y="4861206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/>
        </p:nvSpPr>
        <p:spPr>
          <a:xfrm>
            <a:off x="3657450" y="458550"/>
            <a:ext cx="48771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rgbClr val="000000"/>
                </a:solidFill>
              </a:rPr>
              <a:t>Evaluating Clustering methods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1116875" y="2656350"/>
            <a:ext cx="42801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/>
              <a:t>Cluster </a:t>
            </a:r>
            <a:r>
              <a:rPr b="1" lang="pl-PL"/>
              <a:t>stability </a:t>
            </a:r>
            <a:r>
              <a:rPr lang="pl-PL"/>
              <a:t>measure: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l-PL"/>
              <a:t>The average proportion of non-overlap (APN)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l-PL"/>
              <a:t>The average distance (AD)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l-PL"/>
              <a:t>The average distance between means (ADM)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l-PL"/>
              <a:t>The figure of merit (FOM)</a:t>
            </a:r>
            <a:endParaRPr/>
          </a:p>
        </p:txBody>
      </p:sp>
      <p:graphicFrame>
        <p:nvGraphicFramePr>
          <p:cNvPr id="256" name="Google Shape;256;p21"/>
          <p:cNvGraphicFramePr/>
          <p:nvPr/>
        </p:nvGraphicFramePr>
        <p:xfrm>
          <a:off x="6153125" y="291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{BD7408C8-5E0E-435E-B896-11940744D4B1}</a:tableStyleId>
              </a:tblPr>
              <a:tblGrid>
                <a:gridCol w="711000"/>
                <a:gridCol w="711000"/>
                <a:gridCol w="711000"/>
                <a:gridCol w="7110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kmeans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kmeans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kmeans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kmeans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21"/>
          <p:cNvGraphicFramePr/>
          <p:nvPr/>
        </p:nvGraphicFramePr>
        <p:xfrm>
          <a:off x="1349300" y="49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{BD7408C8-5E0E-435E-B896-11940744D4B1}</a:tableStyleId>
              </a:tblPr>
              <a:tblGrid>
                <a:gridCol w="1217050"/>
                <a:gridCol w="828650"/>
                <a:gridCol w="1180025"/>
                <a:gridCol w="337150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Connectivity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139.75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hierarchical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Dunn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hierarchical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Silhouette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kmeans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21"/>
          <p:cNvSpPr txBox="1"/>
          <p:nvPr/>
        </p:nvSpPr>
        <p:spPr>
          <a:xfrm>
            <a:off x="5810925" y="5219250"/>
            <a:ext cx="44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pl-PL"/>
              <a:t>Internal </a:t>
            </a:r>
            <a:r>
              <a:rPr lang="pl-PL"/>
              <a:t>measures for cluster validation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/>
        </p:nvSpPr>
        <p:spPr>
          <a:xfrm>
            <a:off x="3902290" y="1317900"/>
            <a:ext cx="414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Silhouette widths </a:t>
            </a:r>
            <a:r>
              <a:rPr lang="pl-PL" sz="1800">
                <a:solidFill>
                  <a:srgbClr val="000000"/>
                </a:solidFill>
              </a:rPr>
              <a:t>kmeans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3629857" y="302982"/>
            <a:ext cx="49323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rgbClr val="000000"/>
                </a:solidFill>
              </a:rPr>
              <a:t>Evaluating a Clustering Solution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6175"/>
            <a:ext cx="5784224" cy="35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400" y="2195650"/>
            <a:ext cx="5960099" cy="367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/>
        </p:nvSpPr>
        <p:spPr>
          <a:xfrm>
            <a:off x="4318106" y="1313896"/>
            <a:ext cx="35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Hubert index </a:t>
            </a:r>
            <a:r>
              <a:rPr lang="pl-PL" sz="1800">
                <a:solidFill>
                  <a:srgbClr val="000000"/>
                </a:solidFill>
              </a:rPr>
              <a:t>kmeans</a:t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3629857" y="302982"/>
            <a:ext cx="49323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rgbClr val="000000"/>
                </a:solidFill>
              </a:rPr>
              <a:t>Evaluating a Clustering Solution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526575" y="3535727"/>
            <a:ext cx="6206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According to the majority rule, the best number of clusters is  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1</a:t>
            </a:r>
            <a:r>
              <a:rPr lang="pl-PL" sz="1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l-P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proposed 3 as the best number of clusters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-P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1 proposed 4 as the best number of clusters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9 proposed 2  as the best number of clusters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675" y="1835596"/>
            <a:ext cx="5153925" cy="3180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Kmeans 3 clusters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00" y="1953013"/>
            <a:ext cx="6837124" cy="422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25"/>
          <p:cNvGraphicFramePr/>
          <p:nvPr/>
        </p:nvGraphicFramePr>
        <p:xfrm>
          <a:off x="7778150" y="332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{0DF80BEC-908E-4651-9A9F-8BCF90322BD6}</a:tableStyleId>
              </a:tblPr>
              <a:tblGrid>
                <a:gridCol w="1339975"/>
                <a:gridCol w="1339975"/>
                <a:gridCol w="1339975"/>
              </a:tblGrid>
              <a:tr h="3233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Size Clusters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2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/>
        </p:nvSpPr>
        <p:spPr>
          <a:xfrm>
            <a:off x="899719" y="402401"/>
            <a:ext cx="60946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b="1"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899719" y="969181"/>
            <a:ext cx="10266000" cy="5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chemeClr val="dk1"/>
                </a:solidFill>
              </a:rPr>
              <a:t>Chen, X., Zhang, B., Wang, T., Bonni, A., &amp; Zhao, G. (2020). Robust principal component analysis for accurate outlier sample detection in RNA-Seq data. </a:t>
            </a:r>
            <a:r>
              <a:rPr i="1" lang="pl-PL" sz="1800">
                <a:solidFill>
                  <a:schemeClr val="dk1"/>
                </a:solidFill>
              </a:rPr>
              <a:t>BMC bioinformatics</a:t>
            </a:r>
            <a:r>
              <a:rPr lang="pl-PL" sz="1800">
                <a:solidFill>
                  <a:schemeClr val="dk1"/>
                </a:solidFill>
              </a:rPr>
              <a:t>, </a:t>
            </a:r>
            <a:r>
              <a:rPr i="1" lang="pl-PL" sz="1800">
                <a:solidFill>
                  <a:schemeClr val="dk1"/>
                </a:solidFill>
              </a:rPr>
              <a:t>21</a:t>
            </a:r>
            <a:r>
              <a:rPr lang="pl-PL" sz="1800">
                <a:solidFill>
                  <a:schemeClr val="dk1"/>
                </a:solidFill>
              </a:rPr>
              <a:t>(1), 1-20.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Metcalf, L., &amp; Casey, W. (2016). </a:t>
            </a:r>
            <a:r>
              <a:rPr b="0" i="1" lang="pl-P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Cybersecurity and applied mathematics</a:t>
            </a:r>
            <a:r>
              <a:rPr b="0" i="0" lang="pl-P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Syngress.</a:t>
            </a:r>
            <a:endParaRPr b="0"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pl-P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Rojas, J. S., Pekar, A., Rendón, Á., &amp; Corrales, J. C. (2020). Smart user consumption profiling: Incremental learning-based OTT service degradation. </a:t>
            </a:r>
            <a:r>
              <a:rPr b="0" i="1" lang="pl-P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b="0" i="0" lang="pl-P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pl-P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pl-P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207426-207442.</a:t>
            </a:r>
            <a:endParaRPr b="0"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pl-PL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Forgy, E. W. (1965). Cluster analysis of multivariate data: efficiency vs interpretability of classifications. Biometrics, 21, 768–769.</a:t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Hartigan, J. A. and Wong, M. A. (1979). Algorithm AS 136: A K-means clustering algorithm. Applied Statistics, 28, 100–108. doi: 10.2307/2346830.</a:t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Lloyd, S. P. (1957, 1982). Least squares quantization in PCM. Technical Note, Bell Laboratories. Published in 1982 in IEEE Transactions on Information Theory, 28, 128–137.</a:t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  <a:extLst>
                <a:ext uri="http://customooxmlschemas.google.com/">
                  <go:slidesCustomData xmlns:go="http://customooxmlschemas.google.com/" textRoundtripDataId="8"/>
                </a:ext>
              </a:extLs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MacQueen, J. (1967). Some methods for classification and analysis of multivariate observations. In Proceedings of the Fifth Berkeley Symposium on Mathematical Statistics and Probability, eds L. M. Le Cam &amp; J. Neyman, 1, pp. 281–297. Berkeley, CA: University of California Press.</a:t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cdb0f26e1_0_3"/>
          <p:cNvSpPr txBox="1"/>
          <p:nvPr/>
        </p:nvSpPr>
        <p:spPr>
          <a:xfrm>
            <a:off x="899719" y="402401"/>
            <a:ext cx="609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b="1"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3" name="Google Shape;293;g12cdb0f26e1_0_3"/>
          <p:cNvSpPr txBox="1"/>
          <p:nvPr/>
        </p:nvSpPr>
        <p:spPr>
          <a:xfrm>
            <a:off x="899719" y="969181"/>
            <a:ext cx="10266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-PL" sz="1800">
                <a:solidFill>
                  <a:schemeClr val="dk1"/>
                </a:solidFill>
              </a:rPr>
              <a:t>Charrad M., Ghazzali N., Boiteau V., Niknafs A. (2014). "NbClust: An R Package for Determining the Relevant Number of Clusters in a Data Set.", "Journal of Statistical Software, 61(6), 1-36.", "URL </a:t>
            </a:r>
            <a:r>
              <a:rPr lang="pl-PL" sz="1800" u="sng">
                <a:solidFill>
                  <a:schemeClr val="hlink"/>
                </a:solidFill>
                <a:hlinkClick r:id="rId3"/>
              </a:rPr>
              <a:t>http://www.jstatsoft.org/v61/i06/</a:t>
            </a:r>
            <a:r>
              <a:rPr lang="pl-PL" sz="1800">
                <a:solidFill>
                  <a:schemeClr val="dk1"/>
                </a:solidFill>
              </a:rPr>
              <a:t>".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-PL" sz="1800">
                <a:solidFill>
                  <a:schemeClr val="dk1"/>
                </a:solidFill>
              </a:rPr>
              <a:t>Becker, R. A., Chambers, J. M. and Wilks, A. R. (1988) The New S Language. Wadsworth &amp; Brooks/Cole.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-PL" sz="1800">
                <a:solidFill>
                  <a:schemeClr val="dk1"/>
                </a:solidFill>
              </a:rPr>
              <a:t>Mardia, K. V., Kent, J. T. and Bibby, J. M. (1979) Multivariate Analysis. Academic Press.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-PL" sz="1800">
                <a:solidFill>
                  <a:schemeClr val="dk1"/>
                </a:solidFill>
              </a:rPr>
              <a:t>Borg, I. and Groenen, P. (1997) Modern Multidimensional Scaling. Theory and Applications. Springer.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pl-PL"/>
              <a:t>OVERVIEW</a:t>
            </a:r>
            <a:endParaRPr/>
          </a:p>
        </p:txBody>
      </p:sp>
      <p:cxnSp>
        <p:nvCxnSpPr>
          <p:cNvPr id="83" name="Google Shape;83;p3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4" name="Google Shape;84;p3"/>
          <p:cNvGrpSpPr/>
          <p:nvPr/>
        </p:nvGrpSpPr>
        <p:grpSpPr>
          <a:xfrm>
            <a:off x="1371987" y="2884277"/>
            <a:ext cx="9448022" cy="3026642"/>
            <a:chOff x="457588" y="30908"/>
            <a:chExt cx="9448022" cy="3026642"/>
          </a:xfrm>
        </p:grpSpPr>
        <p:sp>
          <p:nvSpPr>
            <p:cNvPr id="85" name="Google Shape;85;p3"/>
            <p:cNvSpPr/>
            <p:nvPr/>
          </p:nvSpPr>
          <p:spPr>
            <a:xfrm>
              <a:off x="457588" y="30908"/>
              <a:ext cx="1250801" cy="1250801"/>
            </a:xfrm>
            <a:prstGeom prst="ellipse">
              <a:avLst/>
            </a:prstGeom>
            <a:solidFill>
              <a:srgbClr val="6031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20257" y="293577"/>
              <a:ext cx="725465" cy="7254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976419" y="30908"/>
              <a:ext cx="2948318" cy="1250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 txBox="1"/>
            <p:nvPr/>
          </p:nvSpPr>
          <p:spPr>
            <a:xfrm>
              <a:off x="1976419" y="30908"/>
              <a:ext cx="2948318" cy="1250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None/>
              </a:pPr>
              <a:r>
                <a:rPr b="0" i="0" lang="pl-PL" sz="20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ONE DATASET CONTAINING 1249 STATISTICAL UNITS</a:t>
              </a:r>
              <a:endPara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438461" y="30908"/>
              <a:ext cx="1250801" cy="1250801"/>
            </a:xfrm>
            <a:prstGeom prst="ellipse">
              <a:avLst/>
            </a:prstGeom>
            <a:solidFill>
              <a:srgbClr val="274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701129" y="293577"/>
              <a:ext cx="725465" cy="7254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957292" y="30908"/>
              <a:ext cx="2948318" cy="1250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 txBox="1"/>
            <p:nvPr/>
          </p:nvSpPr>
          <p:spPr>
            <a:xfrm>
              <a:off x="6957292" y="30908"/>
              <a:ext cx="2948318" cy="1250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None/>
              </a:pPr>
              <a:r>
                <a:rPr b="0" i="0" lang="pl-PL" sz="20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114 DIFFERENT FEATURES (ONLINE PLATFORMS AND MOBILE APPLICATIONS)</a:t>
              </a:r>
              <a:endPara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57588" y="1806749"/>
              <a:ext cx="1250801" cy="1250801"/>
            </a:xfrm>
            <a:prstGeom prst="ellipse">
              <a:avLst/>
            </a:prstGeom>
            <a:solidFill>
              <a:srgbClr val="147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20257" y="2069417"/>
              <a:ext cx="725465" cy="7254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976419" y="1806749"/>
              <a:ext cx="2948318" cy="1250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 txBox="1"/>
            <p:nvPr/>
          </p:nvSpPr>
          <p:spPr>
            <a:xfrm>
              <a:off x="1976419" y="1806749"/>
              <a:ext cx="2948318" cy="1250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None/>
              </a:pPr>
              <a:r>
                <a:rPr b="0" i="0" lang="pl-PL" sz="20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TIME EXPRESSED IN SECOND, DATA CONSUMPTION IN BYTES</a:t>
              </a:r>
              <a:endPara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438461" y="1806749"/>
              <a:ext cx="1250801" cy="1250801"/>
            </a:xfrm>
            <a:prstGeom prst="ellipse">
              <a:avLst/>
            </a:prstGeom>
            <a:solidFill>
              <a:srgbClr val="21B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701129" y="2069417"/>
              <a:ext cx="725465" cy="7254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7292" y="1806749"/>
              <a:ext cx="2948318" cy="1250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6957292" y="1806749"/>
              <a:ext cx="2948318" cy="1250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None/>
              </a:pPr>
              <a:r>
                <a:rPr b="0" i="0" lang="pl-PL" sz="20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TASK IS TO IDENTIFY THE EXISTENCE OF CONSUMER GROUPS</a:t>
              </a:r>
              <a:endPara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69" y="189000"/>
            <a:ext cx="10487861" cy="6480000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69" y="189000"/>
            <a:ext cx="10487861" cy="6480000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-301" l="4310" r="-4310" t="-301"/>
          <a:stretch/>
        </p:blipFill>
        <p:spPr>
          <a:xfrm>
            <a:off x="1427025" y="423025"/>
            <a:ext cx="9730326" cy="6048000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25" y="152400"/>
            <a:ext cx="10606334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zawierający stół&#10;&#10;Opis wygenerowany automatycznie"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069" y="189000"/>
            <a:ext cx="10487862" cy="6480000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9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Pens and rulers" id="133" name="Google Shape;133;p9"/>
          <p:cNvPicPr preferRelativeResize="0"/>
          <p:nvPr/>
        </p:nvPicPr>
        <p:blipFill rotWithShape="1">
          <a:blip r:embed="rId3">
            <a:alphaModFix amt="40000"/>
          </a:blip>
          <a:srcRect b="8577" l="0" r="0" t="7155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 txBox="1"/>
          <p:nvPr>
            <p:ph type="title"/>
          </p:nvPr>
        </p:nvSpPr>
        <p:spPr>
          <a:xfrm>
            <a:off x="912629" y="1371600"/>
            <a:ext cx="5758628" cy="2696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pl-PL">
                <a:solidFill>
                  <a:srgbClr val="FFFFFF"/>
                </a:solidFill>
              </a:rPr>
              <a:t>FEATURE ENGINEERING OVERVIEW </a:t>
            </a:r>
            <a:endParaRPr/>
          </a:p>
        </p:txBody>
      </p:sp>
      <p:cxnSp>
        <p:nvCxnSpPr>
          <p:cNvPr id="135" name="Google Shape;135;p9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2022-05-20T17:34:06Z</dcterms:created>
  <dc:creator>Maciej Zuziak</dc:creator>
</cp:coreProperties>
</file>