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63" r:id="rId10"/>
    <p:sldId id="264" r:id="rId11"/>
    <p:sldId id="277" r:id="rId12"/>
    <p:sldId id="265" r:id="rId13"/>
    <p:sldId id="266" r:id="rId14"/>
    <p:sldId id="267" r:id="rId15"/>
    <p:sldId id="268" r:id="rId16"/>
    <p:sldId id="270" r:id="rId17"/>
    <p:sldId id="272" r:id="rId18"/>
    <p:sldId id="269" r:id="rId19"/>
    <p:sldId id="271" r:id="rId20"/>
    <p:sldId id="273" r:id="rId21"/>
    <p:sldId id="27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712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B87ECDB-C552-42F6-9B52-6548A18B206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IAM</a:t>
          </a:r>
        </a:p>
      </dgm:t>
    </dgm:pt>
    <dgm:pt modelId="{0DC560D9-C62C-41BA-8D68-CB78933BFF0C}" type="parTrans" cxnId="{91AFA996-5E3B-401C-B400-E70DBD4A4AB6}">
      <dgm:prSet/>
      <dgm:spPr/>
      <dgm:t>
        <a:bodyPr/>
        <a:lstStyle/>
        <a:p>
          <a:endParaRPr lang="en-US"/>
        </a:p>
      </dgm:t>
    </dgm:pt>
    <dgm:pt modelId="{80EFB54F-1AC8-40D9-981D-4C85160A5799}" type="sibTrans" cxnId="{91AFA996-5E3B-401C-B400-E70DBD4A4AB6}">
      <dgm:prSet/>
      <dgm:spPr/>
      <dgm:t>
        <a:bodyPr/>
        <a:lstStyle/>
        <a:p>
          <a:endParaRPr lang="en-US"/>
        </a:p>
      </dgm:t>
    </dgm:pt>
    <dgm:pt modelId="{419DF63C-9792-4EF5-9125-1EEF4D07C33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Blockchain Technology in IAM</a:t>
          </a:r>
        </a:p>
      </dgm:t>
    </dgm:pt>
    <dgm:pt modelId="{2B95E8EF-82FE-4F54-970D-D55C9AD8EC00}" type="parTrans" cxnId="{024B121E-3EE5-42C9-97D1-5E0D27C29DC3}">
      <dgm:prSet/>
      <dgm:spPr/>
      <dgm:t>
        <a:bodyPr/>
        <a:lstStyle/>
        <a:p>
          <a:endParaRPr lang="en-US"/>
        </a:p>
      </dgm:t>
    </dgm:pt>
    <dgm:pt modelId="{EA8773AB-BB82-4BF6-944E-80CD2086CE93}" type="sibTrans" cxnId="{024B121E-3EE5-42C9-97D1-5E0D27C29DC3}">
      <dgm:prSet/>
      <dgm:spPr/>
      <dgm:t>
        <a:bodyPr/>
        <a:lstStyle/>
        <a:p>
          <a:endParaRPr lang="en-US"/>
        </a:p>
      </dgm:t>
    </dgm:pt>
    <dgm:pt modelId="{1B1E513F-BEB7-483A-8F12-A8210AEF19E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Scenario</a:t>
          </a:r>
        </a:p>
      </dgm:t>
    </dgm:pt>
    <dgm:pt modelId="{DB284026-3063-4705-B72C-ADE04469BE6D}" type="parTrans" cxnId="{9CD469EF-CF99-411A-B4B3-5B2C59AF684C}">
      <dgm:prSet/>
      <dgm:spPr/>
      <dgm:t>
        <a:bodyPr/>
        <a:lstStyle/>
        <a:p>
          <a:endParaRPr lang="en-US"/>
        </a:p>
      </dgm:t>
    </dgm:pt>
    <dgm:pt modelId="{D99C9B80-BA48-46B7-8B67-372E2AFD9E86}" type="sibTrans" cxnId="{9CD469EF-CF99-411A-B4B3-5B2C59AF684C}">
      <dgm:prSet/>
      <dgm:spPr/>
      <dgm:t>
        <a:bodyPr/>
        <a:lstStyle/>
        <a:p>
          <a:endParaRPr lang="en-US"/>
        </a:p>
      </dgm:t>
    </dgm:pt>
    <dgm:pt modelId="{F4A56385-3827-49D1-B533-953BA75136B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Conclusion</a:t>
          </a:r>
        </a:p>
      </dgm:t>
    </dgm:pt>
    <dgm:pt modelId="{5C6E35C5-B6D6-42D4-9FF2-63E3FEC1E45F}" type="parTrans" cxnId="{D572C096-14C8-487B-ABCD-6354192B80BA}">
      <dgm:prSet/>
      <dgm:spPr/>
      <dgm:t>
        <a:bodyPr/>
        <a:lstStyle/>
        <a:p>
          <a:endParaRPr lang="en-US"/>
        </a:p>
      </dgm:t>
    </dgm:pt>
    <dgm:pt modelId="{E866DA3A-B427-429E-A892-4812B432ED79}" type="sibTrans" cxnId="{D572C096-14C8-487B-ABCD-6354192B80BA}">
      <dgm:prSet/>
      <dgm:spPr/>
      <dgm:t>
        <a:bodyPr/>
        <a:lstStyle/>
        <a:p>
          <a:endParaRPr lang="en-US"/>
        </a:p>
      </dgm:t>
    </dgm:pt>
    <dgm:pt modelId="{30269CC2-8DD6-4402-82F3-18F164A732F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Introduction</a:t>
          </a:r>
        </a:p>
      </dgm:t>
    </dgm:pt>
    <dgm:pt modelId="{2DAA2C1D-14F6-4BCA-B047-0B53ADD46F43}" type="sibTrans" cxnId="{813C1BD6-5A4A-43F4-8BF7-0645F72381AA}">
      <dgm:prSet/>
      <dgm:spPr/>
      <dgm:t>
        <a:bodyPr/>
        <a:lstStyle/>
        <a:p>
          <a:endParaRPr lang="en-US"/>
        </a:p>
      </dgm:t>
    </dgm:pt>
    <dgm:pt modelId="{4A8A3B18-A3DE-475C-8BF1-FB4B84DDA43B}" type="parTrans" cxnId="{813C1BD6-5A4A-43F4-8BF7-0645F72381AA}">
      <dgm:prSet/>
      <dgm:spPr/>
      <dgm:t>
        <a:bodyPr/>
        <a:lstStyle/>
        <a:p>
          <a:endParaRPr lang="en-US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5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5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y"/>
        </a:ext>
      </dgm:extLs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5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5"/>
      <dgm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FADE9C4E-BFE3-4374-BE2C-676ED238ACF2}" type="pres">
      <dgm:prSet presAssocID="{2B87ECDB-C552-42F6-9B52-6548A18B206B}" presName="iconRect" presStyleLbl="node1" presStyleIdx="1" presStyleCnt="5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5">
        <dgm:presLayoutVars>
          <dgm:chMax val="0"/>
          <dgm:chPref val="0"/>
        </dgm:presLayoutVars>
      </dgm:prSet>
      <dgm:spPr/>
    </dgm:pt>
    <dgm:pt modelId="{CE46B6BD-FA9F-4C65-8E75-D8C24C71657B}" type="pres">
      <dgm:prSet presAssocID="{80EFB54F-1AC8-40D9-981D-4C85160A5799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2" presStyleCnt="5"/>
      <dgm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D335376E-740A-4A47-BC5B-3381DE731CE0}" type="pres">
      <dgm:prSet presAssocID="{419DF63C-9792-4EF5-9125-1EEF4D07C33F}" presName="iconRect" presStyleLbl="node1" presStyleIdx="2" presStyleCnt="5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Enrollment"/>
        </a:ext>
      </dgm:extLst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2" presStyleCnt="5">
        <dgm:presLayoutVars>
          <dgm:chMax val="0"/>
          <dgm:chPref val="0"/>
        </dgm:presLayoutVars>
      </dgm:prSet>
      <dgm:spPr/>
    </dgm:pt>
    <dgm:pt modelId="{D4892BA4-47FA-499C-84FA-3A971E9AFE41}" type="pres">
      <dgm:prSet presAssocID="{EA8773AB-BB82-4BF6-944E-80CD2086CE93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3" presStyleCnt="5"/>
      <dgm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1B0B9210-632F-4BB5-B140-1FA20D3CF123}" type="pres">
      <dgm:prSet presAssocID="{1B1E513F-BEB7-483A-8F12-A8210AEF19E9}" presName="iconRect" presStyleLbl="node1" presStyleIdx="3" presStyleCnt="5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Outline"/>
        </a:ext>
      </dgm:extLst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3" presStyleCnt="5">
        <dgm:presLayoutVars>
          <dgm:chMax val="0"/>
          <dgm:chPref val="0"/>
        </dgm:presLayoutVars>
      </dgm:prSet>
      <dgm:spPr/>
    </dgm:pt>
    <dgm:pt modelId="{5E25F319-BBA5-4820-B2FC-14F8D56BF078}" type="pres">
      <dgm:prSet presAssocID="{D99C9B80-BA48-46B7-8B67-372E2AFD9E86}" presName="sibTrans" presStyleCnt="0"/>
      <dgm:spPr/>
    </dgm:pt>
    <dgm:pt modelId="{A9DA4473-F7AD-4D05-A89E-4317469C9CAC}" type="pres">
      <dgm:prSet presAssocID="{F4A56385-3827-49D1-B533-953BA75136B7}" presName="compNode" presStyleCnt="0"/>
      <dgm:spPr/>
    </dgm:pt>
    <dgm:pt modelId="{343A76ED-9DD6-4B0A-830E-16ED952B3D06}" type="pres">
      <dgm:prSet presAssocID="{F4A56385-3827-49D1-B533-953BA75136B7}" presName="bgRect" presStyleLbl="bgShp" presStyleIdx="4" presStyleCnt="5"/>
      <dgm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C21BED67-1F13-4312-815B-B5C34DAA27F9}" type="pres">
      <dgm:prSet presAssocID="{F4A56385-3827-49D1-B533-953BA75136B7}" presName="iconRect" presStyleLbl="node1" presStyleIdx="4" presStyleCnt="5"/>
      <dgm:spPr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8854FDB6-04FD-4DEB-9AB6-DDB7E532A353}" type="pres">
      <dgm:prSet presAssocID="{F4A56385-3827-49D1-B533-953BA75136B7}" presName="spaceRect" presStyleCnt="0"/>
      <dgm:spPr/>
    </dgm:pt>
    <dgm:pt modelId="{9260EF14-C09B-4543-88B7-7F45704CBA36}" type="pres">
      <dgm:prSet presAssocID="{F4A56385-3827-49D1-B533-953BA75136B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4B121E-3EE5-42C9-97D1-5E0D27C29DC3}" srcId="{162F69A6-0780-49EA-A6A8-3965C12489B2}" destId="{419DF63C-9792-4EF5-9125-1EEF4D07C33F}" srcOrd="2" destOrd="0" parTransId="{2B95E8EF-82FE-4F54-970D-D55C9AD8EC00}" sibTransId="{EA8773AB-BB82-4BF6-944E-80CD2086CE93}"/>
    <dgm:cxn modelId="{D7E7903A-483E-4876-8C77-EEB10661B95B}" type="presOf" srcId="{1B1E513F-BEB7-483A-8F12-A8210AEF19E9}" destId="{3CBA7321-E2AC-48FD-B351-CE3C9A4CE924}" srcOrd="0" destOrd="0" presId="urn:microsoft.com/office/officeart/2018/2/layout/IconVerticalSolidList"/>
    <dgm:cxn modelId="{C9B7BD43-67DC-4CD4-86B0-92B8BFA59068}" type="presOf" srcId="{2B87ECDB-C552-42F6-9B52-6548A18B206B}" destId="{AC018808-9CEA-4C61-8875-3E922AA167D7}" srcOrd="0" destOrd="0" presId="urn:microsoft.com/office/officeart/2018/2/layout/IconVerticalSolidList"/>
    <dgm:cxn modelId="{92648A4D-7D0D-48F5-96E4-BF8EC541B3A9}" type="presOf" srcId="{419DF63C-9792-4EF5-9125-1EEF4D07C33F}" destId="{8409F791-340A-4625-9294-3E680D66DB63}" srcOrd="0" destOrd="0" presId="urn:microsoft.com/office/officeart/2018/2/layout/IconVerticalSolidList"/>
    <dgm:cxn modelId="{DF18896F-7F42-4500-8AD0-6181E8694E28}" type="presOf" srcId="{F4A56385-3827-49D1-B533-953BA75136B7}" destId="{9260EF14-C09B-4543-88B7-7F45704CBA36}" srcOrd="0" destOrd="0" presId="urn:microsoft.com/office/officeart/2018/2/layout/IconVerticalSolidList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D572C096-14C8-487B-ABCD-6354192B80BA}" srcId="{162F69A6-0780-49EA-A6A8-3965C12489B2}" destId="{F4A56385-3827-49D1-B533-953BA75136B7}" srcOrd="4" destOrd="0" parTransId="{5C6E35C5-B6D6-42D4-9FF2-63E3FEC1E45F}" sibTransId="{E866DA3A-B427-429E-A892-4812B432ED7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9CD469EF-CF99-411A-B4B3-5B2C59AF684C}" srcId="{162F69A6-0780-49EA-A6A8-3965C12489B2}" destId="{1B1E513F-BEB7-483A-8F12-A8210AEF19E9}" srcOrd="3" destOrd="0" parTransId="{DB284026-3063-4705-B72C-ADE04469BE6D}" sibTransId="{D99C9B80-BA48-46B7-8B67-372E2AFD9E86}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CEB88A46-381C-4FB3-B5C2-36F0205865FC}" type="presParOf" srcId="{05261D3E-3CC7-4C85-9E09-D67FC777908C}" destId="{922A9066-91F0-4494-8CF8-01F8511B6028}" srcOrd="2" destOrd="0" presId="urn:microsoft.com/office/officeart/2018/2/layout/IconVerticalSolidList"/>
    <dgm:cxn modelId="{D1B45BFC-BE7D-41A5-ACF1-DDC855C4E453}" type="presParOf" srcId="{922A9066-91F0-4494-8CF8-01F8511B6028}" destId="{FA3369E0-5B38-4FDD-A9F5-22B9810A03F7}" srcOrd="0" destOrd="0" presId="urn:microsoft.com/office/officeart/2018/2/layout/IconVerticalSolidList"/>
    <dgm:cxn modelId="{4643A976-3E27-4CAA-B7FC-B0B83CAF8B1F}" type="presParOf" srcId="{922A9066-91F0-4494-8CF8-01F8511B6028}" destId="{FADE9C4E-BFE3-4374-BE2C-676ED238ACF2}" srcOrd="1" destOrd="0" presId="urn:microsoft.com/office/officeart/2018/2/layout/IconVerticalSolidList"/>
    <dgm:cxn modelId="{D766C06F-7B8D-459C-9FB9-C58229C29760}" type="presParOf" srcId="{922A9066-91F0-4494-8CF8-01F8511B6028}" destId="{7000F0F2-143F-4CAE-BA6B-E9C401E5437A}" srcOrd="2" destOrd="0" presId="urn:microsoft.com/office/officeart/2018/2/layout/IconVerticalSolidList"/>
    <dgm:cxn modelId="{150742EF-413B-4B94-8C6E-7E0DC782FB81}" type="presParOf" srcId="{922A9066-91F0-4494-8CF8-01F8511B6028}" destId="{AC018808-9CEA-4C61-8875-3E922AA167D7}" srcOrd="3" destOrd="0" presId="urn:microsoft.com/office/officeart/2018/2/layout/IconVerticalSolidList"/>
    <dgm:cxn modelId="{8C73B2A2-55AA-4BE8-A101-760B33AD8140}" type="presParOf" srcId="{05261D3E-3CC7-4C85-9E09-D67FC777908C}" destId="{CE46B6BD-FA9F-4C65-8E75-D8C24C71657B}" srcOrd="3" destOrd="0" presId="urn:microsoft.com/office/officeart/2018/2/layout/IconVerticalSolidList"/>
    <dgm:cxn modelId="{18BE3019-0E90-4C32-A988-157009864AD2}" type="presParOf" srcId="{05261D3E-3CC7-4C85-9E09-D67FC777908C}" destId="{B12160B6-4EC8-4B4D-A1B2-F7F5F2795F75}" srcOrd="4" destOrd="0" presId="urn:microsoft.com/office/officeart/2018/2/layout/IconVerticalSolidList"/>
    <dgm:cxn modelId="{2EEC68C7-29BF-4C02-91C1-17C5C78737B5}" type="presParOf" srcId="{B12160B6-4EC8-4B4D-A1B2-F7F5F2795F75}" destId="{DB8ABDAA-976A-4A84-A3C3-277080E19DCA}" srcOrd="0" destOrd="0" presId="urn:microsoft.com/office/officeart/2018/2/layout/IconVerticalSolidList"/>
    <dgm:cxn modelId="{F1D89C2A-76D1-4569-963D-1C92D0A16E1C}" type="presParOf" srcId="{B12160B6-4EC8-4B4D-A1B2-F7F5F2795F75}" destId="{D335376E-740A-4A47-BC5B-3381DE731CE0}" srcOrd="1" destOrd="0" presId="urn:microsoft.com/office/officeart/2018/2/layout/IconVerticalSolidList"/>
    <dgm:cxn modelId="{4E76AE4D-E418-463B-994D-6DDD4BE738C0}" type="presParOf" srcId="{B12160B6-4EC8-4B4D-A1B2-F7F5F2795F75}" destId="{BCDE90E0-E45B-4C79-BE60-A53702208276}" srcOrd="2" destOrd="0" presId="urn:microsoft.com/office/officeart/2018/2/layout/IconVerticalSolidList"/>
    <dgm:cxn modelId="{A3104C94-C425-4DC0-8A01-7FDFF0F35AAA}" type="presParOf" srcId="{B12160B6-4EC8-4B4D-A1B2-F7F5F2795F75}" destId="{8409F791-340A-4625-9294-3E680D66DB63}" srcOrd="3" destOrd="0" presId="urn:microsoft.com/office/officeart/2018/2/layout/IconVerticalSolidList"/>
    <dgm:cxn modelId="{605473B3-8AA5-4EE0-BFBA-3AB749038A35}" type="presParOf" srcId="{05261D3E-3CC7-4C85-9E09-D67FC777908C}" destId="{D4892BA4-47FA-499C-84FA-3A971E9AFE41}" srcOrd="5" destOrd="0" presId="urn:microsoft.com/office/officeart/2018/2/layout/IconVerticalSolidList"/>
    <dgm:cxn modelId="{CC9F31C5-774B-4FC3-9646-7E0EFDB54727}" type="presParOf" srcId="{05261D3E-3CC7-4C85-9E09-D67FC777908C}" destId="{390D1410-0CB7-44D5-903C-C35615DE86E1}" srcOrd="6" destOrd="0" presId="urn:microsoft.com/office/officeart/2018/2/layout/IconVerticalSolidList"/>
    <dgm:cxn modelId="{34A9E1BF-6D83-4701-9E7B-CBCD8074AEAA}" type="presParOf" srcId="{390D1410-0CB7-44D5-903C-C35615DE86E1}" destId="{C2FCE80A-DCA0-4D7F-8F72-19CB2337E588}" srcOrd="0" destOrd="0" presId="urn:microsoft.com/office/officeart/2018/2/layout/IconVerticalSolidList"/>
    <dgm:cxn modelId="{2682A58B-536A-49D1-A507-E48E245F1609}" type="presParOf" srcId="{390D1410-0CB7-44D5-903C-C35615DE86E1}" destId="{1B0B9210-632F-4BB5-B140-1FA20D3CF123}" srcOrd="1" destOrd="0" presId="urn:microsoft.com/office/officeart/2018/2/layout/IconVerticalSolidList"/>
    <dgm:cxn modelId="{59D669F7-8B16-4888-95F6-5986C0AFE631}" type="presParOf" srcId="{390D1410-0CB7-44D5-903C-C35615DE86E1}" destId="{E9B85894-F3EF-4216-9DD4-962DCF409217}" srcOrd="2" destOrd="0" presId="urn:microsoft.com/office/officeart/2018/2/layout/IconVerticalSolidList"/>
    <dgm:cxn modelId="{BD8D7B70-D5A5-475A-9EAE-2DF74A65E7A7}" type="presParOf" srcId="{390D1410-0CB7-44D5-903C-C35615DE86E1}" destId="{3CBA7321-E2AC-48FD-B351-CE3C9A4CE924}" srcOrd="3" destOrd="0" presId="urn:microsoft.com/office/officeart/2018/2/layout/IconVerticalSolidList"/>
    <dgm:cxn modelId="{A54D5403-F787-4964-8489-63C75BE2EFB6}" type="presParOf" srcId="{05261D3E-3CC7-4C85-9E09-D67FC777908C}" destId="{5E25F319-BBA5-4820-B2FC-14F8D56BF078}" srcOrd="7" destOrd="0" presId="urn:microsoft.com/office/officeart/2018/2/layout/IconVerticalSolidList"/>
    <dgm:cxn modelId="{B5AAF852-AE2E-40BE-BC22-1382A2AD5A44}" type="presParOf" srcId="{05261D3E-3CC7-4C85-9E09-D67FC777908C}" destId="{A9DA4473-F7AD-4D05-A89E-4317469C9CAC}" srcOrd="8" destOrd="0" presId="urn:microsoft.com/office/officeart/2018/2/layout/IconVerticalSolidList"/>
    <dgm:cxn modelId="{80161854-1670-4BD7-9912-A0DFE5201001}" type="presParOf" srcId="{A9DA4473-F7AD-4D05-A89E-4317469C9CAC}" destId="{343A76ED-9DD6-4B0A-830E-16ED952B3D06}" srcOrd="0" destOrd="0" presId="urn:microsoft.com/office/officeart/2018/2/layout/IconVerticalSolidList"/>
    <dgm:cxn modelId="{17AEC66B-BBFF-4EF5-B894-6B5A992F362F}" type="presParOf" srcId="{A9DA4473-F7AD-4D05-A89E-4317469C9CAC}" destId="{C21BED67-1F13-4312-815B-B5C34DAA27F9}" srcOrd="1" destOrd="0" presId="urn:microsoft.com/office/officeart/2018/2/layout/IconVerticalSolidList"/>
    <dgm:cxn modelId="{D35FF1B4-6B78-4ECE-976F-17DFD749DB9F}" type="presParOf" srcId="{A9DA4473-F7AD-4D05-A89E-4317469C9CAC}" destId="{8854FDB6-04FD-4DEB-9AB6-DDB7E532A353}" srcOrd="2" destOrd="0" presId="urn:microsoft.com/office/officeart/2018/2/layout/IconVerticalSolidList"/>
    <dgm:cxn modelId="{00C148E5-B634-4CBF-973D-0F5A3C5E09C8}" type="presParOf" srcId="{A9DA4473-F7AD-4D05-A89E-4317469C9CAC}" destId="{9260EF14-C09B-4543-88B7-7F45704CBA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0ECF89-2783-4E78-A209-A16EF114A1AA}" type="doc">
      <dgm:prSet loTypeId="urn:microsoft.com/office/officeart/2016/7/layout/LinProcess3" loCatId="list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FB58190-E438-47AF-86F3-FAEC2813ACF1}">
      <dgm:prSet custT="1"/>
      <dgm:spPr>
        <a:gradFill rotWithShape="0">
          <a:gsLst>
            <a:gs pos="1000">
              <a:schemeClr val="tx1">
                <a:lumMod val="85000"/>
                <a:lumOff val="15000"/>
              </a:schemeClr>
            </a:gs>
            <a:gs pos="100000">
              <a:schemeClr val="accent2">
                <a:lumMod val="50000"/>
              </a:schemeClr>
            </a:gs>
          </a:gsLst>
          <a:lin ang="12600000" scaled="0"/>
        </a:gradFill>
        <a:ln>
          <a:noFill/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Identity Management </a:t>
          </a:r>
        </a:p>
        <a:p>
          <a:br>
            <a:rPr lang="en-US" sz="1600" dirty="0">
              <a:solidFill>
                <a:schemeClr val="bg1"/>
              </a:solidFill>
            </a:rPr>
          </a:br>
          <a:r>
            <a:rPr lang="en-US" sz="1600" dirty="0">
              <a:solidFill>
                <a:schemeClr val="bg1"/>
              </a:solidFill>
            </a:rPr>
            <a:t>All communicating entities must be secured to prevent identity theft.</a:t>
          </a:r>
          <a:endParaRPr lang="en-US" sz="1600" noProof="1">
            <a:solidFill>
              <a:schemeClr val="bg1"/>
            </a:solidFill>
          </a:endParaRPr>
        </a:p>
      </dgm:t>
    </dgm:pt>
    <dgm:pt modelId="{A40BCF22-228C-4E6F-A028-7BBDE5C12E5A}" type="parTrans" cxnId="{8FB3CA80-DD34-4F68-B118-EAE12645570F}">
      <dgm:prSet/>
      <dgm:spPr/>
      <dgm:t>
        <a:bodyPr/>
        <a:lstStyle/>
        <a:p>
          <a:endParaRPr lang="en-US"/>
        </a:p>
      </dgm:t>
    </dgm:pt>
    <dgm:pt modelId="{547F8894-C324-4B84-95BE-A51E4FE0FA16}" type="sibTrans" cxnId="{8FB3CA80-DD34-4F68-B118-EAE12645570F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/>
        <a:lstStyle/>
        <a:p>
          <a:endParaRPr lang="en-US" dirty="0"/>
        </a:p>
      </dgm:t>
    </dgm:pt>
    <dgm:pt modelId="{C2A3EC29-44BC-4E51-92DE-E27BF9CD4489}">
      <dgm:prSet custT="1"/>
      <dgm:spPr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256199" tIns="330200" rIns="256199" bIns="330200" numCol="1" spcCol="1270" anchor="t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Monitoring &amp; Logging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</a:br>
          <a: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Storing and tracing critical information in a secure and auditable manner</a:t>
          </a:r>
          <a:r>
            <a:rPr lang="en-US" sz="1600" kern="1200" noProof="1">
              <a:solidFill>
                <a:srgbClr val="FFFFFF"/>
              </a:solidFill>
              <a:latin typeface="Calibri"/>
              <a:ea typeface="+mn-ea"/>
              <a:cs typeface="+mn-cs"/>
            </a:rPr>
            <a:t>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CE6B5045-A42D-4562-9588-2342D0E47934}" type="parTrans" cxnId="{B49FD08F-C9D7-4FC0-B446-ED9717719A00}">
      <dgm:prSet/>
      <dgm:spPr/>
      <dgm:t>
        <a:bodyPr/>
        <a:lstStyle/>
        <a:p>
          <a:endParaRPr lang="en-US"/>
        </a:p>
      </dgm:t>
    </dgm:pt>
    <dgm:pt modelId="{10254594-A53F-49FE-B0F2-BC233EE7109F}" type="sibTrans" cxnId="{B49FD08F-C9D7-4FC0-B446-ED9717719A00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/>
        <a:lstStyle/>
        <a:p>
          <a:endParaRPr lang="en-US" dirty="0"/>
        </a:p>
      </dgm:t>
    </dgm:pt>
    <dgm:pt modelId="{CE11A269-561D-4BA1-BC45-87F6759FD368}">
      <dgm:prSet custT="1"/>
      <dgm:spPr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256199" tIns="330200" rIns="256199" bIns="330200" numCol="1" spcCol="1270" anchor="t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Access Control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</a:br>
          <a: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Preventing unauthorized access to enterprise resources and confidential IoT data</a:t>
          </a:r>
          <a:r>
            <a:rPr lang="en-US" sz="1600" kern="1200" noProof="1">
              <a:solidFill>
                <a:srgbClr val="FFFFFF"/>
              </a:solidFill>
              <a:latin typeface="Calibri"/>
              <a:ea typeface="+mn-ea"/>
              <a:cs typeface="+mn-cs"/>
            </a:rPr>
            <a:t>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C9DED455-19B5-45BA-AEF1-572CA46E947B}" type="sibTrans" cxnId="{2E9E5A02-0CE8-4569-9B67-05EE24CE2438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/>
        <a:lstStyle/>
        <a:p>
          <a:endParaRPr lang="en-US" dirty="0"/>
        </a:p>
      </dgm:t>
    </dgm:pt>
    <dgm:pt modelId="{4A66CBC3-2E89-46E5-B2EA-1705F05E6FDD}" type="parTrans" cxnId="{2E9E5A02-0CE8-4569-9B67-05EE24CE2438}">
      <dgm:prSet/>
      <dgm:spPr/>
      <dgm:t>
        <a:bodyPr/>
        <a:lstStyle/>
        <a:p>
          <a:endParaRPr lang="en-US"/>
        </a:p>
      </dgm:t>
    </dgm:pt>
    <dgm:pt modelId="{ACE795D8-4182-4DF1-B098-DD0AD48044C8}" type="pres">
      <dgm:prSet presAssocID="{BB0ECF89-2783-4E78-A209-A16EF114A1AA}" presName="Name0" presStyleCnt="0">
        <dgm:presLayoutVars>
          <dgm:animLvl val="lvl"/>
          <dgm:resizeHandles val="exact"/>
        </dgm:presLayoutVars>
      </dgm:prSet>
      <dgm:spPr/>
    </dgm:pt>
    <dgm:pt modelId="{01457034-7B47-4E8B-B040-E0565D08290C}" type="pres">
      <dgm:prSet presAssocID="{FFB58190-E438-47AF-86F3-FAEC2813ACF1}" presName="compositeNode" presStyleCnt="0">
        <dgm:presLayoutVars>
          <dgm:bulletEnabled val="1"/>
        </dgm:presLayoutVars>
      </dgm:prSet>
      <dgm:spPr/>
    </dgm:pt>
    <dgm:pt modelId="{39A872F9-A5B8-4211-9FCD-79722E167124}" type="pres">
      <dgm:prSet presAssocID="{FFB58190-E438-47AF-86F3-FAEC2813ACF1}" presName="bgRect" presStyleLbl="bgAccFollowNode1" presStyleIdx="0" presStyleCnt="3"/>
      <dgm:spPr/>
    </dgm:pt>
    <dgm:pt modelId="{8157E768-0524-44F1-8F00-7DF53576D2D6}" type="pres">
      <dgm:prSet presAssocID="{547F8894-C324-4B84-95BE-A51E4FE0FA16}" presName="sibTransNodeCircle" presStyleLbl="alignNode1" presStyleIdx="0" presStyleCnt="6">
        <dgm:presLayoutVars>
          <dgm:chMax val="0"/>
          <dgm:bulletEnabled/>
        </dgm:presLayoutVars>
      </dgm:prSet>
      <dgm:spPr>
        <a:xfrm>
          <a:off x="990361" y="435133"/>
          <a:ext cx="1305401" cy="1305401"/>
        </a:xfrm>
        <a:prstGeom prst="rect">
          <a:avLst/>
        </a:prstGeom>
      </dgm:spPr>
    </dgm:pt>
    <dgm:pt modelId="{676D607A-85D2-4EAF-B264-A9D94B61A4FF}" type="pres">
      <dgm:prSet presAssocID="{FFB58190-E438-47AF-86F3-FAEC2813ACF1}" presName="bottomLine" presStyleLbl="alignNode1" presStyleIdx="1" presStyleCnt="6">
        <dgm:presLayoutVars/>
      </dgm:prSet>
      <dgm:spPr/>
    </dgm:pt>
    <dgm:pt modelId="{3DFCE59B-AEDE-4DE2-8B09-D05F047AB42F}" type="pres">
      <dgm:prSet presAssocID="{FFB58190-E438-47AF-86F3-FAEC2813ACF1}" presName="nodeText" presStyleLbl="bgAccFollowNode1" presStyleIdx="0" presStyleCnt="3">
        <dgm:presLayoutVars>
          <dgm:bulletEnabled val="1"/>
        </dgm:presLayoutVars>
      </dgm:prSet>
      <dgm:spPr/>
    </dgm:pt>
    <dgm:pt modelId="{AD65492C-54BB-4101-B1E0-86F57716A25E}" type="pres">
      <dgm:prSet presAssocID="{547F8894-C324-4B84-95BE-A51E4FE0FA16}" presName="sibTrans" presStyleCnt="0"/>
      <dgm:spPr/>
    </dgm:pt>
    <dgm:pt modelId="{9A0277E3-55B2-4FAA-BDD3-FFC27311B05B}" type="pres">
      <dgm:prSet presAssocID="{CE11A269-561D-4BA1-BC45-87F6759FD368}" presName="compositeNode" presStyleCnt="0">
        <dgm:presLayoutVars>
          <dgm:bulletEnabled val="1"/>
        </dgm:presLayoutVars>
      </dgm:prSet>
      <dgm:spPr/>
    </dgm:pt>
    <dgm:pt modelId="{AE95CEBE-1AD7-41D4-9CEE-5BA77CA8C01E}" type="pres">
      <dgm:prSet presAssocID="{CE11A269-561D-4BA1-BC45-87F6759FD368}" presName="bgRect" presStyleLbl="bgAccFollowNode1" presStyleIdx="1" presStyleCnt="3"/>
      <dgm:spPr>
        <a:xfrm>
          <a:off x="3614737" y="0"/>
          <a:ext cx="3286125" cy="4351338"/>
        </a:xfrm>
        <a:prstGeom prst="rect">
          <a:avLst/>
        </a:prstGeom>
      </dgm:spPr>
    </dgm:pt>
    <dgm:pt modelId="{AFA09309-0DCE-4477-82D3-AAF980A85A37}" type="pres">
      <dgm:prSet presAssocID="{C9DED455-19B5-45BA-AEF1-572CA46E947B}" presName="sibTransNodeCircle" presStyleLbl="alignNode1" presStyleIdx="2" presStyleCnt="6">
        <dgm:presLayoutVars>
          <dgm:chMax val="0"/>
          <dgm:bulletEnabled/>
        </dgm:presLayoutVars>
      </dgm:prSet>
      <dgm:spPr>
        <a:xfrm>
          <a:off x="4605099" y="435133"/>
          <a:ext cx="1305401" cy="1305401"/>
        </a:xfrm>
        <a:prstGeom prst="rect">
          <a:avLst/>
        </a:prstGeom>
      </dgm:spPr>
    </dgm:pt>
    <dgm:pt modelId="{70685E0F-5EC9-4D84-80D5-F2F78DC3CFFC}" type="pres">
      <dgm:prSet presAssocID="{CE11A269-561D-4BA1-BC45-87F6759FD368}" presName="bottomLine" presStyleLbl="alignNode1" presStyleIdx="3" presStyleCnt="6">
        <dgm:presLayoutVars/>
      </dgm:prSet>
      <dgm:spPr/>
    </dgm:pt>
    <dgm:pt modelId="{E8E0C55E-232A-41CA-87BA-45B86ABED6ED}" type="pres">
      <dgm:prSet presAssocID="{CE11A269-561D-4BA1-BC45-87F6759FD368}" presName="nodeText" presStyleLbl="bgAccFollowNode1" presStyleIdx="1" presStyleCnt="3">
        <dgm:presLayoutVars>
          <dgm:bulletEnabled val="1"/>
        </dgm:presLayoutVars>
      </dgm:prSet>
      <dgm:spPr/>
    </dgm:pt>
    <dgm:pt modelId="{556726A2-0416-41E0-99B4-BCA6885784BC}" type="pres">
      <dgm:prSet presAssocID="{C9DED455-19B5-45BA-AEF1-572CA46E947B}" presName="sibTrans" presStyleCnt="0"/>
      <dgm:spPr/>
    </dgm:pt>
    <dgm:pt modelId="{F4C4AEC7-6D64-4C71-ADC5-0F5CC45360C6}" type="pres">
      <dgm:prSet presAssocID="{C2A3EC29-44BC-4E51-92DE-E27BF9CD4489}" presName="compositeNode" presStyleCnt="0">
        <dgm:presLayoutVars>
          <dgm:bulletEnabled val="1"/>
        </dgm:presLayoutVars>
      </dgm:prSet>
      <dgm:spPr/>
    </dgm:pt>
    <dgm:pt modelId="{3AF3868F-681F-4EF9-8B83-F3B0F354A4C4}" type="pres">
      <dgm:prSet presAssocID="{C2A3EC29-44BC-4E51-92DE-E27BF9CD4489}" presName="bgRect" presStyleLbl="bgAccFollowNode1" presStyleIdx="2" presStyleCnt="3"/>
      <dgm:spPr>
        <a:xfrm>
          <a:off x="7229475" y="0"/>
          <a:ext cx="3286125" cy="4351338"/>
        </a:xfrm>
        <a:prstGeom prst="rect">
          <a:avLst/>
        </a:prstGeom>
      </dgm:spPr>
    </dgm:pt>
    <dgm:pt modelId="{9718E67E-2C8C-4093-AB5F-E3BEFAAEA31B}" type="pres">
      <dgm:prSet presAssocID="{10254594-A53F-49FE-B0F2-BC233EE7109F}" presName="sibTransNodeCircle" presStyleLbl="alignNode1" presStyleIdx="4" presStyleCnt="6">
        <dgm:presLayoutVars>
          <dgm:chMax val="0"/>
          <dgm:bulletEnabled/>
        </dgm:presLayoutVars>
      </dgm:prSet>
      <dgm:spPr>
        <a:xfrm>
          <a:off x="8219836" y="435133"/>
          <a:ext cx="1305401" cy="1305401"/>
        </a:xfrm>
        <a:prstGeom prst="rect">
          <a:avLst/>
        </a:prstGeom>
      </dgm:spPr>
    </dgm:pt>
    <dgm:pt modelId="{13CAC05E-7817-4F00-94BF-9DC0F20DF1D8}" type="pres">
      <dgm:prSet presAssocID="{C2A3EC29-44BC-4E51-92DE-E27BF9CD4489}" presName="bottomLine" presStyleLbl="alignNode1" presStyleIdx="5" presStyleCnt="6">
        <dgm:presLayoutVars/>
      </dgm:prSet>
      <dgm:spPr/>
    </dgm:pt>
    <dgm:pt modelId="{90A7E684-CAA3-435E-B654-85F1BA7D2B87}" type="pres">
      <dgm:prSet presAssocID="{C2A3EC29-44BC-4E51-92DE-E27BF9CD448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E9E5A02-0CE8-4569-9B67-05EE24CE2438}" srcId="{BB0ECF89-2783-4E78-A209-A16EF114A1AA}" destId="{CE11A269-561D-4BA1-BC45-87F6759FD368}" srcOrd="1" destOrd="0" parTransId="{4A66CBC3-2E89-46E5-B2EA-1705F05E6FDD}" sibTransId="{C9DED455-19B5-45BA-AEF1-572CA46E947B}"/>
    <dgm:cxn modelId="{D2545B17-F0FC-41C0-8AE6-C63C564398B0}" type="presOf" srcId="{CE11A269-561D-4BA1-BC45-87F6759FD368}" destId="{AE95CEBE-1AD7-41D4-9CEE-5BA77CA8C01E}" srcOrd="0" destOrd="0" presId="urn:microsoft.com/office/officeart/2016/7/layout/LinProcess3"/>
    <dgm:cxn modelId="{36884E1A-39D3-4491-AFD6-BCBC6392A59E}" type="presOf" srcId="{CE11A269-561D-4BA1-BC45-87F6759FD368}" destId="{E8E0C55E-232A-41CA-87BA-45B86ABED6ED}" srcOrd="1" destOrd="0" presId="urn:microsoft.com/office/officeart/2016/7/layout/LinProcess3"/>
    <dgm:cxn modelId="{2229DB1B-DE4F-469E-8FA0-07BEC5B5F9D6}" type="presOf" srcId="{10254594-A53F-49FE-B0F2-BC233EE7109F}" destId="{9718E67E-2C8C-4093-AB5F-E3BEFAAEA31B}" srcOrd="0" destOrd="0" presId="urn:microsoft.com/office/officeart/2016/7/layout/LinProcess3"/>
    <dgm:cxn modelId="{0C140A6B-1B4A-4553-81FF-5591D9487696}" type="presOf" srcId="{C2A3EC29-44BC-4E51-92DE-E27BF9CD4489}" destId="{3AF3868F-681F-4EF9-8B83-F3B0F354A4C4}" srcOrd="0" destOrd="0" presId="urn:microsoft.com/office/officeart/2016/7/layout/LinProcess3"/>
    <dgm:cxn modelId="{025C3756-4F90-42F6-B826-13223FDABED0}" type="presOf" srcId="{547F8894-C324-4B84-95BE-A51E4FE0FA16}" destId="{8157E768-0524-44F1-8F00-7DF53576D2D6}" srcOrd="0" destOrd="0" presId="urn:microsoft.com/office/officeart/2016/7/layout/LinProcess3"/>
    <dgm:cxn modelId="{8FB3CA80-DD34-4F68-B118-EAE12645570F}" srcId="{BB0ECF89-2783-4E78-A209-A16EF114A1AA}" destId="{FFB58190-E438-47AF-86F3-FAEC2813ACF1}" srcOrd="0" destOrd="0" parTransId="{A40BCF22-228C-4E6F-A028-7BBDE5C12E5A}" sibTransId="{547F8894-C324-4B84-95BE-A51E4FE0FA16}"/>
    <dgm:cxn modelId="{B49FD08F-C9D7-4FC0-B446-ED9717719A00}" srcId="{BB0ECF89-2783-4E78-A209-A16EF114A1AA}" destId="{C2A3EC29-44BC-4E51-92DE-E27BF9CD4489}" srcOrd="2" destOrd="0" parTransId="{CE6B5045-A42D-4562-9588-2342D0E47934}" sibTransId="{10254594-A53F-49FE-B0F2-BC233EE7109F}"/>
    <dgm:cxn modelId="{469CA3A1-2EC0-458C-B828-8121A2D4750A}" type="presOf" srcId="{BB0ECF89-2783-4E78-A209-A16EF114A1AA}" destId="{ACE795D8-4182-4DF1-B098-DD0AD48044C8}" srcOrd="0" destOrd="0" presId="urn:microsoft.com/office/officeart/2016/7/layout/LinProcess3"/>
    <dgm:cxn modelId="{C8A4ECC3-0B95-497F-8D57-1124DFD9842C}" type="presOf" srcId="{C2A3EC29-44BC-4E51-92DE-E27BF9CD4489}" destId="{90A7E684-CAA3-435E-B654-85F1BA7D2B87}" srcOrd="1" destOrd="0" presId="urn:microsoft.com/office/officeart/2016/7/layout/LinProcess3"/>
    <dgm:cxn modelId="{13094BE1-4993-450F-9A18-CF0E62019EF7}" type="presOf" srcId="{FFB58190-E438-47AF-86F3-FAEC2813ACF1}" destId="{39A872F9-A5B8-4211-9FCD-79722E167124}" srcOrd="0" destOrd="0" presId="urn:microsoft.com/office/officeart/2016/7/layout/LinProcess3"/>
    <dgm:cxn modelId="{8A5C10EE-3A87-49FC-9945-C0118988EF8D}" type="presOf" srcId="{C9DED455-19B5-45BA-AEF1-572CA46E947B}" destId="{AFA09309-0DCE-4477-82D3-AAF980A85A37}" srcOrd="0" destOrd="0" presId="urn:microsoft.com/office/officeart/2016/7/layout/LinProcess3"/>
    <dgm:cxn modelId="{D24113F0-9FAB-4A26-B7AA-17C02606FE1D}" type="presOf" srcId="{FFB58190-E438-47AF-86F3-FAEC2813ACF1}" destId="{3DFCE59B-AEDE-4DE2-8B09-D05F047AB42F}" srcOrd="1" destOrd="0" presId="urn:microsoft.com/office/officeart/2016/7/layout/LinProcess3"/>
    <dgm:cxn modelId="{76481A27-79A5-48E5-BA29-16004448893C}" type="presParOf" srcId="{ACE795D8-4182-4DF1-B098-DD0AD48044C8}" destId="{01457034-7B47-4E8B-B040-E0565D08290C}" srcOrd="0" destOrd="0" presId="urn:microsoft.com/office/officeart/2016/7/layout/LinProcess3"/>
    <dgm:cxn modelId="{86BEA9C1-5DDA-42C2-937D-A7130110FF74}" type="presParOf" srcId="{01457034-7B47-4E8B-B040-E0565D08290C}" destId="{39A872F9-A5B8-4211-9FCD-79722E167124}" srcOrd="0" destOrd="0" presId="urn:microsoft.com/office/officeart/2016/7/layout/LinProcess3"/>
    <dgm:cxn modelId="{7DC5639C-5BDF-4F6D-A737-811AEFB16C12}" type="presParOf" srcId="{01457034-7B47-4E8B-B040-E0565D08290C}" destId="{8157E768-0524-44F1-8F00-7DF53576D2D6}" srcOrd="1" destOrd="0" presId="urn:microsoft.com/office/officeart/2016/7/layout/LinProcess3"/>
    <dgm:cxn modelId="{9BE7A881-53AA-46A4-B4D9-5952CA3DDD83}" type="presParOf" srcId="{01457034-7B47-4E8B-B040-E0565D08290C}" destId="{676D607A-85D2-4EAF-B264-A9D94B61A4FF}" srcOrd="2" destOrd="0" presId="urn:microsoft.com/office/officeart/2016/7/layout/LinProcess3"/>
    <dgm:cxn modelId="{3CDC6E8B-95DF-4144-9A43-8F1F01D9B5EA}" type="presParOf" srcId="{01457034-7B47-4E8B-B040-E0565D08290C}" destId="{3DFCE59B-AEDE-4DE2-8B09-D05F047AB42F}" srcOrd="3" destOrd="0" presId="urn:microsoft.com/office/officeart/2016/7/layout/LinProcess3"/>
    <dgm:cxn modelId="{050D0D46-967C-45EE-A82A-AD10E04485C1}" type="presParOf" srcId="{ACE795D8-4182-4DF1-B098-DD0AD48044C8}" destId="{AD65492C-54BB-4101-B1E0-86F57716A25E}" srcOrd="1" destOrd="0" presId="urn:microsoft.com/office/officeart/2016/7/layout/LinProcess3"/>
    <dgm:cxn modelId="{C5C3B0C4-18DC-4916-ABAF-6A287C00BAA9}" type="presParOf" srcId="{ACE795D8-4182-4DF1-B098-DD0AD48044C8}" destId="{9A0277E3-55B2-4FAA-BDD3-FFC27311B05B}" srcOrd="2" destOrd="0" presId="urn:microsoft.com/office/officeart/2016/7/layout/LinProcess3"/>
    <dgm:cxn modelId="{FA398688-6697-4B8B-A789-FF729FC50671}" type="presParOf" srcId="{9A0277E3-55B2-4FAA-BDD3-FFC27311B05B}" destId="{AE95CEBE-1AD7-41D4-9CEE-5BA77CA8C01E}" srcOrd="0" destOrd="0" presId="urn:microsoft.com/office/officeart/2016/7/layout/LinProcess3"/>
    <dgm:cxn modelId="{67EE8417-B6AF-43C7-AA8C-3B90AB6AE1FE}" type="presParOf" srcId="{9A0277E3-55B2-4FAA-BDD3-FFC27311B05B}" destId="{AFA09309-0DCE-4477-82D3-AAF980A85A37}" srcOrd="1" destOrd="0" presId="urn:microsoft.com/office/officeart/2016/7/layout/LinProcess3"/>
    <dgm:cxn modelId="{5CE89ECF-B3C2-499B-BBDE-19538F56547F}" type="presParOf" srcId="{9A0277E3-55B2-4FAA-BDD3-FFC27311B05B}" destId="{70685E0F-5EC9-4D84-80D5-F2F78DC3CFFC}" srcOrd="2" destOrd="0" presId="urn:microsoft.com/office/officeart/2016/7/layout/LinProcess3"/>
    <dgm:cxn modelId="{D77D220A-12C7-4499-9660-B4B666A87129}" type="presParOf" srcId="{9A0277E3-55B2-4FAA-BDD3-FFC27311B05B}" destId="{E8E0C55E-232A-41CA-87BA-45B86ABED6ED}" srcOrd="3" destOrd="0" presId="urn:microsoft.com/office/officeart/2016/7/layout/LinProcess3"/>
    <dgm:cxn modelId="{F3EEB326-7683-4D4B-BE0D-D7CC3EE67CB3}" type="presParOf" srcId="{ACE795D8-4182-4DF1-B098-DD0AD48044C8}" destId="{556726A2-0416-41E0-99B4-BCA6885784BC}" srcOrd="3" destOrd="0" presId="urn:microsoft.com/office/officeart/2016/7/layout/LinProcess3"/>
    <dgm:cxn modelId="{1694C3CA-CE7E-4D7A-B769-94D0C473B6D9}" type="presParOf" srcId="{ACE795D8-4182-4DF1-B098-DD0AD48044C8}" destId="{F4C4AEC7-6D64-4C71-ADC5-0F5CC45360C6}" srcOrd="4" destOrd="0" presId="urn:microsoft.com/office/officeart/2016/7/layout/LinProcess3"/>
    <dgm:cxn modelId="{01DA811B-E595-4B26-916D-A5B9420780B1}" type="presParOf" srcId="{F4C4AEC7-6D64-4C71-ADC5-0F5CC45360C6}" destId="{3AF3868F-681F-4EF9-8B83-F3B0F354A4C4}" srcOrd="0" destOrd="0" presId="urn:microsoft.com/office/officeart/2016/7/layout/LinProcess3"/>
    <dgm:cxn modelId="{65C50157-4E89-44E0-ADFE-2CDCD946EC0C}" type="presParOf" srcId="{F4C4AEC7-6D64-4C71-ADC5-0F5CC45360C6}" destId="{9718E67E-2C8C-4093-AB5F-E3BEFAAEA31B}" srcOrd="1" destOrd="0" presId="urn:microsoft.com/office/officeart/2016/7/layout/LinProcess3"/>
    <dgm:cxn modelId="{03312845-43B9-45C8-960A-3A8CADC652DB}" type="presParOf" srcId="{F4C4AEC7-6D64-4C71-ADC5-0F5CC45360C6}" destId="{13CAC05E-7817-4F00-94BF-9DC0F20DF1D8}" srcOrd="2" destOrd="0" presId="urn:microsoft.com/office/officeart/2016/7/layout/LinProcess3"/>
    <dgm:cxn modelId="{D7A81CCE-E542-4242-8542-3C297BE2D6C9}" type="presParOf" srcId="{F4C4AEC7-6D64-4C71-ADC5-0F5CC45360C6}" destId="{90A7E684-CAA3-435E-B654-85F1BA7D2B87}" srcOrd="3" destOrd="0" presId="urn:microsoft.com/office/officeart/2016/7/layout/Lin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4675"/>
          <a:ext cx="6791323" cy="995920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301265" y="228757"/>
          <a:ext cx="547756" cy="547756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150288" y="4675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Introduction</a:t>
          </a:r>
        </a:p>
      </dsp:txBody>
      <dsp:txXfrm>
        <a:off x="1150288" y="4675"/>
        <a:ext cx="5641034" cy="995920"/>
      </dsp:txXfrm>
    </dsp:sp>
    <dsp:sp modelId="{FA3369E0-5B38-4FDD-A9F5-22B9810A03F7}">
      <dsp:nvSpPr>
        <dsp:cNvPr id="0" name=""/>
        <dsp:cNvSpPr/>
      </dsp:nvSpPr>
      <dsp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301265" y="1473658"/>
          <a:ext cx="547756" cy="547756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1150288" y="1249576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IAM</a:t>
          </a:r>
        </a:p>
      </dsp:txBody>
      <dsp:txXfrm>
        <a:off x="1150288" y="1249576"/>
        <a:ext cx="5641034" cy="995920"/>
      </dsp:txXfrm>
    </dsp:sp>
    <dsp:sp modelId="{DB8ABDAA-976A-4A84-A3C3-277080E19DCA}">
      <dsp:nvSpPr>
        <dsp:cNvPr id="0" name=""/>
        <dsp:cNvSpPr/>
      </dsp:nvSpPr>
      <dsp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76E-740A-4A47-BC5B-3381DE731CE0}">
      <dsp:nvSpPr>
        <dsp:cNvPr id="0" name=""/>
        <dsp:cNvSpPr/>
      </dsp:nvSpPr>
      <dsp:spPr>
        <a:xfrm>
          <a:off x="301265" y="2718559"/>
          <a:ext cx="547756" cy="547756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F791-340A-4625-9294-3E680D66DB63}">
      <dsp:nvSpPr>
        <dsp:cNvPr id="0" name=""/>
        <dsp:cNvSpPr/>
      </dsp:nvSpPr>
      <dsp:spPr>
        <a:xfrm>
          <a:off x="1150288" y="24944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Blockchain Technology in IAM</a:t>
          </a:r>
        </a:p>
      </dsp:txBody>
      <dsp:txXfrm>
        <a:off x="1150288" y="2494477"/>
        <a:ext cx="5641034" cy="995920"/>
      </dsp:txXfrm>
    </dsp:sp>
    <dsp:sp modelId="{C2FCE80A-DCA0-4D7F-8F72-19CB2337E588}">
      <dsp:nvSpPr>
        <dsp:cNvPr id="0" name=""/>
        <dsp:cNvSpPr/>
      </dsp:nvSpPr>
      <dsp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301265" y="3963460"/>
          <a:ext cx="547756" cy="547756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1150288" y="37393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Scenario</a:t>
          </a:r>
        </a:p>
      </dsp:txBody>
      <dsp:txXfrm>
        <a:off x="1150288" y="3739377"/>
        <a:ext cx="5641034" cy="995920"/>
      </dsp:txXfrm>
    </dsp:sp>
    <dsp:sp modelId="{343A76ED-9DD6-4B0A-830E-16ED952B3D06}">
      <dsp:nvSpPr>
        <dsp:cNvPr id="0" name=""/>
        <dsp:cNvSpPr/>
      </dsp:nvSpPr>
      <dsp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BED67-1F13-4312-815B-B5C34DAA27F9}">
      <dsp:nvSpPr>
        <dsp:cNvPr id="0" name=""/>
        <dsp:cNvSpPr/>
      </dsp:nvSpPr>
      <dsp:spPr>
        <a:xfrm>
          <a:off x="301265" y="5208360"/>
          <a:ext cx="547756" cy="547756"/>
        </a:xfrm>
        <a:prstGeom prst="rect">
          <a:avLst/>
        </a:prstGeom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EF14-C09B-4543-88B7-7F45704CBA36}">
      <dsp:nvSpPr>
        <dsp:cNvPr id="0" name=""/>
        <dsp:cNvSpPr/>
      </dsp:nvSpPr>
      <dsp:spPr>
        <a:xfrm>
          <a:off x="1150288" y="4984278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Conclusion</a:t>
          </a:r>
        </a:p>
      </dsp:txBody>
      <dsp:txXfrm>
        <a:off x="1150288" y="4984278"/>
        <a:ext cx="5641034" cy="995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872F9-A5B8-4211-9FCD-79722E167124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gradFill rotWithShape="0">
          <a:gsLst>
            <a:gs pos="1000">
              <a:schemeClr val="tx1">
                <a:lumMod val="85000"/>
                <a:lumOff val="15000"/>
              </a:schemeClr>
            </a:gs>
            <a:gs pos="100000">
              <a:schemeClr val="accent2">
                <a:lumMod val="50000"/>
              </a:scheme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Identity Management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600" kern="1200" dirty="0">
              <a:solidFill>
                <a:schemeClr val="bg1"/>
              </a:solidFill>
            </a:rPr>
          </a:br>
          <a:r>
            <a:rPr lang="en-US" sz="1600" kern="1200" dirty="0">
              <a:solidFill>
                <a:schemeClr val="bg1"/>
              </a:solidFill>
            </a:rPr>
            <a:t>All communicating entities must be secured to prevent identity theft.</a:t>
          </a:r>
          <a:endParaRPr lang="en-US" sz="1600" kern="1200" noProof="1">
            <a:solidFill>
              <a:schemeClr val="bg1"/>
            </a:solidFill>
          </a:endParaRPr>
        </a:p>
      </dsp:txBody>
      <dsp:txXfrm>
        <a:off x="0" y="1653508"/>
        <a:ext cx="3286125" cy="2610802"/>
      </dsp:txXfrm>
    </dsp:sp>
    <dsp:sp modelId="{8157E768-0524-44F1-8F00-7DF53576D2D6}">
      <dsp:nvSpPr>
        <dsp:cNvPr id="0" name=""/>
        <dsp:cNvSpPr/>
      </dsp:nvSpPr>
      <dsp:spPr>
        <a:xfrm>
          <a:off x="990361" y="435133"/>
          <a:ext cx="1305401" cy="1305401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990361" y="435133"/>
        <a:ext cx="1305401" cy="1305401"/>
      </dsp:txXfrm>
    </dsp:sp>
    <dsp:sp modelId="{676D607A-85D2-4EAF-B264-A9D94B61A4FF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5CEBE-1AD7-41D4-9CEE-5BA77CA8C01E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Access Control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</a:br>
          <a: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Preventing unauthorized access to enterprise resources and confidential IoT data</a:t>
          </a:r>
          <a:r>
            <a:rPr lang="en-US" sz="1600" kern="1200" noProof="1">
              <a:solidFill>
                <a:srgbClr val="FFFFFF"/>
              </a:solidFill>
              <a:latin typeface="Calibri"/>
              <a:ea typeface="+mn-ea"/>
              <a:cs typeface="+mn-cs"/>
            </a:rPr>
            <a:t>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3614737" y="1653508"/>
        <a:ext cx="3286125" cy="2610802"/>
      </dsp:txXfrm>
    </dsp:sp>
    <dsp:sp modelId="{AFA09309-0DCE-4477-82D3-AAF980A85A37}">
      <dsp:nvSpPr>
        <dsp:cNvPr id="0" name=""/>
        <dsp:cNvSpPr/>
      </dsp:nvSpPr>
      <dsp:spPr>
        <a:xfrm>
          <a:off x="4605099" y="435133"/>
          <a:ext cx="1305401" cy="1305401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4605099" y="435133"/>
        <a:ext cx="1305401" cy="1305401"/>
      </dsp:txXfrm>
    </dsp:sp>
    <dsp:sp modelId="{70685E0F-5EC9-4D84-80D5-F2F78DC3CFFC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3868F-681F-4EF9-8B83-F3B0F354A4C4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Monitoring &amp; Logging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</a:br>
          <a: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Storing and tracing critical information in a secure and auditable manner</a:t>
          </a:r>
          <a:r>
            <a:rPr lang="en-US" sz="1600" kern="1200" noProof="1">
              <a:solidFill>
                <a:srgbClr val="FFFFFF"/>
              </a:solidFill>
              <a:latin typeface="Calibri"/>
              <a:ea typeface="+mn-ea"/>
              <a:cs typeface="+mn-cs"/>
            </a:rPr>
            <a:t>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7229475" y="1653508"/>
        <a:ext cx="3286125" cy="2610802"/>
      </dsp:txXfrm>
    </dsp:sp>
    <dsp:sp modelId="{9718E67E-2C8C-4093-AB5F-E3BEFAAEA31B}">
      <dsp:nvSpPr>
        <dsp:cNvPr id="0" name=""/>
        <dsp:cNvSpPr/>
      </dsp:nvSpPr>
      <dsp:spPr>
        <a:xfrm>
          <a:off x="8219836" y="435133"/>
          <a:ext cx="1305401" cy="1305401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8219836" y="435133"/>
        <a:ext cx="1305401" cy="1305401"/>
      </dsp:txXfrm>
    </dsp:sp>
    <dsp:sp modelId="{13CAC05E-7817-4F00-94BF-9DC0F20DF1D8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Process3">
  <dgm:title val="Basic Linear Process"/>
  <dgm:desc val=""/>
  <dgm:catLst>
    <dgm:cat type="list" pri="500"/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7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in IAM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Presented by : Mohamad AL Ammar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F11C305-3F68-472D-A5E4-70B1B1A216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r="133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0C08-EC9B-4FF0-B68E-D2831F31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9DFF-2FFE-4A4E-9F79-B5C8BAA68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 private blockchains all participants are known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Node Identity management :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dirty="0"/>
              <a:t>Nodes must be authorized by a trusted authority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Private blockchains rely on consensus mechanisms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BFT protocol is one class  of consensus mechanisms</a:t>
            </a:r>
          </a:p>
          <a:p>
            <a:endParaRPr lang="en-US" b="1" dirty="0"/>
          </a:p>
          <a:p>
            <a:r>
              <a:rPr lang="en-US" b="1" dirty="0"/>
              <a:t>Entity encapsulates request into a transaction to the blockchain  </a:t>
            </a:r>
          </a:p>
          <a:p>
            <a:r>
              <a:rPr lang="en-US" b="1" dirty="0"/>
              <a:t>Contract rules : Smart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889CD-E3F4-483F-8887-198E5C337A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0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93A9-9247-42DB-B7CF-0E7A49B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Technology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C82DE9-019E-41E1-86C4-E27C379C3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720" y="1990534"/>
            <a:ext cx="5752440" cy="32308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853EB-9634-4369-984B-3FBC3E520E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9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704" y="264290"/>
            <a:ext cx="5428009" cy="1202994"/>
          </a:xfrm>
        </p:spPr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en-US" sz="3200" b="0" i="0" u="none" strike="noStrike" baseline="0" dirty="0">
                <a:latin typeface="CMBX10"/>
              </a:rPr>
              <a:t>Blockchain-based Enterprise IAM for IoT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b="1" i="0" u="none" strike="noStrike" baseline="0" dirty="0">
                <a:latin typeface="CMR10"/>
              </a:rPr>
              <a:t>Identity Management </a:t>
            </a:r>
          </a:p>
          <a:p>
            <a:pPr lvl="1"/>
            <a:r>
              <a:rPr lang="en-US" sz="1600" b="1" dirty="0">
                <a:latin typeface="CMR10"/>
              </a:rPr>
              <a:t>Owners identities are held on blockchain an</a:t>
            </a:r>
            <a:endParaRPr lang="en-US" sz="1600" b="1" i="0" u="none" strike="noStrike" baseline="0" dirty="0">
              <a:latin typeface="CMR10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dirty="0">
                <a:latin typeface="CMR10"/>
              </a:rPr>
              <a:t>Access Control</a:t>
            </a:r>
          </a:p>
          <a:p>
            <a:pPr lvl="1"/>
            <a:r>
              <a:rPr lang="en-US" sz="1600" b="1" i="0" u="none" strike="noStrike" baseline="0" dirty="0">
                <a:latin typeface="CMR10"/>
              </a:rPr>
              <a:t>Access right to a specific resource </a:t>
            </a:r>
          </a:p>
          <a:p>
            <a:pPr marL="457200" lvl="1" indent="0">
              <a:buNone/>
            </a:pPr>
            <a:endParaRPr lang="en-US" sz="1600" dirty="0">
              <a:latin typeface="CMR10"/>
            </a:endParaRPr>
          </a:p>
          <a:p>
            <a:pPr marL="457200" lvl="1" indent="0">
              <a:buNone/>
            </a:pPr>
            <a:endParaRPr lang="en-US" sz="16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>
                <a:latin typeface="CMR10"/>
              </a:rPr>
              <a:t>Storage and Monitoring</a:t>
            </a:r>
          </a:p>
          <a:p>
            <a:pPr lvl="1"/>
            <a:r>
              <a:rPr lang="en-US" sz="1600" b="0" i="0" u="none" strike="noStrike" baseline="0" dirty="0">
                <a:latin typeface="CMR10"/>
              </a:rPr>
              <a:t>Where valid transactions are stored</a:t>
            </a:r>
          </a:p>
          <a:p>
            <a:pPr lvl="1"/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Blockchain Technology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09422F46-A67F-4DCA-A9FB-7A6EA5D1EB05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7" r="231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94451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93A9-9247-42DB-B7CF-0E7A49B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853EB-9634-4369-984B-3FBC3E520E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668B44-1F3A-42A6-A086-D311199EA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980" y="1788841"/>
            <a:ext cx="5852651" cy="3280317"/>
          </a:xfrm>
        </p:spPr>
      </p:pic>
    </p:spTree>
    <p:extLst>
      <p:ext uri="{BB962C8B-B14F-4D97-AF65-F5344CB8AC3E}">
        <p14:creationId xmlns:p14="http://schemas.microsoft.com/office/powerpoint/2010/main" val="30766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6687-BF49-4204-8B85-AE3FA2CB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Identity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A2BC-4ECC-4148-9FED-2BDB78A7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 identities  are held on a blockchain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Device identities contain the owners signature as an attribute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b="0" i="0" u="none" strike="noStrike" baseline="0" dirty="0">
                <a:latin typeface="CMR10"/>
              </a:rPr>
              <a:t>The owner identity is stored in the blockchain in a </a:t>
            </a:r>
            <a:r>
              <a:rPr lang="en-US" sz="1800" b="0" i="0" u="none" strike="noStrike" baseline="0" dirty="0">
                <a:latin typeface="CMBX10"/>
              </a:rPr>
              <a:t>tamper-proof </a:t>
            </a:r>
            <a:r>
              <a:rPr lang="en-US" sz="1800" b="0" i="0" u="none" strike="noStrike" baseline="0" dirty="0">
                <a:latin typeface="CMR10"/>
              </a:rPr>
              <a:t>way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5A88E-4A2D-4099-99AD-25B80F416E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2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0C08-EC9B-4FF0-B68E-D2831F31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9DFF-2FFE-4A4E-9F79-B5C8BAA68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2" y="556600"/>
            <a:ext cx="6648448" cy="59848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Managing right to a specific recourses through storing them in “temper-proof” way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Policies consist of conditions defining a set of allowed values for attributes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Attributes are related to the resource or environment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Policies are defined through resource owner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Resource owner can change policies over time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All changes are timestamped and logged into blockchain</a:t>
            </a:r>
          </a:p>
          <a:p>
            <a:endParaRPr lang="en-US" b="1" dirty="0"/>
          </a:p>
          <a:p>
            <a:r>
              <a:rPr lang="en-US" b="1" dirty="0"/>
              <a:t>Policy authenticates the subject when receiving request and build XACML policy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889CD-E3F4-483F-8887-198E5C337A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5024-9424-4936-9E24-AEE6FC50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Access Control</a:t>
            </a:r>
            <a:br>
              <a:rPr lang="en-US" dirty="0"/>
            </a:br>
            <a:r>
              <a:rPr lang="en-US" sz="1600" dirty="0"/>
              <a:t>(continued)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1C244-602B-4C31-9BDC-FE31F81D2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 can share data streams by issuing new transactions which holds identifier and service public key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Potential impact of node acting maliciously is limited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5B2BE-1E57-4962-A152-E1F8AB5870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60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0793-2758-4987-8D11-E3251AC5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Storage and Monitoring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ACD9C-98DD-4E0D-B714-E3E02BB3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Attacker should forage a digital signature and gain control to alter  information</a:t>
            </a:r>
          </a:p>
          <a:p>
            <a:endParaRPr lang="en-US" dirty="0"/>
          </a:p>
          <a:p>
            <a:r>
              <a:rPr lang="en-US" dirty="0"/>
              <a:t>Although storage is decentralized user can leave or join network at any time</a:t>
            </a:r>
          </a:p>
          <a:p>
            <a:endParaRPr lang="en-US" dirty="0"/>
          </a:p>
          <a:p>
            <a:r>
              <a:rPr lang="en-US" dirty="0"/>
              <a:t>Storing of a record containing link of data stored in external database</a:t>
            </a:r>
          </a:p>
          <a:p>
            <a:endParaRPr lang="en-US" dirty="0"/>
          </a:p>
          <a:p>
            <a:r>
              <a:rPr lang="en-US" dirty="0"/>
              <a:t>External database wouldn’t achieve availability </a:t>
            </a:r>
          </a:p>
          <a:p>
            <a:endParaRPr lang="en-US" dirty="0"/>
          </a:p>
          <a:p>
            <a:r>
              <a:rPr lang="en-US" dirty="0"/>
              <a:t>Easiest way rewriting them in numerical representations  0, 1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BD440-A70A-4E9A-919C-93060FF35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6CD0-023B-48FC-9B7B-A46F12F5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Application Scenario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375DF1-8181-445F-B90D-7FA816D3E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02" y="1826510"/>
            <a:ext cx="7232823" cy="35406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D676F-2CFB-479F-9836-F0338322B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71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704" y="510511"/>
            <a:ext cx="5428009" cy="710552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en-US" sz="3200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latin typeface="CMR10"/>
            </a:endParaRPr>
          </a:p>
          <a:p>
            <a:pPr algn="l"/>
            <a:endParaRPr lang="en-US" sz="1800" dirty="0">
              <a:latin typeface="CMR10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dirty="0">
                <a:latin typeface="CMR10"/>
              </a:rPr>
              <a:t>P</a:t>
            </a:r>
            <a:r>
              <a:rPr lang="en-US" sz="1800" b="0" i="0" u="none" strike="noStrike" baseline="0" dirty="0">
                <a:latin typeface="CMR10"/>
              </a:rPr>
              <a:t>rivate blockchains provide much better scalability towards large numbers of clients and transactions than public blockchains</a:t>
            </a:r>
          </a:p>
          <a:p>
            <a:pPr algn="l"/>
            <a:endParaRPr lang="en-US" sz="1800" dirty="0">
              <a:latin typeface="CMR10"/>
            </a:endParaRPr>
          </a:p>
          <a:p>
            <a:pPr algn="l"/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>
                <a:latin typeface="CMR10"/>
              </a:rPr>
              <a:t>Private blockchains might still require a central trusted entity</a:t>
            </a: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Blockchain Technology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6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934891" y="6269908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09422F46-A67F-4DCA-A9FB-7A6EA5D1EB05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7" r="231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8496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/>
          <a:lstStyle/>
          <a:p>
            <a:pPr algn="r"/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graphicFrame>
        <p:nvGraphicFramePr>
          <p:cNvPr id="10" name="Content Placeholder 2" descr="List Content Placeholder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527699"/>
              </p:ext>
            </p:extLst>
          </p:nvPr>
        </p:nvGraphicFramePr>
        <p:xfrm>
          <a:off x="4562476" y="365125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3301"/>
            <a:ext cx="3680792" cy="1449216"/>
          </a:xfrm>
        </p:spPr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1"/>
          </a:p>
          <a:p>
            <a:r>
              <a:rPr lang="en-US" noProof="1"/>
              <a:t>Smart devices can intercat with services and participitate through IOT </a:t>
            </a:r>
          </a:p>
          <a:p>
            <a:pPr marL="0" indent="0">
              <a:buNone/>
            </a:pPr>
            <a:endParaRPr lang="en-US" noProof="1"/>
          </a:p>
          <a:p>
            <a:r>
              <a:rPr lang="en-US" noProof="1"/>
              <a:t>Need of secure M2M communication</a:t>
            </a:r>
          </a:p>
          <a:p>
            <a:endParaRPr lang="en-US" noProof="1"/>
          </a:p>
          <a:p>
            <a:r>
              <a:rPr lang="en-US" noProof="1"/>
              <a:t>IAM provides three main componenets :</a:t>
            </a:r>
          </a:p>
          <a:p>
            <a:pPr lvl="1"/>
            <a:r>
              <a:rPr lang="en-US" noProof="1"/>
              <a:t>Identity Management </a:t>
            </a:r>
          </a:p>
          <a:p>
            <a:pPr lvl="1"/>
            <a:r>
              <a:rPr lang="en-US" noProof="1"/>
              <a:t>Access Control</a:t>
            </a:r>
          </a:p>
          <a:p>
            <a:pPr lvl="1"/>
            <a:r>
              <a:rPr lang="en-US" noProof="1"/>
              <a:t>Monitoring and logging</a:t>
            </a:r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IAM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Blockchain Technology in IAM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949406-858F-4224-BC48-19746389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F5B14C-7644-4572-B56C-605991775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175" y="3267729"/>
            <a:ext cx="4925112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2717800" cy="772107"/>
          </a:xfrm>
        </p:spPr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en-US" dirty="0"/>
              <a:t>IAM</a:t>
            </a:r>
          </a:p>
        </p:txBody>
      </p:sp>
      <p:graphicFrame>
        <p:nvGraphicFramePr>
          <p:cNvPr id="10" name="Content Placeholder 2" descr="Content Placeholder">
            <a:extLst>
              <a:ext uri="{FF2B5EF4-FFF2-40B4-BE49-F238E27FC236}">
                <a16:creationId xmlns:a16="http://schemas.microsoft.com/office/drawing/2014/main" id="{47A11266-E870-4547-80E5-8133E862A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0406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Graphic 11" descr="Map with pin">
            <a:extLst>
              <a:ext uri="{FF2B5EF4-FFF2-40B4-BE49-F238E27FC236}">
                <a16:creationId xmlns:a16="http://schemas.microsoft.com/office/drawing/2014/main" id="{F2110C71-00D1-4949-9213-38E48FACE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0926" y="2545226"/>
            <a:ext cx="624548" cy="624548"/>
          </a:xfrm>
          <a:prstGeom prst="rect">
            <a:avLst/>
          </a:prstGeom>
        </p:spPr>
      </p:pic>
      <p:pic>
        <p:nvPicPr>
          <p:cNvPr id="14" name="Graphic 13" descr="Signpost">
            <a:extLst>
              <a:ext uri="{FF2B5EF4-FFF2-40B4-BE49-F238E27FC236}">
                <a16:creationId xmlns:a16="http://schemas.microsoft.com/office/drawing/2014/main" id="{F3D6B7B3-DCDF-47A1-B092-0D8D01630A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83726" y="2545226"/>
            <a:ext cx="624548" cy="624548"/>
          </a:xfrm>
          <a:prstGeom prst="rect">
            <a:avLst/>
          </a:prstGeom>
        </p:spPr>
      </p:pic>
      <p:pic>
        <p:nvPicPr>
          <p:cNvPr id="16" name="Graphic 15" descr="Canyon scene">
            <a:extLst>
              <a:ext uri="{FF2B5EF4-FFF2-40B4-BE49-F238E27FC236}">
                <a16:creationId xmlns:a16="http://schemas.microsoft.com/office/drawing/2014/main" id="{D988924E-5A5D-4D29-95C0-814C9160BB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36526" y="2659526"/>
            <a:ext cx="624548" cy="6245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E2B34C-7760-453F-8A81-50335F1BD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7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D1379-2C64-4902-A414-90051165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IAM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383B4-AACC-4685-AB80-6888FAA0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Blockchain Technology in IAM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C3D0FF-B59D-47D4-8EEE-5EF3EA7C3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1168A37-F12A-42E8-A95E-69747461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902070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0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74" y="303301"/>
            <a:ext cx="4695825" cy="1449216"/>
          </a:xfrm>
        </p:spPr>
        <p:txBody>
          <a:bodyPr/>
          <a:lstStyle/>
          <a:p>
            <a:r>
              <a:rPr lang="en-US" dirty="0"/>
              <a:t>Questions to be Discussed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>
                <a:latin typeface="CMR10"/>
              </a:rPr>
              <a:t>1. Which challenges faces IAM within an enterprise IoT environment?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>
                <a:latin typeface="CMR10"/>
              </a:rPr>
              <a:t>2. Can blockchain technology be used as an enabler for IAM within enterprise</a:t>
            </a:r>
          </a:p>
          <a:p>
            <a:pPr marL="457200" lvl="1" indent="0">
              <a:buNone/>
            </a:pPr>
            <a:r>
              <a:rPr lang="en-US" sz="1600" dirty="0">
                <a:latin typeface="CMR10"/>
              </a:rPr>
              <a:t> </a:t>
            </a:r>
            <a:r>
              <a:rPr lang="en-US" sz="1600" b="0" i="0" u="none" strike="noStrike" baseline="0" dirty="0">
                <a:latin typeface="CMR10"/>
              </a:rPr>
              <a:t>IoT and the corresponding challenges?</a:t>
            </a:r>
          </a:p>
          <a:p>
            <a:pPr marL="457200" lvl="1" indent="0">
              <a:buNone/>
            </a:pPr>
            <a:endParaRPr lang="en-US" sz="1600" dirty="0">
              <a:latin typeface="CMR10"/>
            </a:endParaRPr>
          </a:p>
          <a:p>
            <a:pPr marL="457200" lvl="1" indent="0">
              <a:buNone/>
            </a:pPr>
            <a:endParaRPr lang="en-US" sz="16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>
                <a:latin typeface="CMR10"/>
              </a:rPr>
              <a:t>3. What is a realistic use case for blockchain-based IAM and enterprise IoT?</a:t>
            </a:r>
            <a:r>
              <a:rPr lang="en-US" noProof="1"/>
              <a:t>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Blockchain Technology in IAM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09422F46-A67F-4DCA-A9FB-7A6EA5D1EB05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7" r="231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IAM Challenges in Context of  IOT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Physical Design Constraints: </a:t>
            </a:r>
            <a:br>
              <a:rPr lang="en-US" sz="1800" dirty="0"/>
            </a:br>
            <a:r>
              <a:rPr lang="en-US" sz="1800" dirty="0"/>
              <a:t>IOT devices do not have computational capacity and are low powered</a:t>
            </a:r>
          </a:p>
          <a:p>
            <a:endParaRPr lang="en-US" sz="1800" dirty="0"/>
          </a:p>
          <a:p>
            <a:r>
              <a:rPr lang="en-US" sz="1800" b="1" dirty="0"/>
              <a:t>Need of secure IAM mechanisms: </a:t>
            </a:r>
            <a:br>
              <a:rPr lang="en-US" sz="1800" dirty="0"/>
            </a:br>
            <a:r>
              <a:rPr lang="en-US" sz="1800" dirty="0"/>
              <a:t>ensuring that  each device has a managed identity  within an IAM platform and one can provide a comprehensive view on all</a:t>
            </a:r>
          </a:p>
          <a:p>
            <a:endParaRPr lang="en-US" sz="1800" dirty="0"/>
          </a:p>
          <a:p>
            <a:pPr algn="l"/>
            <a:r>
              <a:rPr lang="en-US" sz="1800" b="1" dirty="0"/>
              <a:t>Variability of Identities: </a:t>
            </a:r>
            <a:br>
              <a:rPr lang="en-US" sz="1800" dirty="0"/>
            </a:br>
            <a:r>
              <a:rPr lang="en-US" sz="1800" b="0" i="0" u="none" strike="noStrike" baseline="0" dirty="0">
                <a:latin typeface="CMR10"/>
              </a:rPr>
              <a:t>They are highly heterogeneous as they have different attributes which need to be managed correctly.</a:t>
            </a:r>
          </a:p>
          <a:p>
            <a:pPr algn="l"/>
            <a:r>
              <a:rPr lang="en-US" sz="1800" b="1" dirty="0"/>
              <a:t>Network Scalability: </a:t>
            </a:r>
            <a:br>
              <a:rPr lang="en-US" sz="1800" dirty="0"/>
            </a:br>
            <a:r>
              <a:rPr lang="en-US" sz="1800" dirty="0">
                <a:latin typeface="CMR10"/>
              </a:rPr>
              <a:t>A</a:t>
            </a:r>
            <a:r>
              <a:rPr lang="en-US" sz="1800" b="0" i="0" u="none" strike="noStrike" baseline="0" dirty="0">
                <a:latin typeface="CMR10"/>
              </a:rPr>
              <a:t>ccompanying requirements for storage and network consumption. </a:t>
            </a:r>
            <a:endParaRPr lang="en-US" sz="1800" b="1" dirty="0">
              <a:latin typeface="CMR1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74633"/>
            <a:ext cx="2552123" cy="371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Third Skill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33211"/>
            <a:ext cx="2552123" cy="1882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902069" y="6218293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74" y="303302"/>
            <a:ext cx="4695825" cy="1449216"/>
          </a:xfrm>
        </p:spPr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en-US" dirty="0"/>
              <a:t>Blockchain Technology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>
                <a:latin typeface="CMR10"/>
              </a:rPr>
              <a:t>Decentralized public distributed ledger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>
                <a:latin typeface="CMR10"/>
              </a:rPr>
              <a:t>Used to record transactions</a:t>
            </a:r>
            <a:endParaRPr lang="en-US" sz="1600" b="0" i="0" u="none" strike="noStrike" baseline="0" dirty="0">
              <a:latin typeface="CMR10"/>
            </a:endParaRPr>
          </a:p>
          <a:p>
            <a:pPr marL="457200" lvl="1" indent="0">
              <a:buNone/>
            </a:pPr>
            <a:endParaRPr lang="en-US" sz="1600" dirty="0">
              <a:latin typeface="CMR10"/>
            </a:endParaRPr>
          </a:p>
          <a:p>
            <a:pPr marL="457200" lvl="1" indent="0">
              <a:buNone/>
            </a:pPr>
            <a:endParaRPr lang="en-US" sz="16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>
                <a:latin typeface="CMR10"/>
              </a:rPr>
              <a:t>Bitcoin is a public blockchain</a:t>
            </a: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Blockchain Technology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09422F46-A67F-4DCA-A9FB-7A6EA5D1EB05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7" r="231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9412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Blockchain Technology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DB178F-6A16-4E18-9264-17379C41A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8404" y="1747195"/>
            <a:ext cx="6981112" cy="3355172"/>
          </a:xfr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Third Skill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492875"/>
            <a:ext cx="2552123" cy="2285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7403072" y="6231971"/>
            <a:ext cx="245088" cy="1039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90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Blockchain Technology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2" y="221515"/>
            <a:ext cx="6648448" cy="5984875"/>
          </a:xfrm>
        </p:spPr>
        <p:txBody>
          <a:bodyPr>
            <a:normAutofit/>
          </a:bodyPr>
          <a:lstStyle/>
          <a:p>
            <a:r>
              <a:rPr lang="en-US" sz="1800" b="1" dirty="0"/>
              <a:t>Consensus mechanisms to prevent  sibyl attacks in public blockchains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POW is one of them</a:t>
            </a:r>
          </a:p>
          <a:p>
            <a:pPr marL="0" indent="0">
              <a:buNone/>
            </a:pPr>
            <a:endParaRPr lang="en-US" sz="1800" b="1" dirty="0"/>
          </a:p>
          <a:p>
            <a:pPr algn="l"/>
            <a:r>
              <a:rPr lang="en-US" sz="1800" b="1" dirty="0"/>
              <a:t>Collisions can emerge in public blockchains due to network delays</a:t>
            </a:r>
            <a:endParaRPr lang="en-US" sz="1800" b="0" i="0" u="none" strike="noStrike" baseline="0" dirty="0">
              <a:latin typeface="CMR1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Third Skill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492875"/>
            <a:ext cx="2552123" cy="2285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7403072" y="6231971"/>
            <a:ext cx="245088" cy="1039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74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th Animation_Win32_SB - v2" id="{C9F810C9-4EB1-4CC6-A6C7-6362D8FFF9DF}" vid="{001312C1-1362-40A0-84BD-C64F2C3E2E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05A674-08B3-48F2-91E0-AF5831D526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E0CF8FC-473D-42DA-B10E-0D97F5E2C3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303362-5DB5-4146-A667-E40932D524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with animation</Template>
  <TotalTime>1275</TotalTime>
  <Words>671</Words>
  <Application>Microsoft Office PowerPoint</Application>
  <PresentationFormat>Widescreen</PresentationFormat>
  <Paragraphs>179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CMBX10</vt:lpstr>
      <vt:lpstr>CMR10</vt:lpstr>
      <vt:lpstr>Wingdings</vt:lpstr>
      <vt:lpstr>Office Theme</vt:lpstr>
      <vt:lpstr>Blockchain in IAM</vt:lpstr>
      <vt:lpstr> Outline</vt:lpstr>
      <vt:lpstr>Introduction</vt:lpstr>
      <vt:lpstr>IAM</vt:lpstr>
      <vt:lpstr>Questions to be Discussed</vt:lpstr>
      <vt:lpstr>IAM Challenges in Context of  IOT</vt:lpstr>
      <vt:lpstr>Blockchain Technology</vt:lpstr>
      <vt:lpstr>Blockchain Technology</vt:lpstr>
      <vt:lpstr>Blockchain Technology</vt:lpstr>
      <vt:lpstr>Blockchain Technology</vt:lpstr>
      <vt:lpstr>Blockchain Technology</vt:lpstr>
      <vt:lpstr>Blockchain-based Enterprise IAM for IoT</vt:lpstr>
      <vt:lpstr>Blockchain Technology</vt:lpstr>
      <vt:lpstr>Identity Management</vt:lpstr>
      <vt:lpstr>Access Control</vt:lpstr>
      <vt:lpstr>Access Control (continued) </vt:lpstr>
      <vt:lpstr>Storage and Monitoring </vt:lpstr>
      <vt:lpstr>Application Scenario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 a Course</dc:title>
  <dc:creator>Mk ammar</dc:creator>
  <cp:lastModifiedBy>Mk ammar</cp:lastModifiedBy>
  <cp:revision>36</cp:revision>
  <dcterms:created xsi:type="dcterms:W3CDTF">2020-12-14T22:24:16Z</dcterms:created>
  <dcterms:modified xsi:type="dcterms:W3CDTF">2020-12-16T14:59:38Z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