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146847071" r:id="rId8"/>
    <p:sldId id="263" r:id="rId9"/>
    <p:sldId id="2146847058" r:id="rId10"/>
    <p:sldId id="265" r:id="rId11"/>
    <p:sldId id="2146847057" r:id="rId12"/>
    <p:sldId id="2146847066" r:id="rId13"/>
    <p:sldId id="2146847060" r:id="rId14"/>
    <p:sldId id="2146847068" r:id="rId15"/>
    <p:sldId id="2146847062" r:id="rId16"/>
    <p:sldId id="2146847061" r:id="rId17"/>
    <p:sldId id="2146847072" r:id="rId18"/>
    <p:sldId id="214684705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02-Aug-25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02-Aug-25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02-Aug-25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02-Aug-25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02-Aug-25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02-Aug-25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02-Aug-25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02-Aug-25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02-Aug-25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02-Aug-25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02-Aug-25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02-Aug-25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Karthikeyan02/The_Smartest_AI_Nutrition_Assista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Nutrition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1627081" y="4058588"/>
            <a:ext cx="9946830" cy="2343655"/>
          </a:xfrm>
          <a:prstGeom prst="rect">
            <a:avLst/>
          </a:prstGeom>
          <a:noFill/>
        </p:spPr>
        <p:txBody>
          <a:bodyPr wrap="square" lIns="91440" tIns="45720" rIns="91440" bIns="45720" rtlCol="0" anchor="t">
            <a:spAutoFit/>
          </a:bodyPr>
          <a:lstStyle/>
          <a:p>
            <a:pPr>
              <a:lnSpc>
                <a:spcPct val="150000"/>
              </a:lnSpc>
            </a:pPr>
            <a:r>
              <a:rPr lang="en-US" sz="2000" b="1" dirty="0">
                <a:solidFill>
                  <a:schemeClr val="accent1">
                    <a:lumMod val="75000"/>
                  </a:schemeClr>
                </a:solidFill>
                <a:latin typeface="Arial" pitchFamily="34" charset="0"/>
                <a:cs typeface="Arial" pitchFamily="34" charset="0"/>
              </a:rPr>
              <a:t>Presented By:</a:t>
            </a:r>
          </a:p>
          <a:p>
            <a:pPr>
              <a:lnSpc>
                <a:spcPct val="150000"/>
              </a:lnSpc>
            </a:pPr>
            <a:r>
              <a:rPr lang="en-US" sz="2000" b="1" dirty="0">
                <a:solidFill>
                  <a:schemeClr val="accent1">
                    <a:lumMod val="75000"/>
                  </a:schemeClr>
                </a:solidFill>
                <a:latin typeface="Arial" pitchFamily="34" charset="0"/>
                <a:cs typeface="Arial" pitchFamily="34" charset="0"/>
              </a:rPr>
              <a:t>Student Name : KARTHIKEYAN M</a:t>
            </a:r>
          </a:p>
          <a:p>
            <a:pPr>
              <a:lnSpc>
                <a:spcPct val="150000"/>
              </a:lnSpc>
            </a:pPr>
            <a:r>
              <a:rPr lang="en-US" sz="2000" b="1" dirty="0">
                <a:solidFill>
                  <a:schemeClr val="accent1">
                    <a:lumMod val="75000"/>
                  </a:schemeClr>
                </a:solidFill>
                <a:latin typeface="Arial"/>
                <a:cs typeface="Arial"/>
              </a:rPr>
              <a:t>College Name : S. </a:t>
            </a:r>
            <a:r>
              <a:rPr lang="en-US" sz="2000" b="1" dirty="0" err="1">
                <a:solidFill>
                  <a:schemeClr val="accent1">
                    <a:lumMod val="75000"/>
                  </a:schemeClr>
                </a:solidFill>
                <a:latin typeface="Arial"/>
                <a:cs typeface="Arial"/>
              </a:rPr>
              <a:t>Veerasamy</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Chettiar</a:t>
            </a:r>
            <a:r>
              <a:rPr lang="en-US" sz="2000" b="1" dirty="0">
                <a:solidFill>
                  <a:schemeClr val="accent1">
                    <a:lumMod val="75000"/>
                  </a:schemeClr>
                </a:solidFill>
                <a:latin typeface="Arial"/>
                <a:cs typeface="Arial"/>
              </a:rPr>
              <a:t> College of Engineering and Technology</a:t>
            </a:r>
          </a:p>
          <a:p>
            <a:pPr>
              <a:lnSpc>
                <a:spcPct val="150000"/>
              </a:lnSpc>
            </a:pPr>
            <a:r>
              <a:rPr lang="en-US" sz="2000" b="1" dirty="0">
                <a:solidFill>
                  <a:schemeClr val="accent1">
                    <a:lumMod val="75000"/>
                  </a:schemeClr>
                </a:solidFill>
                <a:latin typeface="Arial"/>
                <a:cs typeface="Arial"/>
              </a:rPr>
              <a:t>Department : B.E - Electronics and Communication Engineering</a:t>
            </a:r>
          </a:p>
          <a:p>
            <a:pPr>
              <a:lnSpc>
                <a:spcPct val="150000"/>
              </a:lnSpc>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US" sz="4000" dirty="0">
                <a:solidFill>
                  <a:schemeClr val="accent1"/>
                </a:solidFill>
              </a:rPr>
              <a:t>AI AGENT - CHAT INTERFACEs</a:t>
            </a:r>
            <a:endParaRPr lang="en-IN" sz="4000" dirty="0">
              <a:solidFill>
                <a:schemeClr val="accent1"/>
              </a:solidFill>
            </a:endParaRPr>
          </a:p>
        </p:txBody>
      </p:sp>
      <p:pic>
        <p:nvPicPr>
          <p:cNvPr id="7" name="Content Placeholder 6">
            <a:extLst>
              <a:ext uri="{FF2B5EF4-FFF2-40B4-BE49-F238E27FC236}">
                <a16:creationId xmlns:a16="http://schemas.microsoft.com/office/drawing/2014/main" id="{C2988042-66D1-03DC-D17E-1FE31349AC03}"/>
              </a:ext>
            </a:extLst>
          </p:cNvPr>
          <p:cNvPicPr>
            <a:picLocks noGrp="1" noChangeAspect="1"/>
          </p:cNvPicPr>
          <p:nvPr>
            <p:ph idx="1"/>
          </p:nvPr>
        </p:nvPicPr>
        <p:blipFill>
          <a:blip r:embed="rId2"/>
          <a:stretch>
            <a:fillRect/>
          </a:stretch>
        </p:blipFill>
        <p:spPr>
          <a:xfrm>
            <a:off x="6243383" y="1725560"/>
            <a:ext cx="5685509" cy="4544757"/>
          </a:xfrm>
        </p:spPr>
      </p:pic>
      <p:pic>
        <p:nvPicPr>
          <p:cNvPr id="8" name="Picture 7">
            <a:extLst>
              <a:ext uri="{FF2B5EF4-FFF2-40B4-BE49-F238E27FC236}">
                <a16:creationId xmlns:a16="http://schemas.microsoft.com/office/drawing/2014/main" id="{2F0DB5FE-3F39-4DC9-6268-71CDB2F026E7}"/>
              </a:ext>
            </a:extLst>
          </p:cNvPr>
          <p:cNvPicPr>
            <a:picLocks noChangeAspect="1"/>
          </p:cNvPicPr>
          <p:nvPr/>
        </p:nvPicPr>
        <p:blipFill>
          <a:blip r:embed="rId3"/>
          <a:stretch>
            <a:fillRect/>
          </a:stretch>
        </p:blipFill>
        <p:spPr>
          <a:xfrm>
            <a:off x="263108" y="1725560"/>
            <a:ext cx="5737416" cy="45447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US" sz="4000" dirty="0">
                <a:solidFill>
                  <a:schemeClr val="accent1"/>
                </a:solidFill>
              </a:rPr>
              <a:t>D</a:t>
            </a:r>
            <a:r>
              <a:rPr lang="en-IN" sz="4000" dirty="0">
                <a:solidFill>
                  <a:schemeClr val="accent1"/>
                </a:solidFill>
              </a:rPr>
              <a:t>EPLOYED AI AGENT</a:t>
            </a:r>
          </a:p>
        </p:txBody>
      </p:sp>
      <p:pic>
        <p:nvPicPr>
          <p:cNvPr id="4" name="Picture 3">
            <a:extLst>
              <a:ext uri="{FF2B5EF4-FFF2-40B4-BE49-F238E27FC236}">
                <a16:creationId xmlns:a16="http://schemas.microsoft.com/office/drawing/2014/main" id="{F1FA0AA3-8747-28BB-6A46-34A510C03B49}"/>
              </a:ext>
            </a:extLst>
          </p:cNvPr>
          <p:cNvPicPr>
            <a:picLocks noChangeAspect="1"/>
          </p:cNvPicPr>
          <p:nvPr/>
        </p:nvPicPr>
        <p:blipFill>
          <a:blip r:embed="rId2"/>
          <a:stretch>
            <a:fillRect/>
          </a:stretch>
        </p:blipFill>
        <p:spPr>
          <a:xfrm>
            <a:off x="613597" y="1225131"/>
            <a:ext cx="10964805" cy="523948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82520"/>
            <a:ext cx="11029615" cy="4673324"/>
          </a:xfrm>
        </p:spPr>
        <p:txBody>
          <a:bodyPr>
            <a:normAutofit/>
          </a:bodyPr>
          <a:lstStyle/>
          <a:p>
            <a:pPr algn="just">
              <a:lnSpc>
                <a:spcPct val="125000"/>
              </a:lnSpc>
              <a:buSzPct val="80000"/>
              <a:buFont typeface="Wingdings 2" panose="05020102010507070707" pitchFamily="18" charset="2"/>
              <a:buChar char=""/>
            </a:pPr>
            <a:r>
              <a:rPr lang="en-IN" sz="2200" kern="0" dirty="0">
                <a:effectLst/>
                <a:ea typeface="Times New Roman" panose="02020603050405020304" pitchFamily="18" charset="0"/>
              </a:rPr>
              <a:t>The Smartest AI Nutrition Assistant represents a groundbreaking advancement in personalized nutrition guidance, addressing the growing demand for tailored dietary solutions in an increasingly health-conscious society. </a:t>
            </a:r>
          </a:p>
          <a:p>
            <a:pPr algn="just">
              <a:lnSpc>
                <a:spcPct val="125000"/>
              </a:lnSpc>
              <a:buSzPct val="80000"/>
              <a:buFont typeface="Wingdings 2" panose="05020102010507070707" pitchFamily="18" charset="2"/>
              <a:buChar char=""/>
            </a:pPr>
            <a:r>
              <a:rPr lang="en-IN" sz="2200" kern="0" dirty="0">
                <a:effectLst/>
                <a:ea typeface="Times New Roman" panose="02020603050405020304" pitchFamily="18" charset="0"/>
              </a:rPr>
              <a:t>As we look to the future, the potential for this project is vast. With ongoing advancements in AI, data integration and user experience design, the Smartest AI Nutrition Assistant can evolve to meet the diverse needs of users worldwide, making personalized nutrition accessible and enjoyable for all. </a:t>
            </a:r>
          </a:p>
          <a:p>
            <a:pPr algn="just">
              <a:lnSpc>
                <a:spcPct val="125000"/>
              </a:lnSpc>
              <a:buSzPct val="80000"/>
              <a:buFont typeface="Wingdings 2" panose="05020102010507070707" pitchFamily="18" charset="2"/>
              <a:buChar char=""/>
            </a:pPr>
            <a:r>
              <a:rPr lang="en-IN" sz="2200" kern="0" dirty="0">
                <a:effectLst/>
                <a:ea typeface="Times New Roman" panose="02020603050405020304" pitchFamily="18" charset="0"/>
              </a:rPr>
              <a:t>Ultimately, this project aims to revolutionize the way individuals approach their health, transforming nutrition from a one-size-fits-all solution into a personalized journey that promotes well-being and empowers users to thrive.</a:t>
            </a:r>
            <a:endParaRPr lang="en-US" sz="2200" dirty="0">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ctr">
              <a:buNone/>
            </a:pPr>
            <a:r>
              <a:rPr lang="en-IN" sz="3000" b="1" dirty="0">
                <a:solidFill>
                  <a:schemeClr val="tx1"/>
                </a:solidFill>
              </a:rPr>
              <a:t>GIT-HUB LINK -  </a:t>
            </a:r>
            <a:r>
              <a:rPr lang="en-IN" sz="3000" dirty="0">
                <a:solidFill>
                  <a:schemeClr val="accent1">
                    <a:lumMod val="75000"/>
                  </a:schemeClr>
                </a:solidFill>
                <a:hlinkClick r:id="rId2">
                  <a:extLst>
                    <a:ext uri="{A12FA001-AC4F-418D-AE19-62706E023703}">
                      <ahyp:hlinkClr xmlns:ahyp="http://schemas.microsoft.com/office/drawing/2018/hyperlinkcolor" val="tx"/>
                    </a:ext>
                  </a:extLst>
                </a:hlinkClick>
              </a:rPr>
              <a:t>View Repository</a:t>
            </a:r>
            <a:endParaRPr lang="en-IN" sz="3000" dirty="0">
              <a:solidFill>
                <a:schemeClr val="accent1">
                  <a:lumMod val="75000"/>
                </a:schemeClr>
              </a:solidFill>
            </a:endParaRP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87785" y="1622323"/>
            <a:ext cx="5514808" cy="5235677"/>
          </a:xfrm>
        </p:spPr>
        <p:txBody>
          <a:bodyPr>
            <a:normAutofit/>
          </a:bodyPr>
          <a:lstStyle/>
          <a:p>
            <a:pPr marL="457200" indent="-457200" algn="just">
              <a:buFont typeface="+mj-lt"/>
              <a:buAutoNum type="arabicPeriod"/>
            </a:pPr>
            <a:r>
              <a:rPr lang="en-US" sz="2200" dirty="0">
                <a:ea typeface="+mn-lt"/>
                <a:cs typeface="Calibri" panose="020F0502020204030204" pitchFamily="34" charset="0"/>
              </a:rPr>
              <a:t>Expansion of Personalization Capabilities</a:t>
            </a:r>
          </a:p>
          <a:p>
            <a:pPr lvl="2" algn="just">
              <a:buFont typeface="Arial" panose="020B0604020202020204" pitchFamily="34" charset="0"/>
              <a:buChar char="•"/>
            </a:pPr>
            <a:r>
              <a:rPr lang="en-US" sz="2200" dirty="0">
                <a:ea typeface="+mn-lt"/>
                <a:cs typeface="Calibri" panose="020F0502020204030204" pitchFamily="34" charset="0"/>
              </a:rPr>
              <a:t>Advanced data integration</a:t>
            </a:r>
          </a:p>
          <a:p>
            <a:pPr lvl="2" algn="just">
              <a:buFont typeface="Arial" panose="020B0604020202020204" pitchFamily="34" charset="0"/>
              <a:buChar char="•"/>
            </a:pPr>
            <a:r>
              <a:rPr lang="en-US" sz="2200" dirty="0">
                <a:ea typeface="+mn-lt"/>
                <a:cs typeface="Calibri" panose="020F0502020204030204" pitchFamily="34" charset="0"/>
              </a:rPr>
              <a:t>Cultural and ethical considerations</a:t>
            </a:r>
          </a:p>
          <a:p>
            <a:pPr marL="457200" indent="-457200" algn="just">
              <a:buFont typeface="+mj-lt"/>
              <a:buAutoNum type="arabicPeriod"/>
            </a:pPr>
            <a:r>
              <a:rPr lang="en-US" sz="2200" dirty="0">
                <a:ea typeface="+mn-lt"/>
                <a:cs typeface="Calibri" panose="020F0502020204030204" pitchFamily="34" charset="0"/>
              </a:rPr>
              <a:t>Enhanced Real-Time Adaptability</a:t>
            </a:r>
          </a:p>
          <a:p>
            <a:pPr lvl="2" algn="just">
              <a:buFont typeface="Arial" panose="020B0604020202020204" pitchFamily="34" charset="0"/>
              <a:buChar char="•"/>
            </a:pPr>
            <a:r>
              <a:rPr lang="en-US" sz="2200" dirty="0">
                <a:ea typeface="+mn-lt"/>
                <a:cs typeface="Calibri" panose="020F0502020204030204" pitchFamily="34" charset="0"/>
              </a:rPr>
              <a:t>Dynamic feedback mechanism</a:t>
            </a:r>
          </a:p>
          <a:p>
            <a:pPr lvl="2" algn="just">
              <a:buFont typeface="Arial" panose="020B0604020202020204" pitchFamily="34" charset="0"/>
              <a:buChar char="•"/>
            </a:pPr>
            <a:r>
              <a:rPr lang="en-US" sz="2200" dirty="0">
                <a:ea typeface="+mn-lt"/>
                <a:cs typeface="Calibri" panose="020F0502020204030204" pitchFamily="34" charset="0"/>
              </a:rPr>
              <a:t>Integration with smart home devices</a:t>
            </a:r>
          </a:p>
          <a:p>
            <a:pPr marL="493200" indent="-457200" algn="just">
              <a:buFont typeface="+mj-lt"/>
              <a:buAutoNum type="arabicPeriod"/>
            </a:pPr>
            <a:r>
              <a:rPr lang="en-US" sz="2200" dirty="0">
                <a:ea typeface="+mn-lt"/>
                <a:cs typeface="Calibri" panose="020F0502020204030204" pitchFamily="34" charset="0"/>
              </a:rPr>
              <a:t>Community and Social Features</a:t>
            </a:r>
          </a:p>
          <a:p>
            <a:pPr lvl="2" algn="just">
              <a:buFont typeface="Arial" panose="020B0604020202020204" pitchFamily="34" charset="0"/>
              <a:buChar char="•"/>
            </a:pPr>
            <a:r>
              <a:rPr lang="en-US" sz="2200" dirty="0">
                <a:ea typeface="+mn-lt"/>
                <a:cs typeface="Calibri" panose="020F0502020204030204" pitchFamily="34" charset="0"/>
              </a:rPr>
              <a:t>Peer support networks</a:t>
            </a:r>
          </a:p>
          <a:p>
            <a:pPr lvl="2" algn="just">
              <a:buFont typeface="Arial" panose="020B0604020202020204" pitchFamily="34" charset="0"/>
              <a:buChar char="•"/>
            </a:pPr>
            <a:r>
              <a:rPr lang="en-US" sz="2200" dirty="0">
                <a:ea typeface="+mn-lt"/>
                <a:cs typeface="Calibri" panose="020F0502020204030204" pitchFamily="34" charset="0"/>
              </a:rPr>
              <a:t>Collaborative challenges</a:t>
            </a:r>
          </a:p>
          <a:p>
            <a:pPr marL="0" indent="0" algn="just">
              <a:buNone/>
            </a:pPr>
            <a:endParaRPr lang="en-US" sz="2200" dirty="0">
              <a:ea typeface="+mn-lt"/>
              <a:cs typeface="Calibri" panose="020F0502020204030204" pitchFamily="34" charset="0"/>
            </a:endParaRPr>
          </a:p>
          <a:p>
            <a:pPr marL="630000" lvl="2" indent="0" algn="just">
              <a:buNone/>
            </a:pPr>
            <a:endParaRPr lang="en-US" sz="2200" dirty="0">
              <a:ea typeface="+mn-lt"/>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1" y="77173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cs typeface="Arial"/>
              </a:rPr>
              <a:t>Future scope</a:t>
            </a:r>
          </a:p>
        </p:txBody>
      </p:sp>
      <p:sp>
        <p:nvSpPr>
          <p:cNvPr id="4" name="Content Placeholder 2">
            <a:extLst>
              <a:ext uri="{FF2B5EF4-FFF2-40B4-BE49-F238E27FC236}">
                <a16:creationId xmlns:a16="http://schemas.microsoft.com/office/drawing/2014/main" id="{869D9B24-70D5-F5A5-0B2B-9E110A7ED3A2}"/>
              </a:ext>
            </a:extLst>
          </p:cNvPr>
          <p:cNvSpPr txBox="1">
            <a:spLocks/>
          </p:cNvSpPr>
          <p:nvPr/>
        </p:nvSpPr>
        <p:spPr>
          <a:xfrm>
            <a:off x="6095999" y="1622323"/>
            <a:ext cx="5514808" cy="501445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30000" lvl="2" indent="0">
              <a:buFont typeface="Wingdings 2" panose="05020102010507070707" pitchFamily="18" charset="2"/>
              <a:buNone/>
            </a:pPr>
            <a:endParaRPr lang="en-US" sz="2200" dirty="0">
              <a:ea typeface="+mn-lt"/>
              <a:cs typeface="Calibri" panose="020F0502020204030204" pitchFamily="34" charset="0"/>
            </a:endParaRPr>
          </a:p>
        </p:txBody>
      </p:sp>
      <p:sp>
        <p:nvSpPr>
          <p:cNvPr id="6" name="Content Placeholder 2">
            <a:extLst>
              <a:ext uri="{FF2B5EF4-FFF2-40B4-BE49-F238E27FC236}">
                <a16:creationId xmlns:a16="http://schemas.microsoft.com/office/drawing/2014/main" id="{7C116C67-F923-04AA-4F19-F2E389EA81CD}"/>
              </a:ext>
            </a:extLst>
          </p:cNvPr>
          <p:cNvSpPr txBox="1">
            <a:spLocks/>
          </p:cNvSpPr>
          <p:nvPr/>
        </p:nvSpPr>
        <p:spPr>
          <a:xfrm>
            <a:off x="6282811" y="1622323"/>
            <a:ext cx="5909189" cy="511769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startAt="4"/>
            </a:pPr>
            <a:r>
              <a:rPr lang="en-US" sz="2200" dirty="0"/>
              <a:t>Market Expansion</a:t>
            </a:r>
          </a:p>
          <a:p>
            <a:pPr lvl="2">
              <a:buFont typeface="Arial" panose="020B0604020202020204" pitchFamily="34" charset="0"/>
              <a:buChar char="•"/>
            </a:pPr>
            <a:r>
              <a:rPr lang="en-US" sz="2200" dirty="0"/>
              <a:t>Targeting diverse demographics</a:t>
            </a:r>
          </a:p>
          <a:p>
            <a:pPr lvl="2">
              <a:buFont typeface="Arial" panose="020B0604020202020204" pitchFamily="34" charset="0"/>
              <a:buChar char="•"/>
            </a:pPr>
            <a:r>
              <a:rPr lang="en-US" sz="2200" dirty="0"/>
              <a:t>Global reach</a:t>
            </a:r>
          </a:p>
          <a:p>
            <a:pPr marL="457200" indent="-457200">
              <a:buFont typeface="+mj-lt"/>
              <a:buAutoNum type="arabicPeriod" startAt="5"/>
            </a:pPr>
            <a:r>
              <a:rPr lang="en-US" sz="2200" dirty="0"/>
              <a:t>Gamifications and Engagement</a:t>
            </a:r>
          </a:p>
          <a:p>
            <a:pPr lvl="2">
              <a:buFont typeface="Arial" panose="020B0604020202020204" pitchFamily="34" charset="0"/>
              <a:buChar char="•"/>
            </a:pPr>
            <a:r>
              <a:rPr lang="en-US" sz="2200" dirty="0"/>
              <a:t>Augmented reality experiences</a:t>
            </a:r>
          </a:p>
          <a:p>
            <a:pPr lvl="2">
              <a:buFont typeface="Arial" panose="020B0604020202020204" pitchFamily="34" charset="0"/>
              <a:buChar char="•"/>
            </a:pPr>
            <a:r>
              <a:rPr lang="en-US" sz="2200" dirty="0"/>
              <a:t>Personalized rewards systems</a:t>
            </a:r>
            <a:endParaRPr lang="en-IN" sz="2200" dirty="0"/>
          </a:p>
          <a:p>
            <a:pPr marL="457200" indent="-457200">
              <a:buFont typeface="+mj-lt"/>
              <a:buAutoNum type="arabicPeriod" startAt="6"/>
            </a:pPr>
            <a:r>
              <a:rPr lang="en-US" sz="2200" dirty="0"/>
              <a:t>Research and Development</a:t>
            </a:r>
          </a:p>
          <a:p>
            <a:pPr lvl="2">
              <a:buFont typeface="Arial" panose="020B0604020202020204" pitchFamily="34" charset="0"/>
              <a:buChar char="•"/>
            </a:pPr>
            <a:r>
              <a:rPr lang="en-US" sz="2200" dirty="0"/>
              <a:t>Continuous improvement through AI research</a:t>
            </a:r>
          </a:p>
          <a:p>
            <a:pPr lvl="2">
              <a:buFont typeface="Arial" panose="020B0604020202020204" pitchFamily="34" charset="0"/>
              <a:buChar char="•"/>
            </a:pPr>
            <a:r>
              <a:rPr lang="en-US" sz="2200" dirty="0"/>
              <a:t>Partnership with health institutions</a:t>
            </a:r>
          </a:p>
          <a:p>
            <a:pPr marL="324000" lvl="1" indent="0">
              <a:buNone/>
            </a:pPr>
            <a:endParaRPr lang="en-US" sz="2200" dirty="0"/>
          </a:p>
        </p:txBody>
      </p:sp>
      <p:cxnSp>
        <p:nvCxnSpPr>
          <p:cNvPr id="8" name="Straight Connector 7">
            <a:extLst>
              <a:ext uri="{FF2B5EF4-FFF2-40B4-BE49-F238E27FC236}">
                <a16:creationId xmlns:a16="http://schemas.microsoft.com/office/drawing/2014/main" id="{09E58ED3-20EC-E93A-451E-36790BA61099}"/>
              </a:ext>
            </a:extLst>
          </p:cNvPr>
          <p:cNvCxnSpPr/>
          <p:nvPr/>
        </p:nvCxnSpPr>
        <p:spPr>
          <a:xfrm>
            <a:off x="6066502" y="1519084"/>
            <a:ext cx="0" cy="484164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3773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761149"/>
            <a:ext cx="11029616" cy="530296"/>
          </a:xfrm>
        </p:spPr>
        <p:txBody>
          <a:bodyPr>
            <a:noAutofit/>
          </a:bodyPr>
          <a:lstStyle/>
          <a:p>
            <a:r>
              <a:rPr lang="en-IN" sz="4000" dirty="0">
                <a:solidFill>
                  <a:schemeClr val="accent1"/>
                </a:solidFill>
              </a:rPr>
              <a:t>IBM Certifications</a:t>
            </a:r>
          </a:p>
        </p:txBody>
      </p:sp>
      <p:pic>
        <p:nvPicPr>
          <p:cNvPr id="5" name="Content Placeholder 4">
            <a:extLst>
              <a:ext uri="{FF2B5EF4-FFF2-40B4-BE49-F238E27FC236}">
                <a16:creationId xmlns:a16="http://schemas.microsoft.com/office/drawing/2014/main" id="{FBA27121-928F-AEAE-81D2-2576476B043D}"/>
              </a:ext>
            </a:extLst>
          </p:cNvPr>
          <p:cNvPicPr>
            <a:picLocks noGrp="1" noChangeAspect="1"/>
          </p:cNvPicPr>
          <p:nvPr>
            <p:ph idx="1"/>
          </p:nvPr>
        </p:nvPicPr>
        <p:blipFill>
          <a:blip r:embed="rId2"/>
          <a:stretch>
            <a:fillRect/>
          </a:stretch>
        </p:blipFill>
        <p:spPr>
          <a:xfrm>
            <a:off x="581192" y="1822388"/>
            <a:ext cx="5440861" cy="4047470"/>
          </a:xfrm>
        </p:spPr>
      </p:pic>
      <p:pic>
        <p:nvPicPr>
          <p:cNvPr id="4" name="Picture 3">
            <a:extLst>
              <a:ext uri="{FF2B5EF4-FFF2-40B4-BE49-F238E27FC236}">
                <a16:creationId xmlns:a16="http://schemas.microsoft.com/office/drawing/2014/main" id="{1E2B86EC-586A-FF65-4F7A-C76B52CA315E}"/>
              </a:ext>
            </a:extLst>
          </p:cNvPr>
          <p:cNvPicPr>
            <a:picLocks noChangeAspect="1"/>
          </p:cNvPicPr>
          <p:nvPr/>
        </p:nvPicPr>
        <p:blipFill>
          <a:blip r:embed="rId3"/>
          <a:stretch>
            <a:fillRect/>
          </a:stretch>
        </p:blipFill>
        <p:spPr>
          <a:xfrm>
            <a:off x="6169949" y="1822388"/>
            <a:ext cx="5466102" cy="404747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771454"/>
            <a:ext cx="11029616" cy="530296"/>
          </a:xfrm>
        </p:spPr>
        <p:txBody>
          <a:bodyPr>
            <a:noAutofit/>
          </a:bodyPr>
          <a:lstStyle/>
          <a:p>
            <a:r>
              <a:rPr lang="en-IN" sz="4000" dirty="0">
                <a:solidFill>
                  <a:schemeClr val="accent1"/>
                </a:solidFill>
              </a:rPr>
              <a:t>IBM Certifications</a:t>
            </a:r>
          </a:p>
        </p:txBody>
      </p:sp>
      <p:pic>
        <p:nvPicPr>
          <p:cNvPr id="7" name="Content Placeholder 6">
            <a:extLst>
              <a:ext uri="{FF2B5EF4-FFF2-40B4-BE49-F238E27FC236}">
                <a16:creationId xmlns:a16="http://schemas.microsoft.com/office/drawing/2014/main" id="{024A01A6-E838-0910-308A-25B0B4D181D6}"/>
              </a:ext>
            </a:extLst>
          </p:cNvPr>
          <p:cNvPicPr>
            <a:picLocks noGrp="1" noChangeAspect="1"/>
          </p:cNvPicPr>
          <p:nvPr>
            <p:ph idx="1"/>
          </p:nvPr>
        </p:nvPicPr>
        <p:blipFill>
          <a:blip r:embed="rId2"/>
          <a:stretch>
            <a:fillRect/>
          </a:stretch>
        </p:blipFill>
        <p:spPr>
          <a:xfrm>
            <a:off x="637843" y="1301750"/>
            <a:ext cx="10916313" cy="4673600"/>
          </a:xfrm>
        </p:spPr>
      </p:pic>
    </p:spTree>
    <p:extLst>
      <p:ext uri="{BB962C8B-B14F-4D97-AF65-F5344CB8AC3E}">
        <p14:creationId xmlns:p14="http://schemas.microsoft.com/office/powerpoint/2010/main" val="226993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Autofit/>
          </a:bodyPr>
          <a:lstStyle/>
          <a:p>
            <a:pPr algn="ctr"/>
            <a:r>
              <a:rPr lang="en-US" sz="10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693174"/>
            <a:ext cx="10515600" cy="630796"/>
          </a:xfrm>
        </p:spPr>
        <p:txBody>
          <a:bodyPr>
            <a:noAutofit/>
          </a:bodyPr>
          <a:lstStyle/>
          <a:p>
            <a:r>
              <a:rPr lang="en-US" sz="4000" b="1" dirty="0">
                <a:solidFill>
                  <a:schemeClr val="accent1"/>
                </a:solidFill>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08572"/>
            <a:ext cx="11019020" cy="5648632"/>
          </a:xfrm>
        </p:spPr>
        <p:txBody>
          <a:bodyPr vert="horz" lIns="91440" tIns="45720" rIns="91440" bIns="45720" rtlCol="0" anchor="t">
            <a:noAutofit/>
          </a:bodyPr>
          <a:lstStyle/>
          <a:p>
            <a:pPr marL="0" indent="0">
              <a:buNone/>
            </a:pPr>
            <a:endParaRPr lang="en-US" sz="2200" dirty="0">
              <a:latin typeface="Arial"/>
              <a:cs typeface="Arial"/>
            </a:endParaRPr>
          </a:p>
          <a:p>
            <a:pPr>
              <a:buFont typeface="Wingdings" panose="05000000000000000000" pitchFamily="2" charset="2"/>
              <a:buChar char="q"/>
            </a:pPr>
            <a:r>
              <a:rPr lang="en-US" sz="2200" b="1" dirty="0">
                <a:latin typeface="Arial"/>
                <a:ea typeface="+mn-lt"/>
                <a:cs typeface="Arial"/>
              </a:rPr>
              <a:t> Problem Statement </a:t>
            </a:r>
          </a:p>
          <a:p>
            <a:pPr>
              <a:buFont typeface="Wingdings" panose="05000000000000000000" pitchFamily="2" charset="2"/>
              <a:buChar char="q"/>
            </a:pPr>
            <a:r>
              <a:rPr lang="en-US" sz="2200" b="1" dirty="0">
                <a:latin typeface="Arial"/>
                <a:ea typeface="+mn-lt"/>
                <a:cs typeface="Arial"/>
              </a:rPr>
              <a:t> Proposed Solutions</a:t>
            </a:r>
          </a:p>
          <a:p>
            <a:pPr>
              <a:buFont typeface="Wingdings" panose="05000000000000000000" pitchFamily="2" charset="2"/>
              <a:buChar char="q"/>
            </a:pPr>
            <a:r>
              <a:rPr lang="en-US" sz="2200" b="1" dirty="0">
                <a:latin typeface="Arial"/>
                <a:ea typeface="+mn-lt"/>
                <a:cs typeface="Arial"/>
              </a:rPr>
              <a:t> Technology Used</a:t>
            </a:r>
            <a:endParaRPr lang="en-US" sz="2200" dirty="0">
              <a:latin typeface="Arial"/>
              <a:cs typeface="Arial"/>
            </a:endParaRPr>
          </a:p>
          <a:p>
            <a:pPr>
              <a:buFont typeface="Wingdings" panose="05000000000000000000" pitchFamily="2" charset="2"/>
              <a:buChar char="q"/>
            </a:pPr>
            <a:r>
              <a:rPr lang="en-US" sz="2200" b="1" dirty="0">
                <a:latin typeface="Arial"/>
                <a:ea typeface="+mn-lt"/>
                <a:cs typeface="+mn-lt"/>
              </a:rPr>
              <a:t> Wow Factor </a:t>
            </a:r>
            <a:endParaRPr lang="en-US" sz="2200" dirty="0">
              <a:latin typeface="Arial"/>
              <a:ea typeface="+mn-lt"/>
              <a:cs typeface="+mn-lt"/>
            </a:endParaRPr>
          </a:p>
          <a:p>
            <a:pPr>
              <a:buFont typeface="Wingdings" panose="05000000000000000000" pitchFamily="2" charset="2"/>
              <a:buChar char="q"/>
            </a:pPr>
            <a:r>
              <a:rPr lang="en-US" sz="2200" b="1" dirty="0">
                <a:latin typeface="Arial"/>
                <a:ea typeface="+mn-lt"/>
                <a:cs typeface="+mn-lt"/>
              </a:rPr>
              <a:t> End Users</a:t>
            </a:r>
          </a:p>
          <a:p>
            <a:pPr>
              <a:buFont typeface="Wingdings" panose="05000000000000000000" pitchFamily="2" charset="2"/>
              <a:buChar char="q"/>
            </a:pPr>
            <a:r>
              <a:rPr lang="en-US" sz="2200" b="1" dirty="0">
                <a:latin typeface="Arial"/>
                <a:ea typeface="+mn-lt"/>
                <a:cs typeface="+mn-lt"/>
              </a:rPr>
              <a:t> Results</a:t>
            </a:r>
          </a:p>
          <a:p>
            <a:pPr>
              <a:buFont typeface="Wingdings" panose="05000000000000000000" pitchFamily="2" charset="2"/>
              <a:buChar char="q"/>
            </a:pPr>
            <a:r>
              <a:rPr lang="en-US" sz="2200" b="1" dirty="0">
                <a:latin typeface="Arial"/>
                <a:ea typeface="+mn-lt"/>
                <a:cs typeface="+mn-lt"/>
              </a:rPr>
              <a:t> Conclusion</a:t>
            </a:r>
          </a:p>
          <a:p>
            <a:pPr>
              <a:buFont typeface="Wingdings" panose="05000000000000000000" pitchFamily="2" charset="2"/>
              <a:buChar char="q"/>
            </a:pPr>
            <a:r>
              <a:rPr lang="en-US" sz="2200" b="1" dirty="0">
                <a:latin typeface="Arial"/>
                <a:ea typeface="+mn-lt"/>
                <a:cs typeface="+mn-lt"/>
              </a:rPr>
              <a:t> Git-Hub Link</a:t>
            </a:r>
          </a:p>
          <a:p>
            <a:pPr>
              <a:buFont typeface="Wingdings" panose="05000000000000000000" pitchFamily="2" charset="2"/>
              <a:buChar char="q"/>
            </a:pPr>
            <a:r>
              <a:rPr lang="en-US" sz="2200" b="1" dirty="0">
                <a:latin typeface="Arial"/>
                <a:ea typeface="+mn-lt"/>
                <a:cs typeface="+mn-lt"/>
              </a:rPr>
              <a:t> Future Scope</a:t>
            </a:r>
          </a:p>
          <a:p>
            <a:pPr>
              <a:buFont typeface="Wingdings" panose="05000000000000000000" pitchFamily="2" charset="2"/>
              <a:buChar char="q"/>
            </a:pPr>
            <a:r>
              <a:rPr lang="en-US" sz="2200" b="1" dirty="0">
                <a:latin typeface="Arial"/>
                <a:ea typeface="+mn-lt"/>
                <a:cs typeface="+mn-lt"/>
              </a:rPr>
              <a:t> IBM Certifications</a:t>
            </a:r>
          </a:p>
          <a:p>
            <a:pPr>
              <a:buFont typeface="Wingdings" panose="05000000000000000000" pitchFamily="2" charset="2"/>
              <a:buChar char="q"/>
            </a:pPr>
            <a:endParaRPr lang="en-US" sz="2200" b="1" dirty="0">
              <a:latin typeface="Arial"/>
              <a:ea typeface="+mn-lt"/>
              <a:cs typeface="+mn-lt"/>
            </a:endParaRPr>
          </a:p>
          <a:p>
            <a:pPr>
              <a:buFont typeface="Wingdings" panose="05000000000000000000" pitchFamily="2" charset="2"/>
              <a:buChar char="q"/>
            </a:pPr>
            <a:endParaRPr lang="en-US" sz="2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3" y="820143"/>
            <a:ext cx="11029616" cy="530296"/>
          </a:xfrm>
        </p:spPr>
        <p:txBody>
          <a:bodyPr>
            <a:normAutofit fontScale="90000"/>
          </a:bodyPr>
          <a:lstStyle/>
          <a:p>
            <a:r>
              <a:rPr lang="en-US" sz="4400" b="1" dirty="0">
                <a:solidFill>
                  <a:schemeClr val="accent1"/>
                </a:solidFill>
                <a:cs typeface="Arial" panose="020B0604020202020204" pitchFamily="34" charset="0"/>
              </a:rPr>
              <a:t>Problem Statement</a:t>
            </a:r>
            <a:endParaRPr lang="en-US" sz="4400" dirty="0">
              <a:cs typeface="Arial" panose="020B06040202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755059"/>
            <a:ext cx="11029615" cy="4908065"/>
          </a:xfrm>
        </p:spPr>
        <p:txBody>
          <a:bodyPr>
            <a:noAutofit/>
          </a:bodyPr>
          <a:lstStyle/>
          <a:p>
            <a:pPr marL="36900" marR="0" indent="-342900" algn="just">
              <a:lnSpc>
                <a:spcPct val="125000"/>
              </a:lnSpc>
              <a:spcBef>
                <a:spcPts val="0"/>
              </a:spcBef>
              <a:spcAft>
                <a:spcPts val="0"/>
              </a:spcAft>
              <a:buSzPct val="120000"/>
              <a:buFont typeface="Wingdings" panose="05000000000000000000" pitchFamily="2" charset="2"/>
              <a:buChar char="§"/>
            </a:pPr>
            <a:r>
              <a:rPr lang="en-IN" sz="2200" kern="0" dirty="0">
                <a:effectLst/>
                <a:ea typeface="Times New Roman" panose="02020603050405020304" pitchFamily="18" charset="0"/>
                <a:cs typeface="Latha" panose="020B0604020202020204" pitchFamily="34" charset="0"/>
              </a:rPr>
              <a:t>In today's health-conscious society, individuals are increasingly seeking personalized nutrition guidance that goes beyond generic diet plans. Existing tools often fail to provide real-time adaptability and do not consider the holistic aspects of a person's lifestyle, including cultural preferences, allergies and evolving health conditions. Additionally, dieticians and nutritionists face significant challenges in scaling personalized consultations due to time and resource constraints.</a:t>
            </a:r>
            <a:endParaRPr lang="en-IN" sz="2200" kern="100" dirty="0">
              <a:ea typeface="Times New Roman" panose="02020603050405020304" pitchFamily="18" charset="0"/>
              <a:cs typeface="Latha" panose="020B0604020202020204" pitchFamily="34" charset="0"/>
            </a:endParaRPr>
          </a:p>
          <a:p>
            <a:pPr marR="0" algn="just">
              <a:lnSpc>
                <a:spcPct val="125000"/>
              </a:lnSpc>
              <a:spcBef>
                <a:spcPts val="0"/>
              </a:spcBef>
              <a:spcAft>
                <a:spcPts val="0"/>
              </a:spcAft>
              <a:buSzPct val="120000"/>
              <a:buFont typeface="Wingdings" panose="05000000000000000000" pitchFamily="2" charset="2"/>
              <a:buChar char="§"/>
            </a:pPr>
            <a:endParaRPr lang="en-IN" sz="2200" kern="100" dirty="0">
              <a:effectLst/>
              <a:ea typeface="Calibri" panose="020F0502020204030204" pitchFamily="34" charset="0"/>
              <a:cs typeface="Latha" panose="020B0604020202020204" pitchFamily="34" charset="0"/>
            </a:endParaRPr>
          </a:p>
          <a:p>
            <a:pPr marL="36900" marR="0" indent="-342900" algn="just">
              <a:lnSpc>
                <a:spcPct val="125000"/>
              </a:lnSpc>
              <a:spcBef>
                <a:spcPts val="0"/>
              </a:spcBef>
              <a:spcAft>
                <a:spcPts val="0"/>
              </a:spcAft>
              <a:buSzPct val="120000"/>
              <a:buFont typeface="Wingdings" panose="05000000000000000000" pitchFamily="2" charset="2"/>
              <a:buChar char="§"/>
            </a:pPr>
            <a:r>
              <a:rPr lang="en-IN" sz="2200" kern="0" dirty="0">
                <a:effectLst/>
                <a:ea typeface="Times New Roman" panose="02020603050405020304" pitchFamily="18" charset="0"/>
                <a:cs typeface="Latha" panose="020B0604020202020204" pitchFamily="34" charset="0"/>
              </a:rPr>
              <a:t>Generative AI offers a transformative opportunity to address these challenges by creating an intelligent, interactive and adaptive virtual nutrition assistant. This project aims to develop "The Smartest AI Nutrition Assistant" leveraging state-of-the-art generative AI models to deliver a comprehensive and personalized nutrition experience. </a:t>
            </a:r>
            <a:endParaRPr lang="en-IN" sz="2200" kern="100" dirty="0">
              <a:effectLst/>
              <a:ea typeface="Calibri" panose="020F0502020204030204" pitchFamily="34" charset="0"/>
              <a:cs typeface="Latha" panose="020B0604020202020204" pitchFamily="34" charset="0"/>
            </a:endParaRPr>
          </a:p>
          <a:p>
            <a:pPr algn="just">
              <a:lnSpc>
                <a:spcPct val="125000"/>
              </a:lnSpc>
              <a:buSzPct val="120000"/>
              <a:buFont typeface="Wingdings" panose="05000000000000000000" pitchFamily="2" charset="2"/>
              <a:buChar char="§"/>
            </a:pPr>
            <a:endParaRPr lang="en-US" sz="2200" dirty="0">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5898"/>
            <a:ext cx="11029616" cy="530296"/>
          </a:xfrm>
        </p:spPr>
        <p:txBody>
          <a:bodyPr>
            <a:normAutofit fontScale="90000"/>
          </a:bodyPr>
          <a:lstStyle/>
          <a:p>
            <a:r>
              <a:rPr lang="en-US" sz="4400" b="1" dirty="0">
                <a:solidFill>
                  <a:schemeClr val="accent1"/>
                </a:solidFill>
                <a:ea typeface="+mn-lt"/>
                <a:cs typeface="Arial" panose="020B0604020202020204" pitchFamily="34" charset="0"/>
              </a:rPr>
              <a:t>Proposed Solution</a:t>
            </a:r>
            <a:endParaRPr lang="en-US" sz="4400" b="1" dirty="0">
              <a:solidFill>
                <a:schemeClr val="accent1"/>
              </a:solidFill>
              <a:cs typeface="Arial" panose="020B06040202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637072"/>
            <a:ext cx="11029615" cy="6120580"/>
          </a:xfrm>
        </p:spPr>
        <p:txBody>
          <a:bodyPr>
            <a:noAutofit/>
          </a:bodyPr>
          <a:lstStyle/>
          <a:p>
            <a:pPr marL="0" indent="0" algn="just">
              <a:lnSpc>
                <a:spcPct val="125000"/>
              </a:lnSpc>
              <a:buNone/>
            </a:pPr>
            <a:r>
              <a:rPr lang="en-IN" sz="2200" kern="0" dirty="0">
                <a:effectLst/>
                <a:ea typeface="Times New Roman" panose="02020603050405020304" pitchFamily="18" charset="0"/>
                <a:cs typeface="Latha" panose="020B0604020202020204" pitchFamily="34" charset="0"/>
              </a:rPr>
              <a:t>To address the challenges of personalized nutrition guidance, we propose the development of "The Smartest AI Nutrition Assistant“, aims to revolutionize personalized nutrition by providing an intelligent, adaptive and user-centric solution. By combining advanced AI technologies with deep understanding of individual needs, this platform will empower users to make informed dietary choices, ultimately enhancing their health and well-being. The solution will encompass the following components:</a:t>
            </a:r>
          </a:p>
          <a:p>
            <a:pPr algn="just">
              <a:lnSpc>
                <a:spcPct val="125000"/>
              </a:lnSpc>
              <a:buSzPct val="100000"/>
              <a:buFont typeface="Wingdings" panose="05000000000000000000" pitchFamily="2" charset="2"/>
              <a:buChar char="ü"/>
            </a:pPr>
            <a:r>
              <a:rPr lang="en-IN" sz="2200" kern="0" dirty="0">
                <a:effectLst/>
                <a:ea typeface="Times New Roman" panose="02020603050405020304" pitchFamily="18" charset="0"/>
              </a:rPr>
              <a:t> Personalized Meal Planning</a:t>
            </a:r>
          </a:p>
          <a:p>
            <a:pPr algn="just">
              <a:lnSpc>
                <a:spcPct val="125000"/>
              </a:lnSpc>
              <a:buSzPct val="100000"/>
              <a:buFont typeface="Wingdings" panose="05000000000000000000" pitchFamily="2" charset="2"/>
              <a:buChar char="ü"/>
            </a:pPr>
            <a:r>
              <a:rPr lang="en-IN" sz="2200" kern="0" dirty="0">
                <a:effectLst/>
                <a:ea typeface="Times New Roman" panose="02020603050405020304" pitchFamily="18" charset="0"/>
              </a:rPr>
              <a:t> User-Friendly Interface</a:t>
            </a:r>
            <a:endParaRPr lang="en-IN" sz="2200" kern="0" dirty="0">
              <a:ea typeface="Times New Roman" panose="02020603050405020304" pitchFamily="18" charset="0"/>
              <a:cs typeface="Latha" panose="020B0604020202020204" pitchFamily="34" charset="0"/>
            </a:endParaRPr>
          </a:p>
          <a:p>
            <a:pPr algn="just">
              <a:lnSpc>
                <a:spcPct val="125000"/>
              </a:lnSpc>
              <a:buSzPct val="100000"/>
              <a:buFont typeface="Wingdings" panose="05000000000000000000" pitchFamily="2" charset="2"/>
              <a:buChar char="ü"/>
            </a:pPr>
            <a:r>
              <a:rPr lang="en-IN" sz="2200" kern="0" dirty="0">
                <a:effectLst/>
                <a:ea typeface="Times New Roman" panose="02020603050405020304" pitchFamily="18" charset="0"/>
              </a:rPr>
              <a:t> Contextual Explanations and Education</a:t>
            </a:r>
            <a:endParaRPr lang="en-IN" sz="2200" kern="0" dirty="0">
              <a:effectLst/>
              <a:ea typeface="Times New Roman" panose="02020603050405020304" pitchFamily="18" charset="0"/>
              <a:cs typeface="Latha" panose="020B0604020202020204" pitchFamily="34" charset="0"/>
            </a:endParaRPr>
          </a:p>
          <a:p>
            <a:pPr algn="just">
              <a:lnSpc>
                <a:spcPct val="125000"/>
              </a:lnSpc>
              <a:buSzPct val="100000"/>
              <a:buFont typeface="Wingdings" panose="05000000000000000000" pitchFamily="2" charset="2"/>
              <a:buChar char="ü"/>
            </a:pPr>
            <a:r>
              <a:rPr lang="en-IN" sz="2200" kern="0" dirty="0">
                <a:effectLst/>
                <a:ea typeface="Times New Roman" panose="02020603050405020304" pitchFamily="18" charset="0"/>
              </a:rPr>
              <a:t> Real-Time Adaptability</a:t>
            </a:r>
            <a:endParaRPr lang="en-IN" sz="2200" kern="0" dirty="0">
              <a:ea typeface="Times New Roman" panose="02020603050405020304" pitchFamily="18" charset="0"/>
              <a:cs typeface="Latha" panose="020B0604020202020204" pitchFamily="34" charset="0"/>
            </a:endParaRPr>
          </a:p>
          <a:p>
            <a:pPr marL="0" indent="0" algn="just">
              <a:lnSpc>
                <a:spcPct val="125000"/>
              </a:lnSpc>
              <a:buNone/>
            </a:pPr>
            <a:endParaRPr lang="en-IN" sz="2200" kern="100" dirty="0">
              <a:effectLst/>
              <a:ea typeface="Calibri" panose="020F0502020204030204" pitchFamily="34" charset="0"/>
              <a:cs typeface="Latha" panose="020B0604020202020204" pitchFamily="34" charset="0"/>
            </a:endParaRPr>
          </a:p>
          <a:p>
            <a:pPr marL="0" indent="0" algn="just">
              <a:lnSpc>
                <a:spcPct val="125000"/>
              </a:lnSpc>
              <a:buNone/>
            </a:pPr>
            <a:endParaRPr lang="en-IN" sz="2200" kern="100" dirty="0">
              <a:effectLst/>
              <a:ea typeface="Calibri" panose="020F0502020204030204" pitchFamily="34" charset="0"/>
              <a:cs typeface="Latha" panose="020B0604020202020204" pitchFamily="34" charset="0"/>
            </a:endParaRPr>
          </a:p>
          <a:p>
            <a:pPr marL="0" indent="0" algn="just">
              <a:lnSpc>
                <a:spcPct val="125000"/>
              </a:lnSpc>
              <a:buNone/>
            </a:pPr>
            <a:endParaRPr lang="en-US" sz="2200" dirty="0">
              <a:ea typeface="Calibri"/>
              <a:cs typeface="Calibri"/>
            </a:endParaRPr>
          </a:p>
        </p:txBody>
      </p:sp>
    </p:spTree>
    <p:extLst>
      <p:ext uri="{BB962C8B-B14F-4D97-AF65-F5344CB8AC3E}">
        <p14:creationId xmlns:p14="http://schemas.microsoft.com/office/powerpoint/2010/main" val="198764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2230"/>
            <a:ext cx="11029616" cy="530296"/>
          </a:xfrm>
        </p:spPr>
        <p:txBody>
          <a:bodyPr>
            <a:normAutofit fontScale="90000"/>
          </a:bodyPr>
          <a:lstStyle/>
          <a:p>
            <a:r>
              <a:rPr lang="en-US" sz="4400" b="1" dirty="0">
                <a:solidFill>
                  <a:schemeClr val="accent1"/>
                </a:solidFill>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52526"/>
            <a:ext cx="11613485" cy="2642838"/>
          </a:xfrm>
        </p:spPr>
        <p:txBody>
          <a:bodyPr vert="horz" lIns="91440" tIns="45720" rIns="91440" bIns="45720" rtlCol="0" anchor="ctr">
            <a:noAutofit/>
          </a:bodyPr>
          <a:lstStyle/>
          <a:p>
            <a:pPr>
              <a:buSzPct val="100000"/>
              <a:buFont typeface="Wingdings" panose="05000000000000000000" pitchFamily="2" charset="2"/>
              <a:buChar char="Ø"/>
            </a:pPr>
            <a:r>
              <a:rPr lang="en-US" sz="2400" dirty="0">
                <a:ea typeface="Calibri"/>
                <a:cs typeface="Calibri"/>
              </a:rPr>
              <a:t> IBM Cloud Lite Services</a:t>
            </a:r>
          </a:p>
          <a:p>
            <a:pPr>
              <a:buSzPct val="100000"/>
              <a:buFont typeface="Wingdings" panose="05000000000000000000" pitchFamily="2" charset="2"/>
              <a:buChar char="Ø"/>
            </a:pPr>
            <a:r>
              <a:rPr lang="en-US" sz="2400" dirty="0">
                <a:ea typeface="Calibri"/>
                <a:cs typeface="Calibri"/>
              </a:rPr>
              <a:t> Natural Language Processing (NLP)</a:t>
            </a:r>
          </a:p>
          <a:p>
            <a:pPr>
              <a:buSzPct val="100000"/>
              <a:buFont typeface="Wingdings" panose="05000000000000000000" pitchFamily="2" charset="2"/>
              <a:buChar char="Ø"/>
            </a:pPr>
            <a:r>
              <a:rPr lang="en-US" sz="2400" dirty="0">
                <a:ea typeface="Calibri"/>
                <a:cs typeface="Calibri"/>
              </a:rPr>
              <a:t> IBM Granite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1" y="771730"/>
            <a:ext cx="11029616" cy="530296"/>
          </a:xfrm>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424182"/>
            <a:ext cx="11029615" cy="2937181"/>
          </a:xfrm>
        </p:spPr>
        <p:txBody>
          <a:bodyPr>
            <a:normAutofit/>
          </a:bodyPr>
          <a:lstStyle/>
          <a:p>
            <a:pPr>
              <a:buSzPct val="100000"/>
              <a:buFont typeface="Wingdings" panose="05000000000000000000" pitchFamily="2" charset="2"/>
              <a:buChar char="Ø"/>
            </a:pPr>
            <a:r>
              <a:rPr lang="en-IN" sz="2400" dirty="0"/>
              <a:t> IBM Cloud Watsonx AI Studio</a:t>
            </a:r>
          </a:p>
          <a:p>
            <a:pPr>
              <a:buSzPct val="100000"/>
              <a:buFont typeface="Wingdings" panose="05000000000000000000" pitchFamily="2" charset="2"/>
              <a:buChar char="Ø"/>
            </a:pPr>
            <a:r>
              <a:rPr lang="en-IN" sz="2400" dirty="0"/>
              <a:t> IBM Cloud </a:t>
            </a:r>
            <a:r>
              <a:rPr lang="en-IN" sz="2400" dirty="0" err="1"/>
              <a:t>Watsonx</a:t>
            </a:r>
            <a:r>
              <a:rPr lang="en-IN" sz="2400" dirty="0"/>
              <a:t> AI Runtime</a:t>
            </a:r>
          </a:p>
          <a:p>
            <a:pPr>
              <a:buSzPct val="100000"/>
              <a:buFont typeface="Wingdings" panose="05000000000000000000" pitchFamily="2" charset="2"/>
              <a:buChar char="Ø"/>
            </a:pPr>
            <a:r>
              <a:rPr lang="en-IN" sz="2400" dirty="0"/>
              <a:t> IBM Cloud Agent Lab</a:t>
            </a:r>
          </a:p>
          <a:p>
            <a:pPr>
              <a:buSzPct val="100000"/>
              <a:buFont typeface="Wingdings" panose="05000000000000000000" pitchFamily="2" charset="2"/>
              <a:buChar char="Ø"/>
            </a:pPr>
            <a:r>
              <a:rPr lang="en-IN" sz="2400" dirty="0"/>
              <a:t> 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dirty="0">
                <a:solidFill>
                  <a:schemeClr val="accent1"/>
                </a:solidFill>
                <a:ea typeface="+mj-lt"/>
                <a:cs typeface="Arial"/>
              </a:rPr>
              <a:t>Wow factors</a:t>
            </a:r>
            <a:endParaRPr lang="en-US" sz="40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91961"/>
            <a:ext cx="11029615" cy="4673324"/>
          </a:xfrm>
        </p:spPr>
        <p:txBody>
          <a:bodyPr>
            <a:noAutofit/>
          </a:bodyPr>
          <a:lstStyle/>
          <a:p>
            <a:pPr marL="0" indent="0" algn="just">
              <a:buNone/>
            </a:pPr>
            <a:r>
              <a:rPr lang="en-US" sz="2100" b="0" i="0" dirty="0">
                <a:effectLst/>
                <a:cs typeface="Arial" panose="020B0604020202020204" pitchFamily="34" charset="0"/>
              </a:rPr>
              <a:t>	The assistant continuously learns from user interactions, health data, and feedback to provide personalized meal plans and recommendations that evolve with the user's lifestyle, preferences, and health conditions.</a:t>
            </a:r>
          </a:p>
          <a:p>
            <a:pPr marL="457200" indent="-457200" algn="just">
              <a:buFont typeface="+mj-lt"/>
              <a:buAutoNum type="arabicPeriod"/>
            </a:pPr>
            <a:r>
              <a:rPr lang="en-US" sz="2100" b="1" i="0" dirty="0">
                <a:effectLst/>
                <a:cs typeface="Arial" panose="020B0604020202020204" pitchFamily="34" charset="0"/>
              </a:rPr>
              <a:t>Personalized meal planning with AI-generated recipes: </a:t>
            </a:r>
            <a:r>
              <a:rPr lang="en-US" sz="2100" b="0" i="0" dirty="0">
                <a:effectLst/>
                <a:cs typeface="Arial" panose="020B0604020202020204" pitchFamily="34" charset="0"/>
              </a:rPr>
              <a:t>Create customized meal plans with unique recipes tailored to individual tastes, dietary needs, and health goals.</a:t>
            </a:r>
          </a:p>
          <a:p>
            <a:pPr marL="457200" indent="-457200" algn="just">
              <a:buFont typeface="+mj-lt"/>
              <a:buAutoNum type="arabicPeriod"/>
            </a:pPr>
            <a:r>
              <a:rPr lang="en-US" sz="2100" b="1" i="0" dirty="0">
                <a:effectLst/>
                <a:cs typeface="Arial" panose="020B0604020202020204" pitchFamily="34" charset="0"/>
              </a:rPr>
              <a:t>Real-time nutrient analysis: </a:t>
            </a:r>
            <a:r>
              <a:rPr lang="en-US" sz="2100" b="0" i="0" dirty="0">
                <a:effectLst/>
                <a:cs typeface="Arial" panose="020B0604020202020204" pitchFamily="34" charset="0"/>
              </a:rPr>
              <a:t>Provide instant analysis of nutritional content, including macronutrients, micronutrients, and potential allergens.</a:t>
            </a:r>
          </a:p>
          <a:p>
            <a:pPr marL="457200" indent="-457200" algn="just">
              <a:buFont typeface="+mj-lt"/>
              <a:buAutoNum type="arabicPeriod"/>
            </a:pPr>
            <a:r>
              <a:rPr lang="en-US" sz="2100" b="1" i="0" dirty="0">
                <a:effectLst/>
                <a:cs typeface="Arial" panose="020B0604020202020204" pitchFamily="34" charset="0"/>
              </a:rPr>
              <a:t>Smart grocery shopping: </a:t>
            </a:r>
            <a:r>
              <a:rPr lang="en-US" sz="2100" b="0" i="0" dirty="0">
                <a:effectLst/>
                <a:cs typeface="Arial" panose="020B0604020202020204" pitchFamily="34" charset="0"/>
              </a:rPr>
              <a:t>Generate grocery lists, suggest healthy alternatives, and offer in-store navigation.</a:t>
            </a:r>
          </a:p>
          <a:p>
            <a:pPr marL="457200" indent="-457200" algn="just">
              <a:buFont typeface="+mj-lt"/>
              <a:buAutoNum type="arabicPeriod"/>
            </a:pPr>
            <a:r>
              <a:rPr lang="en-US" sz="2100" b="1" i="0" dirty="0">
                <a:effectLst/>
                <a:cs typeface="Arial" panose="020B0604020202020204" pitchFamily="34" charset="0"/>
              </a:rPr>
              <a:t>Conversational interface: </a:t>
            </a:r>
            <a:r>
              <a:rPr lang="en-US" sz="2100" b="0" i="0" dirty="0">
                <a:effectLst/>
                <a:cs typeface="Arial" panose="020B0604020202020204" pitchFamily="34" charset="0"/>
              </a:rPr>
              <a:t>Engage users with a friendly, conversational AI assistant that provides personalized guidance and support.</a:t>
            </a:r>
          </a:p>
          <a:p>
            <a:pPr marL="457200" indent="-457200" algn="just">
              <a:buFont typeface="+mj-lt"/>
              <a:buAutoNum type="arabicPeriod"/>
            </a:pPr>
            <a:r>
              <a:rPr lang="en-US" sz="2100" b="1" i="0" dirty="0">
                <a:effectLst/>
                <a:cs typeface="Arial" panose="020B0604020202020204" pitchFamily="34" charset="0"/>
              </a:rPr>
              <a:t>Dynamic meal planning adjustments: </a:t>
            </a:r>
            <a:r>
              <a:rPr lang="en-US" sz="2100" b="0" i="0" dirty="0">
                <a:effectLst/>
                <a:cs typeface="Arial" panose="020B0604020202020204" pitchFamily="34" charset="0"/>
              </a:rPr>
              <a:t>Continuously update meal plans based on user feedback, progress, and changing dietary needs.</a:t>
            </a:r>
          </a:p>
          <a:p>
            <a:pPr algn="just"/>
            <a:endParaRPr lang="en-IN" sz="2100" dirty="0">
              <a:ea typeface="Calibri"/>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2202"/>
            <a:ext cx="11029615" cy="3733595"/>
          </a:xfrm>
        </p:spPr>
        <p:txBody>
          <a:bodyPr>
            <a:normAutofit/>
          </a:bodyPr>
          <a:lstStyle/>
          <a:p>
            <a:pPr>
              <a:buSzPct val="120000"/>
              <a:buFont typeface="Wingdings 2" panose="05020102010507070707" pitchFamily="18" charset="2"/>
              <a:buChar char=""/>
            </a:pPr>
            <a:r>
              <a:rPr lang="en-IN" sz="2400" kern="0" dirty="0">
                <a:effectLst/>
                <a:ea typeface="Times New Roman" panose="02020603050405020304" pitchFamily="18" charset="0"/>
              </a:rPr>
              <a:t> Health-Conscious Individuals</a:t>
            </a:r>
          </a:p>
          <a:p>
            <a:pPr>
              <a:buSzPct val="120000"/>
              <a:buFont typeface="Wingdings 2" panose="05020102010507070707" pitchFamily="18" charset="2"/>
              <a:buChar char=""/>
            </a:pPr>
            <a:r>
              <a:rPr lang="en-IN" sz="2400" kern="0" dirty="0">
                <a:effectLst/>
                <a:ea typeface="Times New Roman" panose="02020603050405020304" pitchFamily="18" charset="0"/>
              </a:rPr>
              <a:t> Individuals Managing Health Conditions</a:t>
            </a:r>
          </a:p>
          <a:p>
            <a:pPr>
              <a:buSzPct val="120000"/>
              <a:buFont typeface="Wingdings 2" panose="05020102010507070707" pitchFamily="18" charset="2"/>
              <a:buChar char=""/>
            </a:pPr>
            <a:r>
              <a:rPr lang="en-IN" sz="2400" kern="0" dirty="0">
                <a:effectLst/>
                <a:ea typeface="Times New Roman" panose="02020603050405020304" pitchFamily="18" charset="0"/>
              </a:rPr>
              <a:t> Fitness Enthusiasts and Athletes</a:t>
            </a:r>
          </a:p>
          <a:p>
            <a:pPr>
              <a:buSzPct val="120000"/>
              <a:buFont typeface="Wingdings 2" panose="05020102010507070707" pitchFamily="18" charset="2"/>
              <a:buChar char=""/>
            </a:pPr>
            <a:r>
              <a:rPr lang="en-IN" sz="2400" kern="0" dirty="0">
                <a:effectLst/>
                <a:ea typeface="Times New Roman" panose="02020603050405020304" pitchFamily="18" charset="0"/>
              </a:rPr>
              <a:t> Busy Professionals and Families</a:t>
            </a:r>
            <a:endParaRPr lang="en-IN" sz="2400" kern="0" dirty="0">
              <a:ea typeface="Times New Roman" panose="02020603050405020304" pitchFamily="18" charset="0"/>
            </a:endParaRPr>
          </a:p>
          <a:p>
            <a:pPr>
              <a:buSzPct val="120000"/>
              <a:buFont typeface="Wingdings 2" panose="05020102010507070707" pitchFamily="18" charset="2"/>
              <a:buChar char=""/>
            </a:pPr>
            <a:r>
              <a:rPr lang="en-IN" sz="2400" kern="0" dirty="0">
                <a:effectLst/>
                <a:ea typeface="Times New Roman" panose="02020603050405020304" pitchFamily="18" charset="0"/>
              </a:rPr>
              <a:t> Nutrition Students and Professionals</a:t>
            </a:r>
          </a:p>
          <a:p>
            <a:pPr>
              <a:buSzPct val="120000"/>
              <a:buFont typeface="Wingdings 2" panose="05020102010507070707" pitchFamily="18" charset="2"/>
              <a:buChar char=""/>
            </a:pPr>
            <a:r>
              <a:rPr lang="en-IN" sz="2400" kern="0" dirty="0">
                <a:effectLst/>
                <a:ea typeface="Times New Roman" panose="02020603050405020304" pitchFamily="18" charset="0"/>
              </a:rPr>
              <a:t> Health Coaches and Dietitians</a:t>
            </a:r>
            <a:endParaRPr lang="en-IN" sz="2400" dirty="0">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5E9FCAA9-DF5C-D48F-4D53-1FEDFCE85437}"/>
              </a:ext>
            </a:extLst>
          </p:cNvPr>
          <p:cNvPicPr>
            <a:picLocks noChangeAspect="1"/>
          </p:cNvPicPr>
          <p:nvPr/>
        </p:nvPicPr>
        <p:blipFill>
          <a:blip r:embed="rId2"/>
          <a:stretch>
            <a:fillRect/>
          </a:stretch>
        </p:blipFill>
        <p:spPr>
          <a:xfrm>
            <a:off x="674850" y="1399880"/>
            <a:ext cx="11029616" cy="4755964"/>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293</TotalTime>
  <Words>685</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Franklin Gothic Book</vt:lpstr>
      <vt:lpstr>Franklin Gothic Demi</vt:lpstr>
      <vt:lpstr>Times New Roman</vt:lpstr>
      <vt:lpstr>Wingdings</vt:lpstr>
      <vt:lpstr>Wingdings 2</vt:lpstr>
      <vt:lpstr>DividendVTI</vt:lpstr>
      <vt:lpstr>Nutrition agent</vt:lpstr>
      <vt:lpstr>OUTLINE</vt:lpstr>
      <vt:lpstr>Problem Statement</vt:lpstr>
      <vt:lpstr>Proposed Solution</vt:lpstr>
      <vt:lpstr>Technology  used</vt:lpstr>
      <vt:lpstr>IBM cloud services used</vt:lpstr>
      <vt:lpstr>Wow factors</vt:lpstr>
      <vt:lpstr>End users</vt:lpstr>
      <vt:lpstr>Results</vt:lpstr>
      <vt:lpstr>AI AGENT - CHAT INTERFACEs</vt:lpstr>
      <vt:lpstr>DEPLOYED AI AGENT</vt:lpstr>
      <vt:lpstr>Conclusion</vt:lpstr>
      <vt:lpstr>Git-Hub Link</vt:lpstr>
      <vt:lpstr>PowerPoint Presentation</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ELCOT</cp:lastModifiedBy>
  <cp:revision>223</cp:revision>
  <dcterms:created xsi:type="dcterms:W3CDTF">2021-05-26T16:50:10Z</dcterms:created>
  <dcterms:modified xsi:type="dcterms:W3CDTF">2025-08-02T12:12:03Z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