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25.2.2017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69-FF2A-4263-804E-0299FA97882C}" type="datetimeFigureOut">
              <a:rPr lang="tr-TR" smtClean="0"/>
              <a:t>26.2.2017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669-FF2A-4263-804E-0299FA97882C}" type="datetimeFigureOut">
              <a:rPr lang="tr-TR" smtClean="0"/>
              <a:t>25.2.2017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D729-0F8C-4B3F-B4ED-5DE1438C0FF4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yscalls.kernelgro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Introduction to BeagleBone</a:t>
            </a:r>
            <a:br>
              <a:rPr lang="tr-TR" dirty="0" smtClean="0"/>
            </a:br>
            <a:r>
              <a:rPr lang="tr-TR" dirty="0" smtClean="0"/>
              <a:t>Programming with C/C++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Trying the Steps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gcc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‐E 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helloworld.c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processed.c</a:t>
            </a:r>
            <a:endParaRPr lang="tr-TR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ls</a:t>
            </a:r>
          </a:p>
          <a:p>
            <a:pPr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helloworld.cpp processed.cpp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‐S processed.cpp ‐o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helloworld.s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gcc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‐c helloworld.s</a:t>
            </a: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ls</a:t>
            </a: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helloworld.cpp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helloworld.o helloworld.s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processed.c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helloworld.o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‐o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ls</a:t>
            </a:r>
          </a:p>
          <a:p>
            <a:pPr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helloworld helloworld.cpp helloworld.o helloworld.s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processed.c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objdump –D helloworld | less</a:t>
            </a: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./helloworld</a:t>
            </a:r>
          </a:p>
          <a:p>
            <a:pPr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Hello World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$ objdump -S --disassemble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helloworld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&gt; test.dump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Static Compilation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</a:t>
            </a:r>
            <a:r>
              <a:rPr lang="tr-TR" b="1" dirty="0" smtClean="0"/>
              <a:t>cc</a:t>
            </a:r>
            <a:r>
              <a:rPr lang="en-US" b="1" dirty="0" smtClean="0"/>
              <a:t> </a:t>
            </a:r>
            <a:r>
              <a:rPr lang="en-US" b="1" dirty="0"/>
              <a:t>‐O3 </a:t>
            </a:r>
            <a:r>
              <a:rPr lang="tr-TR" b="1" dirty="0" smtClean="0"/>
              <a:t>test</a:t>
            </a:r>
            <a:r>
              <a:rPr lang="en-US" b="1" dirty="0" smtClean="0"/>
              <a:t>.c </a:t>
            </a:r>
            <a:r>
              <a:rPr lang="en-US" b="1" dirty="0"/>
              <a:t>‐static ‐o </a:t>
            </a:r>
            <a:r>
              <a:rPr lang="en-US" b="1" dirty="0" smtClean="0"/>
              <a:t>s</a:t>
            </a:r>
            <a:r>
              <a:rPr lang="tr-TR" b="1" dirty="0" smtClean="0"/>
              <a:t>taticTest</a:t>
            </a:r>
          </a:p>
          <a:p>
            <a:r>
              <a:rPr lang="en-US" dirty="0"/>
              <a:t>the compiler and linker effectively place all the library routines required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your </a:t>
            </a:r>
            <a:r>
              <a:rPr lang="en-US" dirty="0"/>
              <a:t>code directly within the program </a:t>
            </a:r>
            <a:r>
              <a:rPr lang="en-US" dirty="0" smtClean="0"/>
              <a:t>executable</a:t>
            </a:r>
            <a:endParaRPr lang="tr-TR" dirty="0" smtClean="0"/>
          </a:p>
          <a:p>
            <a:r>
              <a:rPr lang="en-US" dirty="0"/>
              <a:t>program executable size </a:t>
            </a:r>
            <a:r>
              <a:rPr lang="en-US" dirty="0" smtClean="0"/>
              <a:t>grow</a:t>
            </a:r>
            <a:r>
              <a:rPr lang="tr-TR" dirty="0" smtClean="0"/>
              <a:t>s </a:t>
            </a:r>
            <a:r>
              <a:rPr lang="en-US" dirty="0" smtClean="0"/>
              <a:t>significantly</a:t>
            </a:r>
            <a:endParaRPr lang="tr-TR" dirty="0" smtClean="0"/>
          </a:p>
          <a:p>
            <a:r>
              <a:rPr lang="en-US" dirty="0"/>
              <a:t>the program can be executed by ARM </a:t>
            </a:r>
            <a:r>
              <a:rPr lang="en-US" dirty="0" smtClean="0"/>
              <a:t>system</a:t>
            </a:r>
            <a:r>
              <a:rPr lang="tr-TR" dirty="0" smtClean="0"/>
              <a:t>s </a:t>
            </a:r>
            <a:r>
              <a:rPr lang="en-US" dirty="0" smtClean="0"/>
              <a:t>on </a:t>
            </a:r>
            <a:r>
              <a:rPr lang="en-US" dirty="0"/>
              <a:t>which the C++ standard libraries are not installed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Dynamic Libraries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cs typeface="Courier New" pitchFamily="49" charset="0"/>
              </a:rPr>
              <a:t>Use ldd to check your dynamic libraries</a:t>
            </a:r>
          </a:p>
          <a:p>
            <a:pPr>
              <a:buNone/>
            </a:pPr>
            <a:r>
              <a:rPr lang="tr-TR" sz="2000" dirty="0" smtClean="0">
                <a:latin typeface="Courier New" pitchFamily="49" charset="0"/>
                <a:cs typeface="Courier New" pitchFamily="49" charset="0"/>
              </a:rPr>
              <a:t>$ ldd sample</a:t>
            </a:r>
          </a:p>
          <a:p>
            <a:pPr>
              <a:buNone/>
            </a:pPr>
            <a:r>
              <a:rPr lang="tr-TR" sz="2000" dirty="0" smtClean="0">
                <a:latin typeface="Courier New" pitchFamily="49" charset="0"/>
                <a:cs typeface="Courier New" pitchFamily="49" charset="0"/>
              </a:rPr>
              <a:t>        libc.so.6 =&gt; /lib/arm-linux-gnueabihf/libc.so.6 (0xb6e7f000)</a:t>
            </a:r>
          </a:p>
          <a:p>
            <a:pPr>
              <a:buNone/>
            </a:pPr>
            <a:r>
              <a:rPr lang="tr-TR" sz="2000" dirty="0" smtClean="0">
                <a:latin typeface="Courier New" pitchFamily="49" charset="0"/>
                <a:cs typeface="Courier New" pitchFamily="49" charset="0"/>
              </a:rPr>
              <a:t>        /lib/ld-linux-armhf.so.3 (0xb6f75000)</a:t>
            </a:r>
            <a:endParaRPr lang="tr-T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Variables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6072082" cy="220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5536" y="548680"/>
            <a:ext cx="80648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double a = 3.14159;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float b = 25.0;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 = 545;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 = 123;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char e = 'A';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 = true;  // no need for definition in C++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("a value %.4f and size %d bytes (@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%p).\n", a,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(a), &amp;a);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("b value %4.2f and size %d bytes (@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%p).\n", b,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(b), &amp;b);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("c value %d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oct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%o, hex %x) and " \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"size %d bytes (@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%p).\n", c, c, c,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(c), &amp;c);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("d value %d and size %d bytes (@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%p).\n", d,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(d), &amp;d);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("e value %c and size %d bytes (@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%p).\n", 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(e), &amp;e);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("f value %5d and size %d bytes (@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%p).\n", f,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(f), &amp;f);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GNU C Library glibc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hlinkClick r:id="rId2"/>
              </a:rPr>
              <a:t>http://www.gnu.org/software/libc/manual/</a:t>
            </a:r>
            <a:endParaRPr lang="tr-TR" dirty="0" smtClean="0"/>
          </a:p>
          <a:p>
            <a:pPr>
              <a:buNone/>
            </a:pPr>
            <a:r>
              <a:rPr lang="tr-TR" dirty="0"/>
              <a:t>#include&lt;unistd.h&gt;</a:t>
            </a:r>
          </a:p>
          <a:p>
            <a:pPr>
              <a:buNone/>
            </a:pPr>
            <a:r>
              <a:rPr lang="tr-TR" dirty="0"/>
              <a:t>#include&lt;stdio.h&gt;</a:t>
            </a:r>
          </a:p>
          <a:p>
            <a:pPr>
              <a:buNone/>
            </a:pPr>
            <a:r>
              <a:rPr lang="tr-TR" dirty="0"/>
              <a:t>int main(){</a:t>
            </a:r>
          </a:p>
          <a:p>
            <a:pPr>
              <a:buNone/>
            </a:pPr>
            <a:r>
              <a:rPr lang="tr-TR" dirty="0" smtClean="0"/>
              <a:t>   </a:t>
            </a:r>
            <a:r>
              <a:rPr lang="en-US" dirty="0" err="1" smtClean="0"/>
              <a:t>printf</a:t>
            </a:r>
            <a:r>
              <a:rPr lang="en-US" dirty="0"/>
              <a:t>("The user logged in is %s\n", </a:t>
            </a:r>
            <a:r>
              <a:rPr lang="en-US" dirty="0" err="1"/>
              <a:t>getlogin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tr-TR" dirty="0" smtClean="0"/>
              <a:t>   return </a:t>
            </a:r>
            <a:r>
              <a:rPr lang="tr-TR" dirty="0"/>
              <a:t>0;</a:t>
            </a:r>
          </a:p>
          <a:p>
            <a:pPr>
              <a:buNone/>
            </a:pPr>
            <a:r>
              <a:rPr lang="tr-TR" dirty="0"/>
              <a:t>}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syscall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performs a general </a:t>
            </a:r>
            <a:r>
              <a:rPr lang="tr-TR" dirty="0" smtClean="0"/>
              <a:t>system </a:t>
            </a:r>
            <a:r>
              <a:rPr lang="en-US" dirty="0" smtClean="0"/>
              <a:t>call </a:t>
            </a:r>
            <a:r>
              <a:rPr lang="en-US" dirty="0"/>
              <a:t>using the arguments that you pass to the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</a:p>
          <a:p>
            <a:r>
              <a:rPr lang="tr-TR" dirty="0" smtClean="0">
                <a:hlinkClick r:id="rId2"/>
              </a:rPr>
              <a:t>http://syscalls.kernelgrok.com/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POSIX Threads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POSIX threads (</a:t>
            </a:r>
            <a:r>
              <a:rPr lang="en-US" i="1" dirty="0" err="1"/>
              <a:t>Pthreads</a:t>
            </a:r>
            <a:r>
              <a:rPr lang="en-US" i="1" dirty="0"/>
              <a:t>) is a set of C </a:t>
            </a:r>
            <a:r>
              <a:rPr lang="tr-TR" i="1" dirty="0" smtClean="0"/>
              <a:t>f</a:t>
            </a:r>
            <a:r>
              <a:rPr lang="en-US" i="1" dirty="0" err="1" smtClean="0"/>
              <a:t>unctions</a:t>
            </a:r>
            <a:r>
              <a:rPr lang="en-US" i="1" dirty="0"/>
              <a:t>, types, and constants that </a:t>
            </a:r>
            <a:r>
              <a:rPr lang="en-US" i="1" dirty="0" smtClean="0"/>
              <a:t>provides</a:t>
            </a:r>
            <a:r>
              <a:rPr lang="tr-TR" i="1" dirty="0" smtClean="0"/>
              <a:t> </a:t>
            </a:r>
            <a:r>
              <a:rPr lang="en-US" dirty="0" smtClean="0"/>
              <a:t>everything </a:t>
            </a:r>
            <a:r>
              <a:rPr lang="en-US" dirty="0"/>
              <a:t>you need in order to implement threading within your C/C</a:t>
            </a:r>
            <a:r>
              <a:rPr lang="en-US" dirty="0" smtClean="0"/>
              <a:t>++</a:t>
            </a:r>
            <a:r>
              <a:rPr lang="tr-TR" dirty="0" smtClean="0"/>
              <a:t> </a:t>
            </a:r>
            <a:r>
              <a:rPr lang="en-US" dirty="0" smtClean="0"/>
              <a:t>applications </a:t>
            </a:r>
            <a:r>
              <a:rPr lang="en-US" dirty="0"/>
              <a:t>on the BBB. </a:t>
            </a:r>
            <a:endParaRPr lang="tr-TR" dirty="0" smtClean="0"/>
          </a:p>
          <a:p>
            <a:r>
              <a:rPr lang="en-US" dirty="0" smtClean="0"/>
              <a:t>Adding </a:t>
            </a:r>
            <a:r>
              <a:rPr lang="en-US" i="1" dirty="0"/>
              <a:t>threading to your code allows parts of your </a:t>
            </a:r>
            <a:r>
              <a:rPr lang="en-US" i="1" dirty="0" smtClean="0"/>
              <a:t>code</a:t>
            </a:r>
            <a:r>
              <a:rPr lang="tr-TR" i="1" dirty="0" smtClean="0"/>
              <a:t> </a:t>
            </a:r>
            <a:r>
              <a:rPr lang="en-US" dirty="0"/>
              <a:t>to execute apparently concurrently (the BBB has a single core processor),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thread receiving a “slice” of processing time.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Threads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3246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Pthread.H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dirty="0"/>
              <a:t> #include &lt;</a:t>
            </a:r>
            <a:r>
              <a:rPr lang="en-US" dirty="0" err="1"/>
              <a:t>pthread.h</a:t>
            </a:r>
            <a:r>
              <a:rPr lang="en-US" dirty="0"/>
              <a:t>&gt; to your source file(s).</a:t>
            </a:r>
          </a:p>
          <a:p>
            <a:r>
              <a:rPr lang="en-US" dirty="0"/>
              <a:t>If you are using </a:t>
            </a:r>
            <a:r>
              <a:rPr lang="en-US" dirty="0" err="1"/>
              <a:t>gcc</a:t>
            </a:r>
            <a:r>
              <a:rPr lang="en-US" dirty="0"/>
              <a:t>, you can simply specify -</a:t>
            </a:r>
            <a:r>
              <a:rPr lang="en-US" dirty="0" err="1"/>
              <a:t>pthread</a:t>
            </a:r>
            <a:r>
              <a:rPr lang="en-US" dirty="0"/>
              <a:t> which will set all proper defines and link-time libraries. 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pthread</a:t>
            </a:r>
            <a:r>
              <a:rPr lang="en-US" dirty="0"/>
              <a:t> is represented by the type </a:t>
            </a:r>
            <a:r>
              <a:rPr lang="en-US" dirty="0" err="1"/>
              <a:t>pthread_t</a:t>
            </a:r>
            <a:r>
              <a:rPr lang="en-US" dirty="0"/>
              <a:t>. To create a thread, the following function is available</a:t>
            </a:r>
            <a:r>
              <a:rPr lang="en-US" dirty="0" smtClean="0"/>
              <a:t>:</a:t>
            </a:r>
            <a:endParaRPr lang="en-US" dirty="0"/>
          </a:p>
          <a:p>
            <a:pPr fontAlgn="base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pthread_create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*thread, </a:t>
            </a:r>
            <a:r>
              <a:rPr lang="en-US" b="1" dirty="0" err="1"/>
              <a:t>pthread_attr_t</a:t>
            </a:r>
            <a:r>
              <a:rPr lang="en-US" b="1" dirty="0"/>
              <a:t> *</a:t>
            </a:r>
            <a:r>
              <a:rPr lang="en-US" b="1" dirty="0" err="1"/>
              <a:t>attr</a:t>
            </a:r>
            <a:r>
              <a:rPr lang="en-US" b="1" dirty="0"/>
              <a:t>,  void *(*</a:t>
            </a:r>
            <a:r>
              <a:rPr lang="en-US" b="1" dirty="0" err="1"/>
              <a:t>start_routine</a:t>
            </a:r>
            <a:r>
              <a:rPr lang="en-US" b="1" dirty="0"/>
              <a:t>)(void *), void *</a:t>
            </a:r>
            <a:r>
              <a:rPr lang="en-US" b="1" dirty="0" err="1"/>
              <a:t>arg</a:t>
            </a:r>
            <a:r>
              <a:rPr lang="en-US" b="1" dirty="0" smtClean="0"/>
              <a:t>);</a:t>
            </a:r>
            <a:endParaRPr lang="tr-TR" b="1" dirty="0" smtClean="0"/>
          </a:p>
          <a:p>
            <a:pPr lvl="1"/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/>
              <a:t>*thread: the actual thread object that contains </a:t>
            </a:r>
            <a:r>
              <a:rPr lang="en-US" dirty="0" err="1"/>
              <a:t>pthread</a:t>
            </a:r>
            <a:r>
              <a:rPr lang="en-US" dirty="0"/>
              <a:t> id</a:t>
            </a:r>
          </a:p>
          <a:p>
            <a:pPr lvl="1"/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dirty="0" err="1"/>
              <a:t>attr</a:t>
            </a:r>
            <a:r>
              <a:rPr lang="en-US" dirty="0"/>
              <a:t>: attributes to apply to this thread</a:t>
            </a:r>
          </a:p>
          <a:p>
            <a:pPr lvl="1"/>
            <a:r>
              <a:rPr lang="en-US" dirty="0"/>
              <a:t>void *(*</a:t>
            </a:r>
            <a:r>
              <a:rPr lang="en-US" dirty="0" err="1"/>
              <a:t>start_routine</a:t>
            </a:r>
            <a:r>
              <a:rPr lang="en-US" dirty="0"/>
              <a:t>)(void *): the function this thread executes</a:t>
            </a:r>
          </a:p>
          <a:p>
            <a:pPr lvl="1"/>
            <a:r>
              <a:rPr lang="en-US" dirty="0"/>
              <a:t>void *</a:t>
            </a:r>
            <a:r>
              <a:rPr lang="en-US" dirty="0" err="1"/>
              <a:t>arg</a:t>
            </a:r>
            <a:r>
              <a:rPr lang="en-US" dirty="0"/>
              <a:t>: arguments to pass to thread function </a:t>
            </a:r>
            <a:r>
              <a:rPr lang="en-US" dirty="0" smtClean="0"/>
              <a:t>above</a:t>
            </a:r>
            <a:endParaRPr lang="tr-TR" dirty="0" smtClean="0"/>
          </a:p>
          <a:p>
            <a:pPr lvl="1">
              <a:buNone/>
            </a:pPr>
            <a:endParaRPr lang="en-US" dirty="0"/>
          </a:p>
          <a:p>
            <a:pPr fontAlgn="base"/>
            <a:r>
              <a:rPr lang="en-US" b="1" dirty="0"/>
              <a:t>void </a:t>
            </a:r>
            <a:r>
              <a:rPr lang="en-US" b="1" dirty="0" err="1"/>
              <a:t>pthread_exit</a:t>
            </a:r>
            <a:r>
              <a:rPr lang="en-US" b="1" dirty="0"/>
              <a:t>(void *</a:t>
            </a:r>
            <a:r>
              <a:rPr lang="en-US" b="1" dirty="0" err="1"/>
              <a:t>value_ptr</a:t>
            </a:r>
            <a:r>
              <a:rPr lang="en-US" b="1" dirty="0"/>
              <a:t>);</a:t>
            </a:r>
          </a:p>
          <a:p>
            <a:pPr fontAlgn="base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pthread_join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thread, void **</a:t>
            </a:r>
            <a:r>
              <a:rPr lang="en-US" b="1" dirty="0" err="1"/>
              <a:t>value_ptr</a:t>
            </a:r>
            <a:r>
              <a:rPr lang="en-US" b="1" dirty="0" smtClean="0"/>
              <a:t>);</a:t>
            </a:r>
            <a:r>
              <a:rPr lang="en-US" b="1" dirty="0"/>
              <a:t> </a:t>
            </a:r>
          </a:p>
          <a:p>
            <a:pPr>
              <a:buNone/>
            </a:pPr>
            <a:endParaRPr lang="tr-TR" dirty="0"/>
          </a:p>
          <a:p>
            <a:r>
              <a:rPr lang="en-US" dirty="0" err="1" smtClean="0"/>
              <a:t>pthread_exit</a:t>
            </a:r>
            <a:r>
              <a:rPr lang="en-US" dirty="0"/>
              <a:t>() terminates the thread and provides the pointer *</a:t>
            </a:r>
            <a:r>
              <a:rPr lang="en-US" dirty="0" err="1"/>
              <a:t>value_ptr</a:t>
            </a:r>
            <a:r>
              <a:rPr lang="en-US" dirty="0"/>
              <a:t> available to any </a:t>
            </a:r>
            <a:r>
              <a:rPr lang="en-US" dirty="0" err="1"/>
              <a:t>pthread_join</a:t>
            </a:r>
            <a:r>
              <a:rPr lang="en-US" dirty="0"/>
              <a:t>() call.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pthread_join</a:t>
            </a:r>
            <a:r>
              <a:rPr lang="en-US" dirty="0"/>
              <a:t>() suspends the calling thread to wait for successful termination of the thread specified as the first argument </a:t>
            </a:r>
            <a:r>
              <a:rPr lang="en-US" dirty="0" err="1"/>
              <a:t>pthread_t</a:t>
            </a:r>
            <a:r>
              <a:rPr lang="en-US" dirty="0"/>
              <a:t> thread with an optional *</a:t>
            </a:r>
            <a:r>
              <a:rPr lang="en-US" dirty="0" err="1"/>
              <a:t>value_ptr</a:t>
            </a:r>
            <a:r>
              <a:rPr lang="en-US" dirty="0"/>
              <a:t> data passed from the terminating thread's call to </a:t>
            </a:r>
            <a:r>
              <a:rPr lang="en-US" dirty="0" err="1"/>
              <a:t>pthread_exit</a:t>
            </a:r>
            <a:r>
              <a:rPr lang="en-US" dirty="0"/>
              <a:t>(). 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General Concerns About Embedded Program Development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Resources are more restricted</a:t>
            </a:r>
          </a:p>
          <a:p>
            <a:pPr lvl="1"/>
            <a:r>
              <a:rPr lang="tr-TR" dirty="0" smtClean="0"/>
              <a:t>You should be concerned about memory, disk and network usage.</a:t>
            </a:r>
          </a:p>
          <a:p>
            <a:r>
              <a:rPr lang="tr-TR" dirty="0" smtClean="0"/>
              <a:t>Hardware is important</a:t>
            </a:r>
          </a:p>
          <a:p>
            <a:pPr lvl="1"/>
            <a:r>
              <a:rPr lang="tr-TR" dirty="0" smtClean="0"/>
              <a:t>The interaction with outside world will be through hardware. You programs will rely on hardware more.</a:t>
            </a:r>
          </a:p>
          <a:p>
            <a:r>
              <a:rPr lang="tr-TR" dirty="0" smtClean="0"/>
              <a:t>You should optimize your code after it is completed.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Autofit/>
          </a:bodyPr>
          <a:lstStyle/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#include &lt;pthread.h&gt;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#define NUM_THREADS 2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/* create thread argument struct for thr_func() */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typedef struct _thread_data_t {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int tid;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double stuff;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} thread_data_t;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/* thread function */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void *thr_func(void *arg) {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thread_data_t *data = (thread_data_t *)arg</a:t>
            </a:r>
            <a:r>
              <a:rPr lang="tr-TR" sz="105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r-TR" sz="1050" dirty="0">
              <a:latin typeface="Courier New" pitchFamily="49" charset="0"/>
              <a:cs typeface="Courier New" pitchFamily="49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printf("hello from thr_func, thread id: %d\n", data-&gt;tid</a:t>
            </a:r>
            <a:r>
              <a:rPr lang="tr-TR" sz="105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r-TR" sz="1050" dirty="0">
              <a:latin typeface="Courier New" pitchFamily="49" charset="0"/>
              <a:cs typeface="Courier New" pitchFamily="49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pthread_exit(NULL);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int main(int argc, char **argv) {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pthread_t thr[NUM_THREADS];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int i, rc;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/* create a thread_data_t argument array */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thread_data_t thr_data[NUM_THREADS</a:t>
            </a:r>
            <a:r>
              <a:rPr lang="tr-TR" sz="105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tr-TR" sz="1050" dirty="0">
              <a:latin typeface="Courier New" pitchFamily="49" charset="0"/>
              <a:cs typeface="Courier New" pitchFamily="49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/* create threads */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for (i = 0; i &lt; NUM_THREADS; ++i) {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  thr_data[i].tid = i;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  if ((rc = pthread_create(&amp;thr[i], NULL, thr_func, &amp;thr_data[i]))) {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    fprintf(stderr, "error: pthread_create, rc: %d\n", rc);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    return EXIT_FAILURE;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}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/* block until all threads complete */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for (i = 0; i &lt; NUM_THREADS; ++i) {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  pthread_join(thr[i], NULL);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tr-TR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r-TR" sz="1050" dirty="0">
              <a:latin typeface="Courier New" pitchFamily="49" charset="0"/>
              <a:cs typeface="Courier New" pitchFamily="49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  return EXIT_SUCCESS;</a:t>
            </a:r>
          </a:p>
          <a:p>
            <a:pPr indent="0" fontAlgn="base">
              <a:spcBef>
                <a:spcPts val="0"/>
              </a:spcBef>
              <a:buNone/>
            </a:pPr>
            <a:r>
              <a:rPr lang="tr-TR" sz="105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buNone/>
            </a:pPr>
            <a:endParaRPr lang="tr-TR" sz="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CPU FREQUENCY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tr-TR" b="1" dirty="0" smtClean="0"/>
              <a:t>#cpufreq-info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cpufrequtils 008: cpufreq-info (C) Dominik Brodowski 2004-2009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Report errors and bugs to cpufreq@vger.kernel.org, please.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analyzing CPU 0: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driver: generic_cpu0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CPUs which run at the same hardware frequency: 0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CPUs which need to have their frequency coordinated by software: 0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maximum transition latency: 300 us.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hardware limits: 300 MHz - 1000 MHz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available frequency steps: 300 MHz, 600 MHz, 800 MHz, 1000 MHz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r-TR" sz="2900" b="1" dirty="0" smtClean="0">
                <a:latin typeface="Courier New" pitchFamily="49" charset="0"/>
                <a:cs typeface="Courier New" pitchFamily="49" charset="0"/>
              </a:rPr>
              <a:t>available cpufreq governors: conservative, ondemand, userspace, powersave, performance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current policy: frequency should be within 300 MHz and 1000 MHz.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                The governor "ondemand" may decide which speed to use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                within this range.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current CPU frequency is 300 MHz.</a:t>
            </a:r>
          </a:p>
          <a:p>
            <a:pPr>
              <a:buNone/>
            </a:pPr>
            <a:r>
              <a:rPr lang="tr-TR" sz="2900" dirty="0" smtClean="0">
                <a:latin typeface="Courier New" pitchFamily="49" charset="0"/>
                <a:cs typeface="Courier New" pitchFamily="49" charset="0"/>
              </a:rPr>
              <a:t>  cpufreq stats: 300 MHz:99.07%, 600 MHz:0.04%, 800 MHz:0.02%, 1000 MHz:0.86%  (12)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CPU FREQUENCY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cpufreq</a:t>
            </a:r>
            <a:r>
              <a:rPr lang="en-US" b="1" dirty="0" smtClean="0"/>
              <a:t>-set </a:t>
            </a:r>
            <a:r>
              <a:rPr lang="en-US" dirty="0" smtClean="0"/>
              <a:t>- A small tool which allows to modify </a:t>
            </a:r>
            <a:r>
              <a:rPr lang="en-US" dirty="0" err="1" smtClean="0"/>
              <a:t>cpufreq</a:t>
            </a:r>
            <a:r>
              <a:rPr lang="en-US" dirty="0" smtClean="0"/>
              <a:t> settings.</a:t>
            </a:r>
            <a:endParaRPr lang="tr-TR" dirty="0"/>
          </a:p>
          <a:p>
            <a:r>
              <a:rPr lang="tr-TR" dirty="0" smtClean="0"/>
              <a:t>Example: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tr-TR" dirty="0" smtClean="0"/>
              <a:t>  </a:t>
            </a: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cpufreq-set -g performance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root@beaglebone:~# cpufreq-info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cpufrequtils 008: cpufreq-info (C) Dominik Brodowski 2004-2009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Report errors and bugs to cpufreq@vger.kernel.org, please.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analyzing CPU 0: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driver: generic_cpu0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CPUs which run at the same hardware frequency: 0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CPUs which need to have their frequency coordinated by software: 0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maximum transition latency: 300 us.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hardware limits: 300 MHz - 1000 MHz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available frequency steps: 300 MHz, 600 MHz, 800 MHz, 1000 MHz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available cpufreq governors: conservative, ondemand, userspace, powersave, per                                formance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current policy: frequency should be within 300 MHz and 1000 MHz.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                The governor "performance" may decide which speed to use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                within this range.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current CPU frequency is 1000 MHz (asserted by call to hardware).</a:t>
            </a:r>
          </a:p>
          <a:p>
            <a:pPr lvl="1">
              <a:buNone/>
            </a:pP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 cpufreq stats: 300 MHz:98.72%, 600 MHz:0.05%, 800 MHz:0.03%, 1000 MHz:1.20%  (                                19)</a:t>
            </a:r>
          </a:p>
          <a:p>
            <a:pPr lvl="1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Making a Choice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Scripting Languages</a:t>
            </a:r>
          </a:p>
          <a:p>
            <a:pPr lvl="1"/>
            <a:r>
              <a:rPr lang="tr-TR" dirty="0" smtClean="0"/>
              <a:t>Bash Scripting</a:t>
            </a:r>
          </a:p>
          <a:p>
            <a:pPr lvl="1"/>
            <a:r>
              <a:rPr lang="tr-TR" dirty="0" smtClean="0"/>
              <a:t>Perl</a:t>
            </a:r>
          </a:p>
          <a:p>
            <a:pPr lvl="1"/>
            <a:r>
              <a:rPr lang="tr-TR" dirty="0" smtClean="0"/>
              <a:t>Python</a:t>
            </a:r>
          </a:p>
          <a:p>
            <a:r>
              <a:rPr lang="tr-TR" dirty="0" smtClean="0"/>
              <a:t>Interpreted Languages</a:t>
            </a:r>
          </a:p>
          <a:p>
            <a:pPr lvl="1"/>
            <a:r>
              <a:rPr lang="tr-TR" dirty="0" smtClean="0"/>
              <a:t>JavaScript and Node.js</a:t>
            </a:r>
          </a:p>
          <a:p>
            <a:pPr lvl="1"/>
            <a:r>
              <a:rPr lang="tr-TR" dirty="0" smtClean="0"/>
              <a:t>Java </a:t>
            </a:r>
          </a:p>
          <a:p>
            <a:r>
              <a:rPr lang="tr-TR" dirty="0" smtClean="0"/>
              <a:t>C/C++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Scripting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96751"/>
          <a:ext cx="8229600" cy="526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60988">
                <a:tc>
                  <a:txBody>
                    <a:bodyPr/>
                    <a:lstStyle/>
                    <a:p>
                      <a:r>
                        <a:rPr lang="tr-TR" dirty="0" smtClean="0"/>
                        <a:t>Advantages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Disadvantages</a:t>
                      </a:r>
                      <a:endParaRPr lang="tr-TR" dirty="0"/>
                    </a:p>
                  </a:txBody>
                  <a:tcPr/>
                </a:tc>
              </a:tr>
              <a:tr h="890109">
                <a:tc>
                  <a:txBody>
                    <a:bodyPr/>
                    <a:lstStyle/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Perfect for automating Linux system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tasks that require calls to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 commands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is poor for complex numerical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algorithmic tasks.</a:t>
                      </a:r>
                      <a:endParaRPr lang="tr-TR" sz="1600" dirty="0"/>
                    </a:p>
                  </a:txBody>
                  <a:tcPr/>
                </a:tc>
              </a:tr>
              <a:tr h="1424174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modify and adapt to changes.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code is always present and complex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toolchains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not required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order to make 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odifications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Generally,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the only tool that you need.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Generally, relatively poor/slow programming support for data structures,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graphical user interfaces, sockets, threads,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etc.</a:t>
                      </a:r>
                      <a:endParaRPr lang="tr-TR" sz="1600" dirty="0"/>
                    </a:p>
                  </a:txBody>
                  <a:tcPr/>
                </a:tc>
              </a:tr>
              <a:tr h="1424174">
                <a:tc>
                  <a:txBody>
                    <a:bodyPr/>
                    <a:lstStyle/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Generally, straightforward programming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and structure that is reasonably easy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learn when compared to languages like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C++ and Java.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Generally, poor support for complex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involving multiple, userdeveloped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modules or components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(Python and Perl do support OOP).</a:t>
                      </a:r>
                      <a:endParaRPr lang="tr-TR" sz="1600" dirty="0"/>
                    </a:p>
                  </a:txBody>
                  <a:tcPr/>
                </a:tc>
              </a:tr>
              <a:tr h="1157141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Generally, quick turnaround in coding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solutions by occasional programmers.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is in the open. Direct access to view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your code can be an intellectual property or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security concern.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development tools</a:t>
                      </a:r>
                      <a:endParaRPr lang="tr-T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51520" y="764704"/>
          <a:ext cx="8712968" cy="58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360988">
                <a:tc>
                  <a:txBody>
                    <a:bodyPr/>
                    <a:lstStyle/>
                    <a:p>
                      <a:r>
                        <a:rPr lang="tr-TR" dirty="0" smtClean="0"/>
                        <a:t>Advantages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Disadvantages</a:t>
                      </a:r>
                      <a:endParaRPr lang="tr-TR" dirty="0"/>
                    </a:p>
                  </a:txBody>
                  <a:tcPr/>
                </a:tc>
              </a:tr>
              <a:tr h="890109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is portable. Code compiled on the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 can be executed on the BBB or another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 Linux platform.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cannot currently build your Java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directly on the BBB.</a:t>
                      </a:r>
                      <a:endParaRPr lang="tr-TR" sz="1600" dirty="0"/>
                    </a:p>
                  </a:txBody>
                  <a:tcPr/>
                </a:tc>
              </a:tr>
              <a:tr h="952089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a vast and extensive library of code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 that can be fully integrated in your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as root is slightly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cult due to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 environment variables.</a:t>
                      </a:r>
                      <a:endParaRPr lang="tr-TR" sz="1600" dirty="0"/>
                    </a:p>
                  </a:txBody>
                  <a:tcPr/>
                </a:tc>
              </a:tr>
              <a:tr h="425153">
                <a:tc>
                  <a:txBody>
                    <a:bodyPr/>
                    <a:lstStyle/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OOP support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not suitable for scripting.</a:t>
                      </a:r>
                      <a:endParaRPr lang="tr-TR" sz="1600" dirty="0"/>
                    </a:p>
                  </a:txBody>
                  <a:tcPr/>
                </a:tc>
              </a:tr>
              <a:tr h="895281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user‐interface application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on the BBB when it is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attached to a display.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 performance is very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respectable, but slower than optimized C/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programs. Slightly heavier on memory</a:t>
                      </a:r>
                      <a:endParaRPr lang="tr-TR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support for multi‐threading.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Strictly typed and no unsigned integer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types</a:t>
                      </a:r>
                      <a:endParaRPr lang="tr-TR" sz="1600" dirty="0"/>
                    </a:p>
                  </a:txBody>
                  <a:tcPr/>
                </a:tc>
              </a:tr>
              <a:tr h="847957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automatic memory allocation and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de‐allocation using a garbage collector, removing memory leak concerns.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Royalty payment required if deployed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a platform that “involves or controls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hardware” </a:t>
                      </a:r>
                      <a:endParaRPr lang="tr-TR" sz="1600" dirty="0"/>
                    </a:p>
                  </a:txBody>
                  <a:tcPr/>
                </a:tc>
              </a:tr>
              <a:tr h="1157141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Sandboxed applications do not have access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system memory, registers or system calls</a:t>
                      </a:r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(except through /proc) or JNI (Java Native</a:t>
                      </a:r>
                    </a:p>
                    <a:p>
                      <a:r>
                        <a:rPr lang="tr-T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Interface).</a:t>
                      </a:r>
                      <a:endParaRPr lang="tr-T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C/C++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51520" y="1178891"/>
          <a:ext cx="8712968" cy="555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330009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Advantages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Disadvantages</a:t>
                      </a:r>
                      <a:endParaRPr lang="tr-TR" sz="1400" dirty="0"/>
                    </a:p>
                  </a:txBody>
                  <a:tcPr/>
                </a:tc>
              </a:tr>
              <a:tr h="803105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build code directly on the BBB or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cross‐compile code. The C/C++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languages are ISO standards, not owned by a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vendor.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Compiled code is not portable. Code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compiled for your x86 desktop will not run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BBB ARM processor.</a:t>
                      </a:r>
                      <a:endParaRPr lang="tr-TR" sz="1400" dirty="0"/>
                    </a:p>
                  </a:txBody>
                  <a:tcPr/>
                </a:tc>
              </a:tr>
              <a:tr h="859027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has full support for procedural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programming, OOP, and support for generics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 the use of STL (Standard Template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Library).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consider the languages to be complex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master. There is a tendency to need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know everything before you can do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anything.</a:t>
                      </a:r>
                      <a:endParaRPr lang="tr-TR" sz="1400" dirty="0"/>
                    </a:p>
                  </a:txBody>
                  <a:tcPr/>
                </a:tc>
              </a:tr>
              <a:tr h="383596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gives the best computational performance,</a:t>
                      </a:r>
                    </a:p>
                    <a:p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especially if optimized; however,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optimization can be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cult and can reduce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portability of your code.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use of pointers and the low‐level control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 makes code prone to memory leaks.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careful coding these can be avoided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can lead to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ciencies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over dynamic</a:t>
                      </a:r>
                    </a:p>
                    <a:p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schemes.</a:t>
                      </a:r>
                      <a:endParaRPr lang="tr-TR" sz="1400" dirty="0"/>
                    </a:p>
                  </a:txBody>
                  <a:tcPr/>
                </a:tc>
              </a:tr>
              <a:tr h="807772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user‐interface application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on the BBB using third‐party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libraries. Libraries such as Qt and Boost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extensive additional libraries for</a:t>
                      </a:r>
                    </a:p>
                    <a:p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components, networking, etc.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default, C and C++ do not support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graphical user interfaces, network sockets,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etc. Third‐party libraries are required.</a:t>
                      </a:r>
                      <a:endParaRPr lang="tr-TR" sz="1400" dirty="0"/>
                    </a:p>
                  </a:txBody>
                  <a:tcPr/>
                </a:tc>
              </a:tr>
              <a:tr h="324848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low‐level access to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glibc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integrating with the Linux system. Programs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setuid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root.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suitable for scripting (there is a C shell,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that does have syntax like C). Not ideal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web development either.</a:t>
                      </a:r>
                      <a:endParaRPr lang="tr-TR" sz="1400" dirty="0"/>
                    </a:p>
                  </a:txBody>
                  <a:tcPr/>
                </a:tc>
              </a:tr>
              <a:tr h="765073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Linux kernel is written in C and having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of C/C++ can help if you ever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to write device drivers or contribute to</a:t>
                      </a:r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Linux kernel development.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attempts to span from low‐level to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high‐level programming tasks, but it can be</a:t>
                      </a:r>
                    </a:p>
                    <a:p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cult to write very scalable enterprise or</a:t>
                      </a:r>
                    </a:p>
                    <a:p>
                      <a:r>
                        <a:rPr lang="tr-T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applications.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C/C++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243" y="1729472"/>
            <a:ext cx="8039513" cy="426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1463</Words>
  <Application>Microsoft Office PowerPoint</Application>
  <PresentationFormat>On-screen Show (4:3)</PresentationFormat>
  <Paragraphs>233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BeagleBone Programming with C/C++</vt:lpstr>
      <vt:lpstr>General Concerns About Embedded Program Development</vt:lpstr>
      <vt:lpstr>CPU FREQUENCY</vt:lpstr>
      <vt:lpstr>CPU FREQUENCY</vt:lpstr>
      <vt:lpstr>Making a Choice</vt:lpstr>
      <vt:lpstr>Scripting</vt:lpstr>
      <vt:lpstr>JAVA</vt:lpstr>
      <vt:lpstr>C/C++</vt:lpstr>
      <vt:lpstr>C/C++</vt:lpstr>
      <vt:lpstr>Trying the Steps</vt:lpstr>
      <vt:lpstr>Static Compilation</vt:lpstr>
      <vt:lpstr>Dynamic Libraries</vt:lpstr>
      <vt:lpstr>Variables</vt:lpstr>
      <vt:lpstr>GNU C Library glibc</vt:lpstr>
      <vt:lpstr>syscall</vt:lpstr>
      <vt:lpstr>POSIX Threads</vt:lpstr>
      <vt:lpstr>Threads</vt:lpstr>
      <vt:lpstr>Pthread.H</vt:lpstr>
      <vt:lpstr>Slide 19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BeagleBone Programming with C/C++</dc:title>
  <dc:creator>Onur Demir</dc:creator>
  <cp:lastModifiedBy>Onur Demir</cp:lastModifiedBy>
  <cp:revision>22</cp:revision>
  <dcterms:created xsi:type="dcterms:W3CDTF">2017-02-25T20:55:41Z</dcterms:created>
  <dcterms:modified xsi:type="dcterms:W3CDTF">2017-02-25T23:40:43Z</dcterms:modified>
</cp:coreProperties>
</file>