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snapToGrid="0" snapToObjects="1">
      <p:cViewPr varScale="1">
        <p:scale>
          <a:sx n="101" d="100"/>
          <a:sy n="101" d="100"/>
        </p:scale>
        <p:origin x="464"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sv-SE"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29B9A87C-51BE-A048-9E5D-E21B0F864272}"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29B9A87C-51BE-A048-9E5D-E21B0F864272}"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113117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29B9A87C-51BE-A048-9E5D-E21B0F864272}"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165337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29B9A87C-51BE-A048-9E5D-E21B0F864272}"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196751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sv-SE"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29B9A87C-51BE-A048-9E5D-E21B0F864272}"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63572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29B9A87C-51BE-A048-9E5D-E21B0F864272}"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136913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sv-SE"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29B9A87C-51BE-A048-9E5D-E21B0F864272}" type="datetimeFigureOut">
              <a:rPr lang="en-US" smtClean="0"/>
              <a:t>10/1/15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112589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29B9A87C-51BE-A048-9E5D-E21B0F864272}" type="datetimeFigureOut">
              <a:rPr lang="en-US" smtClean="0"/>
              <a:t>10/1/15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105996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9A87C-51BE-A048-9E5D-E21B0F864272}" type="datetimeFigureOut">
              <a:rPr lang="en-US" smtClean="0"/>
              <a:t>10/1/15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208901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29B9A87C-51BE-A048-9E5D-E21B0F864272}"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62817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29B9A87C-51BE-A048-9E5D-E21B0F864272}"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655EF-52B9-744D-8B8F-A2795DFEC9F5}" type="slidenum">
              <a:rPr lang="en-US" smtClean="0"/>
              <a:t>‹#›</a:t>
            </a:fld>
            <a:endParaRPr lang="en-US"/>
          </a:p>
        </p:txBody>
      </p:sp>
    </p:spTree>
    <p:extLst>
      <p:ext uri="{BB962C8B-B14F-4D97-AF65-F5344CB8AC3E}">
        <p14:creationId xmlns:p14="http://schemas.microsoft.com/office/powerpoint/2010/main" val="16564780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9A87C-51BE-A048-9E5D-E21B0F864272}" type="datetimeFigureOut">
              <a:rPr lang="en-US" smtClean="0"/>
              <a:t>10/1/15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655EF-52B9-744D-8B8F-A2795DFEC9F5}"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86" y="125287"/>
            <a:ext cx="9144000" cy="1168966"/>
          </a:xfrm>
        </p:spPr>
        <p:txBody>
          <a:bodyPr/>
          <a:lstStyle/>
          <a:p>
            <a:pPr algn="l"/>
            <a:r>
              <a:rPr lang="en-US" dirty="0" smtClean="0"/>
              <a:t>Case story</a:t>
            </a:r>
            <a:endParaRPr lang="en-US" dirty="0"/>
          </a:p>
        </p:txBody>
      </p:sp>
      <p:sp>
        <p:nvSpPr>
          <p:cNvPr id="3" name="Subtitle 2"/>
          <p:cNvSpPr>
            <a:spLocks noGrp="1"/>
          </p:cNvSpPr>
          <p:nvPr>
            <p:ph type="subTitle" idx="1"/>
          </p:nvPr>
        </p:nvSpPr>
        <p:spPr>
          <a:xfrm>
            <a:off x="1138040" y="1414214"/>
            <a:ext cx="9144000" cy="1655762"/>
          </a:xfrm>
        </p:spPr>
        <p:txBody>
          <a:bodyPr/>
          <a:lstStyle/>
          <a:p>
            <a:pPr algn="l"/>
            <a:r>
              <a:rPr lang="en-US" b="1" dirty="0" smtClean="0"/>
              <a:t>Comparing the Codon Usage of Human Gut Bacteria obtained from SAS International Flights landing at Copenhagen Airport</a:t>
            </a:r>
            <a:endParaRPr lang="en-US" dirty="0"/>
          </a:p>
        </p:txBody>
      </p:sp>
      <p:pic>
        <p:nvPicPr>
          <p:cNvPr id="4" name="Picture 3"/>
          <p:cNvPicPr>
            <a:picLocks noChangeAspect="1"/>
          </p:cNvPicPr>
          <p:nvPr/>
        </p:nvPicPr>
        <p:blipFill>
          <a:blip r:embed="rId2"/>
          <a:stretch>
            <a:fillRect/>
          </a:stretch>
        </p:blipFill>
        <p:spPr>
          <a:xfrm>
            <a:off x="1232584" y="2777614"/>
            <a:ext cx="5039720" cy="3357229"/>
          </a:xfrm>
          <a:prstGeom prst="rect">
            <a:avLst/>
          </a:prstGeom>
        </p:spPr>
      </p:pic>
      <p:sp>
        <p:nvSpPr>
          <p:cNvPr id="27" name="TextBox 26"/>
          <p:cNvSpPr txBox="1"/>
          <p:nvPr/>
        </p:nvSpPr>
        <p:spPr>
          <a:xfrm>
            <a:off x="8777493" y="374808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22000"/>
          </a:blip>
          <a:stretch>
            <a:fillRect/>
          </a:stretch>
        </p:blipFill>
        <p:spPr>
          <a:xfrm>
            <a:off x="-1" y="-448276"/>
            <a:ext cx="12221699" cy="8141531"/>
          </a:xfrm>
          <a:prstGeom prst="rect">
            <a:avLst/>
          </a:prstGeom>
        </p:spPr>
      </p:pic>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a:xfrm>
            <a:off x="838200" y="1414704"/>
            <a:ext cx="10515600" cy="5147557"/>
          </a:xfrm>
        </p:spPr>
        <p:txBody>
          <a:bodyPr>
            <a:normAutofit/>
          </a:bodyPr>
          <a:lstStyle/>
          <a:p>
            <a:pPr marL="0" indent="0">
              <a:buNone/>
            </a:pPr>
            <a:r>
              <a:rPr lang="en-US" sz="2000" dirty="0" smtClean="0"/>
              <a:t>Airports </a:t>
            </a:r>
            <a:r>
              <a:rPr lang="en-US" sz="2000" dirty="0"/>
              <a:t>have been suggested as potentially optimal control points for limiting the spread of disease outbreaks. Here we investigated combined air toilet waste from 18 international flights arriving to Copenhagen. Total DNA was extracted and sequenced using </a:t>
            </a:r>
            <a:r>
              <a:rPr lang="en-US" sz="2000" dirty="0" err="1"/>
              <a:t>Illumina</a:t>
            </a:r>
            <a:r>
              <a:rPr lang="en-US" sz="2000" dirty="0"/>
              <a:t> technology. The sequence reads were de-novo assembled and all possible microbial genes were extracted. The resulting microbial gene catalogue was compared to the </a:t>
            </a:r>
            <a:r>
              <a:rPr lang="en-US" sz="2000" dirty="0" err="1"/>
              <a:t>SwissProt</a:t>
            </a:r>
            <a:r>
              <a:rPr lang="en-US" sz="2000" dirty="0"/>
              <a:t> database.</a:t>
            </a:r>
          </a:p>
          <a:p>
            <a:endParaRPr lang="en-US" sz="2000" dirty="0"/>
          </a:p>
          <a:p>
            <a:endParaRPr lang="en-US" sz="2000" dirty="0"/>
          </a:p>
          <a:p>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grpSp>
        <p:nvGrpSpPr>
          <p:cNvPr id="5" name="Group 4"/>
          <p:cNvGrpSpPr/>
          <p:nvPr/>
        </p:nvGrpSpPr>
        <p:grpSpPr>
          <a:xfrm>
            <a:off x="913747" y="2952203"/>
            <a:ext cx="5559444" cy="3260469"/>
            <a:chOff x="1409700" y="1417638"/>
            <a:chExt cx="6311900" cy="4470400"/>
          </a:xfrm>
        </p:grpSpPr>
        <p:pic>
          <p:nvPicPr>
            <p:cNvPr id="6" name="Picture 5" descr="Skærmbillede 2014-01-13 kl. 18.49.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1417638"/>
              <a:ext cx="6311900" cy="4470400"/>
            </a:xfrm>
            <a:prstGeom prst="rect">
              <a:avLst/>
            </a:prstGeom>
          </p:spPr>
        </p:pic>
        <p:sp>
          <p:nvSpPr>
            <p:cNvPr id="7" name="Oval 6"/>
            <p:cNvSpPr/>
            <p:nvPr/>
          </p:nvSpPr>
          <p:spPr>
            <a:xfrm>
              <a:off x="3142619" y="3325417"/>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779327" y="2552297"/>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383826" y="4500195"/>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10646" y="3597932"/>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072663" y="3527980"/>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43915" y="3902731"/>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147448" y="3755533"/>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973093" y="3565685"/>
              <a:ext cx="713845" cy="369332"/>
            </a:xfrm>
            <a:prstGeom prst="rect">
              <a:avLst/>
            </a:prstGeom>
            <a:noFill/>
          </p:spPr>
          <p:txBody>
            <a:bodyPr wrap="none" rtlCol="0">
              <a:spAutoFit/>
            </a:bodyPr>
            <a:lstStyle/>
            <a:p>
              <a:r>
                <a:rPr lang="en-US" dirty="0" smtClean="0"/>
                <a:t>China</a:t>
              </a:r>
              <a:endParaRPr lang="en-US" dirty="0"/>
            </a:p>
          </p:txBody>
        </p:sp>
        <p:sp>
          <p:nvSpPr>
            <p:cNvPr id="15" name="TextBox 14"/>
            <p:cNvSpPr txBox="1"/>
            <p:nvPr/>
          </p:nvSpPr>
          <p:spPr>
            <a:xfrm>
              <a:off x="5892513" y="4632784"/>
              <a:ext cx="1122535" cy="369332"/>
            </a:xfrm>
            <a:prstGeom prst="rect">
              <a:avLst/>
            </a:prstGeom>
            <a:noFill/>
          </p:spPr>
          <p:txBody>
            <a:bodyPr wrap="none" rtlCol="0">
              <a:spAutoFit/>
            </a:bodyPr>
            <a:lstStyle/>
            <a:p>
              <a:r>
                <a:rPr lang="en-US" dirty="0" smtClean="0"/>
                <a:t>Singapore</a:t>
              </a:r>
              <a:endParaRPr lang="en-US" dirty="0"/>
            </a:p>
          </p:txBody>
        </p:sp>
        <p:sp>
          <p:nvSpPr>
            <p:cNvPr id="16" name="TextBox 15"/>
            <p:cNvSpPr txBox="1"/>
            <p:nvPr/>
          </p:nvSpPr>
          <p:spPr>
            <a:xfrm>
              <a:off x="3259981" y="2164871"/>
              <a:ext cx="1167845" cy="369332"/>
            </a:xfrm>
            <a:prstGeom prst="rect">
              <a:avLst/>
            </a:prstGeom>
            <a:noFill/>
          </p:spPr>
          <p:txBody>
            <a:bodyPr wrap="none" rtlCol="0">
              <a:spAutoFit/>
            </a:bodyPr>
            <a:lstStyle/>
            <a:p>
              <a:r>
                <a:rPr lang="en-US" dirty="0" smtClean="0"/>
                <a:t>Greenland</a:t>
              </a:r>
              <a:endParaRPr lang="en-US" dirty="0"/>
            </a:p>
          </p:txBody>
        </p:sp>
        <p:sp>
          <p:nvSpPr>
            <p:cNvPr id="17" name="TextBox 16"/>
            <p:cNvSpPr txBox="1"/>
            <p:nvPr/>
          </p:nvSpPr>
          <p:spPr>
            <a:xfrm>
              <a:off x="2739941" y="2972048"/>
              <a:ext cx="941409" cy="369332"/>
            </a:xfrm>
            <a:prstGeom prst="rect">
              <a:avLst/>
            </a:prstGeom>
            <a:noFill/>
          </p:spPr>
          <p:txBody>
            <a:bodyPr wrap="none" rtlCol="0">
              <a:spAutoFit/>
            </a:bodyPr>
            <a:lstStyle/>
            <a:p>
              <a:r>
                <a:rPr lang="en-US" dirty="0" smtClean="0"/>
                <a:t>Toronto</a:t>
              </a:r>
              <a:endParaRPr lang="en-US" dirty="0"/>
            </a:p>
          </p:txBody>
        </p:sp>
        <p:sp>
          <p:nvSpPr>
            <p:cNvPr id="18" name="TextBox 17"/>
            <p:cNvSpPr txBox="1"/>
            <p:nvPr/>
          </p:nvSpPr>
          <p:spPr>
            <a:xfrm>
              <a:off x="2855489" y="3755533"/>
              <a:ext cx="909511" cy="369332"/>
            </a:xfrm>
            <a:prstGeom prst="rect">
              <a:avLst/>
            </a:prstGeom>
            <a:noFill/>
          </p:spPr>
          <p:txBody>
            <a:bodyPr wrap="none" rtlCol="0">
              <a:spAutoFit/>
            </a:bodyPr>
            <a:lstStyle/>
            <a:p>
              <a:r>
                <a:rPr lang="en-US" dirty="0" smtClean="0"/>
                <a:t>Newark</a:t>
              </a:r>
              <a:endParaRPr lang="en-US" dirty="0"/>
            </a:p>
          </p:txBody>
        </p:sp>
        <p:sp>
          <p:nvSpPr>
            <p:cNvPr id="19" name="TextBox 18"/>
            <p:cNvSpPr txBox="1"/>
            <p:nvPr/>
          </p:nvSpPr>
          <p:spPr>
            <a:xfrm>
              <a:off x="1650636" y="3373665"/>
              <a:ext cx="1315384" cy="369332"/>
            </a:xfrm>
            <a:prstGeom prst="rect">
              <a:avLst/>
            </a:prstGeom>
            <a:noFill/>
          </p:spPr>
          <p:txBody>
            <a:bodyPr wrap="none" rtlCol="0">
              <a:spAutoFit/>
            </a:bodyPr>
            <a:lstStyle/>
            <a:p>
              <a:r>
                <a:rPr lang="en-US" dirty="0" smtClean="0"/>
                <a:t>Washington</a:t>
              </a:r>
              <a:endParaRPr lang="en-US" dirty="0"/>
            </a:p>
          </p:txBody>
        </p:sp>
        <p:sp>
          <p:nvSpPr>
            <p:cNvPr id="20" name="Oval 19"/>
            <p:cNvSpPr/>
            <p:nvPr/>
          </p:nvSpPr>
          <p:spPr>
            <a:xfrm>
              <a:off x="5606804" y="3905840"/>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6861807" y="3323325"/>
              <a:ext cx="721960" cy="369332"/>
            </a:xfrm>
            <a:prstGeom prst="rect">
              <a:avLst/>
            </a:prstGeom>
            <a:noFill/>
          </p:spPr>
          <p:txBody>
            <a:bodyPr wrap="none" rtlCol="0">
              <a:spAutoFit/>
            </a:bodyPr>
            <a:lstStyle/>
            <a:p>
              <a:r>
                <a:rPr lang="en-US" dirty="0" smtClean="0"/>
                <a:t>Japan</a:t>
              </a:r>
              <a:endParaRPr lang="en-US" dirty="0"/>
            </a:p>
          </p:txBody>
        </p:sp>
        <p:sp>
          <p:nvSpPr>
            <p:cNvPr id="22" name="Oval 21"/>
            <p:cNvSpPr/>
            <p:nvPr/>
          </p:nvSpPr>
          <p:spPr>
            <a:xfrm>
              <a:off x="4688345" y="3343153"/>
              <a:ext cx="139911" cy="139904"/>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65950" y="4098557"/>
              <a:ext cx="1052316" cy="369332"/>
            </a:xfrm>
            <a:prstGeom prst="rect">
              <a:avLst/>
            </a:prstGeom>
            <a:noFill/>
          </p:spPr>
          <p:txBody>
            <a:bodyPr wrap="none" rtlCol="0">
              <a:spAutoFit/>
            </a:bodyPr>
            <a:lstStyle/>
            <a:p>
              <a:r>
                <a:rPr lang="en-US" dirty="0" err="1" smtClean="0"/>
                <a:t>Parkistan</a:t>
              </a:r>
              <a:endParaRPr lang="en-US" dirty="0"/>
            </a:p>
          </p:txBody>
        </p:sp>
        <p:sp>
          <p:nvSpPr>
            <p:cNvPr id="24" name="TextBox 23"/>
            <p:cNvSpPr txBox="1"/>
            <p:nvPr/>
          </p:nvSpPr>
          <p:spPr>
            <a:xfrm>
              <a:off x="4613011" y="2905701"/>
              <a:ext cx="550301" cy="369332"/>
            </a:xfrm>
            <a:prstGeom prst="rect">
              <a:avLst/>
            </a:prstGeom>
            <a:noFill/>
          </p:spPr>
          <p:txBody>
            <a:bodyPr wrap="none" rtlCol="0">
              <a:spAutoFit/>
            </a:bodyPr>
            <a:lstStyle/>
            <a:p>
              <a:r>
                <a:rPr lang="en-US" dirty="0" err="1" smtClean="0"/>
                <a:t>Cph</a:t>
              </a:r>
              <a:endParaRPr lang="en-US" dirty="0"/>
            </a:p>
          </p:txBody>
        </p:sp>
        <p:sp>
          <p:nvSpPr>
            <p:cNvPr id="25" name="Oval 24"/>
            <p:cNvSpPr/>
            <p:nvPr/>
          </p:nvSpPr>
          <p:spPr>
            <a:xfrm>
              <a:off x="6313870" y="4266878"/>
              <a:ext cx="139911" cy="139904"/>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453781" y="4130863"/>
              <a:ext cx="988071" cy="369332"/>
            </a:xfrm>
            <a:prstGeom prst="rect">
              <a:avLst/>
            </a:prstGeom>
            <a:noFill/>
          </p:spPr>
          <p:txBody>
            <a:bodyPr wrap="none" rtlCol="0">
              <a:spAutoFit/>
            </a:bodyPr>
            <a:lstStyle/>
            <a:p>
              <a:r>
                <a:rPr lang="en-US" dirty="0" smtClean="0"/>
                <a:t>Thailand</a:t>
              </a:r>
              <a:endParaRPr lang="en-US" dirty="0"/>
            </a:p>
          </p:txBody>
        </p:sp>
      </p:grpSp>
      <p:sp>
        <p:nvSpPr>
          <p:cNvPr id="27" name="Rectangle 26"/>
          <p:cNvSpPr/>
          <p:nvPr/>
        </p:nvSpPr>
        <p:spPr>
          <a:xfrm>
            <a:off x="6976741" y="4378824"/>
            <a:ext cx="4776383" cy="1631216"/>
          </a:xfrm>
          <a:prstGeom prst="rect">
            <a:avLst/>
          </a:prstGeom>
        </p:spPr>
        <p:txBody>
          <a:bodyPr wrap="square">
            <a:spAutoFit/>
          </a:bodyPr>
          <a:lstStyle/>
          <a:p>
            <a:r>
              <a:rPr lang="en-US" sz="2000" dirty="0"/>
              <a:t>The goal of this case is to calculate the codon usage for all sequences from </a:t>
            </a:r>
            <a:endParaRPr lang="en-US" sz="2000" dirty="0" smtClean="0"/>
          </a:p>
          <a:p>
            <a:r>
              <a:rPr lang="en-US" sz="2000" dirty="0" smtClean="0"/>
              <a:t>a</a:t>
            </a:r>
            <a:r>
              <a:rPr lang="en-US" sz="2000" dirty="0"/>
              <a:t>) </a:t>
            </a:r>
            <a:r>
              <a:rPr lang="en-US" sz="2000" i="1" dirty="0" err="1"/>
              <a:t>Alphaproteobacteria</a:t>
            </a:r>
            <a:r>
              <a:rPr lang="en-US" sz="2000" dirty="0"/>
              <a:t> and b) </a:t>
            </a:r>
            <a:r>
              <a:rPr lang="en-US" sz="2000" i="1" dirty="0" err="1"/>
              <a:t>Clostridiales</a:t>
            </a:r>
            <a:r>
              <a:rPr lang="en-US" sz="2000" dirty="0"/>
              <a:t> and print the codon usage for a) and b) next to each other. </a:t>
            </a:r>
          </a:p>
        </p:txBody>
      </p:sp>
    </p:spTree>
    <p:extLst>
      <p:ext uri="{BB962C8B-B14F-4D97-AF65-F5344CB8AC3E}">
        <p14:creationId xmlns:p14="http://schemas.microsoft.com/office/powerpoint/2010/main" val="1365180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files</a:t>
            </a:r>
            <a:endParaRPr lang="en-US" dirty="0"/>
          </a:p>
        </p:txBody>
      </p:sp>
      <p:sp>
        <p:nvSpPr>
          <p:cNvPr id="3" name="Content Placeholder 2"/>
          <p:cNvSpPr>
            <a:spLocks noGrp="1"/>
          </p:cNvSpPr>
          <p:nvPr>
            <p:ph idx="1"/>
          </p:nvPr>
        </p:nvSpPr>
        <p:spPr>
          <a:xfrm>
            <a:off x="838200" y="1414705"/>
            <a:ext cx="8835718" cy="4351338"/>
          </a:xfrm>
        </p:spPr>
        <p:txBody>
          <a:bodyPr>
            <a:normAutofit/>
          </a:bodyPr>
          <a:lstStyle/>
          <a:p>
            <a:pPr marL="0" indent="0">
              <a:buNone/>
            </a:pPr>
            <a:r>
              <a:rPr lang="en-US" sz="1600" b="1" dirty="0">
                <a:cs typeface="Courier"/>
              </a:rPr>
              <a:t>T</a:t>
            </a:r>
            <a:r>
              <a:rPr lang="en-US" sz="1600" b="1" dirty="0" smtClean="0">
                <a:cs typeface="Courier"/>
              </a:rPr>
              <a:t>he </a:t>
            </a:r>
            <a:r>
              <a:rPr lang="en-US" sz="1600" b="1" dirty="0">
                <a:cs typeface="Courier"/>
              </a:rPr>
              <a:t>FASTA files containing all microbial genes (nucleotides) </a:t>
            </a:r>
          </a:p>
          <a:p>
            <a:pPr marL="0" indent="0">
              <a:buNone/>
            </a:pPr>
            <a:r>
              <a:rPr lang="en-US" sz="1200" dirty="0">
                <a:latin typeface="Courier"/>
                <a:cs typeface="Courier"/>
              </a:rPr>
              <a:t>&gt;contig-100_0_1 # 3 # 269 # -1 # ID=1_1;partial=10;start_type=</a:t>
            </a:r>
            <a:r>
              <a:rPr lang="en-US" sz="1200" dirty="0" err="1">
                <a:latin typeface="Courier"/>
                <a:cs typeface="Courier"/>
              </a:rPr>
              <a:t>ATG;rbs_motif</a:t>
            </a:r>
            <a:r>
              <a:rPr lang="en-US" sz="1200" dirty="0">
                <a:latin typeface="Courier"/>
                <a:cs typeface="Courier"/>
              </a:rPr>
              <a:t>=</a:t>
            </a:r>
            <a:r>
              <a:rPr lang="en-US" sz="1200" dirty="0" err="1">
                <a:latin typeface="Courier"/>
                <a:cs typeface="Courier"/>
              </a:rPr>
              <a:t>TAA;rbs_spacer</a:t>
            </a:r>
            <a:r>
              <a:rPr lang="en-US" sz="1200" dirty="0">
                <a:latin typeface="Courier"/>
                <a:cs typeface="Courier"/>
              </a:rPr>
              <a:t>=14bp;gc_cont=0.378</a:t>
            </a:r>
          </a:p>
          <a:p>
            <a:pPr marL="0" indent="0">
              <a:buNone/>
            </a:pPr>
            <a:r>
              <a:rPr lang="en-US" sz="1200" dirty="0">
                <a:latin typeface="Courier"/>
                <a:cs typeface="Courier"/>
              </a:rPr>
              <a:t>ATGAGTGAAGAAAATAACTGGAATTATGGAAATGATGAGCCGAATGTAAATCAGGGAAATCCTGTCAGCC</a:t>
            </a:r>
          </a:p>
          <a:p>
            <a:pPr marL="0" indent="0">
              <a:buNone/>
            </a:pPr>
            <a:r>
              <a:rPr lang="en-US" sz="1200" dirty="0">
                <a:latin typeface="Courier"/>
                <a:cs typeface="Courier"/>
              </a:rPr>
              <a:t>TGGAGAAAAGTACGACTGATGGTACAGCAGGTGTAAATTTAGAGAAGACTGTGACCGGAAATGAAGAGCG</a:t>
            </a:r>
          </a:p>
          <a:p>
            <a:pPr marL="0" indent="0">
              <a:buNone/>
            </a:pPr>
            <a:r>
              <a:rPr lang="en-US" sz="1200" dirty="0">
                <a:latin typeface="Courier"/>
                <a:cs typeface="Courier"/>
              </a:rPr>
              <a:t>TGTAAATTCAGAAAAGACTATGACAGACAATCCGTATTATACAAATACGTCATATGGAAACGGCAATACA</a:t>
            </a:r>
          </a:p>
          <a:p>
            <a:pPr marL="0" indent="0">
              <a:buNone/>
            </a:pPr>
            <a:r>
              <a:rPr lang="en-US" sz="1200" dirty="0">
                <a:latin typeface="Courier"/>
                <a:cs typeface="Courier"/>
              </a:rPr>
              <a:t>AATTATAATTACGGACAGTCAAATGACAGTGCAGGTTATAACTATGGACAGTCAAAC</a:t>
            </a:r>
          </a:p>
          <a:p>
            <a:pPr marL="0" indent="0">
              <a:buNone/>
            </a:pPr>
            <a:r>
              <a:rPr lang="en-US" sz="1200" dirty="0">
                <a:latin typeface="Courier"/>
                <a:cs typeface="Courier"/>
              </a:rPr>
              <a:t>&gt;contig-100_0_2 # 284 # 1297 # -1 # ID=1_2;partial=00;start_type=</a:t>
            </a:r>
            <a:r>
              <a:rPr lang="en-US" sz="1200" dirty="0" err="1">
                <a:latin typeface="Courier"/>
                <a:cs typeface="Courier"/>
              </a:rPr>
              <a:t>ATG;rbs_motif</a:t>
            </a:r>
            <a:r>
              <a:rPr lang="en-US" sz="1200" dirty="0">
                <a:latin typeface="Courier"/>
                <a:cs typeface="Courier"/>
              </a:rPr>
              <a:t>=</a:t>
            </a:r>
            <a:r>
              <a:rPr lang="en-US" sz="1200" dirty="0" err="1">
                <a:latin typeface="Courier"/>
                <a:cs typeface="Courier"/>
              </a:rPr>
              <a:t>TAA;rbs_spacer</a:t>
            </a:r>
            <a:r>
              <a:rPr lang="en-US" sz="1200" dirty="0">
                <a:latin typeface="Courier"/>
                <a:cs typeface="Courier"/>
              </a:rPr>
              <a:t>=15bp;gc_cont=0.413</a:t>
            </a:r>
          </a:p>
          <a:p>
            <a:pPr marL="0" indent="0">
              <a:buNone/>
            </a:pPr>
            <a:r>
              <a:rPr lang="en-US" sz="1200" dirty="0">
                <a:latin typeface="Courier"/>
                <a:cs typeface="Courier"/>
              </a:rPr>
              <a:t>ATGAAATTACTGACATTTGCGATCCCGTGTTACAATTCACAGGATTACATGGAAAACTGTATCAAATCCC</a:t>
            </a:r>
          </a:p>
          <a:p>
            <a:pPr marL="0" indent="0">
              <a:buNone/>
            </a:pPr>
            <a:r>
              <a:rPr lang="en-US" sz="1200" dirty="0">
                <a:latin typeface="Courier"/>
                <a:cs typeface="Courier"/>
              </a:rPr>
              <a:t>TGCTGCCGGGTGGCGATGATGTTGAGATCCTGATCATTGATGATGGGTCAAAAGATAGCACCGGTGACAT</a:t>
            </a:r>
          </a:p>
          <a:p>
            <a:pPr marL="0" indent="0">
              <a:buNone/>
            </a:pPr>
            <a:r>
              <a:rPr lang="en-US" sz="1200" dirty="0">
                <a:latin typeface="Courier"/>
                <a:cs typeface="Courier"/>
              </a:rPr>
              <a:t>AGCAGATGCCTATGAGAAGAAATATCCGGGAATCATCCGTGCAATCCATCAGGTAAATGGAGGACACGGA</a:t>
            </a:r>
          </a:p>
          <a:p>
            <a:pPr marL="0" indent="0">
              <a:buNone/>
            </a:pPr>
            <a:r>
              <a:rPr lang="en-US" sz="1200" dirty="0">
                <a:latin typeface="Courier"/>
                <a:cs typeface="Courier"/>
              </a:rPr>
              <a:t>GAGGCTGTCAATGCTGGAATCCGCAATGCGACAGGACTTTATTTTAAAGTGGTAGACAGCGATGACTGGG</a:t>
            </a:r>
          </a:p>
          <a:p>
            <a:pPr marL="0" indent="0">
              <a:buNone/>
            </a:pPr>
            <a:r>
              <a:rPr lang="en-US" sz="1200" dirty="0">
                <a:latin typeface="Courier"/>
                <a:cs typeface="Courier"/>
              </a:rPr>
              <a:t>...</a:t>
            </a:r>
          </a:p>
        </p:txBody>
      </p:sp>
    </p:spTree>
    <p:extLst>
      <p:ext uri="{BB962C8B-B14F-4D97-AF65-F5344CB8AC3E}">
        <p14:creationId xmlns:p14="http://schemas.microsoft.com/office/powerpoint/2010/main" val="2172940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files</a:t>
            </a:r>
            <a:endParaRPr lang="en-US" dirty="0"/>
          </a:p>
        </p:txBody>
      </p:sp>
      <p:sp>
        <p:nvSpPr>
          <p:cNvPr id="3" name="Content Placeholder 2"/>
          <p:cNvSpPr>
            <a:spLocks noGrp="1"/>
          </p:cNvSpPr>
          <p:nvPr>
            <p:ph idx="1"/>
          </p:nvPr>
        </p:nvSpPr>
        <p:spPr>
          <a:xfrm>
            <a:off x="838200" y="1414705"/>
            <a:ext cx="10728170" cy="4351338"/>
          </a:xfrm>
        </p:spPr>
        <p:txBody>
          <a:bodyPr>
            <a:normAutofit/>
          </a:bodyPr>
          <a:lstStyle/>
          <a:p>
            <a:pPr marL="0" indent="0">
              <a:buNone/>
            </a:pPr>
            <a:r>
              <a:rPr lang="en-US" sz="1600" b="1" dirty="0">
                <a:cs typeface="Courier"/>
              </a:rPr>
              <a:t>the </a:t>
            </a:r>
            <a:r>
              <a:rPr lang="en-US" sz="1600" b="1" dirty="0" err="1">
                <a:cs typeface="Courier"/>
              </a:rPr>
              <a:t>UniProt</a:t>
            </a:r>
            <a:r>
              <a:rPr lang="en-US" sz="1600" b="1" dirty="0">
                <a:cs typeface="Courier"/>
              </a:rPr>
              <a:t> BLAST result, tab-separated format (</a:t>
            </a:r>
            <a:r>
              <a:rPr lang="en-US" sz="1600" b="1" dirty="0" err="1">
                <a:cs typeface="Courier"/>
              </a:rPr>
              <a:t>geneID</a:t>
            </a:r>
            <a:r>
              <a:rPr lang="en-US" sz="1600" b="1" dirty="0">
                <a:cs typeface="Courier"/>
              </a:rPr>
              <a:t> </a:t>
            </a:r>
            <a:r>
              <a:rPr lang="en-US" sz="1600" b="1" dirty="0" err="1">
                <a:cs typeface="Courier"/>
              </a:rPr>
              <a:t>bestHit</a:t>
            </a:r>
            <a:r>
              <a:rPr lang="en-US" sz="1600" b="1" dirty="0">
                <a:cs typeface="Courier"/>
              </a:rPr>
              <a:t>-ID score ....)</a:t>
            </a:r>
          </a:p>
          <a:p>
            <a:pPr marL="0" indent="0">
              <a:buNone/>
            </a:pPr>
            <a:r>
              <a:rPr lang="es-ES_tradnl" sz="1200" dirty="0">
                <a:latin typeface="Courier"/>
                <a:cs typeface="Courier"/>
              </a:rPr>
              <a:t>contig-100_0_2    EPSJ_BACSU    28.4    222    137    10    1    636    2    211    5.3e-16  </a:t>
            </a:r>
            <a:r>
              <a:rPr lang="es-ES_tradnl" sz="1200" dirty="0" smtClean="0">
                <a:latin typeface="Courier"/>
                <a:cs typeface="Courier"/>
              </a:rPr>
              <a:t>   </a:t>
            </a:r>
            <a:r>
              <a:rPr lang="es-ES_tradnl" sz="1200" dirty="0">
                <a:latin typeface="Courier"/>
                <a:cs typeface="Courier"/>
              </a:rPr>
              <a:t>86.7</a:t>
            </a:r>
          </a:p>
          <a:p>
            <a:pPr marL="0" indent="0">
              <a:buNone/>
            </a:pPr>
            <a:r>
              <a:rPr lang="es-ES_tradnl" sz="1200" dirty="0">
                <a:latin typeface="Courier"/>
                <a:cs typeface="Courier"/>
              </a:rPr>
              <a:t>contig-100_0_3    GLF_ECOLI   </a:t>
            </a:r>
            <a:r>
              <a:rPr lang="es-ES_tradnl" sz="1200" dirty="0" smtClean="0">
                <a:latin typeface="Courier"/>
                <a:cs typeface="Courier"/>
              </a:rPr>
              <a:t>  </a:t>
            </a:r>
            <a:r>
              <a:rPr lang="es-ES_tradnl" sz="1200" dirty="0">
                <a:latin typeface="Courier"/>
                <a:cs typeface="Courier"/>
              </a:rPr>
              <a:t>38.0    392    210    13    1    1152 </a:t>
            </a:r>
            <a:r>
              <a:rPr lang="es-ES_tradnl" sz="1200" dirty="0" smtClean="0">
                <a:latin typeface="Courier"/>
                <a:cs typeface="Courier"/>
              </a:rPr>
              <a:t>  </a:t>
            </a:r>
            <a:r>
              <a:rPr lang="es-ES_tradnl" sz="1200" dirty="0">
                <a:latin typeface="Courier"/>
                <a:cs typeface="Courier"/>
              </a:rPr>
              <a:t>1    367    8.9e-68    258.8</a:t>
            </a:r>
          </a:p>
          <a:p>
            <a:pPr marL="0" indent="0">
              <a:buNone/>
            </a:pPr>
            <a:r>
              <a:rPr lang="es-ES_tradnl" sz="1200" dirty="0">
                <a:latin typeface="Courier"/>
                <a:cs typeface="Courier"/>
              </a:rPr>
              <a:t>contig-100_0_43 </a:t>
            </a:r>
            <a:r>
              <a:rPr lang="es-ES_tradnl" sz="1200" dirty="0" smtClean="0">
                <a:latin typeface="Courier"/>
                <a:cs typeface="Courier"/>
              </a:rPr>
              <a:t>  </a:t>
            </a:r>
            <a:r>
              <a:rPr lang="es-ES_tradnl" sz="1200" dirty="0">
                <a:latin typeface="Courier"/>
                <a:cs typeface="Courier"/>
              </a:rPr>
              <a:t>TAGA_BACSU    30.9    233    147    7   </a:t>
            </a:r>
            <a:r>
              <a:rPr lang="es-ES_tradnl" sz="1200" dirty="0" smtClean="0">
                <a:latin typeface="Courier"/>
                <a:cs typeface="Courier"/>
              </a:rPr>
              <a:t>  </a:t>
            </a:r>
            <a:r>
              <a:rPr lang="es-ES_tradnl" sz="1200" dirty="0">
                <a:latin typeface="Courier"/>
                <a:cs typeface="Courier"/>
              </a:rPr>
              <a:t>7    687    1    225    1.9e-23    110.9</a:t>
            </a:r>
          </a:p>
          <a:p>
            <a:pPr marL="0" indent="0">
              <a:buNone/>
            </a:pPr>
            <a:r>
              <a:rPr lang="es-ES_tradnl" sz="1200" dirty="0">
                <a:latin typeface="Courier"/>
                <a:cs typeface="Courier"/>
              </a:rPr>
              <a:t>contig-</a:t>
            </a:r>
            <a:r>
              <a:rPr lang="es-ES_tradnl" sz="1200" dirty="0" smtClean="0">
                <a:latin typeface="Courier"/>
                <a:cs typeface="Courier"/>
              </a:rPr>
              <a:t>100_0_14   </a:t>
            </a:r>
            <a:r>
              <a:rPr lang="es-ES_tradnl" sz="1200" dirty="0">
                <a:latin typeface="Courier"/>
                <a:cs typeface="Courier"/>
              </a:rPr>
              <a:t>YNDE_BACSU    22.2    374    256    12    1    1077  </a:t>
            </a:r>
            <a:r>
              <a:rPr lang="es-ES_tradnl" sz="1200" dirty="0" smtClean="0">
                <a:latin typeface="Courier"/>
                <a:cs typeface="Courier"/>
              </a:rPr>
              <a:t> </a:t>
            </a:r>
            <a:r>
              <a:rPr lang="es-ES_tradnl" sz="1200" dirty="0">
                <a:latin typeface="Courier"/>
                <a:cs typeface="Courier"/>
              </a:rPr>
              <a:t>1    354    3.1e-18 </a:t>
            </a:r>
            <a:r>
              <a:rPr lang="es-ES_tradnl" sz="1200" dirty="0" smtClean="0">
                <a:latin typeface="Courier"/>
                <a:cs typeface="Courier"/>
              </a:rPr>
              <a:t>    </a:t>
            </a:r>
            <a:r>
              <a:rPr lang="es-ES_tradnl" sz="1200" dirty="0">
                <a:latin typeface="Courier"/>
                <a:cs typeface="Courier"/>
              </a:rPr>
              <a:t>95.1</a:t>
            </a:r>
          </a:p>
          <a:p>
            <a:pPr marL="0" indent="0">
              <a:buNone/>
            </a:pPr>
            <a:r>
              <a:rPr lang="es-ES_tradnl" sz="1200" dirty="0">
                <a:latin typeface="Courier"/>
                <a:cs typeface="Courier"/>
              </a:rPr>
              <a:t>contig-</a:t>
            </a:r>
            <a:r>
              <a:rPr lang="es-ES_tradnl" sz="1200" dirty="0" smtClean="0">
                <a:latin typeface="Courier"/>
                <a:cs typeface="Courier"/>
              </a:rPr>
              <a:t>100_0_13   </a:t>
            </a:r>
            <a:r>
              <a:rPr lang="es-ES_tradnl" sz="1200" dirty="0">
                <a:latin typeface="Courier"/>
                <a:cs typeface="Courier"/>
              </a:rPr>
              <a:t>SP2R_BACSU    30.0    203    137    2    25    618    2    204    2e-24 </a:t>
            </a:r>
            <a:r>
              <a:rPr lang="es-ES_tradnl" sz="1200" dirty="0" smtClean="0">
                <a:latin typeface="Courier"/>
                <a:cs typeface="Courier"/>
              </a:rPr>
              <a:t>     </a:t>
            </a:r>
            <a:r>
              <a:rPr lang="es-ES_tradnl" sz="1200" dirty="0">
                <a:latin typeface="Courier"/>
                <a:cs typeface="Courier"/>
              </a:rPr>
              <a:t>114.0</a:t>
            </a:r>
          </a:p>
          <a:p>
            <a:pPr marL="0" indent="0">
              <a:buNone/>
            </a:pPr>
            <a:r>
              <a:rPr lang="es-ES_tradnl" sz="1200" dirty="0">
                <a:latin typeface="Courier"/>
                <a:cs typeface="Courier"/>
              </a:rPr>
              <a:t>contig-100_1_5    Y112B_HAEIN  </a:t>
            </a:r>
            <a:r>
              <a:rPr lang="es-ES_tradnl" sz="1200" dirty="0" smtClean="0">
                <a:latin typeface="Courier"/>
                <a:cs typeface="Courier"/>
              </a:rPr>
              <a:t> </a:t>
            </a:r>
            <a:r>
              <a:rPr lang="es-ES_tradnl" sz="1200" dirty="0">
                <a:latin typeface="Courier"/>
                <a:cs typeface="Courier"/>
              </a:rPr>
              <a:t>38.2    267    156    6   </a:t>
            </a:r>
            <a:r>
              <a:rPr lang="es-ES_tradnl" sz="1200" dirty="0" smtClean="0">
                <a:latin typeface="Courier"/>
                <a:cs typeface="Courier"/>
              </a:rPr>
              <a:t>  </a:t>
            </a:r>
            <a:r>
              <a:rPr lang="es-ES_tradnl" sz="1200" dirty="0">
                <a:latin typeface="Courier"/>
                <a:cs typeface="Courier"/>
              </a:rPr>
              <a:t>1    792    6    266    3e-41 </a:t>
            </a:r>
            <a:r>
              <a:rPr lang="es-ES_tradnl" sz="1200" dirty="0" smtClean="0">
                <a:latin typeface="Courier"/>
                <a:cs typeface="Courier"/>
              </a:rPr>
              <a:t>     </a:t>
            </a:r>
            <a:r>
              <a:rPr lang="es-ES_tradnl" sz="1200" dirty="0">
                <a:latin typeface="Courier"/>
                <a:cs typeface="Courier"/>
              </a:rPr>
              <a:t>171.0</a:t>
            </a:r>
          </a:p>
          <a:p>
            <a:pPr marL="0" indent="0">
              <a:buNone/>
            </a:pPr>
            <a:r>
              <a:rPr lang="es-ES_tradnl" sz="1200" dirty="0">
                <a:latin typeface="Courier"/>
                <a:cs typeface="Courier"/>
              </a:rPr>
              <a:t>contig-</a:t>
            </a:r>
            <a:r>
              <a:rPr lang="es-ES_tradnl" sz="1200" dirty="0" smtClean="0">
                <a:latin typeface="Courier"/>
                <a:cs typeface="Courier"/>
              </a:rPr>
              <a:t>100_0_20   </a:t>
            </a:r>
            <a:r>
              <a:rPr lang="es-ES_tradnl" sz="1200" dirty="0">
                <a:latin typeface="Courier"/>
                <a:cs typeface="Courier"/>
              </a:rPr>
              <a:t>Y6286_MYCS2  </a:t>
            </a:r>
            <a:r>
              <a:rPr lang="es-ES_tradnl" sz="1200" dirty="0" smtClean="0">
                <a:latin typeface="Courier"/>
                <a:cs typeface="Courier"/>
              </a:rPr>
              <a:t> </a:t>
            </a:r>
            <a:r>
              <a:rPr lang="es-ES_tradnl" sz="1200" dirty="0">
                <a:latin typeface="Courier"/>
                <a:cs typeface="Courier"/>
              </a:rPr>
              <a:t>45.0    429    233    3   </a:t>
            </a:r>
            <a:r>
              <a:rPr lang="es-ES_tradnl" sz="1200" dirty="0" smtClean="0">
                <a:latin typeface="Courier"/>
                <a:cs typeface="Courier"/>
              </a:rPr>
              <a:t>  </a:t>
            </a:r>
            <a:r>
              <a:rPr lang="es-ES_tradnl" sz="1200" dirty="0">
                <a:latin typeface="Courier"/>
                <a:cs typeface="Courier"/>
              </a:rPr>
              <a:t>4    1284  </a:t>
            </a:r>
            <a:r>
              <a:rPr lang="es-ES_tradnl" sz="1200" dirty="0" smtClean="0">
                <a:latin typeface="Courier"/>
                <a:cs typeface="Courier"/>
              </a:rPr>
              <a:t> </a:t>
            </a:r>
            <a:r>
              <a:rPr lang="es-ES_tradnl" sz="1200" dirty="0">
                <a:latin typeface="Courier"/>
                <a:cs typeface="Courier"/>
              </a:rPr>
              <a:t>1    428    7.5e-108 </a:t>
            </a:r>
            <a:r>
              <a:rPr lang="es-ES_tradnl" sz="1200" dirty="0" smtClean="0">
                <a:latin typeface="Courier"/>
                <a:cs typeface="Courier"/>
              </a:rPr>
              <a:t>  </a:t>
            </a:r>
            <a:r>
              <a:rPr lang="es-ES_tradnl" sz="1200" dirty="0">
                <a:latin typeface="Courier"/>
                <a:cs typeface="Courier"/>
              </a:rPr>
              <a:t>392.1</a:t>
            </a:r>
          </a:p>
          <a:p>
            <a:pPr marL="0" indent="0">
              <a:buNone/>
            </a:pPr>
            <a:r>
              <a:rPr lang="es-ES_tradnl" sz="1200" dirty="0">
                <a:latin typeface="Courier"/>
                <a:cs typeface="Courier"/>
              </a:rPr>
              <a:t>...</a:t>
            </a:r>
            <a:endParaRPr lang="en-US" sz="900" dirty="0">
              <a:latin typeface="Courier"/>
              <a:cs typeface="Courier"/>
            </a:endParaRPr>
          </a:p>
        </p:txBody>
      </p:sp>
    </p:spTree>
    <p:extLst>
      <p:ext uri="{BB962C8B-B14F-4D97-AF65-F5344CB8AC3E}">
        <p14:creationId xmlns:p14="http://schemas.microsoft.com/office/powerpoint/2010/main" val="737441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files</a:t>
            </a:r>
            <a:endParaRPr lang="en-US" dirty="0"/>
          </a:p>
        </p:txBody>
      </p:sp>
      <p:sp>
        <p:nvSpPr>
          <p:cNvPr id="3" name="Content Placeholder 2"/>
          <p:cNvSpPr>
            <a:spLocks noGrp="1"/>
          </p:cNvSpPr>
          <p:nvPr>
            <p:ph idx="1"/>
          </p:nvPr>
        </p:nvSpPr>
        <p:spPr>
          <a:xfrm>
            <a:off x="838199" y="1414705"/>
            <a:ext cx="13840757" cy="4351338"/>
          </a:xfrm>
        </p:spPr>
        <p:txBody>
          <a:bodyPr>
            <a:normAutofit/>
          </a:bodyPr>
          <a:lstStyle/>
          <a:p>
            <a:pPr marL="0" indent="0">
              <a:buNone/>
            </a:pPr>
            <a:r>
              <a:rPr lang="en-US" sz="1600" b="1" dirty="0"/>
              <a:t>a </a:t>
            </a:r>
            <a:r>
              <a:rPr lang="en-US" sz="1600" b="1" dirty="0" err="1"/>
              <a:t>UniProt</a:t>
            </a:r>
            <a:r>
              <a:rPr lang="en-US" sz="1600" b="1" dirty="0"/>
              <a:t> database extract, containing the </a:t>
            </a:r>
            <a:r>
              <a:rPr lang="en-US" sz="1600" b="1" dirty="0" err="1"/>
              <a:t>UniProt</a:t>
            </a:r>
            <a:r>
              <a:rPr lang="en-US" sz="1600" b="1" dirty="0"/>
              <a:t>-ID, the organism and the NCBI </a:t>
            </a:r>
            <a:r>
              <a:rPr lang="en-US" sz="1600" b="1" dirty="0" err="1"/>
              <a:t>taonomy</a:t>
            </a:r>
            <a:r>
              <a:rPr lang="en-US" sz="1600" b="1" dirty="0"/>
              <a:t>, tab separated format (</a:t>
            </a:r>
            <a:r>
              <a:rPr lang="en-US" sz="1600" b="1" dirty="0" err="1"/>
              <a:t>UniProt</a:t>
            </a:r>
            <a:r>
              <a:rPr lang="en-US" sz="1600" b="1" dirty="0"/>
              <a:t>-ID Organism Taxonomy)</a:t>
            </a:r>
            <a:r>
              <a:rPr lang="en-US" sz="1600" b="1" dirty="0" smtClean="0"/>
              <a:t>:</a:t>
            </a:r>
          </a:p>
          <a:p>
            <a:pPr marL="0" indent="0">
              <a:buNone/>
            </a:pPr>
            <a:r>
              <a:rPr lang="en-US" sz="1200" dirty="0">
                <a:latin typeface="Courier"/>
                <a:cs typeface="Courier"/>
              </a:rPr>
              <a:t>EPSJ_BACSU    Bacillus </a:t>
            </a:r>
            <a:r>
              <a:rPr lang="en-US" sz="1200" dirty="0" err="1">
                <a:latin typeface="Courier"/>
                <a:cs typeface="Courier"/>
              </a:rPr>
              <a:t>subtilis</a:t>
            </a:r>
            <a:r>
              <a:rPr lang="en-US" sz="1200" dirty="0">
                <a:latin typeface="Courier"/>
                <a:cs typeface="Courier"/>
              </a:rPr>
              <a:t> (strain 168)     Bacteria; </a:t>
            </a:r>
            <a:r>
              <a:rPr lang="en-US" sz="1200" dirty="0" err="1">
                <a:latin typeface="Courier"/>
                <a:cs typeface="Courier"/>
              </a:rPr>
              <a:t>Firmicutes</a:t>
            </a:r>
            <a:r>
              <a:rPr lang="en-US" sz="1200" dirty="0">
                <a:latin typeface="Courier"/>
                <a:cs typeface="Courier"/>
              </a:rPr>
              <a:t>; Bacilli; </a:t>
            </a:r>
            <a:r>
              <a:rPr lang="en-US" sz="1200" dirty="0" err="1">
                <a:latin typeface="Courier"/>
                <a:cs typeface="Courier"/>
              </a:rPr>
              <a:t>Bacillales</a:t>
            </a:r>
            <a:r>
              <a:rPr lang="en-US" sz="1200" dirty="0">
                <a:latin typeface="Courier"/>
                <a:cs typeface="Courier"/>
              </a:rPr>
              <a:t>; </a:t>
            </a:r>
            <a:r>
              <a:rPr lang="en-US" sz="1200" dirty="0" err="1">
                <a:latin typeface="Courier"/>
                <a:cs typeface="Courier"/>
              </a:rPr>
              <a:t>Bacillaceae</a:t>
            </a:r>
            <a:r>
              <a:rPr lang="en-US" sz="1200" dirty="0">
                <a:latin typeface="Courier"/>
                <a:cs typeface="Courier"/>
              </a:rPr>
              <a:t>; Bacillus</a:t>
            </a:r>
          </a:p>
          <a:p>
            <a:pPr marL="0" indent="0">
              <a:buNone/>
            </a:pPr>
            <a:r>
              <a:rPr lang="en-US" sz="1200" dirty="0">
                <a:latin typeface="Courier"/>
                <a:cs typeface="Courier"/>
              </a:rPr>
              <a:t>GLF_ECOLI  </a:t>
            </a:r>
            <a:r>
              <a:rPr lang="en-US" sz="1200" dirty="0" smtClean="0">
                <a:latin typeface="Courier"/>
                <a:cs typeface="Courier"/>
              </a:rPr>
              <a:t>   </a:t>
            </a:r>
            <a:r>
              <a:rPr lang="en-US" sz="1200" dirty="0">
                <a:latin typeface="Courier"/>
                <a:cs typeface="Courier"/>
              </a:rPr>
              <a:t>Escherichia coli (strain K12)    </a:t>
            </a:r>
            <a:r>
              <a:rPr lang="en-US" sz="1200" dirty="0" smtClean="0">
                <a:latin typeface="Courier"/>
                <a:cs typeface="Courier"/>
              </a:rPr>
              <a:t>  </a:t>
            </a:r>
            <a:r>
              <a:rPr lang="en-US" sz="1200" dirty="0">
                <a:latin typeface="Courier"/>
                <a:cs typeface="Courier"/>
              </a:rPr>
              <a:t>Bacteria; </a:t>
            </a:r>
            <a:r>
              <a:rPr lang="en-US" sz="1200" dirty="0" err="1">
                <a:latin typeface="Courier"/>
                <a:cs typeface="Courier"/>
              </a:rPr>
              <a:t>Proteobacteria</a:t>
            </a:r>
            <a:r>
              <a:rPr lang="en-US" sz="1200" dirty="0">
                <a:latin typeface="Courier"/>
                <a:cs typeface="Courier"/>
              </a:rPr>
              <a:t>; </a:t>
            </a:r>
            <a:r>
              <a:rPr lang="en-US" sz="1200" dirty="0" err="1">
                <a:latin typeface="Courier"/>
                <a:cs typeface="Courier"/>
              </a:rPr>
              <a:t>Gammaproteobacteria</a:t>
            </a:r>
            <a:r>
              <a:rPr lang="en-US" sz="1200" dirty="0">
                <a:latin typeface="Courier"/>
                <a:cs typeface="Courier"/>
              </a:rPr>
              <a:t>; </a:t>
            </a:r>
            <a:r>
              <a:rPr lang="en-US" sz="1200" dirty="0" err="1">
                <a:latin typeface="Courier"/>
                <a:cs typeface="Courier"/>
              </a:rPr>
              <a:t>Enterobacteriales</a:t>
            </a:r>
            <a:r>
              <a:rPr lang="en-US" sz="1200" dirty="0">
                <a:latin typeface="Courier"/>
                <a:cs typeface="Courier"/>
              </a:rPr>
              <a:t>; </a:t>
            </a:r>
            <a:r>
              <a:rPr lang="en-US" sz="1200" dirty="0" err="1">
                <a:latin typeface="Courier"/>
                <a:cs typeface="Courier"/>
              </a:rPr>
              <a:t>Enterobacteriaceae</a:t>
            </a:r>
            <a:r>
              <a:rPr lang="en-US" sz="1200" dirty="0">
                <a:latin typeface="Courier"/>
                <a:cs typeface="Courier"/>
              </a:rPr>
              <a:t>; Escherichia</a:t>
            </a:r>
          </a:p>
          <a:p>
            <a:pPr marL="0" indent="0">
              <a:buNone/>
            </a:pPr>
            <a:r>
              <a:rPr lang="en-US" sz="1200" dirty="0">
                <a:latin typeface="Courier"/>
                <a:cs typeface="Courier"/>
              </a:rPr>
              <a:t>TAGA_BACSU    Bacillus </a:t>
            </a:r>
            <a:r>
              <a:rPr lang="en-US" sz="1200" dirty="0" err="1">
                <a:latin typeface="Courier"/>
                <a:cs typeface="Courier"/>
              </a:rPr>
              <a:t>subtilis</a:t>
            </a:r>
            <a:r>
              <a:rPr lang="en-US" sz="1200" dirty="0">
                <a:latin typeface="Courier"/>
                <a:cs typeface="Courier"/>
              </a:rPr>
              <a:t> (strain 168)     Bacteria; </a:t>
            </a:r>
            <a:r>
              <a:rPr lang="en-US" sz="1200" dirty="0" err="1">
                <a:latin typeface="Courier"/>
                <a:cs typeface="Courier"/>
              </a:rPr>
              <a:t>Firmicutes</a:t>
            </a:r>
            <a:r>
              <a:rPr lang="en-US" sz="1200" dirty="0">
                <a:latin typeface="Courier"/>
                <a:cs typeface="Courier"/>
              </a:rPr>
              <a:t>; Bacilli; </a:t>
            </a:r>
            <a:r>
              <a:rPr lang="en-US" sz="1200" dirty="0" err="1">
                <a:latin typeface="Courier"/>
                <a:cs typeface="Courier"/>
              </a:rPr>
              <a:t>Bacillales</a:t>
            </a:r>
            <a:r>
              <a:rPr lang="en-US" sz="1200" dirty="0">
                <a:latin typeface="Courier"/>
                <a:cs typeface="Courier"/>
              </a:rPr>
              <a:t>; </a:t>
            </a:r>
            <a:r>
              <a:rPr lang="en-US" sz="1200" dirty="0" err="1">
                <a:latin typeface="Courier"/>
                <a:cs typeface="Courier"/>
              </a:rPr>
              <a:t>Bacillaceae</a:t>
            </a:r>
            <a:r>
              <a:rPr lang="en-US" sz="1200" dirty="0">
                <a:latin typeface="Courier"/>
                <a:cs typeface="Courier"/>
              </a:rPr>
              <a:t>; Bacillus</a:t>
            </a:r>
          </a:p>
          <a:p>
            <a:pPr marL="0" indent="0">
              <a:buNone/>
            </a:pPr>
            <a:r>
              <a:rPr lang="en-US" sz="1200" dirty="0">
                <a:latin typeface="Courier"/>
                <a:cs typeface="Courier"/>
              </a:rPr>
              <a:t>YNDE_BACSU    Bacillus </a:t>
            </a:r>
            <a:r>
              <a:rPr lang="en-US" sz="1200" dirty="0" err="1">
                <a:latin typeface="Courier"/>
                <a:cs typeface="Courier"/>
              </a:rPr>
              <a:t>subtilis</a:t>
            </a:r>
            <a:r>
              <a:rPr lang="en-US" sz="1200" dirty="0">
                <a:latin typeface="Courier"/>
                <a:cs typeface="Courier"/>
              </a:rPr>
              <a:t> (strain 168)     Bacteria; </a:t>
            </a:r>
            <a:r>
              <a:rPr lang="en-US" sz="1200" dirty="0" err="1">
                <a:latin typeface="Courier"/>
                <a:cs typeface="Courier"/>
              </a:rPr>
              <a:t>Firmicutes</a:t>
            </a:r>
            <a:r>
              <a:rPr lang="en-US" sz="1200" dirty="0">
                <a:latin typeface="Courier"/>
                <a:cs typeface="Courier"/>
              </a:rPr>
              <a:t>; Bacilli; </a:t>
            </a:r>
            <a:r>
              <a:rPr lang="en-US" sz="1200" dirty="0" err="1">
                <a:latin typeface="Courier"/>
                <a:cs typeface="Courier"/>
              </a:rPr>
              <a:t>Bacillales</a:t>
            </a:r>
            <a:r>
              <a:rPr lang="en-US" sz="1200" dirty="0">
                <a:latin typeface="Courier"/>
                <a:cs typeface="Courier"/>
              </a:rPr>
              <a:t>; </a:t>
            </a:r>
            <a:r>
              <a:rPr lang="en-US" sz="1200" dirty="0" err="1">
                <a:latin typeface="Courier"/>
                <a:cs typeface="Courier"/>
              </a:rPr>
              <a:t>Bacillaceae</a:t>
            </a:r>
            <a:r>
              <a:rPr lang="en-US" sz="1200" dirty="0">
                <a:latin typeface="Courier"/>
                <a:cs typeface="Courier"/>
              </a:rPr>
              <a:t>; Bacillus</a:t>
            </a:r>
          </a:p>
          <a:p>
            <a:pPr marL="0" indent="0">
              <a:buNone/>
            </a:pPr>
            <a:r>
              <a:rPr lang="en-US" sz="1200" dirty="0">
                <a:latin typeface="Courier"/>
                <a:cs typeface="Courier"/>
              </a:rPr>
              <a:t>SP2R_BACSU    Bacillus </a:t>
            </a:r>
            <a:r>
              <a:rPr lang="en-US" sz="1200" dirty="0" err="1">
                <a:latin typeface="Courier"/>
                <a:cs typeface="Courier"/>
              </a:rPr>
              <a:t>subtilis</a:t>
            </a:r>
            <a:r>
              <a:rPr lang="en-US" sz="1200" dirty="0">
                <a:latin typeface="Courier"/>
                <a:cs typeface="Courier"/>
              </a:rPr>
              <a:t> (strain 168)     Bacteria; </a:t>
            </a:r>
            <a:r>
              <a:rPr lang="en-US" sz="1200" dirty="0" err="1">
                <a:latin typeface="Courier"/>
                <a:cs typeface="Courier"/>
              </a:rPr>
              <a:t>Firmicutes</a:t>
            </a:r>
            <a:r>
              <a:rPr lang="en-US" sz="1200" dirty="0">
                <a:latin typeface="Courier"/>
                <a:cs typeface="Courier"/>
              </a:rPr>
              <a:t>; Bacilli; </a:t>
            </a:r>
            <a:r>
              <a:rPr lang="en-US" sz="1200" dirty="0" err="1">
                <a:latin typeface="Courier"/>
                <a:cs typeface="Courier"/>
              </a:rPr>
              <a:t>Bacillales</a:t>
            </a:r>
            <a:r>
              <a:rPr lang="en-US" sz="1200" dirty="0">
                <a:latin typeface="Courier"/>
                <a:cs typeface="Courier"/>
              </a:rPr>
              <a:t>; </a:t>
            </a:r>
            <a:r>
              <a:rPr lang="en-US" sz="1200" dirty="0" err="1">
                <a:latin typeface="Courier"/>
                <a:cs typeface="Courier"/>
              </a:rPr>
              <a:t>Bacillaceae</a:t>
            </a:r>
            <a:r>
              <a:rPr lang="en-US" sz="1200" dirty="0">
                <a:latin typeface="Courier"/>
                <a:cs typeface="Courier"/>
              </a:rPr>
              <a:t>; Bacillus</a:t>
            </a:r>
          </a:p>
          <a:p>
            <a:pPr marL="0" indent="0">
              <a:buNone/>
            </a:pPr>
            <a:r>
              <a:rPr lang="en-US" sz="1200" dirty="0">
                <a:latin typeface="Courier"/>
                <a:cs typeface="Courier"/>
              </a:rPr>
              <a:t>Y112B_HAEIN </a:t>
            </a:r>
            <a:r>
              <a:rPr lang="en-US" sz="1200" dirty="0" smtClean="0">
                <a:latin typeface="Courier"/>
                <a:cs typeface="Courier"/>
              </a:rPr>
              <a:t>  </a:t>
            </a:r>
            <a:r>
              <a:rPr lang="en-US" sz="1200" dirty="0" err="1">
                <a:latin typeface="Courier"/>
                <a:cs typeface="Courier"/>
              </a:rPr>
              <a:t>Haemophilus</a:t>
            </a:r>
            <a:r>
              <a:rPr lang="en-US" sz="1200" dirty="0">
                <a:latin typeface="Courier"/>
                <a:cs typeface="Courier"/>
              </a:rPr>
              <a:t> </a:t>
            </a:r>
            <a:r>
              <a:rPr lang="en-US" sz="1200" dirty="0" err="1">
                <a:latin typeface="Courier"/>
                <a:cs typeface="Courier"/>
              </a:rPr>
              <a:t>influenzae</a:t>
            </a:r>
            <a:r>
              <a:rPr lang="en-US" sz="1200" dirty="0">
                <a:latin typeface="Courier"/>
                <a:cs typeface="Courier"/>
              </a:rPr>
              <a:t> </a:t>
            </a:r>
            <a:r>
              <a:rPr lang="en-US" sz="1200" dirty="0" smtClean="0">
                <a:latin typeface="Courier"/>
                <a:cs typeface="Courier"/>
              </a:rPr>
              <a:t>            Bacteria</a:t>
            </a:r>
            <a:r>
              <a:rPr lang="en-US" sz="1200" dirty="0">
                <a:latin typeface="Courier"/>
                <a:cs typeface="Courier"/>
              </a:rPr>
              <a:t>; </a:t>
            </a:r>
            <a:r>
              <a:rPr lang="en-US" sz="1200" dirty="0" err="1">
                <a:latin typeface="Courier"/>
                <a:cs typeface="Courier"/>
              </a:rPr>
              <a:t>Proteobacteria</a:t>
            </a:r>
            <a:r>
              <a:rPr lang="en-US" sz="1200" dirty="0">
                <a:latin typeface="Courier"/>
                <a:cs typeface="Courier"/>
              </a:rPr>
              <a:t>; </a:t>
            </a:r>
            <a:r>
              <a:rPr lang="en-US" sz="1200" dirty="0" err="1">
                <a:latin typeface="Courier"/>
                <a:cs typeface="Courier"/>
              </a:rPr>
              <a:t>Gammaproteobacteria</a:t>
            </a:r>
            <a:r>
              <a:rPr lang="en-US" sz="1200" dirty="0">
                <a:latin typeface="Courier"/>
                <a:cs typeface="Courier"/>
              </a:rPr>
              <a:t>; </a:t>
            </a:r>
            <a:r>
              <a:rPr lang="en-US" sz="1200" dirty="0" err="1">
                <a:latin typeface="Courier"/>
                <a:cs typeface="Courier"/>
              </a:rPr>
              <a:t>Pasteurellales</a:t>
            </a:r>
            <a:r>
              <a:rPr lang="en-US" sz="1200" dirty="0">
                <a:latin typeface="Courier"/>
                <a:cs typeface="Courier"/>
              </a:rPr>
              <a:t>; </a:t>
            </a:r>
          </a:p>
          <a:p>
            <a:pPr marL="0" indent="0">
              <a:buNone/>
            </a:pPr>
            <a:r>
              <a:rPr lang="en-US" sz="1200" dirty="0">
                <a:latin typeface="Courier"/>
                <a:cs typeface="Courier"/>
              </a:rPr>
              <a:t>...</a:t>
            </a:r>
            <a:endParaRPr lang="en-US" sz="900" dirty="0">
              <a:latin typeface="Courier"/>
              <a:cs typeface="Courier"/>
            </a:endParaRPr>
          </a:p>
        </p:txBody>
      </p:sp>
    </p:spTree>
    <p:extLst>
      <p:ext uri="{BB962C8B-B14F-4D97-AF65-F5344CB8AC3E}">
        <p14:creationId xmlns:p14="http://schemas.microsoft.com/office/powerpoint/2010/main" val="989706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a:xfrm>
            <a:off x="838199" y="1414705"/>
            <a:ext cx="13840757" cy="4351338"/>
          </a:xfrm>
        </p:spPr>
        <p:txBody>
          <a:bodyPr>
            <a:normAutofit/>
          </a:bodyPr>
          <a:lstStyle/>
          <a:p>
            <a:pPr marL="0" indent="0">
              <a:buNone/>
            </a:pPr>
            <a:r>
              <a:rPr lang="en-US" sz="1600" dirty="0" smtClean="0">
                <a:latin typeface="Courier"/>
                <a:cs typeface="Courier"/>
              </a:rPr>
              <a:t>      A    </a:t>
            </a:r>
            <a:r>
              <a:rPr lang="en-US" sz="1600" dirty="0">
                <a:latin typeface="Courier"/>
                <a:cs typeface="Courier"/>
              </a:rPr>
              <a:t>C</a:t>
            </a:r>
          </a:p>
          <a:p>
            <a:pPr marL="0" indent="0">
              <a:buNone/>
            </a:pPr>
            <a:r>
              <a:rPr lang="en-US" sz="1600" dirty="0">
                <a:latin typeface="Courier"/>
                <a:cs typeface="Courier"/>
              </a:rPr>
              <a:t>CTT: 1.76 2.14</a:t>
            </a:r>
          </a:p>
          <a:p>
            <a:pPr marL="0" indent="0">
              <a:buNone/>
            </a:pPr>
            <a:r>
              <a:rPr lang="en-US" sz="1600" dirty="0">
                <a:latin typeface="Courier"/>
                <a:cs typeface="Courier"/>
              </a:rPr>
              <a:t>TAG: 0.04 0.05</a:t>
            </a:r>
          </a:p>
          <a:p>
            <a:pPr marL="0" indent="0">
              <a:buNone/>
            </a:pPr>
            <a:r>
              <a:rPr lang="en-US" sz="1600" dirty="0">
                <a:latin typeface="Courier"/>
                <a:cs typeface="Courier"/>
              </a:rPr>
              <a:t>ACA: 1.41 1.97</a:t>
            </a:r>
          </a:p>
          <a:p>
            <a:pPr marL="0" indent="0">
              <a:buNone/>
            </a:pPr>
            <a:r>
              <a:rPr lang="en-US" sz="1600" dirty="0">
                <a:latin typeface="Courier"/>
                <a:cs typeface="Courier"/>
              </a:rPr>
              <a:t>ACG: 1.33 0.92</a:t>
            </a:r>
          </a:p>
          <a:p>
            <a:pPr marL="0" indent="0">
              <a:buNone/>
            </a:pPr>
            <a:r>
              <a:rPr lang="en-US" sz="1600" dirty="0">
                <a:latin typeface="Courier"/>
                <a:cs typeface="Courier"/>
              </a:rPr>
              <a:t>ATC: 3.43 3.53</a:t>
            </a:r>
          </a:p>
          <a:p>
            <a:pPr marL="0" indent="0">
              <a:buNone/>
            </a:pPr>
            <a:r>
              <a:rPr lang="en-US" sz="1600" dirty="0">
                <a:latin typeface="Courier"/>
                <a:cs typeface="Courier"/>
              </a:rPr>
              <a:t>AAC: 2.02 1.96</a:t>
            </a:r>
          </a:p>
          <a:p>
            <a:pPr marL="0" indent="0">
              <a:buNone/>
            </a:pPr>
            <a:r>
              <a:rPr lang="en-US" sz="1600" dirty="0">
                <a:latin typeface="Courier"/>
                <a:cs typeface="Courier"/>
              </a:rPr>
              <a:t>ATA: 1.13 0.95</a:t>
            </a:r>
          </a:p>
          <a:p>
            <a:pPr marL="0" indent="0">
              <a:buNone/>
            </a:pPr>
            <a:r>
              <a:rPr lang="en-US" sz="1600" dirty="0">
                <a:latin typeface="Courier"/>
                <a:cs typeface="Courier"/>
              </a:rPr>
              <a:t>...</a:t>
            </a:r>
            <a:endParaRPr lang="en-US" sz="900" dirty="0">
              <a:latin typeface="Courier"/>
              <a:cs typeface="Courier"/>
            </a:endParaRPr>
          </a:p>
        </p:txBody>
      </p:sp>
    </p:spTree>
    <p:extLst>
      <p:ext uri="{BB962C8B-B14F-4D97-AF65-F5344CB8AC3E}">
        <p14:creationId xmlns:p14="http://schemas.microsoft.com/office/powerpoint/2010/main" val="2826467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06083"/>
            <a:ext cx="13840757" cy="5981849"/>
          </a:xfrm>
        </p:spPr>
        <p:txBody>
          <a:bodyPr>
            <a:noAutofit/>
          </a:bodyPr>
          <a:lstStyle/>
          <a:p>
            <a:pPr marL="0" indent="0">
              <a:buNone/>
            </a:pPr>
            <a:r>
              <a:rPr lang="en-US" sz="1400" b="1" dirty="0">
                <a:latin typeface="Courier"/>
                <a:cs typeface="Courier"/>
              </a:rPr>
              <a:t>the FASTA files containing all microbial genes (nucleotides) </a:t>
            </a:r>
          </a:p>
          <a:p>
            <a:pPr marL="0" indent="0">
              <a:buNone/>
            </a:pPr>
            <a:r>
              <a:rPr lang="en-US" sz="1400" dirty="0" smtClean="0">
                <a:latin typeface="Courier"/>
                <a:cs typeface="Courier"/>
              </a:rPr>
              <a:t>&gt;contig-100_4_53 # 52968 # 53819 # -1 # ID=5_54;partial=00;start_type=</a:t>
            </a:r>
            <a:r>
              <a:rPr lang="en-US" sz="1400" dirty="0" err="1" smtClean="0">
                <a:latin typeface="Courier"/>
                <a:cs typeface="Courier"/>
              </a:rPr>
              <a:t>ATG;rbs_motif</a:t>
            </a:r>
            <a:r>
              <a:rPr lang="en-US" sz="1400" dirty="0" smtClean="0">
                <a:latin typeface="Courier"/>
                <a:cs typeface="Courier"/>
              </a:rPr>
              <a:t>=</a:t>
            </a:r>
            <a:r>
              <a:rPr lang="en-US" sz="1400" dirty="0" err="1" smtClean="0">
                <a:latin typeface="Courier"/>
                <a:cs typeface="Courier"/>
              </a:rPr>
              <a:t>GGAGG;rbs_spacer</a:t>
            </a:r>
            <a:r>
              <a:rPr lang="en-US" sz="1400" dirty="0" smtClean="0">
                <a:latin typeface="Courier"/>
                <a:cs typeface="Courier"/>
              </a:rPr>
              <a:t>=5-ATGCAGATTATCGACGGAAAAAAGGTATCGGCACAGGTAAAGGAAGAGGTAAAGAGGCAGACGCTTGAGT</a:t>
            </a:r>
          </a:p>
          <a:p>
            <a:pPr marL="0" indent="0">
              <a:buNone/>
            </a:pPr>
            <a:r>
              <a:rPr lang="en-US" sz="1400" dirty="0" smtClean="0">
                <a:latin typeface="Courier"/>
                <a:cs typeface="Courier"/>
              </a:rPr>
              <a:t>TAAAGGAAACTCACAAAATAACCCCCGGTCTTGCGGTAGTAATCGTAGGTGACGATCCGGCGTCAAGAGT</a:t>
            </a:r>
          </a:p>
          <a:p>
            <a:pPr marL="0" indent="0">
              <a:buNone/>
            </a:pPr>
            <a:r>
              <a:rPr lang="en-US" sz="1400" dirty="0" smtClean="0">
                <a:latin typeface="Courier"/>
                <a:cs typeface="Courier"/>
              </a:rPr>
              <a:t>ATATGTAAACAACAAGAAAAAGGCTTGTGAATTTGTAGGCTTTAAGTCTGAGGAGTATGCACTCCCGGC</a:t>
            </a:r>
          </a:p>
          <a:p>
            <a:pPr marL="0" indent="0">
              <a:buNone/>
            </a:pPr>
            <a:r>
              <a:rPr lang="en-US" sz="1400" dirty="0" smtClean="0">
                <a:latin typeface="Courier"/>
                <a:cs typeface="Courier"/>
              </a:rPr>
              <a:t>AGAAACAACA</a:t>
            </a:r>
          </a:p>
          <a:p>
            <a:pPr marL="0" indent="0">
              <a:buNone/>
            </a:pPr>
            <a:endParaRPr lang="en-US" sz="1400" dirty="0">
              <a:latin typeface="Courier"/>
              <a:cs typeface="Courier"/>
            </a:endParaRPr>
          </a:p>
          <a:p>
            <a:pPr marL="0" indent="0">
              <a:buNone/>
            </a:pPr>
            <a:r>
              <a:rPr lang="en-US" sz="1400" b="1" dirty="0">
                <a:latin typeface="Courier"/>
                <a:cs typeface="Courier"/>
              </a:rPr>
              <a:t>the </a:t>
            </a:r>
            <a:r>
              <a:rPr lang="en-US" sz="1400" b="1" dirty="0" err="1">
                <a:latin typeface="Courier"/>
                <a:cs typeface="Courier"/>
              </a:rPr>
              <a:t>UniProt</a:t>
            </a:r>
            <a:r>
              <a:rPr lang="en-US" sz="1400" b="1" dirty="0">
                <a:latin typeface="Courier"/>
                <a:cs typeface="Courier"/>
              </a:rPr>
              <a:t> BLAST result, tab-separated format (</a:t>
            </a:r>
            <a:r>
              <a:rPr lang="en-US" sz="1400" b="1" dirty="0" err="1">
                <a:latin typeface="Courier"/>
                <a:cs typeface="Courier"/>
              </a:rPr>
              <a:t>geneID</a:t>
            </a:r>
            <a:r>
              <a:rPr lang="en-US" sz="1400" b="1" dirty="0">
                <a:latin typeface="Courier"/>
                <a:cs typeface="Courier"/>
              </a:rPr>
              <a:t> </a:t>
            </a:r>
            <a:r>
              <a:rPr lang="en-US" sz="1400" b="1" dirty="0" err="1">
                <a:latin typeface="Courier"/>
                <a:cs typeface="Courier"/>
              </a:rPr>
              <a:t>bestHit</a:t>
            </a:r>
            <a:r>
              <a:rPr lang="en-US" sz="1400" b="1" dirty="0">
                <a:latin typeface="Courier"/>
                <a:cs typeface="Courier"/>
              </a:rPr>
              <a:t>-ID score ....)</a:t>
            </a:r>
          </a:p>
          <a:p>
            <a:pPr marL="0" indent="0">
              <a:buNone/>
            </a:pPr>
            <a:r>
              <a:rPr lang="es-ES_tradnl" sz="1400" dirty="0">
                <a:latin typeface="Courier"/>
                <a:cs typeface="Courier"/>
              </a:rPr>
              <a:t>contig-100_0_2    EPSJ_BACSU    28.4    222    137    10    1    636    </a:t>
            </a:r>
            <a:r>
              <a:rPr lang="es-ES_tradnl" sz="1400" dirty="0" smtClean="0">
                <a:latin typeface="Courier"/>
                <a:cs typeface="Courier"/>
              </a:rPr>
              <a:t> 2    </a:t>
            </a:r>
            <a:r>
              <a:rPr lang="es-ES_tradnl" sz="1400" dirty="0">
                <a:latin typeface="Courier"/>
                <a:cs typeface="Courier"/>
              </a:rPr>
              <a:t>211    5.3e-16    86.7</a:t>
            </a:r>
          </a:p>
          <a:p>
            <a:pPr marL="0" indent="0">
              <a:buNone/>
            </a:pPr>
            <a:r>
              <a:rPr lang="es-ES_tradnl" sz="1400" dirty="0">
                <a:latin typeface="Courier"/>
                <a:cs typeface="Courier"/>
              </a:rPr>
              <a:t>contig-100_0_3    GLF_ECOLI  </a:t>
            </a:r>
            <a:r>
              <a:rPr lang="es-ES_tradnl" sz="1400" dirty="0" smtClean="0">
                <a:latin typeface="Courier"/>
                <a:cs typeface="Courier"/>
              </a:rPr>
              <a:t>   </a:t>
            </a:r>
            <a:r>
              <a:rPr lang="es-ES_tradnl" sz="1400" dirty="0">
                <a:latin typeface="Courier"/>
                <a:cs typeface="Courier"/>
              </a:rPr>
              <a:t>38.0    392    210    13    1    1152    1    367    8.9e-68    258.8</a:t>
            </a:r>
          </a:p>
          <a:p>
            <a:pPr marL="0" indent="0">
              <a:buNone/>
            </a:pPr>
            <a:r>
              <a:rPr lang="es-ES_tradnl" sz="1400" dirty="0">
                <a:latin typeface="Courier"/>
                <a:cs typeface="Courier"/>
              </a:rPr>
              <a:t>contig-100_4_53	</a:t>
            </a:r>
            <a:r>
              <a:rPr lang="es-ES_tradnl" sz="1400" dirty="0" smtClean="0">
                <a:latin typeface="Courier"/>
                <a:cs typeface="Courier"/>
              </a:rPr>
              <a:t>RL21_CLOTH     61.2    103     39     1</a:t>
            </a:r>
            <a:r>
              <a:rPr lang="es-ES_tradnl" sz="1400" dirty="0">
                <a:latin typeface="Courier"/>
                <a:cs typeface="Courier"/>
              </a:rPr>
              <a:t>	</a:t>
            </a:r>
            <a:r>
              <a:rPr lang="es-ES_tradnl" sz="1400" dirty="0" smtClean="0">
                <a:latin typeface="Courier"/>
                <a:cs typeface="Courier"/>
              </a:rPr>
              <a:t>1    306</a:t>
            </a:r>
            <a:r>
              <a:rPr lang="es-ES_tradnl" sz="1400" dirty="0">
                <a:latin typeface="Courier"/>
                <a:cs typeface="Courier"/>
              </a:rPr>
              <a:t>	</a:t>
            </a:r>
            <a:r>
              <a:rPr lang="es-ES_tradnl" sz="1400" dirty="0" smtClean="0">
                <a:latin typeface="Courier"/>
                <a:cs typeface="Courier"/>
              </a:rPr>
              <a:t>    1</a:t>
            </a:r>
            <a:r>
              <a:rPr lang="es-ES_tradnl" sz="1400" dirty="0">
                <a:latin typeface="Courier"/>
                <a:cs typeface="Courier"/>
              </a:rPr>
              <a:t>	</a:t>
            </a:r>
            <a:r>
              <a:rPr lang="es-ES_tradnl" sz="1400" dirty="0" smtClean="0">
                <a:latin typeface="Courier"/>
                <a:cs typeface="Courier"/>
              </a:rPr>
              <a:t> 103    1.2e-27    123.6</a:t>
            </a:r>
            <a:endParaRPr lang="es-ES_tradnl" sz="1400" dirty="0">
              <a:latin typeface="Courier"/>
              <a:cs typeface="Courier"/>
            </a:endParaRPr>
          </a:p>
          <a:p>
            <a:pPr marL="0" indent="0">
              <a:buNone/>
            </a:pPr>
            <a:endParaRPr lang="es-ES_tradnl" sz="1400" b="1" dirty="0" smtClean="0">
              <a:latin typeface="Courier"/>
              <a:cs typeface="Courier"/>
            </a:endParaRPr>
          </a:p>
          <a:p>
            <a:pPr marL="0" indent="0">
              <a:buNone/>
            </a:pPr>
            <a:r>
              <a:rPr lang="es-ES_tradnl" sz="1400" b="1" dirty="0" smtClean="0">
                <a:latin typeface="Courier"/>
                <a:cs typeface="Courier"/>
              </a:rPr>
              <a:t>a </a:t>
            </a:r>
            <a:r>
              <a:rPr lang="es-ES_tradnl" sz="1400" b="1" dirty="0" err="1">
                <a:latin typeface="Courier"/>
                <a:cs typeface="Courier"/>
              </a:rPr>
              <a:t>UniProt</a:t>
            </a:r>
            <a:r>
              <a:rPr lang="es-ES_tradnl" sz="1400" b="1" dirty="0">
                <a:latin typeface="Courier"/>
                <a:cs typeface="Courier"/>
              </a:rPr>
              <a:t> </a:t>
            </a:r>
            <a:r>
              <a:rPr lang="es-ES_tradnl" sz="1400" b="1" dirty="0" err="1">
                <a:latin typeface="Courier"/>
                <a:cs typeface="Courier"/>
              </a:rPr>
              <a:t>database</a:t>
            </a:r>
            <a:r>
              <a:rPr lang="es-ES_tradnl" sz="1400" b="1" dirty="0">
                <a:latin typeface="Courier"/>
                <a:cs typeface="Courier"/>
              </a:rPr>
              <a:t> </a:t>
            </a:r>
            <a:r>
              <a:rPr lang="es-ES_tradnl" sz="1400" b="1" dirty="0" err="1" smtClean="0">
                <a:latin typeface="Courier"/>
                <a:cs typeface="Courier"/>
              </a:rPr>
              <a:t>extract</a:t>
            </a:r>
            <a:endParaRPr lang="es-ES_tradnl" sz="1400" b="1" dirty="0">
              <a:latin typeface="Courier"/>
              <a:cs typeface="Courier"/>
            </a:endParaRPr>
          </a:p>
          <a:p>
            <a:pPr marL="0" indent="0">
              <a:buNone/>
            </a:pPr>
            <a:r>
              <a:rPr lang="es-ES_tradnl" sz="1400" dirty="0">
                <a:latin typeface="Courier"/>
                <a:cs typeface="Courier"/>
              </a:rPr>
              <a:t>EPSJ_BACSU    </a:t>
            </a:r>
            <a:r>
              <a:rPr lang="es-ES_tradnl" sz="1400" dirty="0" err="1">
                <a:latin typeface="Courier"/>
                <a:cs typeface="Courier"/>
              </a:rPr>
              <a:t>Bacillus</a:t>
            </a:r>
            <a:r>
              <a:rPr lang="es-ES_tradnl" sz="1400" dirty="0">
                <a:latin typeface="Courier"/>
                <a:cs typeface="Courier"/>
              </a:rPr>
              <a:t> </a:t>
            </a:r>
            <a:r>
              <a:rPr lang="es-ES_tradnl" sz="1400" dirty="0" err="1">
                <a:latin typeface="Courier"/>
                <a:cs typeface="Courier"/>
              </a:rPr>
              <a:t>subtilis</a:t>
            </a:r>
            <a:r>
              <a:rPr lang="es-ES_tradnl" sz="1400" dirty="0">
                <a:latin typeface="Courier"/>
                <a:cs typeface="Courier"/>
              </a:rPr>
              <a:t> (</a:t>
            </a:r>
            <a:r>
              <a:rPr lang="es-ES_tradnl" sz="1400" dirty="0" err="1">
                <a:latin typeface="Courier"/>
                <a:cs typeface="Courier"/>
              </a:rPr>
              <a:t>strain</a:t>
            </a:r>
            <a:r>
              <a:rPr lang="es-ES_tradnl" sz="1400" dirty="0">
                <a:latin typeface="Courier"/>
                <a:cs typeface="Courier"/>
              </a:rPr>
              <a:t> 168)   </a:t>
            </a:r>
            <a:r>
              <a:rPr lang="es-ES_tradnl" sz="1400" dirty="0" smtClean="0">
                <a:latin typeface="Courier"/>
                <a:cs typeface="Courier"/>
              </a:rPr>
              <a:t>Bacteria</a:t>
            </a:r>
            <a:r>
              <a:rPr lang="es-ES_tradnl" sz="1400" dirty="0">
                <a:latin typeface="Courier"/>
                <a:cs typeface="Courier"/>
              </a:rPr>
              <a:t>; </a:t>
            </a:r>
            <a:r>
              <a:rPr lang="es-ES_tradnl" sz="1400" dirty="0" err="1">
                <a:latin typeface="Courier"/>
                <a:cs typeface="Courier"/>
              </a:rPr>
              <a:t>Firmicutes</a:t>
            </a:r>
            <a:r>
              <a:rPr lang="es-ES_tradnl" sz="1400" dirty="0">
                <a:latin typeface="Courier"/>
                <a:cs typeface="Courier"/>
              </a:rPr>
              <a:t>; </a:t>
            </a:r>
            <a:r>
              <a:rPr lang="es-ES_tradnl" sz="1400" dirty="0" err="1">
                <a:latin typeface="Courier"/>
                <a:cs typeface="Courier"/>
              </a:rPr>
              <a:t>Bacilli</a:t>
            </a:r>
            <a:r>
              <a:rPr lang="es-ES_tradnl" sz="1400" dirty="0">
                <a:latin typeface="Courier"/>
                <a:cs typeface="Courier"/>
              </a:rPr>
              <a:t>; </a:t>
            </a:r>
            <a:r>
              <a:rPr lang="es-ES_tradnl" sz="1400" dirty="0" err="1">
                <a:latin typeface="Courier"/>
                <a:cs typeface="Courier"/>
              </a:rPr>
              <a:t>Bacillales</a:t>
            </a:r>
            <a:r>
              <a:rPr lang="es-ES_tradnl" sz="1400" dirty="0">
                <a:latin typeface="Courier"/>
                <a:cs typeface="Courier"/>
              </a:rPr>
              <a:t>; </a:t>
            </a:r>
            <a:r>
              <a:rPr lang="es-ES_tradnl" sz="1400" dirty="0" err="1">
                <a:latin typeface="Courier"/>
                <a:cs typeface="Courier"/>
              </a:rPr>
              <a:t>Bacillaceae</a:t>
            </a:r>
            <a:r>
              <a:rPr lang="es-ES_tradnl" sz="1400" dirty="0">
                <a:latin typeface="Courier"/>
                <a:cs typeface="Courier"/>
              </a:rPr>
              <a:t>; </a:t>
            </a:r>
            <a:r>
              <a:rPr lang="es-ES_tradnl" sz="1400" dirty="0" err="1">
                <a:latin typeface="Courier"/>
                <a:cs typeface="Courier"/>
              </a:rPr>
              <a:t>Bacillus</a:t>
            </a:r>
            <a:endParaRPr lang="es-ES_tradnl" sz="1400" dirty="0">
              <a:latin typeface="Courier"/>
              <a:cs typeface="Courier"/>
            </a:endParaRPr>
          </a:p>
          <a:p>
            <a:pPr marL="0" indent="0">
              <a:buNone/>
            </a:pPr>
            <a:r>
              <a:rPr lang="es-ES_tradnl" sz="1400" dirty="0">
                <a:latin typeface="Courier"/>
                <a:cs typeface="Courier"/>
              </a:rPr>
              <a:t>GLF_ECOLI </a:t>
            </a:r>
            <a:r>
              <a:rPr lang="es-ES_tradnl" sz="1400" dirty="0" smtClean="0">
                <a:latin typeface="Courier"/>
                <a:cs typeface="Courier"/>
              </a:rPr>
              <a:t>    </a:t>
            </a:r>
            <a:r>
              <a:rPr lang="es-ES_tradnl" sz="1400" dirty="0" err="1">
                <a:latin typeface="Courier"/>
                <a:cs typeface="Courier"/>
              </a:rPr>
              <a:t>Escherichia</a:t>
            </a:r>
            <a:r>
              <a:rPr lang="es-ES_tradnl" sz="1400" dirty="0">
                <a:latin typeface="Courier"/>
                <a:cs typeface="Courier"/>
              </a:rPr>
              <a:t> </a:t>
            </a:r>
            <a:r>
              <a:rPr lang="es-ES_tradnl" sz="1400" dirty="0" err="1">
                <a:latin typeface="Courier"/>
                <a:cs typeface="Courier"/>
              </a:rPr>
              <a:t>coli</a:t>
            </a:r>
            <a:r>
              <a:rPr lang="es-ES_tradnl" sz="1400" dirty="0">
                <a:latin typeface="Courier"/>
                <a:cs typeface="Courier"/>
              </a:rPr>
              <a:t> (</a:t>
            </a:r>
            <a:r>
              <a:rPr lang="es-ES_tradnl" sz="1400" dirty="0" err="1">
                <a:latin typeface="Courier"/>
                <a:cs typeface="Courier"/>
              </a:rPr>
              <a:t>strain</a:t>
            </a:r>
            <a:r>
              <a:rPr lang="es-ES_tradnl" sz="1400" dirty="0">
                <a:latin typeface="Courier"/>
                <a:cs typeface="Courier"/>
              </a:rPr>
              <a:t> K12)    </a:t>
            </a:r>
            <a:r>
              <a:rPr lang="es-ES_tradnl" sz="1400" dirty="0" smtClean="0">
                <a:latin typeface="Courier"/>
                <a:cs typeface="Courier"/>
              </a:rPr>
              <a:t>Bacteria</a:t>
            </a:r>
            <a:r>
              <a:rPr lang="es-ES_tradnl" sz="1400" dirty="0">
                <a:latin typeface="Courier"/>
                <a:cs typeface="Courier"/>
              </a:rPr>
              <a:t>; </a:t>
            </a:r>
            <a:r>
              <a:rPr lang="es-ES_tradnl" sz="1400" dirty="0" err="1">
                <a:latin typeface="Courier"/>
                <a:cs typeface="Courier"/>
              </a:rPr>
              <a:t>Proteobacteria</a:t>
            </a:r>
            <a:r>
              <a:rPr lang="es-ES_tradnl" sz="1400" dirty="0">
                <a:latin typeface="Courier"/>
                <a:cs typeface="Courier"/>
              </a:rPr>
              <a:t>; </a:t>
            </a:r>
            <a:r>
              <a:rPr lang="es-ES_tradnl" sz="1400" dirty="0" err="1">
                <a:latin typeface="Courier"/>
                <a:cs typeface="Courier"/>
              </a:rPr>
              <a:t>Gammaproteobacteria</a:t>
            </a:r>
            <a:r>
              <a:rPr lang="es-ES_tradnl" sz="1400" dirty="0">
                <a:latin typeface="Courier"/>
                <a:cs typeface="Courier"/>
              </a:rPr>
              <a:t>; </a:t>
            </a:r>
            <a:r>
              <a:rPr lang="es-ES_tradnl" sz="1400" dirty="0" err="1">
                <a:latin typeface="Courier"/>
                <a:cs typeface="Courier"/>
              </a:rPr>
              <a:t>Enterobacteriales</a:t>
            </a:r>
            <a:r>
              <a:rPr lang="es-ES_tradnl" sz="1400" dirty="0">
                <a:latin typeface="Courier"/>
                <a:cs typeface="Courier"/>
              </a:rPr>
              <a:t>; </a:t>
            </a:r>
            <a:endParaRPr lang="es-ES_tradnl" sz="1400" dirty="0" smtClean="0">
              <a:latin typeface="Courier"/>
              <a:cs typeface="Courier"/>
            </a:endParaRPr>
          </a:p>
          <a:p>
            <a:pPr marL="0" indent="0">
              <a:buNone/>
            </a:pPr>
            <a:r>
              <a:rPr lang="es-ES_tradnl" sz="1400" dirty="0" smtClean="0">
                <a:latin typeface="Courier"/>
                <a:cs typeface="Courier"/>
              </a:rPr>
              <a:t>TAGA_BACSU    </a:t>
            </a:r>
            <a:r>
              <a:rPr lang="es-ES_tradnl" sz="1400" dirty="0" err="1">
                <a:latin typeface="Courier"/>
                <a:cs typeface="Courier"/>
              </a:rPr>
              <a:t>Bacillus</a:t>
            </a:r>
            <a:r>
              <a:rPr lang="es-ES_tradnl" sz="1400" dirty="0">
                <a:latin typeface="Courier"/>
                <a:cs typeface="Courier"/>
              </a:rPr>
              <a:t> </a:t>
            </a:r>
            <a:r>
              <a:rPr lang="es-ES_tradnl" sz="1400" dirty="0" err="1">
                <a:latin typeface="Courier"/>
                <a:cs typeface="Courier"/>
              </a:rPr>
              <a:t>subtilis</a:t>
            </a:r>
            <a:r>
              <a:rPr lang="es-ES_tradnl" sz="1400" dirty="0">
                <a:latin typeface="Courier"/>
                <a:cs typeface="Courier"/>
              </a:rPr>
              <a:t> (</a:t>
            </a:r>
            <a:r>
              <a:rPr lang="es-ES_tradnl" sz="1400" dirty="0" err="1">
                <a:latin typeface="Courier"/>
                <a:cs typeface="Courier"/>
              </a:rPr>
              <a:t>strain</a:t>
            </a:r>
            <a:r>
              <a:rPr lang="es-ES_tradnl" sz="1400" dirty="0">
                <a:latin typeface="Courier"/>
                <a:cs typeface="Courier"/>
              </a:rPr>
              <a:t> 168)   </a:t>
            </a:r>
            <a:r>
              <a:rPr lang="es-ES_tradnl" sz="1400" dirty="0" smtClean="0">
                <a:latin typeface="Courier"/>
                <a:cs typeface="Courier"/>
              </a:rPr>
              <a:t>Bacteria</a:t>
            </a:r>
            <a:r>
              <a:rPr lang="es-ES_tradnl" sz="1400" dirty="0">
                <a:latin typeface="Courier"/>
                <a:cs typeface="Courier"/>
              </a:rPr>
              <a:t>; </a:t>
            </a:r>
            <a:r>
              <a:rPr lang="es-ES_tradnl" sz="1400" dirty="0" err="1">
                <a:latin typeface="Courier"/>
                <a:cs typeface="Courier"/>
              </a:rPr>
              <a:t>Firmicutes</a:t>
            </a:r>
            <a:r>
              <a:rPr lang="es-ES_tradnl" sz="1400" dirty="0">
                <a:latin typeface="Courier"/>
                <a:cs typeface="Courier"/>
              </a:rPr>
              <a:t>; </a:t>
            </a:r>
            <a:r>
              <a:rPr lang="es-ES_tradnl" sz="1400" dirty="0" err="1">
                <a:latin typeface="Courier"/>
                <a:cs typeface="Courier"/>
              </a:rPr>
              <a:t>Bacilli</a:t>
            </a:r>
            <a:r>
              <a:rPr lang="es-ES_tradnl" sz="1400" dirty="0">
                <a:latin typeface="Courier"/>
                <a:cs typeface="Courier"/>
              </a:rPr>
              <a:t>; </a:t>
            </a:r>
            <a:r>
              <a:rPr lang="es-ES_tradnl" sz="1400" dirty="0" err="1">
                <a:latin typeface="Courier"/>
                <a:cs typeface="Courier"/>
              </a:rPr>
              <a:t>Bacillales</a:t>
            </a:r>
            <a:r>
              <a:rPr lang="es-ES_tradnl" sz="1400" dirty="0">
                <a:latin typeface="Courier"/>
                <a:cs typeface="Courier"/>
              </a:rPr>
              <a:t>; </a:t>
            </a:r>
            <a:r>
              <a:rPr lang="es-ES_tradnl" sz="1400" dirty="0" err="1">
                <a:latin typeface="Courier"/>
                <a:cs typeface="Courier"/>
              </a:rPr>
              <a:t>Bacillaceae</a:t>
            </a:r>
            <a:r>
              <a:rPr lang="es-ES_tradnl" sz="1400" dirty="0">
                <a:latin typeface="Courier"/>
                <a:cs typeface="Courier"/>
              </a:rPr>
              <a:t>; </a:t>
            </a:r>
            <a:r>
              <a:rPr lang="es-ES_tradnl" sz="1400" dirty="0" err="1" smtClean="0">
                <a:latin typeface="Courier"/>
                <a:cs typeface="Courier"/>
              </a:rPr>
              <a:t>Bacillus</a:t>
            </a:r>
            <a:endParaRPr lang="es-ES_tradnl" sz="1400" dirty="0" smtClean="0">
              <a:latin typeface="Courier"/>
              <a:cs typeface="Courier"/>
            </a:endParaRPr>
          </a:p>
          <a:p>
            <a:pPr marL="0" indent="0">
              <a:buNone/>
            </a:pPr>
            <a:r>
              <a:rPr lang="es-ES_tradnl" sz="1400" dirty="0" smtClean="0">
                <a:latin typeface="Courier"/>
                <a:cs typeface="Courier"/>
              </a:rPr>
              <a:t>RL21_CLOTH    </a:t>
            </a:r>
            <a:r>
              <a:rPr lang="es-ES_tradnl" sz="1400" dirty="0" err="1" smtClean="0">
                <a:latin typeface="Courier"/>
                <a:cs typeface="Courier"/>
              </a:rPr>
              <a:t>Clostridium</a:t>
            </a:r>
            <a:r>
              <a:rPr lang="es-ES_tradnl" sz="1400" dirty="0" smtClean="0">
                <a:latin typeface="Courier"/>
                <a:cs typeface="Courier"/>
              </a:rPr>
              <a:t> </a:t>
            </a:r>
            <a:r>
              <a:rPr lang="es-ES_tradnl" sz="1400" dirty="0" err="1">
                <a:latin typeface="Courier"/>
                <a:cs typeface="Courier"/>
              </a:rPr>
              <a:t>thermocellum</a:t>
            </a:r>
            <a:r>
              <a:rPr lang="es-ES_tradnl" sz="1400" dirty="0">
                <a:latin typeface="Courier"/>
                <a:cs typeface="Courier"/>
              </a:rPr>
              <a:t> </a:t>
            </a:r>
            <a:r>
              <a:rPr lang="es-ES_tradnl" sz="1400" dirty="0" smtClean="0">
                <a:latin typeface="Courier"/>
                <a:cs typeface="Courier"/>
              </a:rPr>
              <a:t>        Bacteria</a:t>
            </a:r>
            <a:r>
              <a:rPr lang="es-ES_tradnl" sz="1400" dirty="0">
                <a:latin typeface="Courier"/>
                <a:cs typeface="Courier"/>
              </a:rPr>
              <a:t>; </a:t>
            </a:r>
            <a:r>
              <a:rPr lang="es-ES_tradnl" sz="1400" dirty="0" err="1">
                <a:latin typeface="Courier"/>
                <a:cs typeface="Courier"/>
              </a:rPr>
              <a:t>Firmicutes</a:t>
            </a:r>
            <a:r>
              <a:rPr lang="es-ES_tradnl" sz="1400" dirty="0">
                <a:latin typeface="Courier"/>
                <a:cs typeface="Courier"/>
              </a:rPr>
              <a:t>; </a:t>
            </a:r>
            <a:r>
              <a:rPr lang="es-ES_tradnl" sz="1400" dirty="0" err="1">
                <a:latin typeface="Courier"/>
                <a:cs typeface="Courier"/>
              </a:rPr>
              <a:t>Clostridia</a:t>
            </a:r>
            <a:r>
              <a:rPr lang="es-ES_tradnl" sz="1400" dirty="0">
                <a:latin typeface="Courier"/>
                <a:cs typeface="Courier"/>
              </a:rPr>
              <a:t>; </a:t>
            </a:r>
            <a:r>
              <a:rPr lang="es-ES_tradnl" sz="1400" dirty="0" err="1">
                <a:latin typeface="Courier"/>
                <a:cs typeface="Courier"/>
              </a:rPr>
              <a:t>Clostridiales</a:t>
            </a:r>
            <a:r>
              <a:rPr lang="es-ES_tradnl" sz="1400" dirty="0">
                <a:latin typeface="Courier"/>
                <a:cs typeface="Courier"/>
              </a:rPr>
              <a:t>; </a:t>
            </a:r>
            <a:r>
              <a:rPr lang="es-ES_tradnl" sz="1400" dirty="0" err="1">
                <a:latin typeface="Courier"/>
                <a:cs typeface="Courier"/>
              </a:rPr>
              <a:t>Clostridiaceae</a:t>
            </a:r>
            <a:r>
              <a:rPr lang="es-ES_tradnl" sz="1400" dirty="0">
                <a:latin typeface="Courier"/>
                <a:cs typeface="Courier"/>
              </a:rPr>
              <a:t>; </a:t>
            </a:r>
            <a:r>
              <a:rPr lang="es-ES_tradnl" sz="1400" dirty="0" err="1">
                <a:latin typeface="Courier"/>
                <a:cs typeface="Courier"/>
              </a:rPr>
              <a:t>Clostridium</a:t>
            </a:r>
            <a:endParaRPr lang="es-ES_tradnl" sz="1400" dirty="0">
              <a:latin typeface="Courier"/>
              <a:cs typeface="Courier"/>
            </a:endParaRPr>
          </a:p>
        </p:txBody>
      </p:sp>
      <p:sp>
        <p:nvSpPr>
          <p:cNvPr id="2" name="Donut 1"/>
          <p:cNvSpPr/>
          <p:nvPr/>
        </p:nvSpPr>
        <p:spPr>
          <a:xfrm>
            <a:off x="851335" y="596900"/>
            <a:ext cx="1860331" cy="520700"/>
          </a:xfrm>
          <a:prstGeom prst="donut">
            <a:avLst>
              <a:gd name="adj" fmla="val 792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Donut 3"/>
          <p:cNvSpPr/>
          <p:nvPr/>
        </p:nvSpPr>
        <p:spPr>
          <a:xfrm>
            <a:off x="790900" y="3333507"/>
            <a:ext cx="1873467" cy="520700"/>
          </a:xfrm>
          <a:prstGeom prst="donut">
            <a:avLst>
              <a:gd name="adj" fmla="val 792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Donut 4"/>
          <p:cNvSpPr/>
          <p:nvPr/>
        </p:nvSpPr>
        <p:spPr>
          <a:xfrm>
            <a:off x="2614449" y="3377714"/>
            <a:ext cx="1358463" cy="520700"/>
          </a:xfrm>
          <a:prstGeom prst="donut">
            <a:avLst>
              <a:gd name="adj" fmla="val 7927"/>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Donut 5"/>
          <p:cNvSpPr/>
          <p:nvPr/>
        </p:nvSpPr>
        <p:spPr>
          <a:xfrm>
            <a:off x="660399" y="5265470"/>
            <a:ext cx="1531008" cy="520700"/>
          </a:xfrm>
          <a:prstGeom prst="donut">
            <a:avLst>
              <a:gd name="adj" fmla="val 7927"/>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Donut 6"/>
          <p:cNvSpPr/>
          <p:nvPr/>
        </p:nvSpPr>
        <p:spPr>
          <a:xfrm>
            <a:off x="9413327" y="5265470"/>
            <a:ext cx="1701800" cy="520700"/>
          </a:xfrm>
          <a:prstGeom prst="donut">
            <a:avLst>
              <a:gd name="adj" fmla="val 7927"/>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61463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1: Decide how to att</a:t>
            </a:r>
            <a:r>
              <a:rPr lang="en-US" b="1" dirty="0"/>
              <a:t>a</a:t>
            </a:r>
            <a:r>
              <a:rPr lang="en-US" b="1" dirty="0" smtClean="0"/>
              <a:t>ck the problem</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2277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509</Words>
  <Application>Microsoft Macintosh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Courier</vt:lpstr>
      <vt:lpstr>Arial</vt:lpstr>
      <vt:lpstr>Office Theme</vt:lpstr>
      <vt:lpstr>Case story</vt:lpstr>
      <vt:lpstr>Introduction</vt:lpstr>
      <vt:lpstr>Input files</vt:lpstr>
      <vt:lpstr>Input files</vt:lpstr>
      <vt:lpstr>Input files</vt:lpstr>
      <vt:lpstr>Output</vt:lpstr>
      <vt:lpstr>PowerPoint Presentation</vt:lpstr>
      <vt:lpstr>Step 1: Decide how to attack the problem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story</dc:title>
  <dc:creator>Thomas Sicheritz-Pontén</dc:creator>
  <cp:lastModifiedBy>Thomas Sicheritz-Pontén</cp:lastModifiedBy>
  <cp:revision>12</cp:revision>
  <dcterms:created xsi:type="dcterms:W3CDTF">2015-05-10T10:03:02Z</dcterms:created>
  <dcterms:modified xsi:type="dcterms:W3CDTF">2015-10-01T05:44:10Z</dcterms:modified>
</cp:coreProperties>
</file>