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89" r:id="rId4"/>
    <p:sldId id="286" r:id="rId5"/>
    <p:sldId id="287" r:id="rId6"/>
    <p:sldId id="288" r:id="rId7"/>
  </p:sldIdLst>
  <p:sldSz cx="12192000" cy="6858000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Quattrocento Sans" charset="0"/>
      <p:regular r:id="rId14"/>
      <p:bold r:id="rId15"/>
      <p:italic r:id="rId16"/>
      <p:boldItalic r:id="rId17"/>
    </p:embeddedFont>
    <p:embeddedFont>
      <p:font typeface="Wingdings 2" pitchFamily="18" charset="2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+w6mfaqqriyAeZ/Dv4kQjp2ihU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 Rooy, Robin" initials="dRR" lastIdx="23" clrIdx="0">
    <p:extLst>
      <p:ext uri="{19B8F6BF-5375-455C-9EA6-DF929625EA0E}">
        <p15:presenceInfo xmlns="" xmlns:p15="http://schemas.microsoft.com/office/powerpoint/2012/main" userId="S::rderooy@deloitte.nl::8ec698e9-5db5-444d-acc4-c5abbeabea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2" autoAdjust="0"/>
  </p:normalViewPr>
  <p:slideViewPr>
    <p:cSldViewPr snapToGrid="0">
      <p:cViewPr>
        <p:scale>
          <a:sx n="99" d="100"/>
          <a:sy n="99" d="100"/>
        </p:scale>
        <p:origin x="-58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schemas.openxmlformats.org/officeDocument/2006/relationships/commentAuthors" Target="commentAuthor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35" Type="http://customschemas.google.com/relationships/presentationmetadata" Target="meta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0T21:27:37.163" idx="5">
    <p:pos x="7310" y="1726"/>
    <p:text>Dit stond niet helemaal goed uitgelijnd, heb het evenredig verdeeld</p:text>
    <p:extLst>
      <p:ext uri="{C676402C-5697-4E1C-873F-D02D1690AC5C}">
        <p15:threadingInfo xmlns=""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D45FD-3A7F-49F1-832A-B4C953DDAC9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5A26C-17EF-4A51-A371-65E5596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20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354090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53820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5382027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g8d5382027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5382027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5382027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g8d53820273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3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53820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5382027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g8d5382027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53820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5382027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</p:txBody>
      </p:sp>
      <p:sp>
        <p:nvSpPr>
          <p:cNvPr id="74" name="Google Shape;74;g8d5382027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53820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5382027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g8d5382027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2032000" y="457118"/>
            <a:ext cx="81280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CF9B"/>
              </a:buClr>
              <a:buSzPts val="3200"/>
              <a:buNone/>
              <a:defRPr sz="3200" b="1">
                <a:solidFill>
                  <a:srgbClr val="10CF9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bg>
      <p:bgPr>
        <a:blipFill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87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1"/>
          </p:nvPr>
        </p:nvSpPr>
        <p:spPr>
          <a:xfrm>
            <a:off x="2032000" y="457118"/>
            <a:ext cx="81280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CF9B"/>
              </a:buClr>
              <a:buSzPts val="3200"/>
              <a:buNone/>
              <a:defRPr sz="3200" b="1">
                <a:solidFill>
                  <a:srgbClr val="10CF9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bg>
      <p:bgPr>
        <a:blipFill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>
            <a:spLocks noGrp="1"/>
          </p:cNvSpPr>
          <p:nvPr>
            <p:ph type="pic" idx="2"/>
          </p:nvPr>
        </p:nvSpPr>
        <p:spPr>
          <a:xfrm>
            <a:off x="1" y="683803"/>
            <a:ext cx="12192000" cy="530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blipFill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>
            <a:spLocks noGrp="1"/>
          </p:cNvSpPr>
          <p:nvPr>
            <p:ph type="pic" idx="2"/>
          </p:nvPr>
        </p:nvSpPr>
        <p:spPr>
          <a:xfrm>
            <a:off x="-1" y="0"/>
            <a:ext cx="515619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bg>
      <p:bgPr>
        <a:blipFill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>
            <a:spLocks noGrp="1"/>
          </p:cNvSpPr>
          <p:nvPr>
            <p:ph type="pic" idx="2"/>
          </p:nvPr>
        </p:nvSpPr>
        <p:spPr>
          <a:xfrm>
            <a:off x="-1" y="1702827"/>
            <a:ext cx="12192000" cy="290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2032000" y="457118"/>
            <a:ext cx="81280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CF9B"/>
              </a:buClr>
              <a:buSzPts val="3200"/>
              <a:buNone/>
              <a:defRPr sz="3200" b="1">
                <a:solidFill>
                  <a:srgbClr val="10CF9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bg>
      <p:bgPr>
        <a:blipFill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53820273_0_0"/>
          <p:cNvSpPr txBox="1"/>
          <p:nvPr/>
        </p:nvSpPr>
        <p:spPr>
          <a:xfrm>
            <a:off x="1556975" y="511414"/>
            <a:ext cx="8211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b="1" dirty="0">
                <a:solidFill>
                  <a:srgbClr val="10CF9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Mastering the midfield transition pass</a:t>
            </a:r>
            <a:endParaRPr sz="2800" b="1" dirty="0">
              <a:solidFill>
                <a:srgbClr val="10CF9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7" name="Google Shape;77;g8d53820273_0_0"/>
          <p:cNvPicPr preferRelativeResize="0"/>
          <p:nvPr/>
        </p:nvPicPr>
        <p:blipFill rotWithShape="1">
          <a:blip r:embed="rId3">
            <a:alphaModFix/>
          </a:blip>
          <a:srcRect l="13983" r="27944"/>
          <a:stretch/>
        </p:blipFill>
        <p:spPr>
          <a:xfrm>
            <a:off x="8488545" y="2136297"/>
            <a:ext cx="3703556" cy="47217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g8d53820273_0_0"/>
          <p:cNvCxnSpPr/>
          <p:nvPr/>
        </p:nvCxnSpPr>
        <p:spPr>
          <a:xfrm>
            <a:off x="8465730" y="61800"/>
            <a:ext cx="10200" cy="6796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g8d53820273_0_0"/>
          <p:cNvSpPr txBox="1"/>
          <p:nvPr/>
        </p:nvSpPr>
        <p:spPr>
          <a:xfrm>
            <a:off x="1556975" y="1098200"/>
            <a:ext cx="6721929" cy="526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analysis is focused on optimal midfield transition passes to create an advantage for winning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do transition passes matter?:</a:t>
            </a:r>
          </a:p>
          <a:p>
            <a:pPr marL="285750" lvl="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robability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scoring increases by 4.4% when a chance occurs within 15 seconds after regaining ball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¹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  <a:ea typeface="Quattrocento Sans"/>
                <a:cs typeface="Quattrocento Sans"/>
                <a:sym typeface="Quattrocento Sans"/>
              </a:rPr>
              <a:t>Counter-attacks have a higher reward value, while they are not riskier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than passes made during other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transitions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¹</a:t>
            </a:r>
            <a:endParaRPr lang="en-US" sz="1200" dirty="0" smtClean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Successful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teams create more scoring opportunities from the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defence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 and midfield using transitions, than unsuccessful teams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²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Therefore, the analysis is focused on optimal midfield transition passes</a:t>
            </a: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goal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to find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 characteristics of optimal transition passes to:</a:t>
            </a:r>
          </a:p>
          <a:p>
            <a:pPr marL="28575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Improve player’s decision making</a:t>
            </a:r>
          </a:p>
          <a:p>
            <a:pPr marL="28575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Improve player’s pre-orientation skills to find these characteristics</a:t>
            </a:r>
          </a:p>
          <a:p>
            <a:pPr marL="28575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Improve the chance of creating scoring opportunities and win matches</a:t>
            </a: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  <a:ea typeface="Quattrocento Sans"/>
                <a:cs typeface="Quattrocento Sans"/>
                <a:sym typeface="Quattrocento Sans"/>
              </a:rPr>
              <a:t>In other words: How can we use insights on optimal passes to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 charset="0"/>
                <a:ea typeface="Quattrocento Sans"/>
                <a:cs typeface="Quattrocento Sans"/>
                <a:sym typeface="Quattrocento Sans"/>
              </a:rPr>
              <a:t>create an advantage for winning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Quattrocento Sans" charset="0"/>
                <a:ea typeface="Quattrocento Sans"/>
                <a:cs typeface="Quattrocento Sans"/>
                <a:sym typeface="Quattrocento Sans"/>
              </a:rPr>
              <a:t>matches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 charset="0"/>
                <a:ea typeface="Quattrocento Sans"/>
                <a:cs typeface="Quattrocento Sans"/>
                <a:sym typeface="Quattrocento Sans"/>
              </a:rPr>
              <a:t>?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  <a:ea typeface="Quattrocento Sans"/>
                <a:cs typeface="Quattrocento Sans"/>
                <a:sym typeface="Quattrocento Sans"/>
              </a:rPr>
              <a:t>By using the potential effectiveness of transitions</a:t>
            </a: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 charset="0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  <a:ea typeface="Quattrocento Sans"/>
                <a:cs typeface="Quattrocento Sans"/>
                <a:sym typeface="Quattrocento Sans"/>
              </a:rPr>
              <a:t>To find the optimal pass,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 charset="0"/>
                <a:ea typeface="Quattrocento Sans"/>
                <a:cs typeface="Quattrocento Sans"/>
                <a:sym typeface="Quattrocento Sans"/>
              </a:rPr>
              <a:t>we first need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  <a:ea typeface="Quattrocento Sans"/>
                <a:cs typeface="Quattrocento Sans"/>
                <a:sym typeface="Quattrocento Sans"/>
              </a:rPr>
              <a:t>to evaluate transition passes…</a:t>
            </a:r>
            <a:r>
              <a:rPr lang="en-US" sz="1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2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idx="11"/>
          </p:nvPr>
        </p:nvSpPr>
        <p:spPr>
          <a:xfrm>
            <a:off x="1556975" y="6358855"/>
            <a:ext cx="6908755" cy="427838"/>
          </a:xfrm>
        </p:spPr>
        <p:txBody>
          <a:bodyPr/>
          <a:lstStyle/>
          <a:p>
            <a:pPr algn="l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1) Hobbs, J., Power, P., </a:t>
            </a:r>
            <a:r>
              <a:rPr lang="en-US" sz="8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Sha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L., &amp; </a:t>
            </a:r>
            <a:r>
              <a:rPr lang="en-US" sz="8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Lucey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P. (2018, February). Quantifying the value of transitions in soccer via spatiotemporal trajectory clustering. In MIT Sloan Sports Analytics Conference. </a:t>
            </a:r>
          </a:p>
          <a:p>
            <a:pPr algn="l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2) Hughes, M., &amp; Lovell, T. (2019). Transition to attack in elite soccer.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51536" y="6157656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Milan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Klaasman</a:t>
            </a:r>
            <a:endParaRPr lang="en-US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milanklaasman@gmail.com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53820273_0_8"/>
          <p:cNvSpPr txBox="1"/>
          <p:nvPr/>
        </p:nvSpPr>
        <p:spPr>
          <a:xfrm>
            <a:off x="1565622" y="1083148"/>
            <a:ext cx="7182723" cy="568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Using Risk and Reward to find the optimal pass</a:t>
            </a:r>
          </a:p>
          <a:p>
            <a:pPr lvl="0"/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lvl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Common passing valuation metrics (like pass completion and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packing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</a:rPr>
              <a:t>³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)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are limited because, </a:t>
            </a:r>
          </a:p>
          <a:p>
            <a:pPr lvl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a Risk-Reward model is not considered </a:t>
            </a:r>
          </a:p>
          <a:p>
            <a:pPr lvl="0">
              <a:buClr>
                <a:schemeClr val="tx2">
                  <a:lumMod val="50000"/>
                </a:schemeClr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lvl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A Risk-Reward model is crucial to valuate transition passes</a:t>
            </a:r>
          </a:p>
          <a:p>
            <a:pPr lvl="0"/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lvl="0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Luckily! We can do this by using two models:</a:t>
            </a:r>
          </a:p>
          <a:p>
            <a:pPr marL="152400" lvl="0">
              <a:spcBef>
                <a:spcPts val="1600"/>
              </a:spcBef>
              <a:buClr>
                <a:srgbClr val="595959"/>
              </a:buClr>
              <a:buSzPts val="1200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Pitch Value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(Reward) model → the probability of scoring from a certain position in the following events </a:t>
            </a:r>
          </a:p>
          <a:p>
            <a:pPr marL="152400" lvl="0">
              <a:spcBef>
                <a:spcPts val="1600"/>
              </a:spcBef>
              <a:buClr>
                <a:srgbClr val="595959"/>
              </a:buClr>
              <a:buSzPts val="1200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Pitch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Control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(Risk) model →  which part of the pitch is controlled by which team, thus the probability of a successful pass</a:t>
            </a:r>
          </a:p>
          <a:p>
            <a:pPr marL="152400">
              <a:spcBef>
                <a:spcPts val="1600"/>
              </a:spcBef>
              <a:buClr>
                <a:srgbClr val="595959"/>
              </a:buClr>
              <a:buSzPts val="1200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Combining the Risk and Reward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results in: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marL="152400">
              <a:spcBef>
                <a:spcPts val="1600"/>
              </a:spcBef>
              <a:buClr>
                <a:srgbClr val="595959"/>
              </a:buClr>
              <a:buSzPts val="1200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The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Expected Possession Value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at each location</a:t>
            </a:r>
          </a:p>
          <a:p>
            <a:pPr lvl="0"/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lvl="0"/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The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optimal pass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is equal to the highest Expected Possession Value on the pitch</a:t>
            </a: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r>
              <a:rPr lang="en-US" sz="1200" b="1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Take-home message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: Expected Possession Value </a:t>
            </a: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is used to 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find the optimal pass using:</a:t>
            </a:r>
            <a:br>
              <a:rPr lang="en-US" sz="1200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</a:b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Risk 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and Reward</a:t>
            </a:r>
          </a:p>
          <a:p>
            <a:pPr marL="152400">
              <a:spcBef>
                <a:spcPts val="1600"/>
              </a:spcBef>
              <a:buClr>
                <a:srgbClr val="595959"/>
              </a:buClr>
              <a:buSzPts val="1200"/>
            </a:pPr>
            <a:endParaRPr lang="en-US" sz="1200" dirty="0">
              <a:solidFill>
                <a:srgbClr val="595959"/>
              </a:solidFill>
              <a:latin typeface="Quattrocento Sans" charset="0"/>
            </a:endParaRPr>
          </a:p>
        </p:txBody>
      </p:sp>
      <p:pic>
        <p:nvPicPr>
          <p:cNvPr id="3077" name="Picture 5" descr="C:\Users\Milan\Desktop\FootballAnalytics\FIFA U17 World Cup\Presentation\pitchcontrol_500dpi_present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1" t="7725" r="9099" b="8786"/>
          <a:stretch/>
        </p:blipFill>
        <p:spPr bwMode="auto">
          <a:xfrm>
            <a:off x="9103470" y="2530099"/>
            <a:ext cx="2527687" cy="17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1"/>
          <p:cNvSpPr/>
          <p:nvPr/>
        </p:nvSpPr>
        <p:spPr>
          <a:xfrm>
            <a:off x="10104283" y="1975839"/>
            <a:ext cx="537992" cy="541409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qual 2"/>
          <p:cNvSpPr/>
          <p:nvPr/>
        </p:nvSpPr>
        <p:spPr>
          <a:xfrm>
            <a:off x="10104283" y="4304877"/>
            <a:ext cx="574465" cy="662732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9" name="Picture 2" descr="C:\Users\Milan\Desktop\FootballAnalytics\FIFA U17 World Cup\Presentation\EPV_with_tracking_500dpi_presenta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1" t="7050" r="8605" b="9220"/>
          <a:stretch/>
        </p:blipFill>
        <p:spPr bwMode="auto">
          <a:xfrm>
            <a:off x="9120470" y="4980461"/>
            <a:ext cx="2542763" cy="177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76;g8d53820273_0_0"/>
          <p:cNvSpPr txBox="1"/>
          <p:nvPr/>
        </p:nvSpPr>
        <p:spPr>
          <a:xfrm>
            <a:off x="1556975" y="511414"/>
            <a:ext cx="8211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b="1" dirty="0">
                <a:solidFill>
                  <a:srgbClr val="10CF9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Valuing transition passes</a:t>
            </a:r>
            <a:endParaRPr sz="2800" b="1" dirty="0">
              <a:solidFill>
                <a:srgbClr val="10CF9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8D26F7A-2C41-4E92-95F5-1BA8A702E6A0}"/>
              </a:ext>
            </a:extLst>
          </p:cNvPr>
          <p:cNvSpPr>
            <a:spLocks noChangeAspect="1"/>
          </p:cNvSpPr>
          <p:nvPr/>
        </p:nvSpPr>
        <p:spPr bwMode="gray">
          <a:xfrm>
            <a:off x="1587304" y="2836529"/>
            <a:ext cx="182880" cy="182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 cap="flat" cmpd="sng" algn="ctr">
            <a:solidFill>
              <a:srgbClr val="86BC25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rtlCol="0" anchor="ctr" anchorCtr="1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nl-NL" sz="1000" b="1" dirty="0">
                <a:solidFill>
                  <a:srgbClr val="FFFFFF"/>
                </a:solidFill>
                <a:latin typeface="Quattrocento Sans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8D26F7A-2C41-4E92-95F5-1BA8A702E6A0}"/>
              </a:ext>
            </a:extLst>
          </p:cNvPr>
          <p:cNvSpPr>
            <a:spLocks noChangeAspect="1"/>
          </p:cNvSpPr>
          <p:nvPr/>
        </p:nvSpPr>
        <p:spPr bwMode="gray">
          <a:xfrm>
            <a:off x="1588168" y="3233654"/>
            <a:ext cx="182880" cy="182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 cap="flat" cmpd="sng" algn="ctr">
            <a:solidFill>
              <a:srgbClr val="86BC25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rtlCol="0" anchor="ctr" anchorCtr="1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nl-NL" sz="1000" b="1" dirty="0">
                <a:solidFill>
                  <a:srgbClr val="FFFFFF"/>
                </a:solidFill>
                <a:latin typeface="Quattrocento Sans" charset="0"/>
              </a:rPr>
              <a:t>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28D26F7A-2C41-4E92-95F5-1BA8A702E6A0}"/>
              </a:ext>
            </a:extLst>
          </p:cNvPr>
          <p:cNvSpPr>
            <a:spLocks noChangeAspect="1"/>
          </p:cNvSpPr>
          <p:nvPr/>
        </p:nvSpPr>
        <p:spPr bwMode="gray">
          <a:xfrm>
            <a:off x="8923085" y="3319622"/>
            <a:ext cx="182880" cy="182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 cap="flat" cmpd="sng" algn="ctr">
            <a:solidFill>
              <a:srgbClr val="86BC25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rtlCol="0" anchor="ctr" anchorCtr="1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nl-NL" sz="1000" b="1" dirty="0">
                <a:solidFill>
                  <a:srgbClr val="FFFFFF"/>
                </a:solidFill>
                <a:latin typeface="Quattrocento Sans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28D26F7A-2C41-4E92-95F5-1BA8A702E6A0}"/>
              </a:ext>
            </a:extLst>
          </p:cNvPr>
          <p:cNvSpPr>
            <a:spLocks noChangeAspect="1"/>
          </p:cNvSpPr>
          <p:nvPr/>
        </p:nvSpPr>
        <p:spPr bwMode="gray">
          <a:xfrm>
            <a:off x="8928381" y="1016389"/>
            <a:ext cx="182880" cy="182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 cap="flat" cmpd="sng" algn="ctr">
            <a:solidFill>
              <a:srgbClr val="86BC25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rtlCol="0" anchor="ctr" anchorCtr="1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nl-NL" sz="1000" b="1" dirty="0">
                <a:solidFill>
                  <a:srgbClr val="FFFFFF"/>
                </a:solidFill>
                <a:latin typeface="Quattrocento Sans" charset="0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8D26F7A-2C41-4E92-95F5-1BA8A702E6A0}"/>
              </a:ext>
            </a:extLst>
          </p:cNvPr>
          <p:cNvSpPr>
            <a:spLocks noChangeAspect="1"/>
          </p:cNvSpPr>
          <p:nvPr/>
        </p:nvSpPr>
        <p:spPr bwMode="gray">
          <a:xfrm>
            <a:off x="8836941" y="5776307"/>
            <a:ext cx="182880" cy="182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 cap="flat" cmpd="sng" algn="ctr">
            <a:solidFill>
              <a:srgbClr val="86BC25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rtlCol="0" anchor="ctr" anchorCtr="1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nl-NL" sz="1000" b="1" dirty="0">
                <a:solidFill>
                  <a:srgbClr val="FFFFFF"/>
                </a:solidFill>
                <a:latin typeface="Quattrocento Sans" charset="0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28D26F7A-2C41-4E92-95F5-1BA8A702E6A0}"/>
              </a:ext>
            </a:extLst>
          </p:cNvPr>
          <p:cNvSpPr>
            <a:spLocks noChangeAspect="1"/>
          </p:cNvSpPr>
          <p:nvPr/>
        </p:nvSpPr>
        <p:spPr bwMode="gray">
          <a:xfrm>
            <a:off x="1588168" y="4172817"/>
            <a:ext cx="182880" cy="182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 cap="flat" cmpd="sng" algn="ctr">
            <a:solidFill>
              <a:srgbClr val="86BC25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rtlCol="0" anchor="ctr" anchorCtr="1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nl-NL" sz="1000" b="1" dirty="0">
                <a:solidFill>
                  <a:srgbClr val="FFFFFF"/>
                </a:solidFill>
                <a:latin typeface="Quattrocento Sans" charset="0"/>
              </a:rPr>
              <a:t>3</a:t>
            </a:r>
          </a:p>
        </p:txBody>
      </p:sp>
      <p:pic>
        <p:nvPicPr>
          <p:cNvPr id="1026" name="Picture 2" descr="C:\Users\Milan\Desktop\FootballAnalytics\FIFA U17 World Cup\Figures\500dpi figures\EPV_plot_500dpi_presentationRed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t="7871" r="8644" b="9792"/>
          <a:stretch/>
        </p:blipFill>
        <p:spPr bwMode="auto">
          <a:xfrm>
            <a:off x="9165853" y="252671"/>
            <a:ext cx="2451324" cy="17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1"/>
          <p:cNvSpPr>
            <a:spLocks noGrp="1"/>
          </p:cNvSpPr>
          <p:nvPr>
            <p:ph type="ftr" idx="11"/>
          </p:nvPr>
        </p:nvSpPr>
        <p:spPr>
          <a:xfrm>
            <a:off x="1678744" y="6358855"/>
            <a:ext cx="7129695" cy="427838"/>
          </a:xfrm>
        </p:spPr>
        <p:txBody>
          <a:bodyPr/>
          <a:lstStyle/>
          <a:p>
            <a:pPr algn="l"/>
            <a:endParaRPr lang="en-US" sz="800" dirty="0" smtClean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algn="l"/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3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) Steiner, S., </a:t>
            </a:r>
            <a:r>
              <a:rPr lang="en-US" sz="8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Rauh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S., </a:t>
            </a:r>
            <a:r>
              <a:rPr lang="en-US" sz="8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Rumo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M., Emery, N., </a:t>
            </a:r>
            <a:r>
              <a:rPr lang="en-US" sz="8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Sonderegger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K., &amp; Seiler, R. (2017). Packing in football: a differential ecological perspective on passes.</a:t>
            </a:r>
          </a:p>
        </p:txBody>
      </p:sp>
    </p:spTree>
    <p:extLst>
      <p:ext uri="{BB962C8B-B14F-4D97-AF65-F5344CB8AC3E}">
        <p14:creationId xmlns:p14="http://schemas.microsoft.com/office/powerpoint/2010/main" val="166475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5400000">
            <a:off x="6895796" y="1001756"/>
            <a:ext cx="5087905" cy="5504505"/>
            <a:chOff x="515940" y="2025369"/>
            <a:chExt cx="6494462" cy="5476909"/>
          </a:xfrm>
        </p:grpSpPr>
        <p:grpSp>
          <p:nvGrpSpPr>
            <p:cNvPr id="6" name="Group 5"/>
            <p:cNvGrpSpPr/>
            <p:nvPr/>
          </p:nvGrpSpPr>
          <p:grpSpPr>
            <a:xfrm>
              <a:off x="1470230" y="2081345"/>
              <a:ext cx="5265008" cy="5357767"/>
              <a:chOff x="1533333" y="2081345"/>
              <a:chExt cx="5265008" cy="535776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899262" y="4634775"/>
                <a:ext cx="1845198" cy="1098726"/>
                <a:chOff x="5422798" y="4634775"/>
                <a:chExt cx="1845198" cy="1098726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5422798" y="5625741"/>
                  <a:ext cx="107761" cy="107760"/>
                </a:xfrm>
                <a:prstGeom prst="ellipse">
                  <a:avLst/>
                </a:prstGeom>
                <a:solidFill>
                  <a:schemeClr val="tx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2A2B0"/>
                    </a:solidFill>
                  </a:endParaRPr>
                </a:p>
              </p:txBody>
            </p:sp>
            <p:sp>
              <p:nvSpPr>
                <p:cNvPr id="47" name="Line 6"/>
                <p:cNvSpPr>
                  <a:spLocks noChangeShapeType="1"/>
                </p:cNvSpPr>
                <p:nvPr/>
              </p:nvSpPr>
              <p:spPr bwMode="auto">
                <a:xfrm rot="16200000">
                  <a:off x="6874158" y="5028590"/>
                  <a:ext cx="787654" cy="23"/>
                </a:xfrm>
                <a:prstGeom prst="line">
                  <a:avLst/>
                </a:prstGeom>
                <a:noFill/>
                <a:ln w="254000" cap="rnd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119562" y="4416526"/>
                <a:ext cx="107761" cy="1316975"/>
                <a:chOff x="4791328" y="4416526"/>
                <a:chExt cx="107760" cy="1316975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791328" y="5625741"/>
                  <a:ext cx="107760" cy="10776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2A2B0"/>
                    </a:solidFill>
                  </a:endParaRPr>
                </a:p>
              </p:txBody>
            </p:sp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57166" y="4928250"/>
                  <a:ext cx="1023450" cy="1"/>
                </a:xfrm>
                <a:prstGeom prst="line">
                  <a:avLst/>
                </a:prstGeom>
                <a:noFill/>
                <a:ln w="254000" cap="rnd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362916" y="4633543"/>
                <a:ext cx="3461776" cy="1099958"/>
                <a:chOff x="3528375" y="4633543"/>
                <a:chExt cx="3461744" cy="1099958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3528375" y="5625741"/>
                  <a:ext cx="107760" cy="1077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2A2B0"/>
                    </a:solidFill>
                  </a:endParaRPr>
                </a:p>
              </p:txBody>
            </p:sp>
            <p:sp>
              <p:nvSpPr>
                <p:cNvPr id="39" name="Line 6"/>
                <p:cNvSpPr>
                  <a:spLocks noChangeShapeType="1"/>
                </p:cNvSpPr>
                <p:nvPr/>
              </p:nvSpPr>
              <p:spPr bwMode="auto">
                <a:xfrm rot="16200000">
                  <a:off x="6586902" y="5036760"/>
                  <a:ext cx="806433" cy="0"/>
                </a:xfrm>
                <a:prstGeom prst="line">
                  <a:avLst/>
                </a:prstGeom>
                <a:noFill/>
                <a:ln w="254000" cap="rnd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4" name="Oval 33"/>
              <p:cNvSpPr/>
              <p:nvPr/>
            </p:nvSpPr>
            <p:spPr>
              <a:xfrm>
                <a:off x="1587490" y="5625741"/>
                <a:ext cx="107761" cy="107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2A2B0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533333" y="2081345"/>
                <a:ext cx="5265008" cy="5357767"/>
                <a:chOff x="1533333" y="2081345"/>
                <a:chExt cx="5265008" cy="5357767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 rot="16200000">
                  <a:off x="831774" y="6537917"/>
                  <a:ext cx="1625603" cy="1767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chemeClr val="accent3"/>
                      </a:solidFill>
                      <a:latin typeface="+mn-lt"/>
                    </a:rPr>
                    <a:t>Pitch control towards goal</a:t>
                  </a:r>
                  <a:endParaRPr lang="en-US" sz="900" dirty="0">
                    <a:solidFill>
                      <a:schemeClr val="accent3"/>
                    </a:solidFill>
                    <a:latin typeface="+mn-lt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690580" y="5625741"/>
                  <a:ext cx="107761" cy="107760"/>
                </a:xfrm>
                <a:prstGeom prst="ellipse">
                  <a:avLst/>
                </a:prstGeom>
                <a:solidFill>
                  <a:schemeClr val="tx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2A2B0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 rot="16200000">
                  <a:off x="1476141" y="2138537"/>
                  <a:ext cx="330457" cy="2160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solidFill>
                        <a:schemeClr val="accent3"/>
                      </a:solidFill>
                    </a:rPr>
                    <a:t>14%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178804" y="2503817"/>
                <a:ext cx="236904" cy="3229684"/>
                <a:chOff x="4099353" y="2503817"/>
                <a:chExt cx="236904" cy="322968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163925" y="3139445"/>
                  <a:ext cx="107760" cy="2594056"/>
                  <a:chOff x="4159858" y="3139445"/>
                  <a:chExt cx="107760" cy="2594056"/>
                </a:xfrm>
              </p:grpSpPr>
              <p:sp>
                <p:nvSpPr>
                  <p:cNvPr id="26" name="Line 6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3072415" y="4288231"/>
                    <a:ext cx="2300532" cy="2960"/>
                  </a:xfrm>
                  <a:prstGeom prst="line">
                    <a:avLst/>
                  </a:prstGeom>
                  <a:noFill/>
                  <a:ln w="254000" cap="rnd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4159858" y="5625741"/>
                    <a:ext cx="107760" cy="10776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2A2B0"/>
                      </a:solidFill>
                    </a:endParaRP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 rot="16200000">
                  <a:off x="3483503" y="3119667"/>
                  <a:ext cx="1468603" cy="2369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2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308746" y="2411803"/>
                <a:ext cx="3572856" cy="4877401"/>
                <a:chOff x="2593822" y="2411803"/>
                <a:chExt cx="3572856" cy="4877401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 rot="16200000">
                  <a:off x="1964011" y="6462963"/>
                  <a:ext cx="1475695" cy="1767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r"/>
                  <a:r>
                    <a:rPr lang="en-US" sz="900" b="1" dirty="0">
                      <a:solidFill>
                        <a:schemeClr val="accent2"/>
                      </a:solidFill>
                      <a:latin typeface="+mj-lt"/>
                    </a:rPr>
                    <a:t>Start position</a:t>
                  </a: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701861" y="3019063"/>
                  <a:ext cx="3464817" cy="2714438"/>
                  <a:chOff x="2697212" y="3019063"/>
                  <a:chExt cx="3464817" cy="2714438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6054268" y="5625741"/>
                    <a:ext cx="107761" cy="107760"/>
                  </a:xfrm>
                  <a:prstGeom prst="ellipse">
                    <a:avLst/>
                  </a:prstGeom>
                  <a:solidFill>
                    <a:schemeClr val="tx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2A2B0"/>
                      </a:solidFill>
                    </a:endParaRPr>
                  </a:p>
                </p:txBody>
              </p:sp>
              <p:sp>
                <p:nvSpPr>
                  <p:cNvPr id="21" name="Line 6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495529" y="4220746"/>
                    <a:ext cx="2403366" cy="0"/>
                  </a:xfrm>
                  <a:prstGeom prst="line">
                    <a:avLst/>
                  </a:prstGeom>
                  <a:noFill/>
                  <a:ln w="254000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 rot="16200000">
                  <a:off x="2492211" y="2513414"/>
                  <a:ext cx="419296" cy="2160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solidFill>
                        <a:schemeClr val="accent2"/>
                      </a:solidFill>
                    </a:rPr>
                    <a:t>13.1%</a:t>
                  </a: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 rot="16200000">
              <a:off x="-1503313" y="4428888"/>
              <a:ext cx="5062398" cy="25536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tx2">
                      <a:lumMod val="50000"/>
                    </a:schemeClr>
                  </a:solidFill>
                  <a:latin typeface="Quattrocento Sans" charset="0"/>
                </a:rPr>
                <a:t>Predictive Value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15940" y="7502278"/>
              <a:ext cx="6494462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ine 6"/>
          <p:cNvSpPr>
            <a:spLocks noChangeShapeType="1"/>
          </p:cNvSpPr>
          <p:nvPr/>
        </p:nvSpPr>
        <p:spPr bwMode="auto">
          <a:xfrm rot="16200000">
            <a:off x="10193571" y="611439"/>
            <a:ext cx="1" cy="2866756"/>
          </a:xfrm>
          <a:prstGeom prst="line">
            <a:avLst/>
          </a:prstGeom>
          <a:noFill/>
          <a:ln w="254000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227491" y="3254924"/>
            <a:ext cx="410195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12.9%</a:t>
            </a: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8760193" y="4639333"/>
            <a:ext cx="956549" cy="2"/>
          </a:xfrm>
          <a:prstGeom prst="line">
            <a:avLst/>
          </a:prstGeom>
          <a:noFill/>
          <a:ln w="254000" cap="rnd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13359" y="3959248"/>
            <a:ext cx="1971413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900" b="1" dirty="0">
                <a:solidFill>
                  <a:schemeClr val="tx2">
                    <a:lumMod val="75000"/>
                  </a:schemeClr>
                </a:solidFill>
              </a:rPr>
              <a:t>Pass direction (degrees)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61640" y="3270312"/>
            <a:ext cx="1423134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900" b="1" dirty="0">
                <a:solidFill>
                  <a:schemeClr val="accent1"/>
                </a:solidFill>
              </a:rPr>
              <a:t>Pass length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13356" y="4534963"/>
            <a:ext cx="1971413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Pass length (x direction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13360" y="5252037"/>
            <a:ext cx="1971413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900" b="1" dirty="0">
                <a:solidFill>
                  <a:schemeClr val="tx2">
                    <a:lumMod val="75000"/>
                  </a:schemeClr>
                </a:solidFill>
              </a:rPr>
              <a:t>Average speed of defenders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13360" y="5964193"/>
            <a:ext cx="1971413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900" b="1" dirty="0">
                <a:solidFill>
                  <a:schemeClr val="tx2">
                    <a:lumMod val="75000"/>
                  </a:schemeClr>
                </a:solidFill>
              </a:rPr>
              <a:t>Speed passing player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901692" y="4562001"/>
            <a:ext cx="410195" cy="154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4.6%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933623" y="3951165"/>
            <a:ext cx="410195" cy="154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3.9%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716742" y="5244393"/>
            <a:ext cx="410195" cy="154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3.7%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716742" y="5965359"/>
            <a:ext cx="410195" cy="154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3.7%</a:t>
            </a:r>
          </a:p>
        </p:txBody>
      </p:sp>
      <p:sp>
        <p:nvSpPr>
          <p:cNvPr id="77" name="Google Shape;87;g8d53820273_0_8"/>
          <p:cNvSpPr txBox="1"/>
          <p:nvPr/>
        </p:nvSpPr>
        <p:spPr>
          <a:xfrm>
            <a:off x="765175" y="1222660"/>
            <a:ext cx="5985806" cy="54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models for finding features that are linked to optimal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passes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lnSpc>
                <a:spcPct val="115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Game-state features are linked to an optimal transition by 4 steps: </a:t>
            </a:r>
          </a:p>
          <a:p>
            <a:pPr marL="228600" lvl="0" indent="-22860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creation of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35 game-state features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based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on:</a:t>
            </a:r>
          </a:p>
          <a:p>
            <a:pPr lvl="3"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- Events, and</a:t>
            </a:r>
          </a:p>
          <a:p>
            <a:pPr lvl="3"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Tracking data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22860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en-GB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-GB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 of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2265 midfield transition passes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from the u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nder-17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World Cup</a:t>
            </a:r>
          </a:p>
          <a:p>
            <a:pPr marL="228600" indent="-22860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find correlations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between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game-state features and optimal passes</a:t>
            </a:r>
          </a:p>
          <a:p>
            <a:pPr marL="228600" indent="-22860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models, to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the ideal values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features that are linked to optimal passes</a:t>
            </a:r>
          </a:p>
          <a:p>
            <a:pPr lvl="0"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</a:t>
            </a:r>
          </a:p>
          <a:p>
            <a:pPr lvl="0"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predictive value of features is shown in the figure</a:t>
            </a:r>
          </a:p>
          <a:p>
            <a:pPr lvl="0"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best predictors for the value of an optimal pass are:</a:t>
            </a:r>
          </a:p>
          <a:p>
            <a:pPr marL="171450" lvl="0" indent="-1714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Pitch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towards goal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more control is better</a:t>
            </a:r>
          </a:p>
          <a:p>
            <a:pPr marL="171450" lvl="0" indent="-1714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 position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closer to the goal is better</a:t>
            </a:r>
          </a:p>
          <a:p>
            <a:pPr marL="171450" lvl="0" indent="-1714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 length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medium to long passes are best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(more than 20m)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lnSpc>
                <a:spcPct val="115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allows us to make multiple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recommendations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for t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eams and players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increase the effectiveness of transition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passes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lnSpc>
                <a:spcPct val="115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115000"/>
              </a:lnSpc>
            </a:pPr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>
              <a:lnSpc>
                <a:spcPct val="115000"/>
              </a:lnSpc>
            </a:pPr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>
              <a:lnSpc>
                <a:spcPct val="115000"/>
              </a:lnSpc>
            </a:pPr>
            <a:r>
              <a:rPr lang="en-US" sz="1200" b="1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Take-home message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: Pitch </a:t>
            </a: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control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, </a:t>
            </a: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start position 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and pass length are the most important </a:t>
            </a: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features of an optimal pass</a:t>
            </a:r>
            <a:endParaRPr lang="en-US" sz="1200" dirty="0">
              <a:solidFill>
                <a:schemeClr val="tx2">
                  <a:lumMod val="2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6;g8d53820273_0_0"/>
          <p:cNvSpPr txBox="1"/>
          <p:nvPr/>
        </p:nvSpPr>
        <p:spPr>
          <a:xfrm>
            <a:off x="1556975" y="511414"/>
            <a:ext cx="8211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b="1" dirty="0">
                <a:solidFill>
                  <a:srgbClr val="10CF9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Results: What makes an optimal pass</a:t>
            </a:r>
            <a:endParaRPr sz="2800" b="1" dirty="0">
              <a:solidFill>
                <a:srgbClr val="10CF9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526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9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53820273_0_0"/>
          <p:cNvSpPr txBox="1"/>
          <p:nvPr/>
        </p:nvSpPr>
        <p:spPr>
          <a:xfrm>
            <a:off x="1556975" y="511414"/>
            <a:ext cx="8211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b="1" dirty="0">
                <a:solidFill>
                  <a:srgbClr val="10CF9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Recommendations</a:t>
            </a:r>
            <a:endParaRPr sz="2800" b="1" dirty="0">
              <a:solidFill>
                <a:srgbClr val="10CF9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7" name="Google Shape;77;g8d53820273_0_0"/>
          <p:cNvPicPr preferRelativeResize="0"/>
          <p:nvPr/>
        </p:nvPicPr>
        <p:blipFill rotWithShape="1">
          <a:blip r:embed="rId3">
            <a:alphaModFix/>
          </a:blip>
          <a:srcRect l="13983" r="27944"/>
          <a:stretch/>
        </p:blipFill>
        <p:spPr>
          <a:xfrm>
            <a:off x="8488545" y="2136297"/>
            <a:ext cx="3703556" cy="47217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g8d53820273_0_0"/>
          <p:cNvCxnSpPr/>
          <p:nvPr/>
        </p:nvCxnSpPr>
        <p:spPr>
          <a:xfrm>
            <a:off x="8465730" y="61800"/>
            <a:ext cx="10200" cy="6796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g8d53820273_0_0"/>
          <p:cNvSpPr txBox="1"/>
          <p:nvPr/>
        </p:nvSpPr>
        <p:spPr>
          <a:xfrm>
            <a:off x="1556975" y="1098200"/>
            <a:ext cx="6721929" cy="517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Recommendations to maximize the added value of transition passes:</a:t>
            </a:r>
          </a:p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Passing player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</a:p>
          <a:p>
            <a:pPr marL="285750" lvl="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 aware of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pitch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ontrol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space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teammates (pre-orientation)</a:t>
            </a:r>
          </a:p>
          <a:p>
            <a:pPr marL="285750" lvl="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 aware of transition location (closer to the goal means more value)</a:t>
            </a:r>
          </a:p>
          <a:p>
            <a:pPr marL="285750" lvl="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 forwards</a:t>
            </a:r>
          </a:p>
          <a:p>
            <a:pPr marL="285750" lvl="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Avoid short passes</a:t>
            </a:r>
          </a:p>
          <a:p>
            <a:pPr lvl="0">
              <a:lnSpc>
                <a:spcPct val="115000"/>
              </a:lnSpc>
            </a:pPr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Attacking players:</a:t>
            </a:r>
          </a:p>
          <a:p>
            <a:pPr marL="28575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Make runs towards the goal, creating as much space (in front of the ball) for themselves and teammates while staying within an ideal passing distance of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than 20m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from the passing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to win duels high up the pitch </a:t>
            </a:r>
          </a:p>
          <a:p>
            <a:pPr lvl="0">
              <a:lnSpc>
                <a:spcPct val="115000"/>
              </a:lnSpc>
            </a:pPr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to teach players?</a:t>
            </a:r>
          </a:p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awareness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important game-state features such as:</a:t>
            </a:r>
          </a:p>
          <a:p>
            <a:pPr marL="285750" lvl="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Pitch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the transition position</a:t>
            </a:r>
          </a:p>
          <a:p>
            <a:pPr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Encourage pre-orientation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</a:p>
          <a:p>
            <a:pPr marL="28575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 stimulating players to adapt </a:t>
            </a:r>
            <a:r>
              <a:rPr lang="en-GB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their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looking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behaviour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recognize these identifiers</a:t>
            </a:r>
          </a:p>
          <a:p>
            <a:pPr marL="28575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endParaRPr lang="en-US" sz="1200" b="1" dirty="0" smtClean="0">
              <a:solidFill>
                <a:schemeClr val="tx2">
                  <a:lumMod val="25000"/>
                </a:schemeClr>
              </a:solidFill>
              <a:latin typeface="Quattrocento Sans" charset="0"/>
            </a:endParaRPr>
          </a:p>
          <a:p>
            <a:pPr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endParaRPr lang="en-US" sz="1200" b="1" dirty="0">
              <a:solidFill>
                <a:schemeClr val="tx2">
                  <a:lumMod val="25000"/>
                </a:schemeClr>
              </a:solidFill>
              <a:latin typeface="Quattrocento Sans" charset="0"/>
            </a:endParaRPr>
          </a:p>
          <a:p>
            <a:pPr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r>
              <a:rPr lang="en-US" sz="1200" b="1" dirty="0" smtClean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Take-home </a:t>
            </a:r>
            <a:r>
              <a:rPr lang="en-US" sz="1200" b="1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message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: </a:t>
            </a: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Create awareness 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Quattrocento Sans" charset="0"/>
              </a:rPr>
              <a:t>for important game-state features and encourage pre-orientation</a:t>
            </a:r>
            <a:endParaRPr lang="en-US" sz="1200" dirty="0">
              <a:solidFill>
                <a:schemeClr val="tx2">
                  <a:lumMod val="2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5715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</a:pP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51536" y="6157656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Milan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Klaasman</a:t>
            </a:r>
            <a:endParaRPr lang="en-US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milanklaasman@gmail.com</a:t>
            </a:r>
          </a:p>
        </p:txBody>
      </p:sp>
    </p:spTree>
    <p:extLst>
      <p:ext uri="{BB962C8B-B14F-4D97-AF65-F5344CB8AC3E}">
        <p14:creationId xmlns:p14="http://schemas.microsoft.com/office/powerpoint/2010/main" val="24969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53820273_0_0"/>
          <p:cNvSpPr txBox="1"/>
          <p:nvPr/>
        </p:nvSpPr>
        <p:spPr>
          <a:xfrm>
            <a:off x="1556975" y="511414"/>
            <a:ext cx="8211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b="1" dirty="0">
                <a:solidFill>
                  <a:srgbClr val="10CF9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sz="2800" b="1" dirty="0">
              <a:solidFill>
                <a:srgbClr val="10CF9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7" name="Google Shape;77;g8d53820273_0_0"/>
          <p:cNvPicPr preferRelativeResize="0"/>
          <p:nvPr/>
        </p:nvPicPr>
        <p:blipFill rotWithShape="1">
          <a:blip r:embed="rId3">
            <a:alphaModFix/>
          </a:blip>
          <a:srcRect l="13983" r="27944"/>
          <a:stretch/>
        </p:blipFill>
        <p:spPr>
          <a:xfrm>
            <a:off x="8488545" y="2136297"/>
            <a:ext cx="3703556" cy="47217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g8d53820273_0_0"/>
          <p:cNvCxnSpPr/>
          <p:nvPr/>
        </p:nvCxnSpPr>
        <p:spPr>
          <a:xfrm>
            <a:off x="8465730" y="61800"/>
            <a:ext cx="10200" cy="6796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g8d53820273_0_0"/>
          <p:cNvSpPr txBox="1"/>
          <p:nvPr/>
        </p:nvSpPr>
        <p:spPr>
          <a:xfrm>
            <a:off x="1556975" y="1098200"/>
            <a:ext cx="6721929" cy="510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Midfield transition passes are important, because it enables us:</a:t>
            </a:r>
          </a:p>
          <a:p>
            <a:pPr marL="28575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To create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more scoring opportunities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without increasing the risk</a:t>
            </a:r>
          </a:p>
          <a:p>
            <a:pPr marL="285750" indent="-2857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Become a more successful team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by utilizing the effectiveness of transitions</a:t>
            </a: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Showed a Risk-Reward model to find optimal midfield transition passes</a:t>
            </a: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lvl="0">
              <a:lnSpc>
                <a:spcPct val="115000"/>
              </a:lnSpc>
            </a:pPr>
            <a:r>
              <a:rPr lang="en-GB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 analysing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2265 midfield transition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passes from the U17 World Cup with Machine Learning models,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correlating features with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better midfield transition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passes are found</a:t>
            </a:r>
          </a:p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esulting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multiple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recommendations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</a:p>
          <a:p>
            <a:pPr lvl="0">
              <a:lnSpc>
                <a:spcPct val="115000"/>
              </a:lnSpc>
            </a:pPr>
            <a:endParaRPr lang="en-US" sz="1200" b="1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Attacking players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should make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runs towards the goal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creating as much space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themselves and teammates while staying within an ideal passing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distance of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than 20m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from the passing player.</a:t>
            </a:r>
          </a:p>
          <a:p>
            <a:pPr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Passing players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should be aware of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forwards passing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options where teammates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have space closest to the goal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while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avoiding short passes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</a:p>
          <a:p>
            <a:pPr>
              <a:lnSpc>
                <a:spcPct val="115000"/>
              </a:lnSpc>
              <a:buClr>
                <a:schemeClr val="tx2">
                  <a:lumMod val="50000"/>
                </a:schemeClr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lnSpc>
                <a:spcPct val="115000"/>
              </a:lnSpc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Encourage player’s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pre-orientation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by creating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awareness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 for important game-state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1536" y="6157656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Milan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Klaasman</a:t>
            </a:r>
            <a:endParaRPr lang="en-US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milanklaasman@gmail.com</a:t>
            </a:r>
          </a:p>
        </p:txBody>
      </p:sp>
    </p:spTree>
    <p:extLst>
      <p:ext uri="{BB962C8B-B14F-4D97-AF65-F5344CB8AC3E}">
        <p14:creationId xmlns:p14="http://schemas.microsoft.com/office/powerpoint/2010/main" val="33038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53820273_0_0"/>
          <p:cNvSpPr txBox="1"/>
          <p:nvPr/>
        </p:nvSpPr>
        <p:spPr>
          <a:xfrm>
            <a:off x="1556975" y="511414"/>
            <a:ext cx="8211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b="1" dirty="0">
                <a:solidFill>
                  <a:srgbClr val="10CF9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References</a:t>
            </a:r>
            <a:endParaRPr sz="2800" b="1" dirty="0">
              <a:solidFill>
                <a:srgbClr val="10CF9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7" name="Google Shape;77;g8d53820273_0_0"/>
          <p:cNvPicPr preferRelativeResize="0"/>
          <p:nvPr/>
        </p:nvPicPr>
        <p:blipFill rotWithShape="1">
          <a:blip r:embed="rId3">
            <a:alphaModFix/>
          </a:blip>
          <a:srcRect l="13983" r="27944"/>
          <a:stretch/>
        </p:blipFill>
        <p:spPr>
          <a:xfrm>
            <a:off x="8488545" y="2136297"/>
            <a:ext cx="3703556" cy="47217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g8d53820273_0_0"/>
          <p:cNvCxnSpPr/>
          <p:nvPr/>
        </p:nvCxnSpPr>
        <p:spPr>
          <a:xfrm>
            <a:off x="8465730" y="61800"/>
            <a:ext cx="10200" cy="6796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g8d53820273_0_0"/>
          <p:cNvSpPr txBox="1"/>
          <p:nvPr/>
        </p:nvSpPr>
        <p:spPr>
          <a:xfrm>
            <a:off x="1556975" y="1098200"/>
            <a:ext cx="6721929" cy="394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1) Hobbs, J., Power, P.,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Sha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L., &amp;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Lucey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P. (2018, February). Quantifying the value of transitions in soccer via spatiotemporal trajectory clustering. In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MIT Sloan Sports Analytics Conference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.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2) Hughes, M., &amp; Lovell, T. (2019). Transition to attack in elite soccer.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3) Steiner, S.,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Rauh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S.,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Rumo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M., Emery, N.,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Sonderegger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, K., &amp; Seiler, R. (2017). Packing in football: a differential ecological perspective on passes.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5715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</a:pP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51536" y="6157656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Milan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Klaasman</a:t>
            </a:r>
            <a:endParaRPr lang="en-US" dirty="0">
              <a:solidFill>
                <a:schemeClr val="tx2">
                  <a:lumMod val="50000"/>
                </a:schemeClr>
              </a:solidFill>
              <a:latin typeface="Quattrocento Sans" charset="0"/>
            </a:endParaRP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Quattrocento Sans" charset="0"/>
              </a:rPr>
              <a:t>milanklaasman@gmail.com</a:t>
            </a:r>
          </a:p>
        </p:txBody>
      </p:sp>
    </p:spTree>
    <p:extLst>
      <p:ext uri="{BB962C8B-B14F-4D97-AF65-F5344CB8AC3E}">
        <p14:creationId xmlns:p14="http://schemas.microsoft.com/office/powerpoint/2010/main" val="22159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9D6"/>
      </a:accent1>
      <a:accent2>
        <a:srgbClr val="0ECED8"/>
      </a:accent2>
      <a:accent3>
        <a:srgbClr val="10CF9B"/>
      </a:accent3>
      <a:accent4>
        <a:srgbClr val="0099D6"/>
      </a:accent4>
      <a:accent5>
        <a:srgbClr val="0ECED8"/>
      </a:accent5>
      <a:accent6>
        <a:srgbClr val="10CF9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905</Words>
  <Application>Microsoft Office PowerPoint</Application>
  <PresentationFormat>Custom</PresentationFormat>
  <Paragraphs>152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Quattrocento Sans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milan klaasman</cp:lastModifiedBy>
  <cp:revision>95</cp:revision>
  <dcterms:created xsi:type="dcterms:W3CDTF">2017-05-15T03:40:57Z</dcterms:created>
  <dcterms:modified xsi:type="dcterms:W3CDTF">2020-11-20T12:07:33Z</dcterms:modified>
</cp:coreProperties>
</file>