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" y="-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2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9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8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8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3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3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2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8801-CE3A-4FCF-AD17-603777A87E75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60EB-849B-4064-BEED-7DFB35EA6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55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6432" y="-891480"/>
            <a:ext cx="18586216" cy="864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23528" y="292494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pl-PL" sz="6000" dirty="0" err="1" smtClean="0">
                <a:latin typeface="Bahnschrift SemiBold" panose="020B0502040204020203" pitchFamily="34" charset="0"/>
              </a:rPr>
              <a:t>Credit</a:t>
            </a:r>
            <a:r>
              <a:rPr lang="pl-PL" sz="6000" dirty="0" smtClean="0">
                <a:latin typeface="Bahnschrift SemiBold" panose="020B0502040204020203" pitchFamily="34" charset="0"/>
              </a:rPr>
              <a:t> One</a:t>
            </a:r>
            <a:endParaRPr lang="en-GB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51520" y="4221088"/>
            <a:ext cx="7632848" cy="2376264"/>
          </a:xfrm>
        </p:spPr>
        <p:txBody>
          <a:bodyPr>
            <a:normAutofit/>
          </a:bodyPr>
          <a:lstStyle/>
          <a:p>
            <a:pPr algn="l"/>
            <a:r>
              <a:rPr lang="pl-PL" dirty="0" smtClean="0">
                <a:solidFill>
                  <a:srgbClr val="002060"/>
                </a:solidFill>
                <a:latin typeface="Bahnschrift SemiCondensed" panose="020B0502040204020203" pitchFamily="34" charset="0"/>
              </a:rPr>
              <a:t>Data Science </a:t>
            </a:r>
            <a:r>
              <a:rPr lang="pl-PL" dirty="0" err="1" smtClean="0">
                <a:solidFill>
                  <a:srgbClr val="002060"/>
                </a:solidFill>
                <a:latin typeface="Bahnschrift SemiCondensed" panose="020B0502040204020203" pitchFamily="34" charset="0"/>
              </a:rPr>
              <a:t>Process</a:t>
            </a:r>
            <a:r>
              <a:rPr lang="pl-PL" dirty="0" smtClean="0">
                <a:solidFill>
                  <a:srgbClr val="002060"/>
                </a:solidFill>
                <a:latin typeface="Bahnschrift SemiCondensed" panose="020B0502040204020203" pitchFamily="34" charset="0"/>
              </a:rPr>
              <a:t> Report</a:t>
            </a:r>
          </a:p>
          <a:p>
            <a:pPr algn="l"/>
            <a:r>
              <a:rPr lang="pl-PL" dirty="0" err="1" smtClean="0">
                <a:solidFill>
                  <a:srgbClr val="002060"/>
                </a:solidFill>
                <a:latin typeface="Bahnschrift SemiCondensed" panose="020B0502040204020203" pitchFamily="34" charset="0"/>
              </a:rPr>
              <a:t>Predicting</a:t>
            </a:r>
            <a:r>
              <a:rPr lang="pl-PL" dirty="0" smtClean="0">
                <a:solidFill>
                  <a:srgbClr val="002060"/>
                </a:solidFill>
                <a:latin typeface="Bahnschrift SemiCondensed" panose="020B0502040204020203" pitchFamily="34" charset="0"/>
              </a:rPr>
              <a:t> the </a:t>
            </a:r>
            <a:r>
              <a:rPr lang="pl-PL" dirty="0" err="1" smtClean="0">
                <a:solidFill>
                  <a:srgbClr val="002060"/>
                </a:solidFill>
                <a:latin typeface="Bahnschrift SemiCondensed" panose="020B0502040204020203" pitchFamily="34" charset="0"/>
              </a:rPr>
              <a:t>probability</a:t>
            </a:r>
            <a:r>
              <a:rPr lang="pl-PL" dirty="0" smtClean="0">
                <a:solidFill>
                  <a:srgbClr val="002060"/>
                </a:solidFill>
                <a:latin typeface="Bahnschrift SemiCondensed" panose="020B0502040204020203" pitchFamily="34" charset="0"/>
              </a:rPr>
              <a:t> of </a:t>
            </a:r>
            <a:r>
              <a:rPr lang="pl-PL" dirty="0" err="1" smtClean="0">
                <a:solidFill>
                  <a:srgbClr val="002060"/>
                </a:solidFill>
                <a:latin typeface="Bahnschrift SemiCondensed" panose="020B0502040204020203" pitchFamily="34" charset="0"/>
              </a:rPr>
              <a:t>default</a:t>
            </a:r>
            <a:endParaRPr lang="pl-PL" dirty="0" smtClean="0">
              <a:solidFill>
                <a:srgbClr val="002060"/>
              </a:solidFill>
              <a:latin typeface="Bahnschrift SemiCondensed" panose="020B0502040204020203" pitchFamily="34" charset="0"/>
            </a:endParaRPr>
          </a:p>
          <a:p>
            <a:pPr algn="l"/>
            <a:endParaRPr lang="pl-PL" sz="2000" dirty="0" smtClean="0">
              <a:solidFill>
                <a:srgbClr val="002060"/>
              </a:solidFill>
              <a:latin typeface="Bahnschrift SemiCondensed" panose="020B0502040204020203" pitchFamily="34" charset="0"/>
            </a:endParaRPr>
          </a:p>
          <a:p>
            <a:pPr algn="l"/>
            <a:endParaRPr lang="pl-PL" sz="2000" dirty="0" smtClean="0">
              <a:solidFill>
                <a:srgbClr val="002060"/>
              </a:solidFill>
              <a:latin typeface="Bahnschrift SemiCondensed" panose="020B0502040204020203" pitchFamily="34" charset="0"/>
            </a:endParaRPr>
          </a:p>
          <a:p>
            <a:pPr algn="l"/>
            <a:r>
              <a:rPr lang="pl-PL" sz="2400" dirty="0" err="1" smtClean="0">
                <a:solidFill>
                  <a:srgbClr val="002060"/>
                </a:solidFill>
                <a:latin typeface="Bahnschrift Light Condensed" panose="020B0502040204020203" pitchFamily="34" charset="0"/>
              </a:rPr>
              <a:t>Presented</a:t>
            </a:r>
            <a:r>
              <a:rPr lang="pl-PL" sz="2400" dirty="0" smtClean="0">
                <a:solidFill>
                  <a:srgbClr val="002060"/>
                </a:solidFill>
                <a:latin typeface="Bahnschrift Light Condensed" panose="020B0502040204020203" pitchFamily="34" charset="0"/>
              </a:rPr>
              <a:t> by Magdalena </a:t>
            </a:r>
            <a:r>
              <a:rPr lang="pl-PL" sz="2400" dirty="0" err="1" smtClean="0">
                <a:solidFill>
                  <a:srgbClr val="002060"/>
                </a:solidFill>
                <a:latin typeface="Bahnschrift Light Condensed" panose="020B0502040204020203" pitchFamily="34" charset="0"/>
              </a:rPr>
              <a:t>Kobusinska</a:t>
            </a:r>
            <a:endParaRPr lang="pl-PL" sz="2400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8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8632"/>
            <a:ext cx="10557048" cy="703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3131840" y="404664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4400" dirty="0" smtClean="0">
                <a:latin typeface="Bahnschrift SemiBold" panose="020B0502040204020203" pitchFamily="34" charset="0"/>
              </a:rPr>
              <a:t>Data Science </a:t>
            </a:r>
            <a:r>
              <a:rPr lang="pl-PL" sz="4400" dirty="0" err="1" smtClean="0">
                <a:latin typeface="Bahnschrift SemiBold" panose="020B0502040204020203" pitchFamily="34" charset="0"/>
              </a:rPr>
              <a:t>Process</a:t>
            </a:r>
            <a:endParaRPr lang="en-GB" sz="4400" dirty="0">
              <a:latin typeface="Bahnschrift SemiBold" panose="020B0502040204020203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04640" y="2492896"/>
            <a:ext cx="5544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0" dirty="0" smtClean="0">
                <a:latin typeface="Bahnschrift SemiBold" panose="020B0502040204020203" pitchFamily="34" charset="0"/>
              </a:rPr>
              <a:t>B</a:t>
            </a:r>
            <a:r>
              <a:rPr lang="pl-PL" sz="2400" dirty="0" smtClean="0">
                <a:latin typeface="Bahnschrift Light" panose="020B0502040204020203" pitchFamily="34" charset="0"/>
              </a:rPr>
              <a:t>usiness </a:t>
            </a:r>
            <a:r>
              <a:rPr lang="pl-PL" sz="2400" dirty="0" err="1" smtClean="0">
                <a:latin typeface="Bahnschrift Light" panose="020B0502040204020203" pitchFamily="34" charset="0"/>
              </a:rPr>
              <a:t>questions</a:t>
            </a:r>
            <a:endParaRPr lang="pl-PL" sz="24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3200" dirty="0" smtClean="0">
                <a:latin typeface="Bahnschrift SemiBold" panose="020B0502040204020203" pitchFamily="34" charset="0"/>
              </a:rPr>
              <a:t>A</a:t>
            </a:r>
            <a:r>
              <a:rPr lang="pl-PL" sz="2400" dirty="0" smtClean="0">
                <a:latin typeface="Bahnschrift Light" panose="020B0502040204020203" pitchFamily="34" charset="0"/>
              </a:rPr>
              <a:t>nalysis Plan</a:t>
            </a:r>
          </a:p>
          <a:p>
            <a:pPr>
              <a:lnSpc>
                <a:spcPct val="150000"/>
              </a:lnSpc>
            </a:pPr>
            <a:r>
              <a:rPr lang="pl-PL" sz="3200" dirty="0" smtClean="0">
                <a:latin typeface="Bahnschrift SemiBold" panose="020B0502040204020203" pitchFamily="34" charset="0"/>
              </a:rPr>
              <a:t>D</a:t>
            </a:r>
            <a:r>
              <a:rPr lang="pl-PL" sz="2400" dirty="0" smtClean="0">
                <a:latin typeface="Bahnschrift Light" panose="020B0502040204020203" pitchFamily="34" charset="0"/>
              </a:rPr>
              <a:t>ata Collection</a:t>
            </a:r>
          </a:p>
          <a:p>
            <a:pPr>
              <a:lnSpc>
                <a:spcPct val="150000"/>
              </a:lnSpc>
            </a:pPr>
            <a:r>
              <a:rPr lang="pl-PL" sz="3200" dirty="0" err="1" smtClean="0">
                <a:latin typeface="Bahnschrift SemiBold" panose="020B0502040204020203" pitchFamily="34" charset="0"/>
              </a:rPr>
              <a:t>I</a:t>
            </a:r>
            <a:r>
              <a:rPr lang="pl-PL" sz="2400" dirty="0" err="1" smtClean="0">
                <a:latin typeface="Bahnschrift Light" panose="020B0502040204020203" pitchFamily="34" charset="0"/>
              </a:rPr>
              <a:t>nsights</a:t>
            </a:r>
            <a:endParaRPr lang="pl-PL" sz="2400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3200" dirty="0" err="1" smtClean="0">
                <a:latin typeface="Bahnschrift SemiBold" panose="020B0502040204020203" pitchFamily="34" charset="0"/>
              </a:rPr>
              <a:t>R</a:t>
            </a:r>
            <a:r>
              <a:rPr lang="pl-PL" sz="2400" dirty="0" err="1" smtClean="0">
                <a:latin typeface="Bahnschrift Light" panose="020B0502040204020203" pitchFamily="34" charset="0"/>
              </a:rPr>
              <a:t>ecommendations</a:t>
            </a:r>
            <a:endParaRPr lang="en-GB" sz="2400" dirty="0">
              <a:latin typeface="Bahnschrift Light" panose="020B05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04640" y="1588215"/>
            <a:ext cx="808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Light SemiCondensed" panose="020B0502040204020203" pitchFamily="34" charset="0"/>
              </a:rPr>
              <a:t>The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put</a:t>
            </a:r>
            <a:r>
              <a:rPr lang="pl-PL" dirty="0" smtClean="0">
                <a:latin typeface="Bahnschrift Light SemiCondensed" panose="020B0502040204020203" pitchFamily="34" charset="0"/>
              </a:rPr>
              <a:t>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forth</a:t>
            </a:r>
            <a:r>
              <a:rPr lang="pl-PL" dirty="0" smtClean="0">
                <a:latin typeface="Bahnschrift Light SemiCondensed" panose="020B0502040204020203" pitchFamily="34" charset="0"/>
              </a:rPr>
              <a:t> data science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process</a:t>
            </a:r>
            <a:r>
              <a:rPr lang="pl-PL" dirty="0" smtClean="0">
                <a:latin typeface="Bahnschrift Light SemiCondensed" panose="020B0502040204020203" pitchFamily="34" charset="0"/>
              </a:rPr>
              <a:t> – </a:t>
            </a:r>
            <a:r>
              <a:rPr lang="pl-PL" b="1" dirty="0" smtClean="0">
                <a:latin typeface="Bahnschrift Light SemiCondensed" panose="020B0502040204020203" pitchFamily="34" charset="0"/>
              </a:rPr>
              <a:t>BADIR</a:t>
            </a:r>
            <a:r>
              <a:rPr lang="pl-PL" dirty="0" smtClean="0">
                <a:latin typeface="Bahnschrift Light SemiCondensed" panose="020B0502040204020203" pitchFamily="34" charset="0"/>
              </a:rPr>
              <a:t> -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is</a:t>
            </a:r>
            <a:r>
              <a:rPr lang="pl-PL" dirty="0" smtClean="0">
                <a:latin typeface="Bahnschrift Light SemiCondensed" panose="020B0502040204020203" pitchFamily="34" charset="0"/>
              </a:rPr>
              <a:t>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focused</a:t>
            </a:r>
            <a:r>
              <a:rPr lang="pl-PL" dirty="0" smtClean="0">
                <a:latin typeface="Bahnschrift Light SemiCondensed" panose="020B0502040204020203" pitchFamily="34" charset="0"/>
              </a:rPr>
              <a:t> on </a:t>
            </a:r>
            <a:r>
              <a:rPr lang="pl-PL" b="1" dirty="0" err="1" smtClean="0">
                <a:latin typeface="Bahnschrift Light SemiCondensed" panose="020B0502040204020203" pitchFamily="34" charset="0"/>
              </a:rPr>
              <a:t>understanding</a:t>
            </a:r>
            <a:r>
              <a:rPr lang="pl-PL" dirty="0" smtClean="0">
                <a:latin typeface="Bahnschrift Light SemiCondensed" panose="020B0502040204020203" pitchFamily="34" charset="0"/>
              </a:rPr>
              <a:t> the business,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needs</a:t>
            </a:r>
            <a:r>
              <a:rPr lang="pl-PL" dirty="0" smtClean="0">
                <a:latin typeface="Bahnschrift Light SemiCondensed" panose="020B0502040204020203" pitchFamily="34" charset="0"/>
              </a:rPr>
              <a:t> and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objectives</a:t>
            </a:r>
            <a:r>
              <a:rPr lang="pl-PL" dirty="0" smtClean="0">
                <a:latin typeface="Bahnschrift Light SemiCondensed" panose="020B0502040204020203" pitchFamily="34" charset="0"/>
              </a:rPr>
              <a:t>, as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well</a:t>
            </a:r>
            <a:r>
              <a:rPr lang="pl-PL" dirty="0" smtClean="0">
                <a:latin typeface="Bahnschrift Light SemiCondensed" panose="020B0502040204020203" pitchFamily="34" charset="0"/>
              </a:rPr>
              <a:t> as </a:t>
            </a:r>
            <a:r>
              <a:rPr lang="pl-PL" b="1" dirty="0" err="1" smtClean="0">
                <a:latin typeface="Bahnschrift Light SemiCondensed" panose="020B0502040204020203" pitchFamily="34" charset="0"/>
              </a:rPr>
              <a:t>defining</a:t>
            </a:r>
            <a:r>
              <a:rPr lang="pl-PL" dirty="0" smtClean="0">
                <a:latin typeface="Bahnschrift Light SemiCondensed" panose="020B0502040204020203" pitchFamily="34" charset="0"/>
              </a:rPr>
              <a:t> the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milestones</a:t>
            </a:r>
            <a:r>
              <a:rPr lang="pl-PL" dirty="0" smtClean="0">
                <a:latin typeface="Bahnschrift Light SemiCondensed" panose="020B0502040204020203" pitchFamily="34" charset="0"/>
              </a:rPr>
              <a:t> and </a:t>
            </a:r>
            <a:r>
              <a:rPr lang="pl-PL" dirty="0" err="1" smtClean="0">
                <a:latin typeface="Bahnschrift Light SemiCondensed" panose="020B0502040204020203" pitchFamily="34" charset="0"/>
              </a:rPr>
              <a:t>needed</a:t>
            </a:r>
            <a:r>
              <a:rPr lang="pl-PL" dirty="0" smtClean="0">
                <a:latin typeface="Bahnschrift Light SemiCondensed" panose="020B0502040204020203" pitchFamily="34" charset="0"/>
              </a:rPr>
              <a:t> </a:t>
            </a:r>
            <a:r>
              <a:rPr lang="pl-PL" b="1" dirty="0" err="1" smtClean="0">
                <a:latin typeface="Bahnschrift Light SemiCondensed" panose="020B0502040204020203" pitchFamily="34" charset="0"/>
              </a:rPr>
              <a:t>analysis</a:t>
            </a:r>
            <a:r>
              <a:rPr lang="pl-PL" dirty="0" smtClean="0">
                <a:latin typeface="Bahnschrift Light SemiCondensed" panose="020B0502040204020203" pitchFamily="34" charset="0"/>
              </a:rPr>
              <a:t>.</a:t>
            </a:r>
            <a:endParaRPr lang="en-GB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8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8632"/>
            <a:ext cx="10557048" cy="703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411760" y="40466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4400" dirty="0" smtClean="0">
                <a:latin typeface="Bahnschrift SemiBold" panose="020B0502040204020203" pitchFamily="34" charset="0"/>
              </a:rPr>
              <a:t>Business </a:t>
            </a:r>
            <a:r>
              <a:rPr lang="pl-PL" sz="4400" dirty="0" err="1" smtClean="0">
                <a:latin typeface="Bahnschrift SemiBold" panose="020B0502040204020203" pitchFamily="34" charset="0"/>
              </a:rPr>
              <a:t>Questions</a:t>
            </a:r>
            <a:endParaRPr lang="en-GB" sz="4400" dirty="0">
              <a:latin typeface="Bahnschrift SemiBold" panose="020B05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683568" y="2204864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>
                <a:latin typeface="Bahnschrift SemiLight SemiConde" panose="020B0502040204020203" pitchFamily="34" charset="0"/>
              </a:rPr>
              <a:t>What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are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the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key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factors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to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decide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one’s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probability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of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default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 smtClean="0">
              <a:latin typeface="Bahnschrift SemiLight SemiCond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What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is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the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best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way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to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decide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how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much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credit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allow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the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customers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to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get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 smtClean="0">
              <a:latin typeface="Bahnschrift SemiLight SemiCond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>
                <a:latin typeface="Bahnschrift SemiLight SemiConde" panose="020B0502040204020203" pitchFamily="34" charset="0"/>
              </a:rPr>
              <a:t>What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are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the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odds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and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what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can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be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done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to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avert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Credit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One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collapse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because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of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increasing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number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of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people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who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defaulted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on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loans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?</a:t>
            </a:r>
            <a:endParaRPr lang="en-GB" sz="24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9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8632"/>
            <a:ext cx="10557048" cy="703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411760" y="40466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4400" dirty="0">
                <a:latin typeface="Bahnschrift SemiBold" panose="020B0502040204020203" pitchFamily="34" charset="0"/>
              </a:rPr>
              <a:t>Analysis Plan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395536" y="1412776"/>
            <a:ext cx="8352928" cy="666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Bahnschrift SemiLight SemiConde" panose="020B0502040204020203" pitchFamily="34" charset="0"/>
              </a:rPr>
              <a:t>Access the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Extract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and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sava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data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into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Python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dataframe</a:t>
            </a:r>
            <a:endParaRPr lang="pl-PL" sz="2400" dirty="0" smtClean="0">
              <a:solidFill>
                <a:schemeClr val="tx2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err="1" smtClean="0">
                <a:latin typeface="Bahnschrift SemiLight SemiConde" panose="020B0502040204020203" pitchFamily="34" charset="0"/>
              </a:rPr>
              <a:t>Examine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data (data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type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&amp;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columns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use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)</a:t>
            </a:r>
            <a:endParaRPr lang="pl-PL" sz="2400" dirty="0">
              <a:latin typeface="Bahnschrift SemiLight SemiConde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Clean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the data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up</a:t>
            </a:r>
            <a:endParaRPr lang="pl-PL" sz="2400" dirty="0" smtClean="0">
              <a:solidFill>
                <a:schemeClr val="tx2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err="1" smtClean="0">
                <a:latin typeface="Bahnschrift SemiLight SemiConde" panose="020B0502040204020203" pitchFamily="34" charset="0"/>
              </a:rPr>
              <a:t>Explore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the data (EDA)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Perform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in-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depth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analysis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(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create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and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evaluate</a:t>
            </a:r>
            <a:r>
              <a:rPr lang="pl-PL" sz="2400" dirty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predictive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models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err="1" smtClean="0">
                <a:latin typeface="Bahnschrift SemiLight SemiConde" panose="020B0502040204020203" pitchFamily="34" charset="0"/>
              </a:rPr>
              <a:t>Answer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the business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questions</a:t>
            </a:r>
            <a:endParaRPr lang="pl-PL" sz="2400" dirty="0">
              <a:latin typeface="Bahnschrift SemiLight SemiConde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Picture the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results</a:t>
            </a:r>
            <a:r>
              <a:rPr lang="pl-PL" sz="2400" dirty="0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and </a:t>
            </a:r>
            <a:r>
              <a:rPr lang="pl-PL" sz="2400" dirty="0" err="1" smtClean="0">
                <a:solidFill>
                  <a:schemeClr val="tx2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conclusions</a:t>
            </a:r>
            <a:endParaRPr lang="pl-PL" sz="2400" dirty="0" smtClean="0">
              <a:solidFill>
                <a:schemeClr val="tx2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l-PL" sz="2400" dirty="0" smtClean="0">
              <a:latin typeface="Bahnschrift Ligh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l-PL" sz="2400" dirty="0" smtClean="0">
              <a:latin typeface="Bahnschrift Ligh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8632"/>
            <a:ext cx="10557048" cy="703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0" y="543028"/>
            <a:ext cx="4421668" cy="616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4952256" y="1556792"/>
            <a:ext cx="4089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Bahnschrift SemiLight SemiConde" panose="020B0502040204020203" pitchFamily="34" charset="0"/>
              </a:rPr>
              <a:t>Data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source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: MySQL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database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, </a:t>
            </a:r>
          </a:p>
          <a:p>
            <a:r>
              <a:rPr lang="pl-PL" sz="2400" dirty="0" err="1" smtClean="0">
                <a:latin typeface="Bahnschrift SemiLight SemiConde" panose="020B0502040204020203" pitchFamily="34" charset="0"/>
              </a:rPr>
              <a:t>Credit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One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company</a:t>
            </a:r>
            <a:endParaRPr lang="pl-PL" sz="2400" dirty="0" smtClean="0">
              <a:latin typeface="Bahnschrift SemiLight SemiConde" panose="020B0502040204020203" pitchFamily="34" charset="0"/>
            </a:endParaRPr>
          </a:p>
          <a:p>
            <a:endParaRPr lang="pl-PL" sz="2400" dirty="0">
              <a:latin typeface="Bahnschrift SemiLight SemiConde" panose="020B0502040204020203" pitchFamily="34" charset="0"/>
            </a:endParaRPr>
          </a:p>
          <a:p>
            <a:r>
              <a:rPr lang="pl-PL" sz="2400" dirty="0">
                <a:latin typeface="Bahnschrift SemiLight SemiConde" panose="020B0502040204020203" pitchFamily="34" charset="0"/>
              </a:rPr>
              <a:t>Data </a:t>
            </a:r>
            <a:r>
              <a:rPr lang="pl-PL" sz="2400" dirty="0" err="1">
                <a:latin typeface="Bahnschrift SemiLight SemiConde" panose="020B0502040204020203" pitchFamily="34" charset="0"/>
              </a:rPr>
              <a:t>saved</a:t>
            </a:r>
            <a:r>
              <a:rPr lang="pl-PL" sz="2400" dirty="0">
                <a:latin typeface="Bahnschrift SemiLight SemiConde" panose="020B0502040204020203" pitchFamily="34" charset="0"/>
              </a:rPr>
              <a:t> </a:t>
            </a:r>
            <a:r>
              <a:rPr lang="pl-PL" sz="2400" dirty="0" err="1">
                <a:latin typeface="Bahnschrift SemiLight SemiConde" panose="020B0502040204020203" pitchFamily="34" charset="0"/>
              </a:rPr>
              <a:t>locally</a:t>
            </a:r>
            <a:r>
              <a:rPr lang="pl-PL" sz="2400" dirty="0">
                <a:latin typeface="Bahnschrift SemiLight SemiConde" panose="020B0502040204020203" pitchFamily="34" charset="0"/>
              </a:rPr>
              <a:t> as CVS 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file</a:t>
            </a:r>
            <a:endParaRPr lang="pl-PL" sz="2400" dirty="0" smtClean="0">
              <a:latin typeface="Bahnschrift SemiLight SemiConde" panose="020B0502040204020203" pitchFamily="34" charset="0"/>
            </a:endParaRPr>
          </a:p>
          <a:p>
            <a:endParaRPr lang="pl-PL" sz="2400" dirty="0">
              <a:latin typeface="Bahnschrift SemiLight SemiConde" panose="020B0502040204020203" pitchFamily="34" charset="0"/>
            </a:endParaRPr>
          </a:p>
          <a:p>
            <a:r>
              <a:rPr lang="pl-PL" sz="2400" dirty="0" smtClean="0">
                <a:latin typeface="Bahnschrift SemiLight SemiConde" panose="020B0502040204020203" pitchFamily="34" charset="0"/>
              </a:rPr>
              <a:t>Data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specification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Bahnschrift SemiLight SemiConde" panose="020B0502040204020203" pitchFamily="34" charset="0"/>
              </a:rPr>
              <a:t>25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columns</a:t>
            </a:r>
            <a:endParaRPr lang="pl-PL" sz="2400" dirty="0" smtClean="0">
              <a:latin typeface="Bahnschrift SemiLight SemiConde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Light SemiConde" panose="020B0502040204020203" pitchFamily="34" charset="0"/>
              </a:rPr>
              <a:t>29965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entries</a:t>
            </a:r>
            <a:endParaRPr lang="pl-PL" sz="2400" dirty="0" smtClean="0">
              <a:latin typeface="Bahnschrift SemiLight SemiConde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latin typeface="Bahnschrift SemiLight SemiConde" panose="020B0502040204020203" pitchFamily="34" charset="0"/>
            </a:endParaRPr>
          </a:p>
          <a:p>
            <a:r>
              <a:rPr lang="pl-PL" sz="2400" dirty="0" smtClean="0">
                <a:latin typeface="Bahnschrift SemiLight SemiConde" panose="020B0502040204020203" pitchFamily="34" charset="0"/>
              </a:rPr>
              <a:t>Data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analysis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 smtClean="0">
                <a:latin typeface="Bahnschrift SemiLight SemiConde" panose="020B0502040204020203" pitchFamily="34" charset="0"/>
              </a:rPr>
              <a:t>Jupyter</a:t>
            </a:r>
            <a:r>
              <a:rPr lang="pl-PL" sz="2400" dirty="0" smtClean="0">
                <a:latin typeface="Bahnschrift SemiLight SemiConde" panose="020B0502040204020203" pitchFamily="34" charset="0"/>
              </a:rPr>
              <a:t> notebook with </a:t>
            </a:r>
            <a:r>
              <a:rPr lang="pl-PL" sz="2400" dirty="0" err="1" smtClean="0">
                <a:latin typeface="Bahnschrift SemiLight SemiConde" panose="020B0502040204020203" pitchFamily="34" charset="0"/>
              </a:rPr>
              <a:t>python</a:t>
            </a:r>
            <a:endParaRPr lang="pl-PL" sz="2400" dirty="0" smtClean="0">
              <a:latin typeface="Bahnschrift SemiLight SemiConde" panose="020B0502040204020203" pitchFamily="34" charset="0"/>
            </a:endParaRPr>
          </a:p>
          <a:p>
            <a:endParaRPr lang="pl-PL" sz="600" dirty="0" smtClean="0">
              <a:latin typeface="Bahnschrift SemiLight SemiConde" panose="020B0502040204020203" pitchFamily="34" charset="0"/>
            </a:endParaRPr>
          </a:p>
          <a:p>
            <a:r>
              <a:rPr lang="pl-PL" dirty="0" smtClean="0">
                <a:latin typeface="Bahnschrift SemiLight SemiConde" panose="020B0502040204020203" pitchFamily="34" charset="0"/>
              </a:rPr>
              <a:t>(</a:t>
            </a:r>
            <a:r>
              <a:rPr lang="pl-PL" dirty="0" err="1" smtClean="0">
                <a:latin typeface="Bahnschrift SemiLight SemiConde" panose="020B0502040204020203" pitchFamily="34" charset="0"/>
              </a:rPr>
              <a:t>matplotlib</a:t>
            </a:r>
            <a:r>
              <a:rPr lang="pl-PL" dirty="0" smtClean="0">
                <a:latin typeface="Bahnschrift SemiLight SemiConde" panose="020B0502040204020203" pitchFamily="34" charset="0"/>
              </a:rPr>
              <a:t>, </a:t>
            </a:r>
            <a:r>
              <a:rPr lang="pl-PL" dirty="0" err="1">
                <a:latin typeface="Bahnschrift SemiLight SemiConde" panose="020B0502040204020203" pitchFamily="34" charset="0"/>
              </a:rPr>
              <a:t>n</a:t>
            </a:r>
            <a:r>
              <a:rPr lang="pl-PL" dirty="0" err="1" smtClean="0">
                <a:latin typeface="Bahnschrift SemiLight SemiConde" panose="020B0502040204020203" pitchFamily="34" charset="0"/>
              </a:rPr>
              <a:t>umpy</a:t>
            </a:r>
            <a:r>
              <a:rPr lang="pl-PL" dirty="0" smtClean="0">
                <a:latin typeface="Bahnschrift SemiLight SemiConde" panose="020B0502040204020203" pitchFamily="34" charset="0"/>
              </a:rPr>
              <a:t>, </a:t>
            </a:r>
            <a:r>
              <a:rPr lang="pl-PL" dirty="0" err="1" smtClean="0">
                <a:latin typeface="Bahnschrift SemiLight SemiConde" panose="020B0502040204020203" pitchFamily="34" charset="0"/>
              </a:rPr>
              <a:t>pandas</a:t>
            </a:r>
            <a:r>
              <a:rPr lang="pl-PL" dirty="0" smtClean="0">
                <a:latin typeface="Bahnschrift SemiLight SemiConde" panose="020B0502040204020203" pitchFamily="34" charset="0"/>
              </a:rPr>
              <a:t>, </a:t>
            </a:r>
            <a:r>
              <a:rPr lang="pl-PL" dirty="0" err="1" smtClean="0">
                <a:latin typeface="Bahnschrift SemiLight SemiConde" panose="020B0502040204020203" pitchFamily="34" charset="0"/>
              </a:rPr>
              <a:t>seaborn</a:t>
            </a:r>
            <a:r>
              <a:rPr lang="pl-PL" dirty="0" smtClean="0">
                <a:latin typeface="Bahnschrift SemiLight SemiConde" panose="020B0502040204020203" pitchFamily="34" charset="0"/>
              </a:rPr>
              <a:t> </a:t>
            </a:r>
            <a:r>
              <a:rPr lang="pl-PL" dirty="0" err="1" smtClean="0">
                <a:latin typeface="Bahnschrift SemiLight SemiConde" panose="020B0502040204020203" pitchFamily="34" charset="0"/>
              </a:rPr>
              <a:t>libraries</a:t>
            </a:r>
            <a:r>
              <a:rPr lang="pl-PL" dirty="0" smtClean="0">
                <a:latin typeface="Bahnschrift SemiLight SemiConde" panose="020B0502040204020203" pitchFamily="34" charset="0"/>
              </a:rPr>
              <a:t> </a:t>
            </a:r>
            <a:r>
              <a:rPr lang="pl-PL" dirty="0" err="1" smtClean="0">
                <a:latin typeface="Bahnschrift SemiLight SemiConde" panose="020B0502040204020203" pitchFamily="34" charset="0"/>
              </a:rPr>
              <a:t>used</a:t>
            </a:r>
            <a:r>
              <a:rPr lang="pl-PL" dirty="0" smtClean="0">
                <a:latin typeface="Bahnschrift SemiLight SemiConde" panose="020B0502040204020203" pitchFamily="34" charset="0"/>
              </a:rPr>
              <a:t>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411760" y="40466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4400" dirty="0">
                <a:latin typeface="Bahnschrift SemiBold" panose="020B0502040204020203" pitchFamily="34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25324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411760" y="404664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4400" dirty="0" err="1" smtClean="0">
                <a:latin typeface="Bahnschrift SemiBold" panose="020B0502040204020203" pitchFamily="34" charset="0"/>
              </a:rPr>
              <a:t>Detailed</a:t>
            </a:r>
            <a:r>
              <a:rPr lang="pl-PL" sz="4400" dirty="0" smtClean="0">
                <a:latin typeface="Bahnschrift SemiBold" panose="020B0502040204020203" pitchFamily="34" charset="0"/>
              </a:rPr>
              <a:t> </a:t>
            </a:r>
            <a:r>
              <a:rPr lang="pl-PL" sz="4400" dirty="0" err="1" smtClean="0">
                <a:latin typeface="Bahnschrift SemiBold" panose="020B0502040204020203" pitchFamily="34" charset="0"/>
              </a:rPr>
              <a:t>process</a:t>
            </a:r>
            <a:endParaRPr lang="en-GB" sz="4400" dirty="0">
              <a:latin typeface="Bahnschrift SemiBold" panose="020B0502040204020203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59748" cy="340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2484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205</Words>
  <Application>Microsoft Office PowerPoint</Application>
  <PresentationFormat>Pokaz na ekranie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Credit One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CreditOne</dc:title>
  <dc:creator>Windows User</dc:creator>
  <cp:lastModifiedBy>Windows User</cp:lastModifiedBy>
  <cp:revision>10</cp:revision>
  <dcterms:created xsi:type="dcterms:W3CDTF">2021-09-27T14:41:50Z</dcterms:created>
  <dcterms:modified xsi:type="dcterms:W3CDTF">2021-09-28T10:40:07Z</dcterms:modified>
</cp:coreProperties>
</file>