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p:scale>
          <a:sx n="50" d="100"/>
          <a:sy n="50" d="100"/>
        </p:scale>
        <p:origin x="141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8/17/2025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a:t>
            </a:r>
            <a:r>
              <a:rPr lang="en-US" dirty="0" err="1"/>
              <a:t>DriverPass</a:t>
            </a:r>
            <a:r>
              <a:rPr lang="en-US" dirty="0"/>
              <a:t> system, functional requirements are the actions the system must perform. One of the most important functions is letting students schedule lessons and exams online. Another is enabling instructors and administrators to manage schedules and track student performance. Nonfunctional requirements are more about system qualities. For example, the system must be available most of the time so users do not face interruptions, and it must provide a simple, intuitive interface so that users can easily interact with it without needing extra training.</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shows the main interactions between different types of users and the </a:t>
            </a:r>
            <a:r>
              <a:rPr lang="en-US" dirty="0" err="1"/>
              <a:t>DriverPass</a:t>
            </a:r>
            <a:r>
              <a:rPr lang="en-US" dirty="0"/>
              <a:t> system. Students are able to create accounts, log in, book appointments, and view lessons or notes from their instructors. They can also reset passwords and contact customer support if needed. The secretary helps manage appointment bookings, while the administrator oversees higher-level tasks like running reports and receiving DMV policy updates. Each use case reflects actions the system must support to meet the needs of students, administrators, and secretaries, making sure everyone has access to the functions most relevant to their role.</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(Reserve Driving Lesson) This activity diagram describes the process a student follows when reserving a driving lesson. The process begins with the student logging in. If the login is unsuccessful, the system prompts them to re-enter their credentials. Once logged in, the student selects a date and time for the lesson. If the time is unavailable, they must choose another option. They then select a driving instructor, choose a car, and confirm the appointment. At the end of the process, the system sends an email confirmation to both the student and the administrator. This workflow ensures that all details are properly recorded and communicated.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(Registering Customer Account) This diagram outlines the steps required to register a new customer account. The process begins with accepting a customer call. If the customer is already registered, the process ends there. Otherwise, the system collects the customer’s name, address, pickup and drop-off locations, and credit card information. If the payment information cannot be verified, the customer must try again. Once registration is successful, a confirmation is mailed to the customer, and they are directed to the web portal to schedule lessons. This ensures every customer is validated, set up correctly in the system, and ready to use its services.</a:t>
            </a:r>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a key priority for </a:t>
            </a:r>
            <a:r>
              <a:rPr lang="en-US" dirty="0" err="1"/>
              <a:t>DriverPass</a:t>
            </a:r>
            <a:r>
              <a:rPr lang="en-US" dirty="0"/>
              <a:t>. The system will require secure logins for all users to protect against unauthorized access. Sensitive data such as personal details and scheduling information will be encrypted to protect privacy. We will also implement role-based access controls, meaning each type of user — students, instructors, and administrators — will only see what they are allowed to. Finally, the system will be updated and monitored regularly to protect against potential security threats.</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Like any system, </a:t>
            </a:r>
            <a:r>
              <a:rPr lang="en-US" dirty="0" err="1"/>
              <a:t>DriverPass</a:t>
            </a:r>
            <a:r>
              <a:rPr lang="en-US" dirty="0"/>
              <a:t> has some limitations. Since it is an online service, users must have internet access to use it. During busy times, such as right before exams, the system might be slower if many users are logged in at once. The system also depends on instructors and administrators entering accurate data, since incorrect information could cause scheduling issues. Lastly, offline functionality is limited, which means users will need to connect online for most tasks.</a:t>
            </a:r>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8/17/2025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8/17/2025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8"/>
            <a:ext cx="6105194" cy="682079"/>
          </a:xfrm>
        </p:spPr>
        <p:txBody>
          <a:bodyPr>
            <a:normAutofit/>
          </a:bodyPr>
          <a:lstStyle/>
          <a:p>
            <a:r>
              <a:rPr lang="en-US" dirty="0">
                <a:solidFill>
                  <a:srgbClr val="FFFFFF"/>
                </a:solidFill>
              </a:rPr>
              <a:t>Matthew Biletnikoff</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5" name="Rectangle 2">
            <a:extLst>
              <a:ext uri="{FF2B5EF4-FFF2-40B4-BE49-F238E27FC236}">
                <a16:creationId xmlns:a16="http://schemas.microsoft.com/office/drawing/2014/main" id="{355427D4-1091-DCFE-682C-4C45C3917A6B}"/>
              </a:ext>
            </a:extLst>
          </p:cNvPr>
          <p:cNvSpPr>
            <a:spLocks noGrp="1" noChangeArrowheads="1"/>
          </p:cNvSpPr>
          <p:nvPr>
            <p:ph idx="1"/>
          </p:nvPr>
        </p:nvSpPr>
        <p:spPr bwMode="auto">
          <a:xfrm>
            <a:off x="6091238" y="1570437"/>
            <a:ext cx="599715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Functional 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must allow students to schedule</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driving lessons and exams online.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must provide instructors and administrators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with the ability to update schedules and track student</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progress.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Nonfunctional 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must ensure high availability with minimal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downtime to support users</a:t>
            </a: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at all times.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must provide a user-friendly interface that is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easy for students, instructors, and administrators to</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navigate.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sp>
        <p:nvSpPr>
          <p:cNvPr id="3" name="Content Placeholder 2"/>
          <p:cNvSpPr>
            <a:spLocks noGrp="1"/>
          </p:cNvSpPr>
          <p:nvPr>
            <p:ph idx="1"/>
          </p:nvPr>
        </p:nvSpPr>
        <p:spPr>
          <a:xfrm>
            <a:off x="6090574" y="801866"/>
            <a:ext cx="5306084" cy="5230634"/>
          </a:xfrm>
        </p:spPr>
        <p:txBody>
          <a:bodyPr anchor="ctr">
            <a:normAutofit/>
          </a:bodyPr>
          <a:lstStyle/>
          <a:p>
            <a:pPr marL="0" indent="0">
              <a:buNone/>
            </a:pPr>
            <a:r>
              <a:rPr lang="en-US" sz="2400" dirty="0">
                <a:solidFill>
                  <a:srgbClr val="000000"/>
                </a:solidFill>
              </a:rPr>
              <a:t>[Insert your use case diagram here.]</a:t>
            </a:r>
            <a:endParaRPr sz="2400" dirty="0">
              <a:solidFill>
                <a:srgbClr val="000000"/>
              </a:solidFill>
            </a:endParaRPr>
          </a:p>
        </p:txBody>
      </p:sp>
      <p:pic>
        <p:nvPicPr>
          <p:cNvPr id="5" name="Picture 4" descr="A diagram of a company's process&#10;&#10;AI-generated content may be incorrect.">
            <a:extLst>
              <a:ext uri="{FF2B5EF4-FFF2-40B4-BE49-F238E27FC236}">
                <a16:creationId xmlns:a16="http://schemas.microsoft.com/office/drawing/2014/main" id="{FD4169C7-E3FB-732B-F516-E35BF43119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9318" y="548640"/>
            <a:ext cx="6985173" cy="5507494"/>
          </a:xfrm>
          <a:prstGeom prst="rect">
            <a:avLst/>
          </a:pr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10" name="Content Placeholder 9" descr="A diagram of a card&#10;&#10;AI-generated content may be incorrect.">
            <a:extLst>
              <a:ext uri="{FF2B5EF4-FFF2-40B4-BE49-F238E27FC236}">
                <a16:creationId xmlns:a16="http://schemas.microsoft.com/office/drawing/2014/main" id="{FF438F74-B709-757A-7279-7A0DCE044708}"/>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096000" y="1115197"/>
            <a:ext cx="2270428" cy="5230812"/>
          </a:xfrm>
        </p:spPr>
      </p:pic>
      <p:pic>
        <p:nvPicPr>
          <p:cNvPr id="7" name="Picture 6" descr="A diagram of a car&#10;&#10;AI-generated content may be incorrect.">
            <a:extLst>
              <a:ext uri="{FF2B5EF4-FFF2-40B4-BE49-F238E27FC236}">
                <a16:creationId xmlns:a16="http://schemas.microsoft.com/office/drawing/2014/main" id="{1C3B0C05-CD2D-10B4-BA0D-B644AF1A3BC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39310" y="263968"/>
            <a:ext cx="2848373" cy="6306430"/>
          </a:xfrm>
          <a:prstGeom prst="rect">
            <a:avLst/>
          </a:prstGeo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4" name="Rectangle 1">
            <a:extLst>
              <a:ext uri="{FF2B5EF4-FFF2-40B4-BE49-F238E27FC236}">
                <a16:creationId xmlns:a16="http://schemas.microsoft.com/office/drawing/2014/main" id="{85320B1A-982E-80EB-0F88-792CF605CFB5}"/>
              </a:ext>
            </a:extLst>
          </p:cNvPr>
          <p:cNvSpPr>
            <a:spLocks noGrp="1" noChangeArrowheads="1"/>
          </p:cNvSpPr>
          <p:nvPr>
            <p:ph idx="1"/>
          </p:nvPr>
        </p:nvSpPr>
        <p:spPr bwMode="auto">
          <a:xfrm>
            <a:off x="6091238" y="2262933"/>
            <a:ext cx="613821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Secure login credentials for all users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Encrypted storage of sensitive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Role-based access controls for students,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instructors, and administrators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Regular system updates and monitoring for vulnerabilities</a:t>
            </a: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4" name="Rectangle 1">
            <a:extLst>
              <a:ext uri="{FF2B5EF4-FFF2-40B4-BE49-F238E27FC236}">
                <a16:creationId xmlns:a16="http://schemas.microsoft.com/office/drawing/2014/main" id="{1740C41C-DE5A-52FF-5031-8655B68DE4D4}"/>
              </a:ext>
            </a:extLst>
          </p:cNvPr>
          <p:cNvSpPr>
            <a:spLocks noGrp="1" noChangeArrowheads="1"/>
          </p:cNvSpPr>
          <p:nvPr>
            <p:ph type="body" idx="1"/>
          </p:nvPr>
        </p:nvSpPr>
        <p:spPr bwMode="auto">
          <a:xfrm>
            <a:off x="6091238" y="2124434"/>
            <a:ext cx="616386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Internet access is required to use the system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System performance may be slower with large numbers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of users during peak hours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Dependence on accurate data entry from instructors and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administrators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Limited offline functionality</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1373</TotalTime>
  <Words>799</Words>
  <Application>Microsoft Office PowerPoint</Application>
  <PresentationFormat>Widescreen</PresentationFormat>
  <Paragraphs>51</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Matt Biletnikoff</cp:lastModifiedBy>
  <cp:revision>22</cp:revision>
  <dcterms:created xsi:type="dcterms:W3CDTF">2019-10-14T02:36:52Z</dcterms:created>
  <dcterms:modified xsi:type="dcterms:W3CDTF">2025-08-18T02:45:45Z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