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15640" y="1484640"/>
            <a:ext cx="6857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4500" spc="-1" strike="noStrike">
                <a:solidFill>
                  <a:srgbClr val="1f4e79"/>
                </a:solidFill>
                <a:latin typeface="Calibri Light"/>
              </a:rPr>
              <a:t>Программное обеспечение</a:t>
            </a:r>
            <a:br/>
            <a:r>
              <a:rPr b="0" lang="ru-RU" sz="4500" spc="-1" strike="noStrike">
                <a:solidFill>
                  <a:srgbClr val="1f4e79"/>
                </a:solidFill>
                <a:latin typeface="Calibri Light"/>
              </a:rPr>
              <a:t>по закупке товара</a:t>
            </a:r>
            <a:endParaRPr b="0" lang="ru-RU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413520" y="1262520"/>
            <a:ext cx="23097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Calibri"/>
                <a:ea typeface="DejaVu Sans"/>
              </a:rPr>
              <a:t>ОСТАТКИ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390840" y="3069000"/>
            <a:ext cx="2328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Остатки учитывают 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Остатки на складах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Резервы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Приходы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290040" y="1340640"/>
            <a:ext cx="26542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1f4e79"/>
                </a:solidFill>
                <a:latin typeface="Calibri"/>
                <a:ea typeface="DejaVu Sans"/>
              </a:rPr>
              <a:t>ПРОДАЖИ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461600" y="2718720"/>
            <a:ext cx="56991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Случайный</a:t>
            </a: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 процесс  оцениваемый в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ru-RU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среднем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2060"/>
                </a:solidFill>
                <a:latin typeface="Calibri"/>
                <a:ea typeface="DejaVu Sans"/>
              </a:rPr>
              <a:t>с некоторой  </a:t>
            </a:r>
            <a:r>
              <a:rPr b="0" lang="ru-RU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точностью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503800" y="4653000"/>
            <a:ext cx="48625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  <a:ea typeface="DejaVu Sans"/>
              </a:rPr>
              <a:t>Основа всех проблем закупки и снабжения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 rot="3040200">
            <a:off x="5018400" y="3398040"/>
            <a:ext cx="1215360" cy="8632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625320" y="908640"/>
            <a:ext cx="7814160" cy="5094720"/>
            <a:chOff x="625320" y="908640"/>
            <a:chExt cx="7814160" cy="5094720"/>
          </a:xfrm>
        </p:grpSpPr>
        <p:sp>
          <p:nvSpPr>
            <p:cNvPr id="248" name="CustomShape 2"/>
            <p:cNvSpPr/>
            <p:nvPr/>
          </p:nvSpPr>
          <p:spPr>
            <a:xfrm>
              <a:off x="625320" y="2609280"/>
              <a:ext cx="3277440" cy="163836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960" rIns="28080" tIns="7596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1539"/>
                </a:spcAft>
              </a:pPr>
              <a:r>
                <a:rPr b="0" lang="ru-RU" sz="4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ТРЕНД</a:t>
              </a:r>
              <a:endParaRPr b="0" lang="ru-RU" sz="4400" spc="-1" strike="noStrike">
                <a:latin typeface="Arial"/>
              </a:endParaRPr>
            </a:p>
          </p:txBody>
        </p:sp>
        <p:sp>
          <p:nvSpPr>
            <p:cNvPr id="249" name="CustomShape 3"/>
            <p:cNvSpPr/>
            <p:nvPr/>
          </p:nvSpPr>
          <p:spPr>
            <a:xfrm rot="18356400">
              <a:off x="3469320" y="2550960"/>
              <a:ext cx="2099880" cy="54720"/>
            </a:xfrm>
            <a:custGeom>
              <a:avLst/>
              <a:gdLst/>
              <a:ahLst/>
              <a:rect l="l" t="t" r="r" b="b"/>
              <a:pathLst>
                <a:path w="2100548" h="0">
                  <a:moveTo>
                    <a:pt x="0" y="27685"/>
                  </a:moveTo>
                  <a:lnTo>
                    <a:pt x="2100548" y="2768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0" name="CustomShape 4"/>
            <p:cNvSpPr/>
            <p:nvPr/>
          </p:nvSpPr>
          <p:spPr>
            <a:xfrm>
              <a:off x="5136480" y="908640"/>
              <a:ext cx="3277440" cy="163836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960" rIns="28080" tIns="7596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1539"/>
                </a:spcAft>
              </a:pPr>
              <a:r>
                <a:rPr b="0" lang="ru-RU" sz="4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Годовой</a:t>
              </a:r>
              <a:endParaRPr b="0" lang="ru-RU" sz="4400" spc="-1" strike="noStrike">
                <a:latin typeface="Arial"/>
              </a:endParaRPr>
            </a:p>
          </p:txBody>
        </p:sp>
        <p:sp>
          <p:nvSpPr>
            <p:cNvPr id="251" name="CustomShape 5"/>
            <p:cNvSpPr/>
            <p:nvPr/>
          </p:nvSpPr>
          <p:spPr>
            <a:xfrm rot="41400">
              <a:off x="3902760" y="3408480"/>
              <a:ext cx="1222200" cy="54720"/>
            </a:xfrm>
            <a:custGeom>
              <a:avLst/>
              <a:gdLst/>
              <a:ahLst/>
              <a:rect l="l" t="t" r="r" b="b"/>
              <a:pathLst>
                <a:path w="1222939" h="0">
                  <a:moveTo>
                    <a:pt x="0" y="27685"/>
                  </a:moveTo>
                  <a:lnTo>
                    <a:pt x="1222939" y="2768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2" name="CustomShape 6"/>
            <p:cNvSpPr/>
            <p:nvPr/>
          </p:nvSpPr>
          <p:spPr>
            <a:xfrm>
              <a:off x="5126400" y="2666160"/>
              <a:ext cx="3303000" cy="155448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3800" rIns="28080" tIns="73800" bIns="73440" anchor="ctr">
              <a:noAutofit/>
            </a:bodyPr>
            <a:p>
              <a:pPr algn="ctr">
                <a:lnSpc>
                  <a:spcPct val="90000"/>
                </a:lnSpc>
                <a:spcAft>
                  <a:spcPts val="1539"/>
                </a:spcAft>
              </a:pPr>
              <a:r>
                <a:rPr b="0" lang="ru-RU" sz="4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Локальный</a:t>
              </a:r>
              <a:endParaRPr b="0" lang="ru-RU" sz="4400" spc="-1" strike="noStrike">
                <a:latin typeface="Arial"/>
              </a:endParaRPr>
            </a:p>
          </p:txBody>
        </p:sp>
        <p:sp>
          <p:nvSpPr>
            <p:cNvPr id="253" name="CustomShape 7"/>
            <p:cNvSpPr/>
            <p:nvPr/>
          </p:nvSpPr>
          <p:spPr>
            <a:xfrm rot="3295200">
              <a:off x="3447720" y="4278960"/>
              <a:ext cx="2144520" cy="54720"/>
            </a:xfrm>
            <a:custGeom>
              <a:avLst/>
              <a:gdLst/>
              <a:ahLst/>
              <a:rect l="l" t="t" r="r" b="b"/>
              <a:pathLst>
                <a:path w="2145316" h="0">
                  <a:moveTo>
                    <a:pt x="0" y="27685"/>
                  </a:moveTo>
                  <a:lnTo>
                    <a:pt x="2145316" y="27685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54" name="CustomShape 8"/>
            <p:cNvSpPr/>
            <p:nvPr/>
          </p:nvSpPr>
          <p:spPr>
            <a:xfrm>
              <a:off x="5136480" y="4365000"/>
              <a:ext cx="3303000" cy="163836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5960" rIns="28080" tIns="7596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1539"/>
                </a:spcAft>
              </a:pPr>
              <a:r>
                <a:rPr b="0" lang="ru-RU" sz="44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Мгновенный</a:t>
              </a:r>
              <a:endParaRPr b="0" lang="ru-RU" sz="4400" spc="-1" strike="noStrike">
                <a:latin typeface="Arial"/>
              </a:endParaRPr>
            </a:p>
          </p:txBody>
        </p:sp>
      </p:grpSp>
      <p:grpSp>
        <p:nvGrpSpPr>
          <p:cNvPr id="255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56" name="CustomShape 10"/>
          <p:cNvSpPr/>
          <p:nvPr/>
        </p:nvSpPr>
        <p:spPr>
          <a:xfrm>
            <a:off x="5593680" y="2061000"/>
            <a:ext cx="2363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За 60 недель прогноз на 8 недель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5248800" y="3717000"/>
            <a:ext cx="3095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За 8 последних недель  прогноз на 3 недели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5489280" y="5528160"/>
            <a:ext cx="2571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43c0b"/>
                </a:solidFill>
                <a:latin typeface="Calibri"/>
                <a:ea typeface="DejaVu Sans"/>
              </a:rPr>
              <a:t>Учет изменения тренда после заказа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Рисунок 2" descr=""/>
          <p:cNvPicPr/>
          <p:nvPr/>
        </p:nvPicPr>
        <p:blipFill>
          <a:blip r:embed="rId1"/>
          <a:stretch/>
        </p:blipFill>
        <p:spPr>
          <a:xfrm>
            <a:off x="0" y="332640"/>
            <a:ext cx="9143280" cy="61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336960" y="137520"/>
            <a:ext cx="8590680" cy="6198120"/>
            <a:chOff x="336960" y="137520"/>
            <a:chExt cx="8590680" cy="6198120"/>
          </a:xfrm>
        </p:grpSpPr>
        <p:sp>
          <p:nvSpPr>
            <p:cNvPr id="261" name="CustomShape 2"/>
            <p:cNvSpPr/>
            <p:nvPr/>
          </p:nvSpPr>
          <p:spPr>
            <a:xfrm>
              <a:off x="1487880" y="3166920"/>
              <a:ext cx="900720" cy="1872720"/>
            </a:xfrm>
            <a:custGeom>
              <a:avLst/>
              <a:gdLst/>
              <a:ahLst/>
              <a:rect l="l" t="t" r="r" b="b"/>
              <a:pathLst>
                <a:path w="901398" h="2156549">
                  <a:moveTo>
                    <a:pt x="0" y="0"/>
                  </a:moveTo>
                  <a:lnTo>
                    <a:pt x="450699" y="0"/>
                  </a:lnTo>
                  <a:lnTo>
                    <a:pt x="450699" y="2156549"/>
                  </a:lnTo>
                  <a:lnTo>
                    <a:pt x="901398" y="2156549"/>
                  </a:lnTo>
                </a:path>
              </a:pathLst>
            </a:custGeom>
            <a:noFill/>
            <a:ln>
              <a:solidFill>
                <a:schemeClr val="accent5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62" name="CustomShape 3"/>
            <p:cNvSpPr/>
            <p:nvPr/>
          </p:nvSpPr>
          <p:spPr>
            <a:xfrm>
              <a:off x="4674960" y="1023840"/>
              <a:ext cx="1141920" cy="631800"/>
            </a:xfrm>
            <a:custGeom>
              <a:avLst/>
              <a:gdLst/>
              <a:ahLst/>
              <a:rect l="l" t="t" r="r" b="b"/>
              <a:pathLst>
                <a:path w="1180150" h="637086">
                  <a:moveTo>
                    <a:pt x="0" y="637086"/>
                  </a:moveTo>
                  <a:lnTo>
                    <a:pt x="590075" y="637086"/>
                  </a:lnTo>
                  <a:lnTo>
                    <a:pt x="590075" y="0"/>
                  </a:lnTo>
                  <a:lnTo>
                    <a:pt x="1180150" y="0"/>
                  </a:lnTo>
                </a:path>
              </a:pathLst>
            </a:custGeom>
            <a:noFill/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1503720" y="1728000"/>
              <a:ext cx="884880" cy="1438560"/>
            </a:xfrm>
            <a:custGeom>
              <a:avLst/>
              <a:gdLst/>
              <a:ahLst/>
              <a:rect l="l" t="t" r="r" b="b"/>
              <a:pathLst>
                <a:path w="885535" h="1189461">
                  <a:moveTo>
                    <a:pt x="0" y="1189461"/>
                  </a:moveTo>
                  <a:lnTo>
                    <a:pt x="442767" y="1189461"/>
                  </a:lnTo>
                  <a:lnTo>
                    <a:pt x="442767" y="0"/>
                  </a:lnTo>
                  <a:lnTo>
                    <a:pt x="885535" y="0"/>
                  </a:lnTo>
                </a:path>
              </a:pathLst>
            </a:custGeom>
            <a:noFill/>
            <a:ln>
              <a:solidFill>
                <a:schemeClr val="accent5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64" name="CustomShape 5"/>
            <p:cNvSpPr/>
            <p:nvPr/>
          </p:nvSpPr>
          <p:spPr>
            <a:xfrm rot="16200000">
              <a:off x="-2042640" y="2517480"/>
              <a:ext cx="5910480" cy="1150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38160" rIns="38160" tIns="38160" bIns="38160" anchor="ctr">
              <a:noAutofit/>
            </a:bodyPr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0" lang="ru-RU" sz="6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Сезонность</a:t>
              </a:r>
              <a:endParaRPr b="0" lang="ru-RU" sz="6000" spc="-1" strike="noStrike">
                <a:latin typeface="Arial"/>
              </a:endParaRPr>
            </a:p>
          </p:txBody>
        </p:sp>
        <p:sp>
          <p:nvSpPr>
            <p:cNvPr id="265" name="CustomShape 6"/>
            <p:cNvSpPr/>
            <p:nvPr/>
          </p:nvSpPr>
          <p:spPr>
            <a:xfrm>
              <a:off x="2388960" y="1225080"/>
              <a:ext cx="2241720" cy="1150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806000"/>
                  </a:solidFill>
                  <a:latin typeface="Calibri"/>
                  <a:ea typeface="DejaVu Sans"/>
                </a:rPr>
                <a:t>Есть необходимые данные *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6" name="CustomShape 7"/>
            <p:cNvSpPr/>
            <p:nvPr/>
          </p:nvSpPr>
          <p:spPr>
            <a:xfrm>
              <a:off x="5822280" y="504000"/>
              <a:ext cx="2640960" cy="1150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17640" rIns="17640" tIns="17640" bIns="17640" anchor="ctr">
              <a:noAutofit/>
            </a:bodyPr>
            <a:p>
              <a:pPr algn="ctr">
                <a:lnSpc>
                  <a:spcPct val="90000"/>
                </a:lnSpc>
                <a:spcAft>
                  <a:spcPts val="981"/>
                </a:spcAft>
              </a:pPr>
              <a:r>
                <a:rPr b="0" lang="ru-RU" sz="2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По категории товара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67" name="CustomShape 8"/>
            <p:cNvSpPr/>
            <p:nvPr/>
          </p:nvSpPr>
          <p:spPr>
            <a:xfrm>
              <a:off x="5770080" y="1795320"/>
              <a:ext cx="3085920" cy="172800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Расчет с помощью метода искусственного интеллекта</a:t>
              </a:r>
              <a:endParaRPr b="0" lang="ru-RU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FuzzyCMeans </a:t>
              </a:r>
              <a:endParaRPr b="0" lang="ru-RU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для разбиения по группам 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68" name="CustomShape 9"/>
            <p:cNvSpPr/>
            <p:nvPr/>
          </p:nvSpPr>
          <p:spPr>
            <a:xfrm>
              <a:off x="2366280" y="4392000"/>
              <a:ext cx="2241360" cy="115056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11520" rIns="11520" tIns="11520" bIns="1152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ru-RU" sz="1800" spc="-1" strike="noStrike">
                  <a:solidFill>
                    <a:srgbClr val="806000"/>
                  </a:solidFill>
                  <a:latin typeface="Calibri"/>
                  <a:ea typeface="DejaVu Sans"/>
                </a:rPr>
                <a:t>Нет необходимых данных *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269" name="CustomShape 10"/>
            <p:cNvSpPr/>
            <p:nvPr/>
          </p:nvSpPr>
          <p:spPr>
            <a:xfrm>
              <a:off x="5409000" y="5517720"/>
              <a:ext cx="3230640" cy="81792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/>
            <a:fillRef idx="0"/>
            <a:effectRef idx="1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По всему ассортименту усредненная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70" name="CustomShape 11"/>
            <p:cNvSpPr/>
            <p:nvPr/>
          </p:nvSpPr>
          <p:spPr>
            <a:xfrm>
              <a:off x="4703760" y="3888000"/>
              <a:ext cx="839880" cy="1007640"/>
            </a:xfrm>
            <a:custGeom>
              <a:avLst/>
              <a:gdLst/>
              <a:ahLst/>
              <a:rect l="l" t="t" r="r" b="b"/>
              <a:pathLst>
                <a:path w="1180150" h="637086">
                  <a:moveTo>
                    <a:pt x="0" y="637086"/>
                  </a:moveTo>
                  <a:lnTo>
                    <a:pt x="590075" y="637086"/>
                  </a:lnTo>
                  <a:lnTo>
                    <a:pt x="590075" y="0"/>
                  </a:lnTo>
                  <a:lnTo>
                    <a:pt x="1180150" y="0"/>
                  </a:lnTo>
                </a:path>
              </a:pathLst>
            </a:custGeom>
            <a:noFill/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71" name="CustomShape 12"/>
            <p:cNvSpPr/>
            <p:nvPr/>
          </p:nvSpPr>
          <p:spPr>
            <a:xfrm flipH="1">
              <a:off x="4688640" y="4994280"/>
              <a:ext cx="854640" cy="1151640"/>
            </a:xfrm>
            <a:custGeom>
              <a:avLst/>
              <a:gdLst/>
              <a:ahLst/>
              <a:rect l="l" t="t" r="r" b="b"/>
              <a:pathLst>
                <a:path w="1180150" h="637086">
                  <a:moveTo>
                    <a:pt x="0" y="637086"/>
                  </a:moveTo>
                  <a:lnTo>
                    <a:pt x="590075" y="637086"/>
                  </a:lnTo>
                  <a:lnTo>
                    <a:pt x="590075" y="0"/>
                  </a:lnTo>
                  <a:lnTo>
                    <a:pt x="1180150" y="0"/>
                  </a:lnTo>
                </a:path>
              </a:pathLst>
            </a:custGeom>
            <a:noFill/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72" name="CustomShape 13"/>
            <p:cNvSpPr/>
            <p:nvPr/>
          </p:nvSpPr>
          <p:spPr>
            <a:xfrm flipH="1">
              <a:off x="4679280" y="1728000"/>
              <a:ext cx="1079640" cy="935640"/>
            </a:xfrm>
            <a:custGeom>
              <a:avLst/>
              <a:gdLst/>
              <a:ahLst/>
              <a:rect l="l" t="t" r="r" b="b"/>
              <a:pathLst>
                <a:path w="1180150" h="637086">
                  <a:moveTo>
                    <a:pt x="0" y="637086"/>
                  </a:moveTo>
                  <a:lnTo>
                    <a:pt x="590075" y="637086"/>
                  </a:lnTo>
                  <a:lnTo>
                    <a:pt x="590075" y="0"/>
                  </a:lnTo>
                  <a:lnTo>
                    <a:pt x="1180150" y="0"/>
                  </a:lnTo>
                </a:path>
              </a:pathLst>
            </a:custGeom>
            <a:noFill/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>
                <a:rot lat="0" lon="0" rev="0"/>
              </a:camera>
              <a:lightRig dir="t" rig="contrasting">
                <a:rot lat="0" lon="0" rev="1200000"/>
              </a:lightRig>
            </a:scene3d>
            <a:sp3d z="-110000"/>
          </p:spPr>
          <p:style>
            <a:lnRef idx="2"/>
            <a:fillRef idx="0"/>
            <a:effectRef idx="0"/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5760000" y="3655440"/>
              <a:ext cx="3167640" cy="12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Arial"/>
                </a:rPr>
                <a:t>Воссоздание недостающих </a:t>
              </a:r>
              <a:endParaRPr b="0" lang="ru-RU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ru-RU" sz="1800" spc="-1" strike="noStrike">
                  <a:latin typeface="Arial"/>
                </a:rPr>
                <a:t>данных с помощью </a:t>
              </a:r>
              <a:r>
                <a:rPr b="0" lang="ru-RU" sz="2000" spc="-1" strike="noStrike">
                  <a:latin typeface="Arial"/>
                </a:rPr>
                <a:t>глубокой </a:t>
              </a:r>
              <a:r>
                <a:rPr b="0" lang="ru-RU" sz="1800" spc="-1" strike="noStrike">
                  <a:latin typeface="Arial"/>
                </a:rPr>
                <a:t>нейронной сети используя CNN и RNN    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274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5" name="CustomShape 16"/>
          <p:cNvSpPr/>
          <p:nvPr/>
        </p:nvSpPr>
        <p:spPr>
          <a:xfrm>
            <a:off x="336600" y="6381360"/>
            <a:ext cx="85550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806000"/>
                </a:solidFill>
                <a:latin typeface="Calibri"/>
                <a:ea typeface="DejaVu Sans"/>
              </a:rPr>
              <a:t>* - История продаж за 60 недель , либо категоризация товара и использование сезонности данной категории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1979640" y="136800"/>
            <a:ext cx="698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**Для удаления тренда используется фильтр Ходрика-Прескотта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195640" y="0"/>
            <a:ext cx="545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Пример работы фильтра Ходрика-Прескотта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78" name="Рисунок 3" descr=""/>
          <p:cNvPicPr/>
          <p:nvPr/>
        </p:nvPicPr>
        <p:blipFill>
          <a:blip r:embed="rId1"/>
          <a:stretch/>
        </p:blipFill>
        <p:spPr>
          <a:xfrm>
            <a:off x="0" y="369360"/>
            <a:ext cx="9143280" cy="63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Рисунок 2" descr=""/>
          <p:cNvPicPr/>
          <p:nvPr/>
        </p:nvPicPr>
        <p:blipFill>
          <a:blip r:embed="rId1"/>
          <a:stretch/>
        </p:blipFill>
        <p:spPr>
          <a:xfrm>
            <a:off x="-10080" y="369360"/>
            <a:ext cx="9143280" cy="650340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2267640" y="0"/>
            <a:ext cx="521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Пример работы фильтра Ходрика-Прескотта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214720" y="0"/>
            <a:ext cx="5110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Пример работы фильтра Ходрика-Прескотта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82" name="Рисунок 3" descr=""/>
          <p:cNvPicPr/>
          <p:nvPr/>
        </p:nvPicPr>
        <p:blipFill>
          <a:blip r:embed="rId1"/>
          <a:stretch/>
        </p:blipFill>
        <p:spPr>
          <a:xfrm>
            <a:off x="-9720" y="399960"/>
            <a:ext cx="9143280" cy="63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4" descr=""/>
          <p:cNvPicPr/>
          <p:nvPr/>
        </p:nvPicPr>
        <p:blipFill>
          <a:blip r:embed="rId1"/>
          <a:stretch/>
        </p:blipFill>
        <p:spPr>
          <a:xfrm>
            <a:off x="0" y="692640"/>
            <a:ext cx="9143280" cy="6048000"/>
          </a:xfrm>
          <a:prstGeom prst="rect">
            <a:avLst/>
          </a:prstGeom>
          <a:ln>
            <a:noFill/>
          </a:ln>
        </p:spPr>
      </p:pic>
      <p:sp>
        <p:nvSpPr>
          <p:cNvPr id="284" name="CustomShape 1"/>
          <p:cNvSpPr/>
          <p:nvPr/>
        </p:nvSpPr>
        <p:spPr>
          <a:xfrm>
            <a:off x="1763640" y="116640"/>
            <a:ext cx="6624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Пример сезонности - 34 неделя новогодняя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Рисунок 2" descr=""/>
          <p:cNvPicPr/>
          <p:nvPr/>
        </p:nvPicPr>
        <p:blipFill>
          <a:blip r:embed="rId1"/>
          <a:stretch/>
        </p:blipFill>
        <p:spPr>
          <a:xfrm>
            <a:off x="0" y="1097280"/>
            <a:ext cx="9143280" cy="576000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1299960" y="188640"/>
            <a:ext cx="6938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Пример сезонности - 35 неделя новогодняя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3300" spc="-1" strike="noStrike">
                <a:solidFill>
                  <a:srgbClr val="1f4e79"/>
                </a:solidFill>
                <a:latin typeface="Calibri Light"/>
              </a:rPr>
              <a:t>Зачем нужна автоматизация ?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205000"/>
            <a:ext cx="8218440" cy="39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206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Возможность более глубокого анализа данных</a:t>
            </a:r>
            <a:endParaRPr b="0" lang="ru-RU" sz="28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206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Возможность четко следовать выбранной стратегии</a:t>
            </a:r>
            <a:endParaRPr b="0" lang="ru-RU" sz="28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206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Меньшими силами больший объем работы</a:t>
            </a:r>
            <a:endParaRPr b="0" lang="ru-RU" sz="28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206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2060"/>
                </a:solidFill>
                <a:latin typeface="Calibri"/>
              </a:rPr>
              <a:t>Нет случайных ошибок (человеческий фактор)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99640" y="407700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472680"/>
            <a:ext cx="822888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                                   </a:t>
            </a:r>
            <a:r>
              <a:rPr b="0" lang="ru-RU" sz="2200" spc="-1" strike="noStrike">
                <a:solidFill>
                  <a:srgbClr val="000000"/>
                </a:solidFill>
                <a:latin typeface="Calibri"/>
              </a:rPr>
              <a:t>Пример работы нейронной сети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88000" y="1011600"/>
            <a:ext cx="8711640" cy="554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16000" y="792000"/>
            <a:ext cx="8567640" cy="52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216000" y="988560"/>
            <a:ext cx="8711640" cy="492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72000" y="999000"/>
            <a:ext cx="8855640" cy="48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88000" y="839520"/>
            <a:ext cx="8711640" cy="51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"/>
          <p:cNvGrpSpPr/>
          <p:nvPr/>
        </p:nvGrpSpPr>
        <p:grpSpPr>
          <a:xfrm>
            <a:off x="251640" y="1340640"/>
            <a:ext cx="8637120" cy="4437720"/>
            <a:chOff x="251640" y="1340640"/>
            <a:chExt cx="8637120" cy="4437720"/>
          </a:xfrm>
        </p:grpSpPr>
        <p:sp>
          <p:nvSpPr>
            <p:cNvPr id="294" name="CustomShape 2"/>
            <p:cNvSpPr/>
            <p:nvPr/>
          </p:nvSpPr>
          <p:spPr>
            <a:xfrm>
              <a:off x="5020200" y="2108160"/>
              <a:ext cx="3101400" cy="865080"/>
            </a:xfrm>
            <a:custGeom>
              <a:avLst/>
              <a:gdLst/>
              <a:ahLst/>
              <a:rect l="l" t="t" r="r" b="b"/>
              <a:pathLst>
                <a:path w="3102025" h="865809">
                  <a:moveTo>
                    <a:pt x="0" y="0"/>
                  </a:moveTo>
                  <a:lnTo>
                    <a:pt x="0" y="704662"/>
                  </a:lnTo>
                  <a:lnTo>
                    <a:pt x="3102025" y="704662"/>
                  </a:lnTo>
                  <a:lnTo>
                    <a:pt x="3102025" y="865809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5" name="CustomShape 3"/>
            <p:cNvSpPr/>
            <p:nvPr/>
          </p:nvSpPr>
          <p:spPr>
            <a:xfrm>
              <a:off x="5020200" y="2108160"/>
              <a:ext cx="1244160" cy="865080"/>
            </a:xfrm>
            <a:custGeom>
              <a:avLst/>
              <a:gdLst/>
              <a:ahLst/>
              <a:rect l="l" t="t" r="r" b="b"/>
              <a:pathLst>
                <a:path w="1244989" h="865809">
                  <a:moveTo>
                    <a:pt x="0" y="0"/>
                  </a:moveTo>
                  <a:lnTo>
                    <a:pt x="0" y="704662"/>
                  </a:lnTo>
                  <a:lnTo>
                    <a:pt x="1244989" y="704662"/>
                  </a:lnTo>
                  <a:lnTo>
                    <a:pt x="1244989" y="865809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6" name="CustomShape 4"/>
            <p:cNvSpPr/>
            <p:nvPr/>
          </p:nvSpPr>
          <p:spPr>
            <a:xfrm>
              <a:off x="4107600" y="2108160"/>
              <a:ext cx="911520" cy="865080"/>
            </a:xfrm>
            <a:custGeom>
              <a:avLst/>
              <a:gdLst/>
              <a:ahLst/>
              <a:rect l="l" t="t" r="r" b="b"/>
              <a:pathLst>
                <a:path w="912418" h="865809">
                  <a:moveTo>
                    <a:pt x="912418" y="0"/>
                  </a:moveTo>
                  <a:lnTo>
                    <a:pt x="912418" y="704662"/>
                  </a:lnTo>
                  <a:lnTo>
                    <a:pt x="0" y="704662"/>
                  </a:lnTo>
                  <a:lnTo>
                    <a:pt x="0" y="86580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7" name="CustomShape 5"/>
            <p:cNvSpPr/>
            <p:nvPr/>
          </p:nvSpPr>
          <p:spPr>
            <a:xfrm>
              <a:off x="1950480" y="3741480"/>
              <a:ext cx="1815480" cy="1379160"/>
            </a:xfrm>
            <a:custGeom>
              <a:avLst/>
              <a:gdLst/>
              <a:ahLst/>
              <a:rect l="l" t="t" r="r" b="b"/>
              <a:pathLst>
                <a:path w="1816029" h="1379700">
                  <a:moveTo>
                    <a:pt x="0" y="0"/>
                  </a:moveTo>
                  <a:lnTo>
                    <a:pt x="0" y="1379700"/>
                  </a:lnTo>
                  <a:lnTo>
                    <a:pt x="1816029" y="1379700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8" name="CustomShape 6"/>
            <p:cNvSpPr/>
            <p:nvPr/>
          </p:nvSpPr>
          <p:spPr>
            <a:xfrm>
              <a:off x="1310400" y="3741480"/>
              <a:ext cx="639000" cy="761040"/>
            </a:xfrm>
            <a:custGeom>
              <a:avLst/>
              <a:gdLst/>
              <a:ahLst/>
              <a:rect l="l" t="t" r="r" b="b"/>
              <a:pathLst>
                <a:path w="639841" h="761909">
                  <a:moveTo>
                    <a:pt x="639841" y="0"/>
                  </a:moveTo>
                  <a:lnTo>
                    <a:pt x="639841" y="761909"/>
                  </a:lnTo>
                  <a:lnTo>
                    <a:pt x="0" y="761909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99" name="CustomShape 7"/>
            <p:cNvSpPr/>
            <p:nvPr/>
          </p:nvSpPr>
          <p:spPr>
            <a:xfrm>
              <a:off x="1950480" y="2108160"/>
              <a:ext cx="3069000" cy="865080"/>
            </a:xfrm>
            <a:custGeom>
              <a:avLst/>
              <a:gdLst/>
              <a:ahLst/>
              <a:rect l="l" t="t" r="r" b="b"/>
              <a:pathLst>
                <a:path w="3069826" h="865809">
                  <a:moveTo>
                    <a:pt x="3069826" y="0"/>
                  </a:moveTo>
                  <a:lnTo>
                    <a:pt x="3069826" y="704662"/>
                  </a:lnTo>
                  <a:lnTo>
                    <a:pt x="0" y="704662"/>
                  </a:lnTo>
                  <a:lnTo>
                    <a:pt x="0" y="865809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0" name="CustomShape 8"/>
            <p:cNvSpPr/>
            <p:nvPr/>
          </p:nvSpPr>
          <p:spPr>
            <a:xfrm>
              <a:off x="3852000" y="1340640"/>
              <a:ext cx="233568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1" name="CustomShape 9"/>
            <p:cNvSpPr/>
            <p:nvPr/>
          </p:nvSpPr>
          <p:spPr>
            <a:xfrm>
              <a:off x="3852000" y="1340640"/>
              <a:ext cx="233568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2" name="CustomShape 10"/>
            <p:cNvSpPr/>
            <p:nvPr/>
          </p:nvSpPr>
          <p:spPr>
            <a:xfrm>
              <a:off x="2683800" y="1478880"/>
              <a:ext cx="467208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>
              <a:noAutofit/>
            </a:bodyPr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b="0" lang="ru-RU" sz="32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Прогноз продаж</a:t>
              </a:r>
              <a:endParaRPr b="0" lang="ru-RU" sz="3200" spc="-1" strike="noStrike">
                <a:latin typeface="Arial"/>
              </a:endParaRPr>
            </a:p>
          </p:txBody>
        </p:sp>
        <p:sp>
          <p:nvSpPr>
            <p:cNvPr id="303" name="CustomShape 11"/>
            <p:cNvSpPr/>
            <p:nvPr/>
          </p:nvSpPr>
          <p:spPr>
            <a:xfrm>
              <a:off x="1566720" y="2973960"/>
              <a:ext cx="76680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4" name="CustomShape 12"/>
            <p:cNvSpPr/>
            <p:nvPr/>
          </p:nvSpPr>
          <p:spPr>
            <a:xfrm>
              <a:off x="1566720" y="2973960"/>
              <a:ext cx="76680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5" name="CustomShape 13"/>
            <p:cNvSpPr/>
            <p:nvPr/>
          </p:nvSpPr>
          <p:spPr>
            <a:xfrm>
              <a:off x="1182960" y="3112200"/>
              <a:ext cx="153396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Продажи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06" name="CustomShape 14"/>
            <p:cNvSpPr/>
            <p:nvPr/>
          </p:nvSpPr>
          <p:spPr>
            <a:xfrm>
              <a:off x="635040" y="4365000"/>
              <a:ext cx="76680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7" name="CustomShape 15"/>
            <p:cNvSpPr/>
            <p:nvPr/>
          </p:nvSpPr>
          <p:spPr>
            <a:xfrm>
              <a:off x="635040" y="4365000"/>
              <a:ext cx="76680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08" name="CustomShape 16"/>
            <p:cNvSpPr/>
            <p:nvPr/>
          </p:nvSpPr>
          <p:spPr>
            <a:xfrm>
              <a:off x="251640" y="4503240"/>
              <a:ext cx="153396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ru-RU" sz="1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Удаление из расчета выбросов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09" name="CustomShape 17"/>
            <p:cNvSpPr/>
            <p:nvPr/>
          </p:nvSpPr>
          <p:spPr>
            <a:xfrm>
              <a:off x="3564000" y="4941000"/>
              <a:ext cx="1686600" cy="83736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0" name="CustomShape 18"/>
            <p:cNvSpPr/>
            <p:nvPr/>
          </p:nvSpPr>
          <p:spPr>
            <a:xfrm>
              <a:off x="3564000" y="4941000"/>
              <a:ext cx="1686600" cy="83736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1" name="CustomShape 19"/>
            <p:cNvSpPr/>
            <p:nvPr/>
          </p:nvSpPr>
          <p:spPr>
            <a:xfrm>
              <a:off x="2720160" y="5092200"/>
              <a:ext cx="3373920" cy="53568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ru-RU" sz="1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Поправочные коэффициенты  снижающие риск при плохой статистике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12" name="CustomShape 20"/>
            <p:cNvSpPr/>
            <p:nvPr/>
          </p:nvSpPr>
          <p:spPr>
            <a:xfrm>
              <a:off x="3573720" y="2973960"/>
              <a:ext cx="106704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3" name="CustomShape 21"/>
            <p:cNvSpPr/>
            <p:nvPr/>
          </p:nvSpPr>
          <p:spPr>
            <a:xfrm>
              <a:off x="3573720" y="2973960"/>
              <a:ext cx="106704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4" name="CustomShape 22"/>
            <p:cNvSpPr/>
            <p:nvPr/>
          </p:nvSpPr>
          <p:spPr>
            <a:xfrm>
              <a:off x="3039840" y="3112200"/>
              <a:ext cx="213480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ru-RU" sz="14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Учет различия между нулевыми продажами и отсутствием товара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315" name="CustomShape 23"/>
            <p:cNvSpPr/>
            <p:nvPr/>
          </p:nvSpPr>
          <p:spPr>
            <a:xfrm>
              <a:off x="5881320" y="2973960"/>
              <a:ext cx="76680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6" name="CustomShape 24"/>
            <p:cNvSpPr/>
            <p:nvPr/>
          </p:nvSpPr>
          <p:spPr>
            <a:xfrm>
              <a:off x="5881320" y="2973960"/>
              <a:ext cx="76680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7" name="CustomShape 25"/>
            <p:cNvSpPr/>
            <p:nvPr/>
          </p:nvSpPr>
          <p:spPr>
            <a:xfrm>
              <a:off x="5497920" y="3112200"/>
              <a:ext cx="153396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Тренд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318" name="CustomShape 26"/>
            <p:cNvSpPr/>
            <p:nvPr/>
          </p:nvSpPr>
          <p:spPr>
            <a:xfrm>
              <a:off x="7738560" y="2973960"/>
              <a:ext cx="766800" cy="76680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19" name="CustomShape 27"/>
            <p:cNvSpPr/>
            <p:nvPr/>
          </p:nvSpPr>
          <p:spPr>
            <a:xfrm>
              <a:off x="7738560" y="2973960"/>
              <a:ext cx="766800" cy="76680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0" name="CustomShape 28"/>
            <p:cNvSpPr/>
            <p:nvPr/>
          </p:nvSpPr>
          <p:spPr>
            <a:xfrm>
              <a:off x="7354800" y="3112200"/>
              <a:ext cx="1533960" cy="49032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Сезонность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21" name="Group 2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1"/>
          <p:cNvGrpSpPr/>
          <p:nvPr/>
        </p:nvGrpSpPr>
        <p:grpSpPr>
          <a:xfrm>
            <a:off x="1088280" y="407160"/>
            <a:ext cx="7038720" cy="6114960"/>
            <a:chOff x="1088280" y="407160"/>
            <a:chExt cx="7038720" cy="6114960"/>
          </a:xfrm>
        </p:grpSpPr>
        <p:sp>
          <p:nvSpPr>
            <p:cNvPr id="323" name="CustomShape 2"/>
            <p:cNvSpPr/>
            <p:nvPr/>
          </p:nvSpPr>
          <p:spPr>
            <a:xfrm>
              <a:off x="3296160" y="1999800"/>
              <a:ext cx="1311120" cy="666000"/>
            </a:xfrm>
            <a:custGeom>
              <a:avLst/>
              <a:gdLst/>
              <a:ahLst/>
              <a:rect l="l" t="t" r="r" b="b"/>
              <a:pathLst>
                <a:path w="1311693" h="666560">
                  <a:moveTo>
                    <a:pt x="1311693" y="0"/>
                  </a:moveTo>
                  <a:lnTo>
                    <a:pt x="1311693" y="666560"/>
                  </a:lnTo>
                  <a:lnTo>
                    <a:pt x="0" y="666560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3"/>
            <p:cNvSpPr/>
            <p:nvPr/>
          </p:nvSpPr>
          <p:spPr>
            <a:xfrm>
              <a:off x="4608000" y="1999800"/>
              <a:ext cx="1926360" cy="2929680"/>
            </a:xfrm>
            <a:custGeom>
              <a:avLst/>
              <a:gdLst/>
              <a:ahLst/>
              <a:rect l="l" t="t" r="r" b="b"/>
              <a:pathLst>
                <a:path w="1926994" h="2930305">
                  <a:moveTo>
                    <a:pt x="0" y="0"/>
                  </a:moveTo>
                  <a:lnTo>
                    <a:pt x="0" y="2595868"/>
                  </a:lnTo>
                  <a:lnTo>
                    <a:pt x="1926994" y="2595868"/>
                  </a:lnTo>
                  <a:lnTo>
                    <a:pt x="1926994" y="2930305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5" name="CustomShape 4"/>
            <p:cNvSpPr/>
            <p:nvPr/>
          </p:nvSpPr>
          <p:spPr>
            <a:xfrm>
              <a:off x="2680920" y="1999800"/>
              <a:ext cx="1926360" cy="2929680"/>
            </a:xfrm>
            <a:custGeom>
              <a:avLst/>
              <a:gdLst/>
              <a:ahLst/>
              <a:rect l="l" t="t" r="r" b="b"/>
              <a:pathLst>
                <a:path w="1926994" h="2930305">
                  <a:moveTo>
                    <a:pt x="1926994" y="0"/>
                  </a:moveTo>
                  <a:lnTo>
                    <a:pt x="1926994" y="2595868"/>
                  </a:lnTo>
                  <a:lnTo>
                    <a:pt x="0" y="2595868"/>
                  </a:lnTo>
                  <a:lnTo>
                    <a:pt x="0" y="2930305"/>
                  </a:ln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6" name="CustomShape 5"/>
            <p:cNvSpPr/>
            <p:nvPr/>
          </p:nvSpPr>
          <p:spPr>
            <a:xfrm>
              <a:off x="3811680" y="407160"/>
              <a:ext cx="1591920" cy="159192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3811680" y="407160"/>
              <a:ext cx="1591920" cy="159192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8" name="CustomShape 7"/>
            <p:cNvSpPr/>
            <p:nvPr/>
          </p:nvSpPr>
          <p:spPr>
            <a:xfrm>
              <a:off x="3015360" y="694080"/>
              <a:ext cx="3184560" cy="10184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4760" rIns="14760" tIns="14760" bIns="1476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ru-RU" sz="23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ЗАКАЗ</a:t>
              </a:r>
              <a:endParaRPr b="0" lang="ru-RU" sz="2300" spc="-1" strike="noStrike">
                <a:latin typeface="Arial"/>
              </a:endParaRPr>
            </a:p>
          </p:txBody>
        </p:sp>
        <p:sp>
          <p:nvSpPr>
            <p:cNvPr id="329" name="CustomShape 8"/>
            <p:cNvSpPr/>
            <p:nvPr/>
          </p:nvSpPr>
          <p:spPr>
            <a:xfrm>
              <a:off x="1884600" y="4930200"/>
              <a:ext cx="1591920" cy="159192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9"/>
            <p:cNvSpPr/>
            <p:nvPr/>
          </p:nvSpPr>
          <p:spPr>
            <a:xfrm>
              <a:off x="1884600" y="4930200"/>
              <a:ext cx="1591920" cy="159192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1" name="CustomShape 10"/>
            <p:cNvSpPr/>
            <p:nvPr/>
          </p:nvSpPr>
          <p:spPr>
            <a:xfrm>
              <a:off x="1088280" y="5216760"/>
              <a:ext cx="3184560" cy="10184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4760" rIns="14760" tIns="14760" bIns="1476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ru-RU" sz="23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Возможность сделать заказ не более заданной суммы</a:t>
              </a:r>
              <a:endParaRPr b="0" lang="ru-RU" sz="2300" spc="-1" strike="noStrike">
                <a:latin typeface="Arial"/>
              </a:endParaRPr>
            </a:p>
          </p:txBody>
        </p:sp>
        <p:sp>
          <p:nvSpPr>
            <p:cNvPr id="332" name="CustomShape 11"/>
            <p:cNvSpPr/>
            <p:nvPr/>
          </p:nvSpPr>
          <p:spPr>
            <a:xfrm>
              <a:off x="5738760" y="4930200"/>
              <a:ext cx="1591920" cy="159192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3" name="CustomShape 12"/>
            <p:cNvSpPr/>
            <p:nvPr/>
          </p:nvSpPr>
          <p:spPr>
            <a:xfrm>
              <a:off x="5738760" y="4930200"/>
              <a:ext cx="1591920" cy="159192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4" name="CustomShape 13"/>
            <p:cNvSpPr/>
            <p:nvPr/>
          </p:nvSpPr>
          <p:spPr>
            <a:xfrm>
              <a:off x="4942440" y="5216760"/>
              <a:ext cx="3184560" cy="10184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4760" rIns="14760" tIns="14760" bIns="1476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ru-RU" sz="23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Возможность сделать заказ не менее заданной суммы</a:t>
              </a:r>
              <a:endParaRPr b="0" lang="ru-RU" sz="2300" spc="-1" strike="noStrike">
                <a:latin typeface="Arial"/>
              </a:endParaRPr>
            </a:p>
          </p:txBody>
        </p:sp>
        <p:sp>
          <p:nvSpPr>
            <p:cNvPr id="335" name="CustomShape 14"/>
            <p:cNvSpPr/>
            <p:nvPr/>
          </p:nvSpPr>
          <p:spPr>
            <a:xfrm>
              <a:off x="1894680" y="2379600"/>
              <a:ext cx="1591920" cy="159192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6" name="CustomShape 15"/>
            <p:cNvSpPr/>
            <p:nvPr/>
          </p:nvSpPr>
          <p:spPr>
            <a:xfrm>
              <a:off x="1894680" y="2379600"/>
              <a:ext cx="1591920" cy="159192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7" name="CustomShape 16"/>
            <p:cNvSpPr/>
            <p:nvPr/>
          </p:nvSpPr>
          <p:spPr>
            <a:xfrm>
              <a:off x="1098720" y="2666520"/>
              <a:ext cx="3184560" cy="10184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14760" rIns="14760" tIns="14760" bIns="1476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ru-RU" sz="2300" spc="-1" strike="noStrike">
                  <a:solidFill>
                    <a:srgbClr val="1f4e79"/>
                  </a:solidFill>
                  <a:latin typeface="Calibri"/>
                  <a:ea typeface="DejaVu Sans"/>
                </a:rPr>
                <a:t>По артикульное округление до коробки</a:t>
              </a:r>
              <a:endParaRPr b="0" lang="ru-RU" sz="2300" spc="-1" strike="noStrike">
                <a:latin typeface="Arial"/>
              </a:endParaRPr>
            </a:p>
          </p:txBody>
        </p:sp>
      </p:grpSp>
      <p:grpSp>
        <p:nvGrpSpPr>
          <p:cNvPr id="338" name="Group 1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791000" y="764640"/>
            <a:ext cx="5627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ПОСТАНОВКА ЦЕЛЕЙ И ВЫБОР СТРАТЕГИИ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611640" y="1917000"/>
            <a:ext cx="7808040" cy="4312800"/>
            <a:chOff x="611640" y="1917000"/>
            <a:chExt cx="7808040" cy="4312800"/>
          </a:xfrm>
        </p:grpSpPr>
        <p:sp>
          <p:nvSpPr>
            <p:cNvPr id="196" name="CustomShape 3"/>
            <p:cNvSpPr/>
            <p:nvPr/>
          </p:nvSpPr>
          <p:spPr>
            <a:xfrm>
              <a:off x="1475640" y="2401560"/>
              <a:ext cx="3563640" cy="1274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70240" rIns="142200" tIns="142200" bIns="14220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ru-RU" sz="20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Целевая</a:t>
              </a:r>
              <a:r>
                <a:rPr b="0" lang="ru-RU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ru-RU" sz="20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оборачиваемость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1475640" y="3692880"/>
              <a:ext cx="3563640" cy="12740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0000"/>
              </a:schemeClr>
            </a:solidFill>
            <a:ln>
              <a:solidFill>
                <a:srgbClr val="002060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70240" rIns="113760" tIns="113760" bIns="1137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Максимизация прибыли</a:t>
              </a: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ru-RU" sz="14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(поправка на прибыль за период) 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1475640" y="4955760"/>
              <a:ext cx="3563640" cy="127404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70240" rIns="113760" tIns="113760" bIns="113760" anchor="ctr">
              <a:noAutofit/>
            </a:bodyPr>
            <a:p>
              <a:pPr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Наиболее эффективное использование денежных средств.</a:t>
              </a:r>
              <a:endParaRPr b="0" lang="ru-RU" sz="16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ru-RU" sz="14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(поправка на наценку)</a:t>
              </a:r>
              <a:endParaRPr b="0" lang="ru-RU" sz="1400" spc="-1" strike="noStrike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611640" y="1917000"/>
              <a:ext cx="1273320" cy="11289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Цели</a:t>
              </a:r>
              <a:endParaRPr b="0" lang="ru-RU" sz="1600" spc="-1" strike="noStrike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6509160" y="2427840"/>
              <a:ext cx="1910520" cy="12740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0000"/>
              </a:schemeClr>
            </a:solidFill>
            <a:ln>
              <a:solidFill>
                <a:srgbClr val="002060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5640" rIns="156600" tIns="156600" bIns="156600" anchor="ctr">
              <a:noAutofit/>
            </a:bodyPr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ru-RU" sz="22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Отсрочка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6509160" y="3702600"/>
              <a:ext cx="1910520" cy="12740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0000"/>
              </a:schemeClr>
            </a:solidFill>
            <a:ln>
              <a:solidFill>
                <a:srgbClr val="002060"/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5640" rIns="156600" tIns="156600" bIns="156600" anchor="ctr">
              <a:noAutofit/>
            </a:bodyPr>
            <a:p>
              <a:pPr>
                <a:lnSpc>
                  <a:spcPct val="90000"/>
                </a:lnSpc>
                <a:spcAft>
                  <a:spcPts val="771"/>
                </a:spcAft>
              </a:pPr>
              <a:r>
                <a:rPr b="0" lang="ru-RU" sz="22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Реализация</a:t>
              </a:r>
              <a:endParaRPr b="0" lang="ru-RU" sz="2200" spc="-1" strike="noStrike">
                <a:latin typeface="Arial"/>
              </a:endParaRPr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5483520" y="1917000"/>
              <a:ext cx="1273320" cy="103788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ru-RU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Стратегии</a:t>
              </a:r>
              <a:endParaRPr b="0" lang="ru-RU" sz="1600" spc="-1" strike="noStrike">
                <a:latin typeface="Arial"/>
              </a:endParaRPr>
            </a:p>
          </p:txBody>
        </p:sp>
      </p:grpSp>
      <p:grpSp>
        <p:nvGrpSpPr>
          <p:cNvPr id="203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04" name="CustomShape 11"/>
          <p:cNvSpPr/>
          <p:nvPr/>
        </p:nvSpPr>
        <p:spPr>
          <a:xfrm>
            <a:off x="5038200" y="3141000"/>
            <a:ext cx="147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5" name="CustomShape 12"/>
          <p:cNvSpPr/>
          <p:nvPr/>
        </p:nvSpPr>
        <p:spPr>
          <a:xfrm flipV="1">
            <a:off x="5038200" y="3211560"/>
            <a:ext cx="1477080" cy="235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206" name="CustomShape 13"/>
          <p:cNvSpPr/>
          <p:nvPr/>
        </p:nvSpPr>
        <p:spPr>
          <a:xfrm>
            <a:off x="5038200" y="3141000"/>
            <a:ext cx="1477080" cy="11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07" name="CustomShape 14"/>
          <p:cNvSpPr/>
          <p:nvPr/>
        </p:nvSpPr>
        <p:spPr>
          <a:xfrm flipV="1">
            <a:off x="5038200" y="4363560"/>
            <a:ext cx="1477080" cy="2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round/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42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75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75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xit" presetID="42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75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75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935080" y="47880"/>
            <a:ext cx="3748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Программное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обеспечение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rcRect l="0" t="0" r="0" b="4819"/>
          <a:stretch/>
        </p:blipFill>
        <p:spPr>
          <a:xfrm>
            <a:off x="17280" y="504000"/>
            <a:ext cx="9143280" cy="63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1" descr=""/>
          <p:cNvPicPr/>
          <p:nvPr/>
        </p:nvPicPr>
        <p:blipFill>
          <a:blip r:embed="rId1"/>
          <a:stretch/>
        </p:blipFill>
        <p:spPr>
          <a:xfrm>
            <a:off x="35640" y="598680"/>
            <a:ext cx="9143280" cy="455796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979640" y="44640"/>
            <a:ext cx="5472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Параметры настройки системы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212" name="Рисунок 4" descr=""/>
          <p:cNvPicPr/>
          <p:nvPr/>
        </p:nvPicPr>
        <p:blipFill>
          <a:blip r:embed="rId2"/>
          <a:stretch/>
        </p:blipFill>
        <p:spPr>
          <a:xfrm>
            <a:off x="2988000" y="5229360"/>
            <a:ext cx="3375360" cy="15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03840" y="754200"/>
            <a:ext cx="848124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500" spc="-1" strike="noStrike">
                <a:solidFill>
                  <a:srgbClr val="002060"/>
                </a:solidFill>
                <a:latin typeface="Calibri"/>
                <a:ea typeface="DejaVu Sans"/>
              </a:rPr>
              <a:t>БАЗОВЫЕ ЭЛЕМЕНТЫ ИСПОЛЬЗУЕМЫЕ ПРИ ЗАКАЗЕ ТОВАРОВ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072440" y="2205000"/>
            <a:ext cx="71478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Остатки</a:t>
            </a:r>
            <a:endParaRPr b="0" lang="ru-RU" sz="24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Продажи</a:t>
            </a:r>
            <a:endParaRPr b="0" lang="ru-RU" sz="24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Тренды </a:t>
            </a:r>
            <a:endParaRPr b="0" lang="ru-RU" sz="24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Сезонность</a:t>
            </a:r>
            <a:endParaRPr b="0" lang="ru-RU" sz="2400" spc="-1" strike="noStrike">
              <a:latin typeface="Arial"/>
            </a:endParaRPr>
          </a:p>
          <a:p>
            <a:pPr marL="285840" indent="-285120">
              <a:lnSpc>
                <a:spcPct val="2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Прогноз продаж = F(продажи, тренды, сезонность)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"/>
          <p:cNvGrpSpPr/>
          <p:nvPr/>
        </p:nvGrpSpPr>
        <p:grpSpPr>
          <a:xfrm>
            <a:off x="253440" y="620640"/>
            <a:ext cx="8186400" cy="5544000"/>
            <a:chOff x="253440" y="620640"/>
            <a:chExt cx="8186400" cy="5544000"/>
          </a:xfrm>
        </p:grpSpPr>
        <p:sp>
          <p:nvSpPr>
            <p:cNvPr id="216" name="CustomShape 2"/>
            <p:cNvSpPr/>
            <p:nvPr/>
          </p:nvSpPr>
          <p:spPr>
            <a:xfrm>
              <a:off x="994680" y="620640"/>
              <a:ext cx="2667960" cy="2668320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</p:sp>
        <p:sp>
          <p:nvSpPr>
            <p:cNvPr id="217" name="CustomShape 3"/>
            <p:cNvSpPr/>
            <p:nvPr/>
          </p:nvSpPr>
          <p:spPr>
            <a:xfrm>
              <a:off x="3661920" y="1124640"/>
              <a:ext cx="4777920" cy="136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Целевая оборачиваемость</a:t>
              </a:r>
              <a:endParaRPr b="0" lang="ru-RU" sz="2000" spc="-1" strike="noStrike">
                <a:latin typeface="Arial"/>
              </a:endParaRPr>
            </a:p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Адаптивный коэффициент</a:t>
              </a:r>
              <a:endParaRPr b="0" lang="ru-RU" sz="2000" spc="-1" strike="noStrike">
                <a:latin typeface="Arial"/>
              </a:endParaRPr>
            </a:p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Понижающий коэффициент на случай изменения тренда</a:t>
              </a:r>
              <a:endParaRPr b="0" lang="ru-RU" sz="2000" spc="-1" strike="noStrike">
                <a:latin typeface="Arial"/>
              </a:endParaRPr>
            </a:p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Коэффициент  отражающий выбранную стратегию (по загруженным данным)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18" name="CustomShape 4"/>
            <p:cNvSpPr/>
            <p:nvPr/>
          </p:nvSpPr>
          <p:spPr>
            <a:xfrm>
              <a:off x="1570680" y="1484640"/>
              <a:ext cx="1482120" cy="74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5120" rIns="15120" tIns="15120" bIns="15120" anchor="ctr">
              <a:noAutofit/>
            </a:bodyPr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Целевой</a:t>
              </a:r>
              <a:r>
                <a:rPr b="0" lang="ru-RU" sz="2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запас в днях</a:t>
              </a:r>
              <a:endParaRPr b="0" lang="ru-RU" sz="2100" spc="-1" strike="noStrike">
                <a:latin typeface="Arial"/>
              </a:endParaRPr>
            </a:p>
          </p:txBody>
        </p:sp>
        <p:sp>
          <p:nvSpPr>
            <p:cNvPr id="219" name="CustomShape 5"/>
            <p:cNvSpPr/>
            <p:nvPr/>
          </p:nvSpPr>
          <p:spPr>
            <a:xfrm>
              <a:off x="253440" y="2154240"/>
              <a:ext cx="2667960" cy="2668320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</p:sp>
        <p:sp>
          <p:nvSpPr>
            <p:cNvPr id="220" name="CustomShape 6"/>
            <p:cNvSpPr/>
            <p:nvPr/>
          </p:nvSpPr>
          <p:spPr>
            <a:xfrm>
              <a:off x="3655800" y="2997000"/>
              <a:ext cx="4525200" cy="106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Продажи за целевой период</a:t>
              </a:r>
              <a:endParaRPr b="0" lang="ru-RU" sz="2000" spc="-1" strike="noStrike">
                <a:latin typeface="Arial"/>
              </a:endParaRPr>
            </a:p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Тренд </a:t>
              </a:r>
              <a:endParaRPr b="0" lang="ru-RU" sz="2000" spc="-1" strike="noStrike">
                <a:latin typeface="Arial"/>
              </a:endParaRPr>
            </a:p>
            <a:p>
              <a:pPr lvl="1" marL="228600" indent="-227880">
                <a:lnSpc>
                  <a:spcPct val="90000"/>
                </a:lnSpc>
                <a:spcAft>
                  <a:spcPts val="300"/>
                </a:spcAft>
                <a:buClr>
                  <a:srgbClr val="203864"/>
                </a:buClr>
                <a:buFont typeface="Symbol"/>
                <a:buChar char=""/>
              </a:pPr>
              <a:r>
                <a:rPr b="0" lang="ru-RU" sz="2000" spc="-1" strike="noStrike">
                  <a:solidFill>
                    <a:srgbClr val="203864"/>
                  </a:solidFill>
                  <a:latin typeface="Calibri"/>
                  <a:ea typeface="DejaVu Sans"/>
                </a:rPr>
                <a:t>Сезонность 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21" name="CustomShape 7"/>
            <p:cNvSpPr/>
            <p:nvPr/>
          </p:nvSpPr>
          <p:spPr>
            <a:xfrm>
              <a:off x="850680" y="3069000"/>
              <a:ext cx="1482120" cy="74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5120" rIns="15120" tIns="15120" bIns="15120" anchor="ctr">
              <a:noAutofit/>
            </a:bodyPr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Прогноз продаж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222" name="CustomShape 8"/>
            <p:cNvSpPr/>
            <p:nvPr/>
          </p:nvSpPr>
          <p:spPr>
            <a:xfrm>
              <a:off x="1184400" y="3871440"/>
              <a:ext cx="2292120" cy="2293200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</p:sp>
        <p:sp>
          <p:nvSpPr>
            <p:cNvPr id="223" name="CustomShape 9"/>
            <p:cNvSpPr/>
            <p:nvPr/>
          </p:nvSpPr>
          <p:spPr>
            <a:xfrm>
              <a:off x="2714400" y="4671720"/>
              <a:ext cx="1482120" cy="740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5" name="CustomShape 11"/>
          <p:cNvSpPr/>
          <p:nvPr/>
        </p:nvSpPr>
        <p:spPr>
          <a:xfrm>
            <a:off x="1911600" y="4782240"/>
            <a:ext cx="884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Заказ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8827560" y="1124640"/>
            <a:ext cx="136080" cy="1079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3"/>
          <p:cNvSpPr/>
          <p:nvPr/>
        </p:nvSpPr>
        <p:spPr>
          <a:xfrm>
            <a:off x="8839080" y="3213000"/>
            <a:ext cx="124920" cy="575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4"/>
          <p:cNvSpPr/>
          <p:nvPr/>
        </p:nvSpPr>
        <p:spPr>
          <a:xfrm>
            <a:off x="3734280" y="4751280"/>
            <a:ext cx="4568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=  Прогноз продаж  -  остаток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1"/>
          <p:cNvGrpSpPr/>
          <p:nvPr/>
        </p:nvGrpSpPr>
        <p:grpSpPr>
          <a:xfrm>
            <a:off x="72000" y="1134360"/>
            <a:ext cx="8999640" cy="5679000"/>
            <a:chOff x="72000" y="1134360"/>
            <a:chExt cx="8999640" cy="5679000"/>
          </a:xfrm>
        </p:grpSpPr>
        <p:sp>
          <p:nvSpPr>
            <p:cNvPr id="230" name="CustomShape 2"/>
            <p:cNvSpPr/>
            <p:nvPr/>
          </p:nvSpPr>
          <p:spPr>
            <a:xfrm>
              <a:off x="2036880" y="4940280"/>
              <a:ext cx="4918680" cy="18730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25560" rIns="25560" tIns="25560" bIns="25560" anchor="ctr">
              <a:noAutofit/>
            </a:bodyPr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b="1" lang="ru-RU" sz="40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Адаптивный коэффициент</a:t>
              </a:r>
              <a:endParaRPr b="0" lang="ru-RU" sz="4000" spc="-1" strike="noStrike">
                <a:latin typeface="Arial"/>
              </a:endParaRPr>
            </a:p>
          </p:txBody>
        </p:sp>
        <p:sp>
          <p:nvSpPr>
            <p:cNvPr id="231" name="CustomShape 3"/>
            <p:cNvSpPr/>
            <p:nvPr/>
          </p:nvSpPr>
          <p:spPr>
            <a:xfrm rot="13511400">
              <a:off x="1595160" y="4457880"/>
              <a:ext cx="1281240" cy="75024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1"/>
            <a:fontRef idx="minor"/>
          </p:style>
        </p:sp>
        <p:sp>
          <p:nvSpPr>
            <p:cNvPr id="232" name="CustomShape 4"/>
            <p:cNvSpPr/>
            <p:nvPr/>
          </p:nvSpPr>
          <p:spPr>
            <a:xfrm>
              <a:off x="72000" y="1134360"/>
              <a:ext cx="2686680" cy="304920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32840" rIns="57240" tIns="132840" bIns="13284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ru-RU" sz="30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Целевая оборотная </a:t>
              </a:r>
              <a:r>
                <a:rPr b="1" lang="ru-RU" sz="28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составляющая</a:t>
              </a:r>
              <a:endParaRPr b="0" lang="ru-RU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1" lang="ru-RU" sz="1800" spc="-1" strike="noStrike">
                  <a:solidFill>
                    <a:srgbClr val="767171"/>
                  </a:solidFill>
                  <a:latin typeface="Calibri"/>
                  <a:ea typeface="DejaVu Sans"/>
                </a:rPr>
                <a:t>(стремление к целевой оборачиваемости)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ru-RU" sz="20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Единая для всех артикулов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33" name="CustomShape 5"/>
            <p:cNvSpPr/>
            <p:nvPr/>
          </p:nvSpPr>
          <p:spPr>
            <a:xfrm rot="18895800">
              <a:off x="6376320" y="4562640"/>
              <a:ext cx="1367280" cy="74988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1"/>
            <a:fontRef idx="minor"/>
          </p:style>
        </p:sp>
        <p:sp>
          <p:nvSpPr>
            <p:cNvPr id="234" name="CustomShape 6"/>
            <p:cNvSpPr/>
            <p:nvPr/>
          </p:nvSpPr>
          <p:spPr>
            <a:xfrm>
              <a:off x="6163920" y="1137240"/>
              <a:ext cx="2907720" cy="31546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35000" rIns="53280" tIns="135000" bIns="13500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ru-RU" sz="28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Составляющая зависящая от </a:t>
              </a:r>
              <a:r>
                <a:rPr b="1" lang="ru-RU" sz="30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устойчивости</a:t>
              </a:r>
              <a:r>
                <a:rPr b="1" lang="ru-RU" sz="24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 </a:t>
              </a:r>
              <a:r>
                <a:rPr b="1" lang="ru-RU" sz="28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продаж</a:t>
              </a:r>
              <a:r>
                <a:rPr b="1" lang="ru-RU" sz="24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 </a:t>
              </a:r>
              <a:r>
                <a:rPr b="1" lang="ru-RU" sz="28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и</a:t>
              </a:r>
              <a:r>
                <a:rPr b="1" lang="ru-RU" sz="28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 </a:t>
              </a:r>
              <a:r>
                <a:rPr b="1" lang="ru-RU" sz="30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остатка</a:t>
              </a:r>
              <a:r>
                <a:rPr b="1" lang="ru-RU" sz="2800" spc="-1" strike="noStrike">
                  <a:solidFill>
                    <a:srgbClr val="262626"/>
                  </a:solidFill>
                  <a:latin typeface="Calibri"/>
                  <a:ea typeface="DejaVu Sans"/>
                </a:rPr>
                <a:t> </a:t>
              </a:r>
              <a:r>
                <a:rPr b="1" lang="ru-RU" sz="2800" spc="-1" strike="noStrike">
                  <a:solidFill>
                    <a:srgbClr val="404040"/>
                  </a:solidFill>
                  <a:latin typeface="Calibri"/>
                  <a:ea typeface="DejaVu Sans"/>
                </a:rPr>
                <a:t>товара</a:t>
              </a:r>
              <a:endParaRPr b="0" lang="ru-RU" sz="2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ru-RU" sz="20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Для каждого артикула своя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235" name="CustomShape 7"/>
            <p:cNvSpPr/>
            <p:nvPr/>
          </p:nvSpPr>
          <p:spPr>
            <a:xfrm rot="16200000">
              <a:off x="4030200" y="4192200"/>
              <a:ext cx="839520" cy="7506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1"/>
            <a:fontRef idx="minor"/>
          </p:style>
        </p:sp>
        <p:sp>
          <p:nvSpPr>
            <p:cNvPr id="236" name="CustomShape 8"/>
            <p:cNvSpPr/>
            <p:nvPr/>
          </p:nvSpPr>
          <p:spPr>
            <a:xfrm>
              <a:off x="2999160" y="1154160"/>
              <a:ext cx="2872440" cy="29253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37880" rIns="57240" tIns="137880" bIns="138240" anchor="ctr">
              <a:noAutofit/>
            </a:bodyPr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b="1" lang="ru-RU" sz="3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Целевая</a:t>
              </a:r>
              <a:r>
                <a:rPr b="0" lang="ru-RU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1" lang="ru-RU" sz="3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наценочная составляющая                 </a:t>
              </a:r>
              <a:endParaRPr b="0" lang="ru-RU" sz="3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ru-RU" sz="2000" spc="-1" strike="noStrike">
                  <a:solidFill>
                    <a:srgbClr val="595959"/>
                  </a:solidFill>
                  <a:latin typeface="Calibri"/>
                  <a:ea typeface="DejaVu Sans"/>
                </a:rPr>
                <a:t>Для каждого артикула своя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237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38" name="CustomShape 10"/>
          <p:cNvSpPr/>
          <p:nvPr/>
        </p:nvSpPr>
        <p:spPr>
          <a:xfrm>
            <a:off x="1979640" y="260640"/>
            <a:ext cx="61747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9000"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2f5597"/>
                </a:solidFill>
                <a:latin typeface="Calibri Light"/>
              </a:rPr>
              <a:t>             </a:t>
            </a:r>
            <a:r>
              <a:rPr b="1" lang="ru-RU" sz="4000" spc="-1" strike="noStrike">
                <a:solidFill>
                  <a:srgbClr val="2f5597"/>
                </a:solidFill>
                <a:latin typeface="Calibri Light"/>
              </a:rPr>
              <a:t>Адаптивный коэффициент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2" descr=""/>
          <p:cNvPicPr/>
          <p:nvPr/>
        </p:nvPicPr>
        <p:blipFill>
          <a:blip r:embed="rId1"/>
          <a:stretch/>
        </p:blipFill>
        <p:spPr>
          <a:xfrm>
            <a:off x="0" y="1484640"/>
            <a:ext cx="9143280" cy="537624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876960" y="404640"/>
            <a:ext cx="7556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Дерево наценок и дерево поправок на наценку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34094</TotalTime>
  <Application>Ultra_Office/6.2.3.2$Windows_x86 LibreOffice_project/</Application>
  <Words>335</Words>
  <Paragraphs>88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2017-02-13T21:25:59Z</dcterms:created>
  <dc:creator>Мишин сервер</dc:creator>
  <dc:description/>
  <dc:language>ru-RU</dc:language>
  <cp:lastModifiedBy/>
  <dcterms:modified xsi:type="dcterms:W3CDTF">2020-04-21T09:27:08Z</dcterms:modified>
  <cp:revision>128</cp:revision>
  <dc:subject/>
  <dc:title>Программное обеспечение по закупке товара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