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60" r:id="rId5"/>
    <p:sldId id="261" r:id="rId6"/>
    <p:sldId id="268" r:id="rId7"/>
    <p:sldId id="269" r:id="rId8"/>
    <p:sldId id="270" r:id="rId9"/>
    <p:sldId id="271" r:id="rId10"/>
    <p:sldId id="273" r:id="rId11"/>
    <p:sldId id="275" r:id="rId12"/>
    <p:sldId id="262" r:id="rId13"/>
    <p:sldId id="263" r:id="rId14"/>
    <p:sldId id="267" r:id="rId15"/>
    <p:sldId id="266" r:id="rId16"/>
    <p:sldId id="265" r:id="rId17"/>
    <p:sldId id="264" r:id="rId18"/>
    <p:sldId id="272" r:id="rId19"/>
    <p:sldId id="274" r:id="rId20"/>
    <p:sldId id="276" r:id="rId21"/>
    <p:sldId id="277" r:id="rId22"/>
    <p:sldId id="279" r:id="rId23"/>
    <p:sldId id="281" r:id="rId24"/>
    <p:sldId id="282" r:id="rId25"/>
    <p:sldId id="283" r:id="rId26"/>
    <p:sldId id="284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3" autoAdjust="0"/>
    <p:restoredTop sz="94660"/>
  </p:normalViewPr>
  <p:slideViewPr>
    <p:cSldViewPr>
      <p:cViewPr varScale="1">
        <p:scale>
          <a:sx n="70" d="100"/>
          <a:sy n="70" d="100"/>
        </p:scale>
        <p:origin x="-5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8F68-1B08-4B4B-BF56-EEDAF271FDAC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278D-4550-48A3-AA65-5431A79C63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8F68-1B08-4B4B-BF56-EEDAF271FDAC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278D-4550-48A3-AA65-5431A79C63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8F68-1B08-4B4B-BF56-EEDAF271FDAC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278D-4550-48A3-AA65-5431A79C63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8F68-1B08-4B4B-BF56-EEDAF271FDAC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278D-4550-48A3-AA65-5431A79C63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8F68-1B08-4B4B-BF56-EEDAF271FDAC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278D-4550-48A3-AA65-5431A79C63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8F68-1B08-4B4B-BF56-EEDAF271FDAC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278D-4550-48A3-AA65-5431A79C63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8F68-1B08-4B4B-BF56-EEDAF271FDAC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278D-4550-48A3-AA65-5431A79C63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8F68-1B08-4B4B-BF56-EEDAF271FDAC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278D-4550-48A3-AA65-5431A79C63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8F68-1B08-4B4B-BF56-EEDAF271FDAC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278D-4550-48A3-AA65-5431A79C63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8F68-1B08-4B4B-BF56-EEDAF271FDAC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278D-4550-48A3-AA65-5431A79C63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8F68-1B08-4B4B-BF56-EEDAF271FDAC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278D-4550-48A3-AA65-5431A79C63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88F68-1B08-4B4B-BF56-EEDAF271FDAC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D278D-4550-48A3-AA65-5431A79C63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 Factory</a:t>
            </a:r>
            <a:br>
              <a:rPr lang="en-US" dirty="0" smtClean="0"/>
            </a:br>
            <a:r>
              <a:rPr lang="en-US" dirty="0" smtClean="0"/>
              <a:t>Unit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Betty Felenchak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Amy </a:t>
            </a:r>
            <a:r>
              <a:rPr lang="en-US" dirty="0" smtClean="0">
                <a:solidFill>
                  <a:schemeClr val="tx1"/>
                </a:solidFill>
              </a:rPr>
              <a:t>Tran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Kai Deng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477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</a:t>
            </a:r>
            <a:r>
              <a:rPr lang="en-US" dirty="0" smtClean="0"/>
              <a:t>7: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b="1" dirty="0" smtClean="0"/>
              <a:t>Objective</a:t>
            </a:r>
            <a:r>
              <a:rPr lang="en-US" sz="2700" dirty="0" smtClean="0"/>
              <a:t>:  </a:t>
            </a:r>
            <a:r>
              <a:rPr lang="en-US" sz="2400" dirty="0"/>
              <a:t>Test </a:t>
            </a:r>
            <a:r>
              <a:rPr lang="en-US" sz="2400" dirty="0" smtClean="0"/>
              <a:t>references by having a class that has a reference to another class (not composition)</a:t>
            </a:r>
            <a:endParaRPr lang="en-US" sz="27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4196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Picture of Class Diagram generated in Eclipse EMF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44958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Picture generated in Diagram Factory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58674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</a:t>
            </a:r>
            <a:r>
              <a:rPr lang="en-US" dirty="0" smtClean="0"/>
              <a:t>:  Passed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Note</a:t>
            </a:r>
            <a:r>
              <a:rPr lang="en-US" dirty="0" smtClean="0"/>
              <a:t>:  Can’t figure out in </a:t>
            </a:r>
            <a:r>
              <a:rPr lang="en-US" dirty="0" err="1" smtClean="0"/>
              <a:t>emf</a:t>
            </a:r>
            <a:r>
              <a:rPr lang="en-US" dirty="0" smtClean="0"/>
              <a:t> how to have multiplicity at other end.</a:t>
            </a:r>
            <a:endParaRPr lang="en-US" dirty="0" smtClean="0"/>
          </a:p>
          <a:p>
            <a:r>
              <a:rPr lang="en-US" b="1" dirty="0" err="1" smtClean="0"/>
              <a:t>EcoreFile</a:t>
            </a:r>
            <a:r>
              <a:rPr lang="en-US" dirty="0" smtClean="0"/>
              <a:t>:  </a:t>
            </a:r>
            <a:r>
              <a:rPr lang="en-US" dirty="0" err="1" smtClean="0"/>
              <a:t>Reference.ecore</a:t>
            </a:r>
            <a:endParaRPr lang="en-US" dirty="0"/>
          </a:p>
        </p:txBody>
      </p:sp>
      <p:pic>
        <p:nvPicPr>
          <p:cNvPr id="9" name="Picture 8" descr="Reference.em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133600"/>
            <a:ext cx="4277322" cy="1695687"/>
          </a:xfrm>
          <a:prstGeom prst="rect">
            <a:avLst/>
          </a:prstGeom>
        </p:spPr>
      </p:pic>
      <p:pic>
        <p:nvPicPr>
          <p:cNvPr id="12" name="Picture 11" descr="Reference.eco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24600" y="1600200"/>
            <a:ext cx="1752600" cy="27908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477962"/>
          </a:xfrm>
        </p:spPr>
        <p:txBody>
          <a:bodyPr>
            <a:normAutofit/>
          </a:bodyPr>
          <a:lstStyle/>
          <a:p>
            <a:r>
              <a:rPr lang="en-US" dirty="0" smtClean="0"/>
              <a:t>Test </a:t>
            </a:r>
            <a:r>
              <a:rPr lang="en-US" dirty="0" smtClean="0"/>
              <a:t>8</a:t>
            </a:r>
            <a:r>
              <a:rPr lang="en-US" dirty="0" smtClean="0"/>
              <a:t>: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b="1" dirty="0" smtClean="0"/>
              <a:t>Objective</a:t>
            </a:r>
            <a:r>
              <a:rPr lang="en-US" sz="2700" dirty="0" smtClean="0"/>
              <a:t>:  </a:t>
            </a:r>
            <a:r>
              <a:rPr lang="en-US" sz="2400" dirty="0"/>
              <a:t>Test </a:t>
            </a:r>
            <a:r>
              <a:rPr lang="en-US" sz="2400" dirty="0" smtClean="0"/>
              <a:t>multiplicities</a:t>
            </a:r>
            <a:endParaRPr lang="en-US" sz="27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4196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Picture of Class Diagram generated in Eclipse EMF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51054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Picture generated in Diagram Factory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58674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</a:t>
            </a:r>
            <a:r>
              <a:rPr lang="en-US" dirty="0" smtClean="0"/>
              <a:t>:  Passed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Note</a:t>
            </a:r>
            <a:r>
              <a:rPr lang="en-US" dirty="0" smtClean="0"/>
              <a:t>:  Can’t figure out in </a:t>
            </a:r>
            <a:r>
              <a:rPr lang="en-US" dirty="0" err="1" smtClean="0"/>
              <a:t>emf</a:t>
            </a:r>
            <a:r>
              <a:rPr lang="en-US" dirty="0" smtClean="0"/>
              <a:t> how to have multiplicity at both ends.</a:t>
            </a:r>
            <a:endParaRPr lang="en-US" dirty="0" smtClean="0"/>
          </a:p>
          <a:p>
            <a:r>
              <a:rPr lang="en-US" b="1" dirty="0" err="1" smtClean="0"/>
              <a:t>EcoreFile</a:t>
            </a:r>
            <a:r>
              <a:rPr lang="en-US" dirty="0" smtClean="0"/>
              <a:t>:  </a:t>
            </a:r>
            <a:r>
              <a:rPr lang="en-US" dirty="0" err="1" smtClean="0"/>
              <a:t>Relationship.ecore</a:t>
            </a:r>
            <a:endParaRPr lang="en-US" dirty="0"/>
          </a:p>
        </p:txBody>
      </p:sp>
      <p:pic>
        <p:nvPicPr>
          <p:cNvPr id="10" name="Picture 9" descr="Relationship.em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828800"/>
            <a:ext cx="3258005" cy="2200582"/>
          </a:xfrm>
          <a:prstGeom prst="rect">
            <a:avLst/>
          </a:prstGeom>
        </p:spPr>
      </p:pic>
      <p:pic>
        <p:nvPicPr>
          <p:cNvPr id="11" name="Picture 10" descr="Relationship.eco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1800" y="1447800"/>
            <a:ext cx="1038225" cy="37623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229600" cy="2239962"/>
          </a:xfrm>
        </p:spPr>
        <p:txBody>
          <a:bodyPr>
            <a:normAutofit/>
          </a:bodyPr>
          <a:lstStyle/>
          <a:p>
            <a:r>
              <a:rPr lang="en-US" dirty="0" smtClean="0"/>
              <a:t>Appendix A: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Ecore</a:t>
            </a:r>
            <a:r>
              <a:rPr lang="en-US" dirty="0" smtClean="0"/>
              <a:t> </a:t>
            </a:r>
            <a:r>
              <a:rPr lang="en-US" dirty="0" smtClean="0"/>
              <a:t>Files used in the Unit Test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1600200"/>
            <a:ext cx="7315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&lt;?xml version="1.0" encoding="UTF-8"?&gt;</a:t>
            </a:r>
          </a:p>
          <a:p>
            <a:r>
              <a:rPr lang="en-US" dirty="0"/>
              <a:t>&lt;</a:t>
            </a:r>
            <a:r>
              <a:rPr lang="en-US" dirty="0" err="1"/>
              <a:t>ecore:EPackage</a:t>
            </a:r>
            <a:r>
              <a:rPr lang="en-US" dirty="0"/>
              <a:t> </a:t>
            </a:r>
            <a:r>
              <a:rPr lang="en-US" dirty="0" err="1"/>
              <a:t>xmi:version</a:t>
            </a:r>
            <a:r>
              <a:rPr lang="en-US" dirty="0"/>
              <a:t>="2.0" </a:t>
            </a:r>
            <a:r>
              <a:rPr lang="en-US" dirty="0" err="1"/>
              <a:t>xmlns:xmi</a:t>
            </a:r>
            <a:r>
              <a:rPr lang="en-US" dirty="0"/>
              <a:t>="http://www.omg.org/XMI" </a:t>
            </a:r>
            <a:r>
              <a:rPr lang="en-US" dirty="0" err="1"/>
              <a:t>xmlns:xsi</a:t>
            </a:r>
            <a:r>
              <a:rPr lang="en-US" dirty="0"/>
              <a:t>="http://www.w3.org/2001/XMLSchema-instance"</a:t>
            </a:r>
          </a:p>
          <a:p>
            <a:r>
              <a:rPr lang="en-US" dirty="0"/>
              <a:t>    </a:t>
            </a:r>
            <a:r>
              <a:rPr lang="en-US" dirty="0" err="1"/>
              <a:t>xmlns:ecore</a:t>
            </a:r>
            <a:r>
              <a:rPr lang="en-US" dirty="0"/>
              <a:t>="http://www.eclipse.org/emf/2002/Ecore" name="</a:t>
            </a:r>
            <a:r>
              <a:rPr lang="en-US" dirty="0" err="1"/>
              <a:t>threelevelsinherit</a:t>
            </a:r>
            <a:r>
              <a:rPr lang="en-US" dirty="0"/>
              <a:t>" </a:t>
            </a:r>
            <a:r>
              <a:rPr lang="en-US" dirty="0" err="1"/>
              <a:t>nsURI</a:t>
            </a:r>
            <a:r>
              <a:rPr lang="en-US" dirty="0"/>
              <a:t>="http://threelevelsinherit/1.0" </a:t>
            </a:r>
            <a:r>
              <a:rPr lang="en-US" dirty="0" err="1"/>
              <a:t>nsPrefix</a:t>
            </a:r>
            <a:r>
              <a:rPr lang="en-US" dirty="0"/>
              <a:t>="</a:t>
            </a:r>
            <a:r>
              <a:rPr lang="en-US" dirty="0" err="1"/>
              <a:t>threelevelsinherit</a:t>
            </a:r>
            <a:r>
              <a:rPr lang="en-US" dirty="0"/>
              <a:t>"&gt;</a:t>
            </a:r>
          </a:p>
          <a:p>
            <a:r>
              <a:rPr lang="en-US" dirty="0"/>
              <a:t>  &lt;</a:t>
            </a:r>
            <a:r>
              <a:rPr lang="en-US" dirty="0" err="1"/>
              <a:t>eSubpackages</a:t>
            </a:r>
            <a:r>
              <a:rPr lang="en-US" dirty="0"/>
              <a:t> name="</a:t>
            </a:r>
            <a:r>
              <a:rPr lang="en-US" dirty="0" err="1"/>
              <a:t>InheritancePackage</a:t>
            </a:r>
            <a:r>
              <a:rPr lang="en-US" dirty="0"/>
              <a:t>"&gt;</a:t>
            </a:r>
          </a:p>
          <a:p>
            <a:r>
              <a:rPr lang="en-US" dirty="0"/>
              <a:t>    &lt;</a:t>
            </a:r>
            <a:r>
              <a:rPr lang="en-US" dirty="0" err="1"/>
              <a:t>eClassifiers</a:t>
            </a:r>
            <a:r>
              <a:rPr lang="en-US" dirty="0"/>
              <a:t> </a:t>
            </a:r>
            <a:r>
              <a:rPr lang="en-US" dirty="0" err="1"/>
              <a:t>xsi:type</a:t>
            </a:r>
            <a:r>
              <a:rPr lang="en-US" dirty="0"/>
              <a:t>="</a:t>
            </a:r>
            <a:r>
              <a:rPr lang="en-US" dirty="0" err="1"/>
              <a:t>ecore:EClass</a:t>
            </a:r>
            <a:r>
              <a:rPr lang="en-US" dirty="0"/>
              <a:t>" name="Level1Class"/&gt;</a:t>
            </a:r>
          </a:p>
          <a:p>
            <a:r>
              <a:rPr lang="en-US" dirty="0"/>
              <a:t>    &lt;</a:t>
            </a:r>
            <a:r>
              <a:rPr lang="en-US" dirty="0" err="1"/>
              <a:t>eClassifiers</a:t>
            </a:r>
            <a:r>
              <a:rPr lang="en-US" dirty="0"/>
              <a:t> </a:t>
            </a:r>
            <a:r>
              <a:rPr lang="en-US" dirty="0" err="1"/>
              <a:t>xsi:type</a:t>
            </a:r>
            <a:r>
              <a:rPr lang="en-US" dirty="0"/>
              <a:t>="</a:t>
            </a:r>
            <a:r>
              <a:rPr lang="en-US" dirty="0" err="1"/>
              <a:t>ecore:EClass</a:t>
            </a:r>
            <a:r>
              <a:rPr lang="en-US" dirty="0"/>
              <a:t>" name="level2Class" </a:t>
            </a:r>
            <a:r>
              <a:rPr lang="en-US" dirty="0" err="1"/>
              <a:t>eSuperTypes</a:t>
            </a:r>
            <a:r>
              <a:rPr lang="en-US" dirty="0"/>
              <a:t>="#//</a:t>
            </a:r>
            <a:r>
              <a:rPr lang="en-US" dirty="0" err="1"/>
              <a:t>InheritancePackage</a:t>
            </a:r>
            <a:r>
              <a:rPr lang="en-US" dirty="0"/>
              <a:t>/Level1Class"/&gt;</a:t>
            </a:r>
          </a:p>
          <a:p>
            <a:r>
              <a:rPr lang="en-US" dirty="0"/>
              <a:t>    &lt;</a:t>
            </a:r>
            <a:r>
              <a:rPr lang="en-US" dirty="0" err="1"/>
              <a:t>eClassifiers</a:t>
            </a:r>
            <a:r>
              <a:rPr lang="en-US" dirty="0"/>
              <a:t> </a:t>
            </a:r>
            <a:r>
              <a:rPr lang="en-US" dirty="0" err="1"/>
              <a:t>xsi:type</a:t>
            </a:r>
            <a:r>
              <a:rPr lang="en-US" dirty="0"/>
              <a:t>="</a:t>
            </a:r>
            <a:r>
              <a:rPr lang="en-US" dirty="0" err="1"/>
              <a:t>ecore:EClass</a:t>
            </a:r>
            <a:r>
              <a:rPr lang="en-US" dirty="0"/>
              <a:t>" name="Level3Class" </a:t>
            </a:r>
            <a:r>
              <a:rPr lang="en-US" dirty="0" err="1"/>
              <a:t>eSuperTypes</a:t>
            </a:r>
            <a:r>
              <a:rPr lang="en-US" dirty="0"/>
              <a:t>="#//</a:t>
            </a:r>
            <a:r>
              <a:rPr lang="en-US" dirty="0" err="1"/>
              <a:t>InheritancePackage</a:t>
            </a:r>
            <a:r>
              <a:rPr lang="en-US" dirty="0"/>
              <a:t>/level2Class"/&gt;</a:t>
            </a:r>
          </a:p>
          <a:p>
            <a:r>
              <a:rPr lang="en-US" dirty="0"/>
              <a:t>  &lt;/</a:t>
            </a:r>
            <a:r>
              <a:rPr lang="en-US" dirty="0" err="1"/>
              <a:t>eSubpackages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ecore:EPackage</a:t>
            </a:r>
            <a:r>
              <a:rPr lang="en-US" dirty="0"/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457200"/>
            <a:ext cx="601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Test1</a:t>
            </a:r>
          </a:p>
          <a:p>
            <a:pPr algn="ctr"/>
            <a:r>
              <a:rPr lang="en-US" sz="2800" b="1" dirty="0" err="1" smtClean="0"/>
              <a:t>ThreeLevelsInherit.ecore</a:t>
            </a:r>
            <a:endParaRPr lang="en-US" sz="28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948690"/>
            <a:ext cx="88392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&lt;?xml version="1.0" encoding="UTF-8"?&gt;</a:t>
            </a:r>
          </a:p>
          <a:p>
            <a:r>
              <a:rPr lang="en-US" dirty="0"/>
              <a:t>&lt;</a:t>
            </a:r>
            <a:r>
              <a:rPr lang="en-US" dirty="0" err="1"/>
              <a:t>ecore:EPackage</a:t>
            </a:r>
            <a:r>
              <a:rPr lang="en-US" dirty="0"/>
              <a:t> </a:t>
            </a:r>
            <a:r>
              <a:rPr lang="en-US" dirty="0" err="1"/>
              <a:t>xmi:version</a:t>
            </a:r>
            <a:r>
              <a:rPr lang="en-US" dirty="0"/>
              <a:t>="2.0" </a:t>
            </a:r>
            <a:r>
              <a:rPr lang="en-US" dirty="0" err="1"/>
              <a:t>xmlns:xmi</a:t>
            </a:r>
            <a:r>
              <a:rPr lang="en-US" dirty="0"/>
              <a:t>="http://www.omg.org/XMI" </a:t>
            </a:r>
            <a:r>
              <a:rPr lang="en-US" dirty="0" err="1"/>
              <a:t>xmlns:xsi</a:t>
            </a:r>
            <a:r>
              <a:rPr lang="en-US" dirty="0"/>
              <a:t>="http://www.w3.org/2001/XMLSchema-instance"</a:t>
            </a:r>
          </a:p>
          <a:p>
            <a:r>
              <a:rPr lang="en-US" dirty="0"/>
              <a:t>    </a:t>
            </a:r>
            <a:r>
              <a:rPr lang="en-US" dirty="0" err="1"/>
              <a:t>xmlns:ecore</a:t>
            </a:r>
            <a:r>
              <a:rPr lang="en-US" dirty="0"/>
              <a:t>="http://www.eclipse.org/emf/2002/Ecore" name="</a:t>
            </a:r>
            <a:r>
              <a:rPr lang="en-US" dirty="0" err="1"/>
              <a:t>threechilds</a:t>
            </a:r>
            <a:r>
              <a:rPr lang="en-US" dirty="0"/>
              <a:t>" </a:t>
            </a:r>
            <a:r>
              <a:rPr lang="en-US" dirty="0" err="1"/>
              <a:t>nsURI</a:t>
            </a:r>
            <a:r>
              <a:rPr lang="en-US" dirty="0"/>
              <a:t>="http://threechilds/1.0" </a:t>
            </a:r>
            <a:r>
              <a:rPr lang="en-US" dirty="0" err="1"/>
              <a:t>nsPrefix</a:t>
            </a:r>
            <a:r>
              <a:rPr lang="en-US" dirty="0"/>
              <a:t>="</a:t>
            </a:r>
            <a:r>
              <a:rPr lang="en-US" dirty="0" err="1"/>
              <a:t>threechilds</a:t>
            </a:r>
            <a:r>
              <a:rPr lang="en-US" dirty="0"/>
              <a:t>"&gt;</a:t>
            </a:r>
          </a:p>
          <a:p>
            <a:r>
              <a:rPr lang="en-US" dirty="0"/>
              <a:t>  &lt;</a:t>
            </a:r>
            <a:r>
              <a:rPr lang="en-US" dirty="0" err="1"/>
              <a:t>eClassifiers</a:t>
            </a:r>
            <a:r>
              <a:rPr lang="en-US" dirty="0"/>
              <a:t> </a:t>
            </a:r>
            <a:r>
              <a:rPr lang="en-US" dirty="0" err="1"/>
              <a:t>xsi:type</a:t>
            </a:r>
            <a:r>
              <a:rPr lang="en-US" dirty="0"/>
              <a:t>="</a:t>
            </a:r>
            <a:r>
              <a:rPr lang="en-US" dirty="0" err="1"/>
              <a:t>ecore:EClass</a:t>
            </a:r>
            <a:r>
              <a:rPr lang="en-US" dirty="0"/>
              <a:t>" name="</a:t>
            </a:r>
            <a:r>
              <a:rPr lang="en-US" dirty="0" err="1"/>
              <a:t>ParentClass</a:t>
            </a:r>
            <a:r>
              <a:rPr lang="en-US" dirty="0"/>
              <a:t>"&gt;</a:t>
            </a:r>
          </a:p>
          <a:p>
            <a:r>
              <a:rPr lang="en-US" dirty="0"/>
              <a:t>    &lt;</a:t>
            </a:r>
            <a:r>
              <a:rPr lang="en-US" dirty="0" err="1"/>
              <a:t>eStructuralFeatures</a:t>
            </a:r>
            <a:r>
              <a:rPr lang="en-US" dirty="0"/>
              <a:t> </a:t>
            </a:r>
            <a:r>
              <a:rPr lang="en-US" dirty="0" err="1"/>
              <a:t>xsi:type</a:t>
            </a:r>
            <a:r>
              <a:rPr lang="en-US" dirty="0"/>
              <a:t>="</a:t>
            </a:r>
            <a:r>
              <a:rPr lang="en-US" dirty="0" err="1"/>
              <a:t>ecore:EAttribute</a:t>
            </a:r>
            <a:r>
              <a:rPr lang="en-US" dirty="0"/>
              <a:t>" name="</a:t>
            </a:r>
            <a:r>
              <a:rPr lang="en-US" dirty="0" err="1"/>
              <a:t>VarParent</a:t>
            </a:r>
            <a:r>
              <a:rPr lang="en-US" dirty="0"/>
              <a:t>"/&gt;</a:t>
            </a:r>
          </a:p>
          <a:p>
            <a:r>
              <a:rPr lang="en-US" dirty="0"/>
              <a:t>  &lt;/</a:t>
            </a:r>
            <a:r>
              <a:rPr lang="en-US" dirty="0" err="1"/>
              <a:t>eClassifiers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eClassifiers</a:t>
            </a:r>
            <a:r>
              <a:rPr lang="en-US" dirty="0"/>
              <a:t> </a:t>
            </a:r>
            <a:r>
              <a:rPr lang="en-US" dirty="0" err="1"/>
              <a:t>xsi:type</a:t>
            </a:r>
            <a:r>
              <a:rPr lang="en-US" dirty="0"/>
              <a:t>="</a:t>
            </a:r>
            <a:r>
              <a:rPr lang="en-US" dirty="0" err="1"/>
              <a:t>ecore:EClass</a:t>
            </a:r>
            <a:r>
              <a:rPr lang="en-US" dirty="0"/>
              <a:t>" name="Child1" </a:t>
            </a:r>
            <a:r>
              <a:rPr lang="en-US" dirty="0" err="1"/>
              <a:t>eSuperTypes</a:t>
            </a:r>
            <a:r>
              <a:rPr lang="en-US" dirty="0"/>
              <a:t>="#//</a:t>
            </a:r>
            <a:r>
              <a:rPr lang="en-US" dirty="0" err="1"/>
              <a:t>ParentClass</a:t>
            </a:r>
            <a:r>
              <a:rPr lang="en-US" dirty="0"/>
              <a:t>"&gt;</a:t>
            </a:r>
          </a:p>
          <a:p>
            <a:r>
              <a:rPr lang="en-US" dirty="0"/>
              <a:t>    &lt;</a:t>
            </a:r>
            <a:r>
              <a:rPr lang="en-US" dirty="0" err="1"/>
              <a:t>eOperations</a:t>
            </a:r>
            <a:r>
              <a:rPr lang="en-US" dirty="0"/>
              <a:t> name="</a:t>
            </a:r>
            <a:r>
              <a:rPr lang="en-US" dirty="0" err="1"/>
              <a:t>MethA</a:t>
            </a:r>
            <a:r>
              <a:rPr lang="en-US" dirty="0"/>
              <a:t>"/&gt;</a:t>
            </a:r>
          </a:p>
          <a:p>
            <a:r>
              <a:rPr lang="en-US" dirty="0"/>
              <a:t>    &lt;</a:t>
            </a:r>
            <a:r>
              <a:rPr lang="en-US" dirty="0" err="1"/>
              <a:t>eStructuralFeatures</a:t>
            </a:r>
            <a:r>
              <a:rPr lang="en-US" dirty="0"/>
              <a:t> </a:t>
            </a:r>
            <a:r>
              <a:rPr lang="en-US" dirty="0" err="1"/>
              <a:t>xsi:type</a:t>
            </a:r>
            <a:r>
              <a:rPr lang="en-US" dirty="0"/>
              <a:t>="</a:t>
            </a:r>
            <a:r>
              <a:rPr lang="en-US" dirty="0" err="1"/>
              <a:t>ecore:EAttribute</a:t>
            </a:r>
            <a:r>
              <a:rPr lang="en-US" dirty="0"/>
              <a:t>" name="</a:t>
            </a:r>
            <a:r>
              <a:rPr lang="en-US" dirty="0" err="1"/>
              <a:t>VarA</a:t>
            </a:r>
            <a:r>
              <a:rPr lang="en-US" dirty="0"/>
              <a:t>"/&gt;</a:t>
            </a:r>
          </a:p>
          <a:p>
            <a:r>
              <a:rPr lang="en-US" dirty="0"/>
              <a:t>  &lt;/</a:t>
            </a:r>
            <a:r>
              <a:rPr lang="en-US" dirty="0" err="1"/>
              <a:t>eClassifiers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eClassifiers</a:t>
            </a:r>
            <a:r>
              <a:rPr lang="en-US" dirty="0"/>
              <a:t> </a:t>
            </a:r>
            <a:r>
              <a:rPr lang="en-US" dirty="0" err="1"/>
              <a:t>xsi:type</a:t>
            </a:r>
            <a:r>
              <a:rPr lang="en-US" dirty="0"/>
              <a:t>="</a:t>
            </a:r>
            <a:r>
              <a:rPr lang="en-US" dirty="0" err="1"/>
              <a:t>ecore:EClass</a:t>
            </a:r>
            <a:r>
              <a:rPr lang="en-US" dirty="0"/>
              <a:t>" name="Child2" </a:t>
            </a:r>
            <a:r>
              <a:rPr lang="en-US" dirty="0" err="1"/>
              <a:t>eSuperTypes</a:t>
            </a:r>
            <a:r>
              <a:rPr lang="en-US" dirty="0"/>
              <a:t>="#//</a:t>
            </a:r>
            <a:r>
              <a:rPr lang="en-US" dirty="0" err="1"/>
              <a:t>ParentClass</a:t>
            </a:r>
            <a:r>
              <a:rPr lang="en-US" dirty="0"/>
              <a:t>"&gt;</a:t>
            </a:r>
          </a:p>
          <a:p>
            <a:r>
              <a:rPr lang="en-US" dirty="0"/>
              <a:t>    &lt;</a:t>
            </a:r>
            <a:r>
              <a:rPr lang="en-US" dirty="0" err="1"/>
              <a:t>eOperations</a:t>
            </a:r>
            <a:r>
              <a:rPr lang="en-US" dirty="0"/>
              <a:t> name="</a:t>
            </a:r>
            <a:r>
              <a:rPr lang="en-US" dirty="0" err="1"/>
              <a:t>MethB</a:t>
            </a:r>
            <a:r>
              <a:rPr lang="en-US" dirty="0"/>
              <a:t>"/&gt;</a:t>
            </a:r>
          </a:p>
          <a:p>
            <a:r>
              <a:rPr lang="en-US" dirty="0"/>
              <a:t>    &lt;</a:t>
            </a:r>
            <a:r>
              <a:rPr lang="en-US" dirty="0" err="1"/>
              <a:t>eStructuralFeatures</a:t>
            </a:r>
            <a:r>
              <a:rPr lang="en-US" dirty="0"/>
              <a:t> </a:t>
            </a:r>
            <a:r>
              <a:rPr lang="en-US" dirty="0" err="1"/>
              <a:t>xsi:type</a:t>
            </a:r>
            <a:r>
              <a:rPr lang="en-US" dirty="0"/>
              <a:t>="</a:t>
            </a:r>
            <a:r>
              <a:rPr lang="en-US" dirty="0" err="1"/>
              <a:t>ecore:EAttribute</a:t>
            </a:r>
            <a:r>
              <a:rPr lang="en-US" dirty="0"/>
              <a:t>" name="</a:t>
            </a:r>
            <a:r>
              <a:rPr lang="en-US" dirty="0" err="1"/>
              <a:t>VarB</a:t>
            </a:r>
            <a:r>
              <a:rPr lang="en-US" dirty="0"/>
              <a:t>"/&gt;</a:t>
            </a:r>
          </a:p>
          <a:p>
            <a:r>
              <a:rPr lang="en-US" dirty="0"/>
              <a:t>  &lt;/</a:t>
            </a:r>
            <a:r>
              <a:rPr lang="en-US" dirty="0" err="1"/>
              <a:t>eClassifiers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eClassifiers</a:t>
            </a:r>
            <a:r>
              <a:rPr lang="en-US" dirty="0"/>
              <a:t> </a:t>
            </a:r>
            <a:r>
              <a:rPr lang="en-US" dirty="0" err="1"/>
              <a:t>xsi:type</a:t>
            </a:r>
            <a:r>
              <a:rPr lang="en-US" dirty="0"/>
              <a:t>="</a:t>
            </a:r>
            <a:r>
              <a:rPr lang="en-US" dirty="0" err="1"/>
              <a:t>ecore:EClass</a:t>
            </a:r>
            <a:r>
              <a:rPr lang="en-US" dirty="0"/>
              <a:t>" name="Child3" </a:t>
            </a:r>
            <a:r>
              <a:rPr lang="en-US" dirty="0" err="1"/>
              <a:t>eSuperTypes</a:t>
            </a:r>
            <a:r>
              <a:rPr lang="en-US" dirty="0"/>
              <a:t>="#//</a:t>
            </a:r>
            <a:r>
              <a:rPr lang="en-US" dirty="0" err="1"/>
              <a:t>ParentClass</a:t>
            </a:r>
            <a:r>
              <a:rPr lang="en-US" dirty="0"/>
              <a:t>"&gt;</a:t>
            </a:r>
          </a:p>
          <a:p>
            <a:r>
              <a:rPr lang="en-US" dirty="0"/>
              <a:t>    &lt;</a:t>
            </a:r>
            <a:r>
              <a:rPr lang="en-US" dirty="0" err="1"/>
              <a:t>eOperations</a:t>
            </a:r>
            <a:r>
              <a:rPr lang="en-US" dirty="0"/>
              <a:t> name="</a:t>
            </a:r>
            <a:r>
              <a:rPr lang="en-US" dirty="0" err="1"/>
              <a:t>MethC</a:t>
            </a:r>
            <a:r>
              <a:rPr lang="en-US" dirty="0"/>
              <a:t>"/&gt;</a:t>
            </a:r>
          </a:p>
          <a:p>
            <a:r>
              <a:rPr lang="en-US" dirty="0"/>
              <a:t>    &lt;</a:t>
            </a:r>
            <a:r>
              <a:rPr lang="en-US" dirty="0" err="1"/>
              <a:t>eStructuralFeatures</a:t>
            </a:r>
            <a:r>
              <a:rPr lang="en-US" dirty="0"/>
              <a:t> </a:t>
            </a:r>
            <a:r>
              <a:rPr lang="en-US" dirty="0" err="1"/>
              <a:t>xsi:type</a:t>
            </a:r>
            <a:r>
              <a:rPr lang="en-US" dirty="0"/>
              <a:t>="</a:t>
            </a:r>
            <a:r>
              <a:rPr lang="en-US" dirty="0" err="1"/>
              <a:t>ecore:EAttribute</a:t>
            </a:r>
            <a:r>
              <a:rPr lang="en-US" dirty="0"/>
              <a:t>" name="</a:t>
            </a:r>
            <a:r>
              <a:rPr lang="en-US" dirty="0" err="1"/>
              <a:t>VarC</a:t>
            </a:r>
            <a:r>
              <a:rPr lang="en-US" dirty="0"/>
              <a:t>"/&gt;</a:t>
            </a:r>
          </a:p>
          <a:p>
            <a:r>
              <a:rPr lang="en-US" dirty="0"/>
              <a:t>  &lt;/</a:t>
            </a:r>
            <a:r>
              <a:rPr lang="en-US" dirty="0" err="1"/>
              <a:t>eClassifiers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ecore:EPackage</a:t>
            </a:r>
            <a:r>
              <a:rPr lang="en-US" dirty="0"/>
              <a:t>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600" y="0"/>
            <a:ext cx="601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Test2</a:t>
            </a:r>
          </a:p>
          <a:p>
            <a:pPr algn="ctr"/>
            <a:r>
              <a:rPr lang="en-US" sz="2800" b="1" dirty="0" err="1" smtClean="0"/>
              <a:t>ThreeChilds.ecore</a:t>
            </a:r>
            <a:endParaRPr lang="en-US" sz="28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838200"/>
            <a:ext cx="8686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&lt;?xml version="1.0" encoding="UTF-8"?&gt;</a:t>
            </a:r>
          </a:p>
          <a:p>
            <a:r>
              <a:rPr lang="en-US" sz="1400" dirty="0"/>
              <a:t>&lt;</a:t>
            </a:r>
            <a:r>
              <a:rPr lang="en-US" sz="1400" dirty="0" err="1"/>
              <a:t>ecore:EPackage</a:t>
            </a:r>
            <a:r>
              <a:rPr lang="en-US" sz="1400" dirty="0"/>
              <a:t> </a:t>
            </a:r>
            <a:r>
              <a:rPr lang="en-US" sz="1400" dirty="0" err="1"/>
              <a:t>xmi:version</a:t>
            </a:r>
            <a:r>
              <a:rPr lang="en-US" sz="1400" dirty="0"/>
              <a:t>="2.0" </a:t>
            </a:r>
            <a:r>
              <a:rPr lang="en-US" sz="1400" dirty="0" err="1"/>
              <a:t>xmlns:xmi</a:t>
            </a:r>
            <a:r>
              <a:rPr lang="en-US" sz="1400" dirty="0"/>
              <a:t>="http://www.omg.org/XMI" </a:t>
            </a:r>
            <a:r>
              <a:rPr lang="en-US" sz="1400" dirty="0" err="1"/>
              <a:t>xmlns:xsi</a:t>
            </a:r>
            <a:r>
              <a:rPr lang="en-US" sz="1400" dirty="0"/>
              <a:t>="http://www.w3.org/2001/XMLSchema-instance"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xmlns:ecore</a:t>
            </a:r>
            <a:r>
              <a:rPr lang="en-US" sz="1400" dirty="0"/>
              <a:t>="http://www.eclipse.org/emf/2002/Ecore" name="</a:t>
            </a:r>
            <a:r>
              <a:rPr lang="en-US" sz="1400" dirty="0" err="1"/>
              <a:t>threelevelinterface</a:t>
            </a:r>
            <a:r>
              <a:rPr lang="en-US" sz="1400" dirty="0"/>
              <a:t>" </a:t>
            </a:r>
            <a:r>
              <a:rPr lang="en-US" sz="1400" dirty="0" err="1"/>
              <a:t>nsURI</a:t>
            </a:r>
            <a:r>
              <a:rPr lang="en-US" sz="1400" dirty="0"/>
              <a:t>="http://threelevelinterface/1.0"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nsPrefix</a:t>
            </a:r>
            <a:r>
              <a:rPr lang="en-US" sz="1400" dirty="0"/>
              <a:t>="</a:t>
            </a:r>
            <a:r>
              <a:rPr lang="en-US" sz="1400" dirty="0" err="1"/>
              <a:t>threelevelinterface</a:t>
            </a:r>
            <a:r>
              <a:rPr lang="en-US" sz="1400" dirty="0"/>
              <a:t>"&gt;</a:t>
            </a:r>
          </a:p>
          <a:p>
            <a:r>
              <a:rPr lang="en-US" sz="1400" dirty="0"/>
              <a:t>  &lt;</a:t>
            </a:r>
            <a:r>
              <a:rPr lang="en-US" sz="1400" dirty="0" err="1"/>
              <a:t>eAnnotations</a:t>
            </a:r>
            <a:r>
              <a:rPr lang="en-US" sz="1400" dirty="0"/>
              <a:t> source=""/&gt;</a:t>
            </a:r>
          </a:p>
          <a:p>
            <a:r>
              <a:rPr lang="en-US" sz="1400" dirty="0"/>
              <a:t>  &lt;</a:t>
            </a:r>
            <a:r>
              <a:rPr lang="en-US" sz="1400" dirty="0" err="1"/>
              <a:t>eClassifiers</a:t>
            </a:r>
            <a:r>
              <a:rPr lang="en-US" sz="1400" dirty="0"/>
              <a:t> </a:t>
            </a:r>
            <a:r>
              <a:rPr lang="en-US" sz="1400" dirty="0" err="1"/>
              <a:t>xsi:type</a:t>
            </a:r>
            <a:r>
              <a:rPr lang="en-US" sz="1400" dirty="0"/>
              <a:t>="</a:t>
            </a:r>
            <a:r>
              <a:rPr lang="en-US" sz="1400" dirty="0" err="1"/>
              <a:t>ecore:EClass</a:t>
            </a:r>
            <a:r>
              <a:rPr lang="en-US" sz="1400" dirty="0"/>
              <a:t>" name=" </a:t>
            </a:r>
            <a:r>
              <a:rPr lang="en-US" sz="1400" dirty="0" err="1"/>
              <a:t>OperateCar</a:t>
            </a:r>
            <a:r>
              <a:rPr lang="en-US" sz="1400" dirty="0"/>
              <a:t> " interface="true"&gt;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eAnnotations</a:t>
            </a:r>
            <a:r>
              <a:rPr lang="en-US" sz="1400" dirty="0"/>
              <a:t> source="http:///org/eclipse/emf/ecore/util/ExtendedMetaData"&gt;</a:t>
            </a:r>
          </a:p>
          <a:p>
            <a:r>
              <a:rPr lang="en-US" sz="1400" dirty="0"/>
              <a:t>      &lt;details key="name" value="</a:t>
            </a:r>
            <a:r>
              <a:rPr lang="en-US" sz="1400" dirty="0" err="1"/>
              <a:t>OperateCar</a:t>
            </a:r>
            <a:r>
              <a:rPr lang="en-US" sz="1400" dirty="0"/>
              <a:t>"/&gt;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eAnnotations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eOperations</a:t>
            </a:r>
            <a:r>
              <a:rPr lang="en-US" sz="1400" dirty="0"/>
              <a:t> name="Turn"/&gt;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eOperations</a:t>
            </a:r>
            <a:r>
              <a:rPr lang="en-US" sz="1400" dirty="0"/>
              <a:t> name="Reverse"/&gt;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eStructuralFeatures</a:t>
            </a:r>
            <a:r>
              <a:rPr lang="en-US" sz="1400" dirty="0"/>
              <a:t> </a:t>
            </a:r>
            <a:r>
              <a:rPr lang="en-US" sz="1400" dirty="0" err="1"/>
              <a:t>xsi:type</a:t>
            </a:r>
            <a:r>
              <a:rPr lang="en-US" sz="1400" dirty="0"/>
              <a:t>="</a:t>
            </a:r>
            <a:r>
              <a:rPr lang="en-US" sz="1400" dirty="0" err="1"/>
              <a:t>ecore:EAttribute</a:t>
            </a:r>
            <a:r>
              <a:rPr lang="en-US" sz="1400" dirty="0"/>
              <a:t>" name=""/&gt;</a:t>
            </a:r>
          </a:p>
          <a:p>
            <a:r>
              <a:rPr lang="en-US" sz="1400" dirty="0"/>
              <a:t>  &lt;/</a:t>
            </a:r>
            <a:r>
              <a:rPr lang="en-US" sz="1400" dirty="0" err="1"/>
              <a:t>eClassifiers</a:t>
            </a:r>
            <a:r>
              <a:rPr lang="en-US" sz="1400" dirty="0"/>
              <a:t>&gt;</a:t>
            </a:r>
          </a:p>
          <a:p>
            <a:r>
              <a:rPr lang="en-US" sz="1400" dirty="0"/>
              <a:t>  &lt;</a:t>
            </a:r>
            <a:r>
              <a:rPr lang="en-US" sz="1400" dirty="0" err="1"/>
              <a:t>eClassifiers</a:t>
            </a:r>
            <a:r>
              <a:rPr lang="en-US" sz="1400" dirty="0"/>
              <a:t> </a:t>
            </a:r>
            <a:r>
              <a:rPr lang="en-US" sz="1400" dirty="0" err="1"/>
              <a:t>xsi:type</a:t>
            </a:r>
            <a:r>
              <a:rPr lang="en-US" sz="1400" dirty="0"/>
              <a:t>="</a:t>
            </a:r>
            <a:r>
              <a:rPr lang="en-US" sz="1400" dirty="0" err="1"/>
              <a:t>ecore:EClass</a:t>
            </a:r>
            <a:r>
              <a:rPr lang="en-US" sz="1400" dirty="0"/>
              <a:t>" name="Chauffeur" </a:t>
            </a:r>
            <a:r>
              <a:rPr lang="en-US" sz="1400" dirty="0" err="1"/>
              <a:t>eSuperTypes</a:t>
            </a:r>
            <a:r>
              <a:rPr lang="en-US" sz="1400" dirty="0"/>
              <a:t>="#//Employee #//%20OperateCar%20"&gt;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eOperations</a:t>
            </a:r>
            <a:r>
              <a:rPr lang="en-US" sz="1400" dirty="0"/>
              <a:t> name="Turn"/&gt;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eOperations</a:t>
            </a:r>
            <a:r>
              <a:rPr lang="en-US" sz="1400" dirty="0"/>
              <a:t> name="Reverse"/&gt;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eOperations</a:t>
            </a:r>
            <a:r>
              <a:rPr lang="en-US" sz="1400" dirty="0"/>
              <a:t> name="</a:t>
            </a:r>
            <a:r>
              <a:rPr lang="en-US" sz="1400" dirty="0" err="1"/>
              <a:t>CleanCar</a:t>
            </a:r>
            <a:r>
              <a:rPr lang="en-US" sz="1400" dirty="0"/>
              <a:t>"/&gt;</a:t>
            </a:r>
          </a:p>
          <a:p>
            <a:r>
              <a:rPr lang="en-US" sz="1400" dirty="0"/>
              <a:t>  &lt;/</a:t>
            </a:r>
            <a:r>
              <a:rPr lang="en-US" sz="1400" dirty="0" err="1"/>
              <a:t>eClassifiers</a:t>
            </a:r>
            <a:r>
              <a:rPr lang="en-US" sz="1400" dirty="0"/>
              <a:t>&gt;</a:t>
            </a:r>
          </a:p>
          <a:p>
            <a:r>
              <a:rPr lang="en-US" sz="1400" dirty="0"/>
              <a:t>  &lt;</a:t>
            </a:r>
            <a:r>
              <a:rPr lang="en-US" sz="1400" dirty="0" err="1"/>
              <a:t>eClassifiers</a:t>
            </a:r>
            <a:r>
              <a:rPr lang="en-US" sz="1400" dirty="0"/>
              <a:t> </a:t>
            </a:r>
            <a:r>
              <a:rPr lang="en-US" sz="1400" dirty="0" err="1"/>
              <a:t>xsi:type</a:t>
            </a:r>
            <a:r>
              <a:rPr lang="en-US" sz="1400" dirty="0"/>
              <a:t>="</a:t>
            </a:r>
            <a:r>
              <a:rPr lang="en-US" sz="1400" dirty="0" err="1"/>
              <a:t>ecore:EClass</a:t>
            </a:r>
            <a:r>
              <a:rPr lang="en-US" sz="1400" dirty="0"/>
              <a:t>" name="Employee"&gt;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eOperations</a:t>
            </a:r>
            <a:r>
              <a:rPr lang="en-US" sz="1400" dirty="0"/>
              <a:t> name="</a:t>
            </a:r>
            <a:r>
              <a:rPr lang="en-US" sz="1400" dirty="0" err="1"/>
              <a:t>FillOutTimeCard</a:t>
            </a:r>
            <a:r>
              <a:rPr lang="en-US" sz="1400" dirty="0"/>
              <a:t>"/&gt;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eStructuralFeatures</a:t>
            </a:r>
            <a:r>
              <a:rPr lang="en-US" sz="1400" dirty="0"/>
              <a:t> </a:t>
            </a:r>
            <a:r>
              <a:rPr lang="en-US" sz="1400" dirty="0" err="1"/>
              <a:t>xsi:type</a:t>
            </a:r>
            <a:r>
              <a:rPr lang="en-US" sz="1400" dirty="0"/>
              <a:t>="</a:t>
            </a:r>
            <a:r>
              <a:rPr lang="en-US" sz="1400" dirty="0" err="1"/>
              <a:t>ecore:EAttribute</a:t>
            </a:r>
            <a:r>
              <a:rPr lang="en-US" sz="1400" dirty="0"/>
              <a:t>" name="</a:t>
            </a:r>
            <a:r>
              <a:rPr lang="en-US" sz="1400" dirty="0" err="1"/>
              <a:t>employeeNumber</a:t>
            </a:r>
            <a:r>
              <a:rPr lang="en-US" sz="1400" dirty="0"/>
              <a:t>"/&gt;</a:t>
            </a:r>
          </a:p>
          <a:p>
            <a:r>
              <a:rPr lang="en-US" sz="1400" dirty="0"/>
              <a:t>  &lt;/</a:t>
            </a:r>
            <a:r>
              <a:rPr lang="en-US" sz="1400" dirty="0" err="1"/>
              <a:t>eClassifiers</a:t>
            </a:r>
            <a:r>
              <a:rPr lang="en-US" sz="1400" dirty="0"/>
              <a:t>&gt;</a:t>
            </a:r>
          </a:p>
          <a:p>
            <a:r>
              <a:rPr lang="en-US" sz="1400" dirty="0"/>
              <a:t>&lt;/</a:t>
            </a:r>
            <a:r>
              <a:rPr lang="en-US" sz="1400" dirty="0" err="1"/>
              <a:t>ecore:EPackage</a:t>
            </a:r>
            <a:r>
              <a:rPr lang="en-US" sz="1400" dirty="0"/>
              <a:t>&gt;</a:t>
            </a:r>
          </a:p>
          <a:p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905000" y="0"/>
            <a:ext cx="601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Test 3:</a:t>
            </a:r>
          </a:p>
          <a:p>
            <a:pPr algn="ctr"/>
            <a:r>
              <a:rPr lang="en-US" sz="2800" b="1" dirty="0" err="1" smtClean="0"/>
              <a:t>ThreeLevelInterface.ecore</a:t>
            </a:r>
            <a:endParaRPr lang="en-US" sz="28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02578"/>
            <a:ext cx="88392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&lt;?xml version="1.0" encoding="UTF-8"?&gt;</a:t>
            </a:r>
          </a:p>
          <a:p>
            <a:r>
              <a:rPr lang="en-US" sz="1600" dirty="0" smtClean="0"/>
              <a:t>&lt;</a:t>
            </a:r>
            <a:r>
              <a:rPr lang="en-US" sz="1600" dirty="0" err="1" smtClean="0"/>
              <a:t>ecore:EPackage</a:t>
            </a:r>
            <a:r>
              <a:rPr lang="en-US" sz="1600" dirty="0" smtClean="0"/>
              <a:t> </a:t>
            </a:r>
            <a:r>
              <a:rPr lang="en-US" sz="1600" dirty="0" err="1" smtClean="0"/>
              <a:t>xmi:version</a:t>
            </a:r>
            <a:r>
              <a:rPr lang="en-US" sz="1600" dirty="0" smtClean="0"/>
              <a:t>="2.0" </a:t>
            </a:r>
            <a:r>
              <a:rPr lang="en-US" sz="1600" dirty="0" err="1" smtClean="0"/>
              <a:t>xmlns:xmi</a:t>
            </a:r>
            <a:r>
              <a:rPr lang="en-US" sz="1600" dirty="0" smtClean="0"/>
              <a:t>="http://www.omg.org/XMI" </a:t>
            </a:r>
            <a:r>
              <a:rPr lang="en-US" sz="1600" dirty="0" err="1" smtClean="0"/>
              <a:t>xmlns:xsi</a:t>
            </a:r>
            <a:r>
              <a:rPr lang="en-US" sz="1600" dirty="0" smtClean="0"/>
              <a:t>="http://www.w3.org/2001/XMLSchema-instance"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xmlns:ecore</a:t>
            </a:r>
            <a:r>
              <a:rPr lang="en-US" sz="1600" dirty="0" smtClean="0"/>
              <a:t>="http://www.eclipse.org/emf/2002/Ecore" name="</a:t>
            </a:r>
            <a:r>
              <a:rPr lang="en-US" sz="1600" dirty="0" err="1" smtClean="0"/>
              <a:t>multiinterfaces</a:t>
            </a:r>
            <a:r>
              <a:rPr lang="en-US" sz="1600" dirty="0" smtClean="0"/>
              <a:t>" </a:t>
            </a:r>
            <a:r>
              <a:rPr lang="en-US" sz="1600" dirty="0" err="1" smtClean="0"/>
              <a:t>nsURI</a:t>
            </a:r>
            <a:r>
              <a:rPr lang="en-US" sz="1600" dirty="0" smtClean="0"/>
              <a:t>="http://multiinterfaces/1.0" </a:t>
            </a:r>
            <a:r>
              <a:rPr lang="en-US" sz="1600" dirty="0" err="1" smtClean="0"/>
              <a:t>nsPrefix</a:t>
            </a:r>
            <a:r>
              <a:rPr lang="en-US" sz="1600" dirty="0" smtClean="0"/>
              <a:t>="</a:t>
            </a:r>
            <a:r>
              <a:rPr lang="en-US" sz="1600" dirty="0" err="1" smtClean="0"/>
              <a:t>multiinterfaces</a:t>
            </a:r>
            <a:r>
              <a:rPr lang="en-US" sz="1600" dirty="0" smtClean="0"/>
              <a:t>"&gt;</a:t>
            </a:r>
          </a:p>
          <a:p>
            <a:r>
              <a:rPr lang="en-US" sz="1600" dirty="0" smtClean="0"/>
              <a:t>  &lt;</a:t>
            </a:r>
            <a:r>
              <a:rPr lang="en-US" sz="1600" dirty="0" err="1" smtClean="0"/>
              <a:t>eSubpackages</a:t>
            </a:r>
            <a:r>
              <a:rPr lang="en-US" sz="1600" dirty="0" smtClean="0"/>
              <a:t> name="</a:t>
            </a:r>
            <a:r>
              <a:rPr lang="en-US" sz="1600" dirty="0" err="1" smtClean="0"/>
              <a:t>MyPkg</a:t>
            </a:r>
            <a:r>
              <a:rPr lang="en-US" sz="1600" dirty="0" smtClean="0"/>
              <a:t>"&gt;</a:t>
            </a:r>
          </a:p>
          <a:p>
            <a:r>
              <a:rPr lang="en-US" sz="1600" dirty="0" smtClean="0"/>
              <a:t>    &lt;</a:t>
            </a:r>
            <a:r>
              <a:rPr lang="en-US" sz="1600" dirty="0" err="1" smtClean="0"/>
              <a:t>eClassifiers</a:t>
            </a:r>
            <a:r>
              <a:rPr lang="en-US" sz="1600" dirty="0" smtClean="0"/>
              <a:t> </a:t>
            </a:r>
            <a:r>
              <a:rPr lang="en-US" sz="1600" dirty="0" err="1" smtClean="0"/>
              <a:t>xsi:type</a:t>
            </a:r>
            <a:r>
              <a:rPr lang="en-US" sz="1600" dirty="0" smtClean="0"/>
              <a:t>="</a:t>
            </a:r>
            <a:r>
              <a:rPr lang="en-US" sz="1600" dirty="0" err="1" smtClean="0"/>
              <a:t>ecore:EClass</a:t>
            </a:r>
            <a:r>
              <a:rPr lang="en-US" sz="1600" dirty="0" smtClean="0"/>
              <a:t>" name="</a:t>
            </a:r>
            <a:r>
              <a:rPr lang="en-US" sz="1600" dirty="0" err="1" smtClean="0"/>
              <a:t>OperateCar</a:t>
            </a:r>
            <a:r>
              <a:rPr lang="en-US" sz="1600" dirty="0" smtClean="0"/>
              <a:t>" interface="true"&gt;</a:t>
            </a:r>
          </a:p>
          <a:p>
            <a:r>
              <a:rPr lang="en-US" sz="1600" dirty="0" smtClean="0"/>
              <a:t>      &lt;</a:t>
            </a:r>
            <a:r>
              <a:rPr lang="en-US" sz="1600" dirty="0" err="1" smtClean="0"/>
              <a:t>eOperations</a:t>
            </a:r>
            <a:r>
              <a:rPr lang="en-US" sz="1600" dirty="0" smtClean="0"/>
              <a:t> name="</a:t>
            </a:r>
            <a:r>
              <a:rPr lang="en-US" sz="1600" dirty="0" err="1" smtClean="0"/>
              <a:t>OpenTrunk</a:t>
            </a:r>
            <a:r>
              <a:rPr lang="en-US" sz="1600" dirty="0" smtClean="0"/>
              <a:t>"/&gt;</a:t>
            </a:r>
          </a:p>
          <a:p>
            <a:r>
              <a:rPr lang="en-US" sz="1600" dirty="0" smtClean="0"/>
              <a:t>    &lt;/</a:t>
            </a:r>
            <a:r>
              <a:rPr lang="en-US" sz="1600" dirty="0" err="1" smtClean="0"/>
              <a:t>eClassifiers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    &lt;</a:t>
            </a:r>
            <a:r>
              <a:rPr lang="en-US" sz="1600" dirty="0" err="1" smtClean="0"/>
              <a:t>eClassifiers</a:t>
            </a:r>
            <a:r>
              <a:rPr lang="en-US" sz="1600" dirty="0" smtClean="0"/>
              <a:t> </a:t>
            </a:r>
            <a:r>
              <a:rPr lang="en-US" sz="1600" dirty="0" err="1" smtClean="0"/>
              <a:t>xsi:type</a:t>
            </a:r>
            <a:r>
              <a:rPr lang="en-US" sz="1600" dirty="0" smtClean="0"/>
              <a:t>="</a:t>
            </a:r>
            <a:r>
              <a:rPr lang="en-US" sz="1600" dirty="0" err="1" smtClean="0"/>
              <a:t>ecore:EClass</a:t>
            </a:r>
            <a:r>
              <a:rPr lang="en-US" sz="1600" dirty="0" smtClean="0"/>
              <a:t>" name="</a:t>
            </a:r>
            <a:r>
              <a:rPr lang="en-US" sz="1600" dirty="0" err="1" smtClean="0"/>
              <a:t>OperateTractorTrailer</a:t>
            </a:r>
            <a:r>
              <a:rPr lang="en-US" sz="1600" dirty="0" smtClean="0"/>
              <a:t>" interface="true"&gt;</a:t>
            </a:r>
          </a:p>
          <a:p>
            <a:r>
              <a:rPr lang="en-US" sz="1600" dirty="0" smtClean="0"/>
              <a:t>      &lt;</a:t>
            </a:r>
            <a:r>
              <a:rPr lang="en-US" sz="1600" dirty="0" err="1" smtClean="0"/>
              <a:t>eOperations</a:t>
            </a:r>
            <a:r>
              <a:rPr lang="en-US" sz="1600" dirty="0" smtClean="0"/>
              <a:t> name="</a:t>
            </a:r>
            <a:r>
              <a:rPr lang="en-US" sz="1600" dirty="0" err="1" smtClean="0"/>
              <a:t>MakeWideTurns</a:t>
            </a:r>
            <a:r>
              <a:rPr lang="en-US" sz="1600" dirty="0" smtClean="0"/>
              <a:t>"/&gt;</a:t>
            </a:r>
          </a:p>
          <a:p>
            <a:r>
              <a:rPr lang="en-US" sz="1600" dirty="0" smtClean="0"/>
              <a:t>    &lt;/</a:t>
            </a:r>
            <a:r>
              <a:rPr lang="en-US" sz="1600" dirty="0" err="1" smtClean="0"/>
              <a:t>eClassifiers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    &lt;</a:t>
            </a:r>
            <a:r>
              <a:rPr lang="en-US" sz="1600" dirty="0" err="1" smtClean="0"/>
              <a:t>eClassifiers</a:t>
            </a:r>
            <a:r>
              <a:rPr lang="en-US" sz="1600" dirty="0" smtClean="0"/>
              <a:t> </a:t>
            </a:r>
            <a:r>
              <a:rPr lang="en-US" sz="1600" dirty="0" err="1" smtClean="0"/>
              <a:t>xsi:type</a:t>
            </a:r>
            <a:r>
              <a:rPr lang="en-US" sz="1600" dirty="0" smtClean="0"/>
              <a:t>="</a:t>
            </a:r>
            <a:r>
              <a:rPr lang="en-US" sz="1600" dirty="0" err="1" smtClean="0"/>
              <a:t>ecore:EClass</a:t>
            </a:r>
            <a:r>
              <a:rPr lang="en-US" sz="1600" dirty="0" smtClean="0"/>
              <a:t>" name="</a:t>
            </a:r>
            <a:r>
              <a:rPr lang="en-US" sz="1600" dirty="0" err="1" smtClean="0"/>
              <a:t>OperateMotocycle</a:t>
            </a:r>
            <a:r>
              <a:rPr lang="en-US" sz="1600" dirty="0" smtClean="0"/>
              <a:t>" interface="true"&gt;</a:t>
            </a:r>
          </a:p>
          <a:p>
            <a:r>
              <a:rPr lang="en-US" sz="1600" dirty="0" smtClean="0"/>
              <a:t>      &lt;</a:t>
            </a:r>
            <a:r>
              <a:rPr lang="en-US" sz="1600" dirty="0" err="1" smtClean="0"/>
              <a:t>eOperations</a:t>
            </a:r>
            <a:r>
              <a:rPr lang="en-US" sz="1600" dirty="0" smtClean="0"/>
              <a:t> name="</a:t>
            </a:r>
            <a:r>
              <a:rPr lang="en-US" sz="1600" dirty="0" err="1" smtClean="0"/>
              <a:t>UseKickStand</a:t>
            </a:r>
            <a:r>
              <a:rPr lang="en-US" sz="1600" dirty="0" smtClean="0"/>
              <a:t>"/&gt;</a:t>
            </a:r>
          </a:p>
          <a:p>
            <a:r>
              <a:rPr lang="en-US" sz="1600" dirty="0" smtClean="0"/>
              <a:t>    &lt;/</a:t>
            </a:r>
            <a:r>
              <a:rPr lang="en-US" sz="1600" dirty="0" err="1" smtClean="0"/>
              <a:t>eClassifiers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    &lt;</a:t>
            </a:r>
            <a:r>
              <a:rPr lang="en-US" sz="1600" dirty="0" err="1" smtClean="0"/>
              <a:t>eClassifiers</a:t>
            </a:r>
            <a:r>
              <a:rPr lang="en-US" sz="1600" dirty="0" smtClean="0"/>
              <a:t> </a:t>
            </a:r>
            <a:r>
              <a:rPr lang="en-US" sz="1600" dirty="0" err="1" smtClean="0"/>
              <a:t>xsi:type</a:t>
            </a:r>
            <a:r>
              <a:rPr lang="en-US" sz="1600" dirty="0" smtClean="0"/>
              <a:t>="</a:t>
            </a:r>
            <a:r>
              <a:rPr lang="en-US" sz="1600" dirty="0" err="1" smtClean="0"/>
              <a:t>ecore:EClass</a:t>
            </a:r>
            <a:r>
              <a:rPr lang="en-US" sz="1600" dirty="0" smtClean="0"/>
              <a:t>" name="</a:t>
            </a:r>
            <a:r>
              <a:rPr lang="en-US" sz="1600" dirty="0" err="1" smtClean="0"/>
              <a:t>MultiTalentedDriver</a:t>
            </a:r>
            <a:r>
              <a:rPr lang="en-US" sz="1600" dirty="0" smtClean="0"/>
              <a:t>" </a:t>
            </a:r>
            <a:r>
              <a:rPr lang="en-US" sz="1600" dirty="0" err="1" smtClean="0"/>
              <a:t>eSuperTypes</a:t>
            </a:r>
            <a:r>
              <a:rPr lang="en-US" sz="1600" dirty="0" smtClean="0"/>
              <a:t>="#//</a:t>
            </a:r>
            <a:r>
              <a:rPr lang="en-US" sz="1600" dirty="0" err="1" smtClean="0"/>
              <a:t>MyPkg</a:t>
            </a:r>
            <a:r>
              <a:rPr lang="en-US" sz="1600" dirty="0" smtClean="0"/>
              <a:t>/</a:t>
            </a:r>
            <a:r>
              <a:rPr lang="en-US" sz="1600" dirty="0" err="1" smtClean="0"/>
              <a:t>OperateCar</a:t>
            </a:r>
            <a:r>
              <a:rPr lang="en-US" sz="1600" dirty="0" smtClean="0"/>
              <a:t> #//</a:t>
            </a:r>
            <a:r>
              <a:rPr lang="en-US" sz="1600" dirty="0" err="1" smtClean="0"/>
              <a:t>MyPkg</a:t>
            </a:r>
            <a:r>
              <a:rPr lang="en-US" sz="1600" dirty="0" smtClean="0"/>
              <a:t>/</a:t>
            </a:r>
            <a:r>
              <a:rPr lang="en-US" sz="1600" dirty="0" err="1" smtClean="0"/>
              <a:t>OperateTractorTrailer</a:t>
            </a:r>
            <a:r>
              <a:rPr lang="en-US" sz="1600" dirty="0" smtClean="0"/>
              <a:t> #//</a:t>
            </a:r>
            <a:r>
              <a:rPr lang="en-US" sz="1600" dirty="0" err="1" smtClean="0"/>
              <a:t>MyPkg</a:t>
            </a:r>
            <a:r>
              <a:rPr lang="en-US" sz="1600" dirty="0" smtClean="0"/>
              <a:t>/</a:t>
            </a:r>
            <a:r>
              <a:rPr lang="en-US" sz="1600" dirty="0" err="1" smtClean="0"/>
              <a:t>OperateMotocycle</a:t>
            </a:r>
            <a:r>
              <a:rPr lang="en-US" sz="1600" dirty="0" smtClean="0"/>
              <a:t>"&gt;</a:t>
            </a:r>
          </a:p>
          <a:p>
            <a:r>
              <a:rPr lang="en-US" sz="1600" dirty="0" smtClean="0"/>
              <a:t>      &lt;</a:t>
            </a:r>
            <a:r>
              <a:rPr lang="en-US" sz="1600" dirty="0" err="1" smtClean="0"/>
              <a:t>eOperations</a:t>
            </a:r>
            <a:r>
              <a:rPr lang="en-US" sz="1600" dirty="0" smtClean="0"/>
              <a:t> name="</a:t>
            </a:r>
            <a:r>
              <a:rPr lang="en-US" sz="1600" dirty="0" err="1" smtClean="0"/>
              <a:t>OpenTrunk</a:t>
            </a:r>
            <a:r>
              <a:rPr lang="en-US" sz="1600" dirty="0" smtClean="0"/>
              <a:t>"/&gt;</a:t>
            </a:r>
          </a:p>
          <a:p>
            <a:r>
              <a:rPr lang="en-US" sz="1600" dirty="0" smtClean="0"/>
              <a:t>      &lt;</a:t>
            </a:r>
            <a:r>
              <a:rPr lang="en-US" sz="1600" dirty="0" err="1" smtClean="0"/>
              <a:t>eOperations</a:t>
            </a:r>
            <a:r>
              <a:rPr lang="en-US" sz="1600" dirty="0" smtClean="0"/>
              <a:t> name="</a:t>
            </a:r>
            <a:r>
              <a:rPr lang="en-US" sz="1600" dirty="0" err="1" smtClean="0"/>
              <a:t>MakeWideTurns</a:t>
            </a:r>
            <a:r>
              <a:rPr lang="en-US" sz="1600" dirty="0" smtClean="0"/>
              <a:t>"/&gt;</a:t>
            </a:r>
          </a:p>
          <a:p>
            <a:r>
              <a:rPr lang="en-US" sz="1600" dirty="0" smtClean="0"/>
              <a:t>      &lt;</a:t>
            </a:r>
            <a:r>
              <a:rPr lang="en-US" sz="1600" dirty="0" err="1" smtClean="0"/>
              <a:t>eOperations</a:t>
            </a:r>
            <a:r>
              <a:rPr lang="en-US" sz="1600" dirty="0" smtClean="0"/>
              <a:t> name="</a:t>
            </a:r>
            <a:r>
              <a:rPr lang="en-US" sz="1600" dirty="0" err="1" smtClean="0"/>
              <a:t>UseKickStand</a:t>
            </a:r>
            <a:r>
              <a:rPr lang="en-US" sz="1600" dirty="0" smtClean="0"/>
              <a:t>"/&gt;</a:t>
            </a:r>
          </a:p>
          <a:p>
            <a:r>
              <a:rPr lang="en-US" sz="1600" dirty="0" smtClean="0"/>
              <a:t>    &lt;/</a:t>
            </a:r>
            <a:r>
              <a:rPr lang="en-US" sz="1600" dirty="0" err="1" smtClean="0"/>
              <a:t>eClassifiers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  &lt;/</a:t>
            </a:r>
            <a:r>
              <a:rPr lang="en-US" sz="1600" dirty="0" err="1" smtClean="0"/>
              <a:t>eSubpackages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&lt;/</a:t>
            </a:r>
            <a:r>
              <a:rPr lang="en-US" sz="1600" dirty="0" err="1" smtClean="0"/>
              <a:t>ecore:EPackage</a:t>
            </a:r>
            <a:r>
              <a:rPr lang="en-US" sz="1600" dirty="0" smtClean="0"/>
              <a:t>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0200" y="228600"/>
            <a:ext cx="601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Test4:</a:t>
            </a:r>
          </a:p>
          <a:p>
            <a:pPr algn="ctr"/>
            <a:r>
              <a:rPr lang="en-US" sz="2800" b="1" dirty="0" err="1" smtClean="0"/>
              <a:t>MultiInterfaces.ecore</a:t>
            </a:r>
            <a:endParaRPr lang="en-US" sz="28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990600"/>
            <a:ext cx="937260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&lt;?xml version="1.0" encoding="UTF-8"?&gt;</a:t>
            </a:r>
          </a:p>
          <a:p>
            <a:r>
              <a:rPr lang="en-US" sz="1100" dirty="0" smtClean="0"/>
              <a:t>&lt;</a:t>
            </a:r>
            <a:r>
              <a:rPr lang="en-US" sz="1100" dirty="0" err="1" smtClean="0"/>
              <a:t>ecore:EPackage</a:t>
            </a:r>
            <a:r>
              <a:rPr lang="en-US" sz="1100" dirty="0" smtClean="0"/>
              <a:t> </a:t>
            </a:r>
            <a:r>
              <a:rPr lang="en-US" sz="1100" dirty="0" err="1" smtClean="0"/>
              <a:t>xmi:version</a:t>
            </a:r>
            <a:r>
              <a:rPr lang="en-US" sz="1100" dirty="0" smtClean="0"/>
              <a:t>="2.0" </a:t>
            </a:r>
            <a:r>
              <a:rPr lang="en-US" sz="1100" dirty="0" err="1" smtClean="0"/>
              <a:t>xmlns:xmi</a:t>
            </a:r>
            <a:r>
              <a:rPr lang="en-US" sz="1100" dirty="0" smtClean="0"/>
              <a:t>="http://www.omg.org/XMI" </a:t>
            </a:r>
            <a:r>
              <a:rPr lang="en-US" sz="1100" dirty="0" err="1" smtClean="0"/>
              <a:t>xmlns:xsi</a:t>
            </a:r>
            <a:r>
              <a:rPr lang="en-US" sz="1100" dirty="0" smtClean="0"/>
              <a:t>="http://www.w3.org/2001/XMLSchema-instance"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xmlns:ecore</a:t>
            </a:r>
            <a:r>
              <a:rPr lang="en-US" sz="1100" dirty="0" smtClean="0"/>
              <a:t>="http://www.eclipse.org/emf/2002/Ecore" name="school" </a:t>
            </a:r>
            <a:r>
              <a:rPr lang="en-US" sz="1100" dirty="0" err="1" smtClean="0"/>
              <a:t>nsURI</a:t>
            </a:r>
            <a:r>
              <a:rPr lang="en-US" sz="1100" dirty="0" smtClean="0"/>
              <a:t>="http://school/1.0" </a:t>
            </a:r>
            <a:r>
              <a:rPr lang="en-US" sz="1100" dirty="0" err="1" smtClean="0"/>
              <a:t>nsPrefix</a:t>
            </a:r>
            <a:r>
              <a:rPr lang="en-US" sz="1100" dirty="0" smtClean="0"/>
              <a:t>="school"&gt;</a:t>
            </a:r>
          </a:p>
          <a:p>
            <a:r>
              <a:rPr lang="en-US" sz="1100" dirty="0" smtClean="0"/>
              <a:t>  &lt;</a:t>
            </a:r>
            <a:r>
              <a:rPr lang="en-US" sz="1100" dirty="0" err="1" smtClean="0"/>
              <a:t>eClassifiers</a:t>
            </a:r>
            <a:r>
              <a:rPr lang="en-US" sz="1100" dirty="0" smtClean="0"/>
              <a:t> </a:t>
            </a:r>
            <a:r>
              <a:rPr lang="en-US" sz="1100" dirty="0" err="1" smtClean="0"/>
              <a:t>xsi:type</a:t>
            </a:r>
            <a:r>
              <a:rPr lang="en-US" sz="1100" dirty="0" smtClean="0"/>
              <a:t>="</a:t>
            </a:r>
            <a:r>
              <a:rPr lang="en-US" sz="1100" dirty="0" err="1" smtClean="0"/>
              <a:t>ecore:EClass</a:t>
            </a:r>
            <a:r>
              <a:rPr lang="en-US" sz="1100" dirty="0" smtClean="0"/>
              <a:t>" name="Doors" </a:t>
            </a:r>
            <a:r>
              <a:rPr lang="en-US" sz="1100" dirty="0" err="1" smtClean="0"/>
              <a:t>eSuperTypes</a:t>
            </a:r>
            <a:r>
              <a:rPr lang="en-US" sz="1100" dirty="0" smtClean="0"/>
              <a:t>="#//Buildings"&gt;</a:t>
            </a:r>
          </a:p>
          <a:p>
            <a:r>
              <a:rPr lang="en-US" sz="1100" dirty="0" smtClean="0"/>
              <a:t>    &lt;</a:t>
            </a:r>
            <a:r>
              <a:rPr lang="en-US" sz="1100" dirty="0" err="1" smtClean="0"/>
              <a:t>eStructuralFeatures</a:t>
            </a:r>
            <a:r>
              <a:rPr lang="en-US" sz="1100" dirty="0" smtClean="0"/>
              <a:t> </a:t>
            </a:r>
            <a:r>
              <a:rPr lang="en-US" sz="1100" dirty="0" err="1" smtClean="0"/>
              <a:t>xsi:type</a:t>
            </a:r>
            <a:r>
              <a:rPr lang="en-US" sz="1100" dirty="0" smtClean="0"/>
              <a:t>="</a:t>
            </a:r>
            <a:r>
              <a:rPr lang="en-US" sz="1100" dirty="0" err="1" smtClean="0"/>
              <a:t>ecore:EAttribute</a:t>
            </a:r>
            <a:r>
              <a:rPr lang="en-US" sz="1100" dirty="0" smtClean="0"/>
              <a:t>" name="open" </a:t>
            </a:r>
            <a:r>
              <a:rPr lang="en-US" sz="1100" dirty="0" err="1" smtClean="0"/>
              <a:t>eType</a:t>
            </a:r>
            <a:r>
              <a:rPr lang="en-US" sz="1100" dirty="0" smtClean="0"/>
              <a:t>="</a:t>
            </a:r>
            <a:r>
              <a:rPr lang="en-US" sz="1100" dirty="0" err="1" smtClean="0"/>
              <a:t>ecore:EDataType</a:t>
            </a:r>
            <a:r>
              <a:rPr lang="en-US" sz="1100" dirty="0" smtClean="0"/>
              <a:t> http://www.eclipse.org/emf/2002/Ecore#//EBoolean"/&gt;</a:t>
            </a:r>
          </a:p>
          <a:p>
            <a:r>
              <a:rPr lang="en-US" sz="1100" dirty="0" smtClean="0"/>
              <a:t>  &lt;/</a:t>
            </a:r>
            <a:r>
              <a:rPr lang="en-US" sz="1100" dirty="0" err="1" smtClean="0"/>
              <a:t>eClassifiers</a:t>
            </a:r>
            <a:r>
              <a:rPr lang="en-US" sz="1100" dirty="0" smtClean="0"/>
              <a:t>&gt;</a:t>
            </a:r>
          </a:p>
          <a:p>
            <a:r>
              <a:rPr lang="en-US" sz="1100" dirty="0" smtClean="0"/>
              <a:t>  &lt;</a:t>
            </a:r>
            <a:r>
              <a:rPr lang="en-US" sz="1100" dirty="0" err="1" smtClean="0"/>
              <a:t>eClassifiers</a:t>
            </a:r>
            <a:r>
              <a:rPr lang="en-US" sz="1100" dirty="0" smtClean="0"/>
              <a:t> </a:t>
            </a:r>
            <a:r>
              <a:rPr lang="en-US" sz="1100" dirty="0" err="1" smtClean="0"/>
              <a:t>xsi:type</a:t>
            </a:r>
            <a:r>
              <a:rPr lang="en-US" sz="1100" dirty="0" smtClean="0"/>
              <a:t>="</a:t>
            </a:r>
            <a:r>
              <a:rPr lang="en-US" sz="1100" dirty="0" err="1" smtClean="0"/>
              <a:t>ecore:EClass</a:t>
            </a:r>
            <a:r>
              <a:rPr lang="en-US" sz="1100" dirty="0" smtClean="0"/>
              <a:t>" name="Buildings"&gt;</a:t>
            </a:r>
          </a:p>
          <a:p>
            <a:r>
              <a:rPr lang="en-US" sz="1100" dirty="0" smtClean="0"/>
              <a:t>    &lt;</a:t>
            </a:r>
            <a:r>
              <a:rPr lang="en-US" sz="1100" dirty="0" err="1" smtClean="0"/>
              <a:t>eStructuralFeatures</a:t>
            </a:r>
            <a:r>
              <a:rPr lang="en-US" sz="1100" dirty="0" smtClean="0"/>
              <a:t> </a:t>
            </a:r>
            <a:r>
              <a:rPr lang="en-US" sz="1100" dirty="0" err="1" smtClean="0"/>
              <a:t>xsi:type</a:t>
            </a:r>
            <a:r>
              <a:rPr lang="en-US" sz="1100" dirty="0" smtClean="0"/>
              <a:t>="</a:t>
            </a:r>
            <a:r>
              <a:rPr lang="en-US" sz="1100" dirty="0" err="1" smtClean="0"/>
              <a:t>ecore:EAttribute</a:t>
            </a:r>
            <a:r>
              <a:rPr lang="en-US" sz="1100" dirty="0" smtClean="0"/>
              <a:t>" name="name" </a:t>
            </a:r>
            <a:r>
              <a:rPr lang="en-US" sz="1100" dirty="0" err="1" smtClean="0"/>
              <a:t>eType</a:t>
            </a:r>
            <a:r>
              <a:rPr lang="en-US" sz="1100" dirty="0" smtClean="0"/>
              <a:t>="</a:t>
            </a:r>
            <a:r>
              <a:rPr lang="en-US" sz="1100" dirty="0" err="1" smtClean="0"/>
              <a:t>ecore:EDataType</a:t>
            </a:r>
            <a:r>
              <a:rPr lang="en-US" sz="1100" dirty="0" smtClean="0"/>
              <a:t> http://www.eclipse.org/emf/2002/Ecore#//EString"/&gt;</a:t>
            </a:r>
          </a:p>
          <a:p>
            <a:r>
              <a:rPr lang="en-US" sz="1100" dirty="0" smtClean="0"/>
              <a:t>  &lt;/</a:t>
            </a:r>
            <a:r>
              <a:rPr lang="en-US" sz="1100" dirty="0" err="1" smtClean="0"/>
              <a:t>eClassifiers</a:t>
            </a:r>
            <a:r>
              <a:rPr lang="en-US" sz="1100" dirty="0" smtClean="0"/>
              <a:t>&gt;</a:t>
            </a:r>
          </a:p>
          <a:p>
            <a:r>
              <a:rPr lang="en-US" sz="1100" dirty="0" smtClean="0"/>
              <a:t>  &lt;</a:t>
            </a:r>
            <a:r>
              <a:rPr lang="en-US" sz="1100" dirty="0" err="1" smtClean="0"/>
              <a:t>eClassifiers</a:t>
            </a:r>
            <a:r>
              <a:rPr lang="en-US" sz="1100" dirty="0" smtClean="0"/>
              <a:t> </a:t>
            </a:r>
            <a:r>
              <a:rPr lang="en-US" sz="1100" dirty="0" err="1" smtClean="0"/>
              <a:t>xsi:type</a:t>
            </a:r>
            <a:r>
              <a:rPr lang="en-US" sz="1100" dirty="0" smtClean="0"/>
              <a:t>="</a:t>
            </a:r>
            <a:r>
              <a:rPr lang="en-US" sz="1100" dirty="0" err="1" smtClean="0"/>
              <a:t>ecore:EClass</a:t>
            </a:r>
            <a:r>
              <a:rPr lang="en-US" sz="1100" dirty="0" smtClean="0"/>
              <a:t>" name="Elevator" </a:t>
            </a:r>
            <a:r>
              <a:rPr lang="en-US" sz="1100" dirty="0" err="1" smtClean="0"/>
              <a:t>eSuperTypes</a:t>
            </a:r>
            <a:r>
              <a:rPr lang="en-US" sz="1100" dirty="0" smtClean="0"/>
              <a:t>="#//Buildings"&gt;</a:t>
            </a:r>
          </a:p>
          <a:p>
            <a:r>
              <a:rPr lang="en-US" sz="1100" dirty="0" smtClean="0"/>
              <a:t>    &lt;</a:t>
            </a:r>
            <a:r>
              <a:rPr lang="en-US" sz="1100" dirty="0" err="1" smtClean="0"/>
              <a:t>eStructuralFeatures</a:t>
            </a:r>
            <a:r>
              <a:rPr lang="en-US" sz="1100" dirty="0" smtClean="0"/>
              <a:t> </a:t>
            </a:r>
            <a:r>
              <a:rPr lang="en-US" sz="1100" dirty="0" err="1" smtClean="0"/>
              <a:t>xsi:type</a:t>
            </a:r>
            <a:r>
              <a:rPr lang="en-US" sz="1100" dirty="0" smtClean="0"/>
              <a:t>="</a:t>
            </a:r>
            <a:r>
              <a:rPr lang="en-US" sz="1100" dirty="0" err="1" smtClean="0"/>
              <a:t>ecore:EAttribute</a:t>
            </a:r>
            <a:r>
              <a:rPr lang="en-US" sz="1100" dirty="0" smtClean="0"/>
              <a:t>" name="buttons" </a:t>
            </a:r>
            <a:r>
              <a:rPr lang="en-US" sz="1100" dirty="0" err="1" smtClean="0"/>
              <a:t>eType</a:t>
            </a:r>
            <a:r>
              <a:rPr lang="en-US" sz="1100" dirty="0" smtClean="0"/>
              <a:t>="</a:t>
            </a:r>
            <a:r>
              <a:rPr lang="en-US" sz="1100" dirty="0" err="1" smtClean="0"/>
              <a:t>ecore:EDataType</a:t>
            </a:r>
            <a:r>
              <a:rPr lang="en-US" sz="1100" dirty="0" smtClean="0"/>
              <a:t> http://www.eclipse.org/emf/2002/Ecore#//EInt"/&gt;</a:t>
            </a:r>
          </a:p>
          <a:p>
            <a:r>
              <a:rPr lang="en-US" sz="1100" dirty="0" smtClean="0"/>
              <a:t>  &lt;/</a:t>
            </a:r>
            <a:r>
              <a:rPr lang="en-US" sz="1100" dirty="0" err="1" smtClean="0"/>
              <a:t>eClassifiers</a:t>
            </a:r>
            <a:r>
              <a:rPr lang="en-US" sz="1100" dirty="0" smtClean="0"/>
              <a:t>&gt;</a:t>
            </a:r>
          </a:p>
          <a:p>
            <a:r>
              <a:rPr lang="en-US" sz="1100" dirty="0" smtClean="0"/>
              <a:t>  &lt;</a:t>
            </a:r>
            <a:r>
              <a:rPr lang="en-US" sz="1100" dirty="0" err="1" smtClean="0"/>
              <a:t>eSubpackages</a:t>
            </a:r>
            <a:r>
              <a:rPr lang="en-US" sz="1100" dirty="0" smtClean="0"/>
              <a:t> name="room" </a:t>
            </a:r>
            <a:r>
              <a:rPr lang="en-US" sz="1100" dirty="0" err="1" smtClean="0"/>
              <a:t>nsURI</a:t>
            </a:r>
            <a:r>
              <a:rPr lang="en-US" sz="1100" dirty="0" smtClean="0"/>
              <a:t>="null" </a:t>
            </a:r>
            <a:r>
              <a:rPr lang="en-US" sz="1100" dirty="0" err="1" smtClean="0"/>
              <a:t>nsPrefix</a:t>
            </a:r>
            <a:r>
              <a:rPr lang="en-US" sz="1100" dirty="0" smtClean="0"/>
              <a:t>="null"&gt;</a:t>
            </a:r>
          </a:p>
          <a:p>
            <a:r>
              <a:rPr lang="en-US" sz="1100" dirty="0" smtClean="0"/>
              <a:t>    &lt;</a:t>
            </a:r>
            <a:r>
              <a:rPr lang="en-US" sz="1100" dirty="0" err="1" smtClean="0"/>
              <a:t>eClassifiers</a:t>
            </a:r>
            <a:r>
              <a:rPr lang="en-US" sz="1100" dirty="0" smtClean="0"/>
              <a:t> </a:t>
            </a:r>
            <a:r>
              <a:rPr lang="en-US" sz="1100" dirty="0" err="1" smtClean="0"/>
              <a:t>xsi:type</a:t>
            </a:r>
            <a:r>
              <a:rPr lang="en-US" sz="1100" dirty="0" smtClean="0"/>
              <a:t>="</a:t>
            </a:r>
            <a:r>
              <a:rPr lang="en-US" sz="1100" dirty="0" err="1" smtClean="0"/>
              <a:t>ecore:EClass</a:t>
            </a:r>
            <a:r>
              <a:rPr lang="en-US" sz="1100" dirty="0" smtClean="0"/>
              <a:t>" name="Classes"&gt;</a:t>
            </a:r>
          </a:p>
          <a:p>
            <a:r>
              <a:rPr lang="en-US" sz="1100" dirty="0" smtClean="0"/>
              <a:t>      &lt;</a:t>
            </a:r>
            <a:r>
              <a:rPr lang="en-US" sz="1100" dirty="0" err="1" smtClean="0"/>
              <a:t>eStructuralFeatures</a:t>
            </a:r>
            <a:r>
              <a:rPr lang="en-US" sz="1100" dirty="0" smtClean="0"/>
              <a:t> </a:t>
            </a:r>
            <a:r>
              <a:rPr lang="en-US" sz="1100" dirty="0" err="1" smtClean="0"/>
              <a:t>xsi:type</a:t>
            </a:r>
            <a:r>
              <a:rPr lang="en-US" sz="1100" dirty="0" smtClean="0"/>
              <a:t>="</a:t>
            </a:r>
            <a:r>
              <a:rPr lang="en-US" sz="1100" dirty="0" err="1" smtClean="0"/>
              <a:t>ecore:EAttribute</a:t>
            </a:r>
            <a:r>
              <a:rPr lang="en-US" sz="1100" dirty="0" smtClean="0"/>
              <a:t>" name="number" </a:t>
            </a:r>
            <a:r>
              <a:rPr lang="en-US" sz="1100" dirty="0" err="1" smtClean="0"/>
              <a:t>eType</a:t>
            </a:r>
            <a:r>
              <a:rPr lang="en-US" sz="1100" dirty="0" smtClean="0"/>
              <a:t>="</a:t>
            </a:r>
            <a:r>
              <a:rPr lang="en-US" sz="1100" dirty="0" err="1" smtClean="0"/>
              <a:t>ecore:EDataType</a:t>
            </a:r>
            <a:r>
              <a:rPr lang="en-US" sz="1100" dirty="0" smtClean="0"/>
              <a:t> http://www.eclipse.org/emf/2002/Ecore#//EInt"/&gt;</a:t>
            </a:r>
          </a:p>
          <a:p>
            <a:r>
              <a:rPr lang="en-US" sz="1100" dirty="0" smtClean="0"/>
              <a:t>    &lt;/</a:t>
            </a:r>
            <a:r>
              <a:rPr lang="en-US" sz="1100" dirty="0" err="1" smtClean="0"/>
              <a:t>eClassifiers</a:t>
            </a:r>
            <a:r>
              <a:rPr lang="en-US" sz="1100" dirty="0" smtClean="0"/>
              <a:t>&gt;</a:t>
            </a:r>
          </a:p>
          <a:p>
            <a:r>
              <a:rPr lang="en-US" sz="1100" dirty="0" smtClean="0"/>
              <a:t>    &lt;</a:t>
            </a:r>
            <a:r>
              <a:rPr lang="en-US" sz="1100" dirty="0" err="1" smtClean="0"/>
              <a:t>eClassifiers</a:t>
            </a:r>
            <a:r>
              <a:rPr lang="en-US" sz="1100" dirty="0" smtClean="0"/>
              <a:t> </a:t>
            </a:r>
            <a:r>
              <a:rPr lang="en-US" sz="1100" dirty="0" err="1" smtClean="0"/>
              <a:t>xsi:type</a:t>
            </a:r>
            <a:r>
              <a:rPr lang="en-US" sz="1100" dirty="0" smtClean="0"/>
              <a:t>="</a:t>
            </a:r>
            <a:r>
              <a:rPr lang="en-US" sz="1100" dirty="0" err="1" smtClean="0"/>
              <a:t>ecore:EClass</a:t>
            </a:r>
            <a:r>
              <a:rPr lang="en-US" sz="1100" dirty="0" smtClean="0"/>
              <a:t>" name="Teachers" </a:t>
            </a:r>
            <a:r>
              <a:rPr lang="en-US" sz="1100" dirty="0" err="1" smtClean="0"/>
              <a:t>eSuperTypes</a:t>
            </a:r>
            <a:r>
              <a:rPr lang="en-US" sz="1100" dirty="0" smtClean="0"/>
              <a:t>="#//room/Classes"&gt;</a:t>
            </a:r>
          </a:p>
          <a:p>
            <a:r>
              <a:rPr lang="en-US" sz="1100" dirty="0" smtClean="0"/>
              <a:t>      &lt;</a:t>
            </a:r>
            <a:r>
              <a:rPr lang="en-US" sz="1100" dirty="0" err="1" smtClean="0"/>
              <a:t>eStructuralFeatures</a:t>
            </a:r>
            <a:r>
              <a:rPr lang="en-US" sz="1100" dirty="0" smtClean="0"/>
              <a:t> </a:t>
            </a:r>
            <a:r>
              <a:rPr lang="en-US" sz="1100" dirty="0" err="1" smtClean="0"/>
              <a:t>xsi:type</a:t>
            </a:r>
            <a:r>
              <a:rPr lang="en-US" sz="1100" dirty="0" smtClean="0"/>
              <a:t>="</a:t>
            </a:r>
            <a:r>
              <a:rPr lang="en-US" sz="1100" dirty="0" err="1" smtClean="0"/>
              <a:t>ecore:EAttribute</a:t>
            </a:r>
            <a:r>
              <a:rPr lang="en-US" sz="1100" dirty="0" smtClean="0"/>
              <a:t>" name="name" </a:t>
            </a:r>
            <a:r>
              <a:rPr lang="en-US" sz="1100" dirty="0" err="1" smtClean="0"/>
              <a:t>eType</a:t>
            </a:r>
            <a:r>
              <a:rPr lang="en-US" sz="1100" dirty="0" smtClean="0"/>
              <a:t>="</a:t>
            </a:r>
            <a:r>
              <a:rPr lang="en-US" sz="1100" dirty="0" err="1" smtClean="0"/>
              <a:t>ecore:EDataType</a:t>
            </a:r>
            <a:r>
              <a:rPr lang="en-US" sz="1100" dirty="0" smtClean="0"/>
              <a:t> http://www.eclipse.org/emf/2002/Ecore#//EString"/&gt;</a:t>
            </a:r>
          </a:p>
          <a:p>
            <a:r>
              <a:rPr lang="en-US" sz="1100" dirty="0" smtClean="0"/>
              <a:t>    &lt;/</a:t>
            </a:r>
            <a:r>
              <a:rPr lang="en-US" sz="1100" dirty="0" err="1" smtClean="0"/>
              <a:t>eClassifiers</a:t>
            </a:r>
            <a:r>
              <a:rPr lang="en-US" sz="1100" dirty="0" smtClean="0"/>
              <a:t>&gt;</a:t>
            </a:r>
          </a:p>
          <a:p>
            <a:r>
              <a:rPr lang="en-US" sz="1100" dirty="0" smtClean="0"/>
              <a:t>    &lt;</a:t>
            </a:r>
            <a:r>
              <a:rPr lang="en-US" sz="1100" dirty="0" err="1" smtClean="0"/>
              <a:t>eClassifiers</a:t>
            </a:r>
            <a:r>
              <a:rPr lang="en-US" sz="1100" dirty="0" smtClean="0"/>
              <a:t> </a:t>
            </a:r>
            <a:r>
              <a:rPr lang="en-US" sz="1100" dirty="0" err="1" smtClean="0"/>
              <a:t>xsi:type</a:t>
            </a:r>
            <a:r>
              <a:rPr lang="en-US" sz="1100" dirty="0" smtClean="0"/>
              <a:t>="</a:t>
            </a:r>
            <a:r>
              <a:rPr lang="en-US" sz="1100" dirty="0" err="1" smtClean="0"/>
              <a:t>ecore:EClass</a:t>
            </a:r>
            <a:r>
              <a:rPr lang="en-US" sz="1100" dirty="0" smtClean="0"/>
              <a:t>" name="Students" </a:t>
            </a:r>
            <a:r>
              <a:rPr lang="en-US" sz="1100" dirty="0" err="1" smtClean="0"/>
              <a:t>eSuperTypes</a:t>
            </a:r>
            <a:r>
              <a:rPr lang="en-US" sz="1100" dirty="0" smtClean="0"/>
              <a:t>="#//room/Classes"&gt;</a:t>
            </a:r>
          </a:p>
          <a:p>
            <a:r>
              <a:rPr lang="en-US" sz="1100" dirty="0" smtClean="0"/>
              <a:t>      &lt;</a:t>
            </a:r>
            <a:r>
              <a:rPr lang="en-US" sz="1100" dirty="0" err="1" smtClean="0"/>
              <a:t>eStructuralFeatures</a:t>
            </a:r>
            <a:r>
              <a:rPr lang="en-US" sz="1100" dirty="0" smtClean="0"/>
              <a:t> </a:t>
            </a:r>
            <a:r>
              <a:rPr lang="en-US" sz="1100" dirty="0" err="1" smtClean="0"/>
              <a:t>xsi:type</a:t>
            </a:r>
            <a:r>
              <a:rPr lang="en-US" sz="1100" dirty="0" smtClean="0"/>
              <a:t>="</a:t>
            </a:r>
            <a:r>
              <a:rPr lang="en-US" sz="1100" dirty="0" err="1" smtClean="0"/>
              <a:t>ecore:EAttribute</a:t>
            </a:r>
            <a:r>
              <a:rPr lang="en-US" sz="1100" dirty="0" smtClean="0"/>
              <a:t>" name="name" </a:t>
            </a:r>
            <a:r>
              <a:rPr lang="en-US" sz="1100" dirty="0" err="1" smtClean="0"/>
              <a:t>eType</a:t>
            </a:r>
            <a:r>
              <a:rPr lang="en-US" sz="1100" dirty="0" smtClean="0"/>
              <a:t>="</a:t>
            </a:r>
            <a:r>
              <a:rPr lang="en-US" sz="1100" dirty="0" err="1" smtClean="0"/>
              <a:t>ecore:EDataType</a:t>
            </a:r>
            <a:r>
              <a:rPr lang="en-US" sz="1100" dirty="0" smtClean="0"/>
              <a:t> http://www.eclipse.org/emf/2002/Ecore#//EString"/&gt;</a:t>
            </a:r>
          </a:p>
          <a:p>
            <a:r>
              <a:rPr lang="en-US" sz="1100" dirty="0" smtClean="0"/>
              <a:t>    &lt;/</a:t>
            </a:r>
            <a:r>
              <a:rPr lang="en-US" sz="1100" dirty="0" err="1" smtClean="0"/>
              <a:t>eClassifiers</a:t>
            </a:r>
            <a:r>
              <a:rPr lang="en-US" sz="1100" dirty="0" smtClean="0"/>
              <a:t>&gt;</a:t>
            </a:r>
          </a:p>
          <a:p>
            <a:r>
              <a:rPr lang="en-US" sz="1100" dirty="0" smtClean="0"/>
              <a:t>  &lt;/</a:t>
            </a:r>
            <a:r>
              <a:rPr lang="en-US" sz="1100" dirty="0" err="1" smtClean="0"/>
              <a:t>eSubpackages</a:t>
            </a:r>
            <a:r>
              <a:rPr lang="en-US" sz="1100" dirty="0" smtClean="0"/>
              <a:t>&gt;</a:t>
            </a:r>
          </a:p>
          <a:p>
            <a:r>
              <a:rPr lang="en-US" sz="1100" dirty="0" smtClean="0"/>
              <a:t>  &lt;</a:t>
            </a:r>
            <a:r>
              <a:rPr lang="en-US" sz="1100" dirty="0" err="1" smtClean="0"/>
              <a:t>eSubpackages</a:t>
            </a:r>
            <a:r>
              <a:rPr lang="en-US" sz="1100" dirty="0" smtClean="0"/>
              <a:t> name="hall" </a:t>
            </a:r>
            <a:r>
              <a:rPr lang="en-US" sz="1100" dirty="0" err="1" smtClean="0"/>
              <a:t>nsURI</a:t>
            </a:r>
            <a:r>
              <a:rPr lang="en-US" sz="1100" dirty="0" smtClean="0"/>
              <a:t>="http://hall/1.0" </a:t>
            </a:r>
            <a:r>
              <a:rPr lang="en-US" sz="1100" dirty="0" err="1" smtClean="0"/>
              <a:t>nsPrefix</a:t>
            </a:r>
            <a:r>
              <a:rPr lang="en-US" sz="1100" dirty="0" smtClean="0"/>
              <a:t>="hall"&gt;</a:t>
            </a:r>
          </a:p>
          <a:p>
            <a:r>
              <a:rPr lang="en-US" sz="1100" dirty="0" smtClean="0"/>
              <a:t>    &lt;</a:t>
            </a:r>
            <a:r>
              <a:rPr lang="en-US" sz="1100" dirty="0" err="1" smtClean="0"/>
              <a:t>eClassifiers</a:t>
            </a:r>
            <a:r>
              <a:rPr lang="en-US" sz="1100" dirty="0" smtClean="0"/>
              <a:t> </a:t>
            </a:r>
            <a:r>
              <a:rPr lang="en-US" sz="1100" dirty="0" err="1" smtClean="0"/>
              <a:t>xsi:type</a:t>
            </a:r>
            <a:r>
              <a:rPr lang="en-US" sz="1100" dirty="0" smtClean="0"/>
              <a:t>="</a:t>
            </a:r>
            <a:r>
              <a:rPr lang="en-US" sz="1100" dirty="0" err="1" smtClean="0"/>
              <a:t>ecore:EClass</a:t>
            </a:r>
            <a:r>
              <a:rPr lang="en-US" sz="1100" dirty="0" smtClean="0"/>
              <a:t>" name="lockers"&gt;</a:t>
            </a:r>
          </a:p>
          <a:p>
            <a:r>
              <a:rPr lang="en-US" sz="1100" dirty="0" smtClean="0"/>
              <a:t>      &lt;</a:t>
            </a:r>
            <a:r>
              <a:rPr lang="en-US" sz="1100" dirty="0" err="1" smtClean="0"/>
              <a:t>eStructuralFeatures</a:t>
            </a:r>
            <a:r>
              <a:rPr lang="en-US" sz="1100" dirty="0" smtClean="0"/>
              <a:t> </a:t>
            </a:r>
            <a:r>
              <a:rPr lang="en-US" sz="1100" dirty="0" err="1" smtClean="0"/>
              <a:t>xsi:type</a:t>
            </a:r>
            <a:r>
              <a:rPr lang="en-US" sz="1100" dirty="0" smtClean="0"/>
              <a:t>="</a:t>
            </a:r>
            <a:r>
              <a:rPr lang="en-US" sz="1100" dirty="0" err="1" smtClean="0"/>
              <a:t>ecore:EAttribute</a:t>
            </a:r>
            <a:r>
              <a:rPr lang="en-US" sz="1100" dirty="0" smtClean="0"/>
              <a:t>" name="lock" </a:t>
            </a:r>
            <a:r>
              <a:rPr lang="en-US" sz="1100" dirty="0" err="1" smtClean="0"/>
              <a:t>eType</a:t>
            </a:r>
            <a:r>
              <a:rPr lang="en-US" sz="1100" dirty="0" smtClean="0"/>
              <a:t>="</a:t>
            </a:r>
            <a:r>
              <a:rPr lang="en-US" sz="1100" dirty="0" err="1" smtClean="0"/>
              <a:t>ecore:EDataType</a:t>
            </a:r>
            <a:r>
              <a:rPr lang="en-US" sz="1100" dirty="0" smtClean="0"/>
              <a:t> http://www.eclipse.org/emf/2002/Ecore#//EString"/&gt;</a:t>
            </a:r>
          </a:p>
          <a:p>
            <a:r>
              <a:rPr lang="en-US" sz="1100" dirty="0" smtClean="0"/>
              <a:t>    &lt;/</a:t>
            </a:r>
            <a:r>
              <a:rPr lang="en-US" sz="1100" dirty="0" err="1" smtClean="0"/>
              <a:t>eClassifiers</a:t>
            </a:r>
            <a:r>
              <a:rPr lang="en-US" sz="1100" dirty="0" smtClean="0"/>
              <a:t>&gt;</a:t>
            </a:r>
          </a:p>
          <a:p>
            <a:r>
              <a:rPr lang="en-US" sz="1100" dirty="0" smtClean="0"/>
              <a:t>    &lt;</a:t>
            </a:r>
            <a:r>
              <a:rPr lang="en-US" sz="1100" dirty="0" err="1" smtClean="0"/>
              <a:t>eClassifiers</a:t>
            </a:r>
            <a:r>
              <a:rPr lang="en-US" sz="1100" dirty="0" smtClean="0"/>
              <a:t> </a:t>
            </a:r>
            <a:r>
              <a:rPr lang="en-US" sz="1100" dirty="0" err="1" smtClean="0"/>
              <a:t>xsi:type</a:t>
            </a:r>
            <a:r>
              <a:rPr lang="en-US" sz="1100" dirty="0" smtClean="0"/>
              <a:t>="</a:t>
            </a:r>
            <a:r>
              <a:rPr lang="en-US" sz="1100" dirty="0" err="1" smtClean="0"/>
              <a:t>ecore:EClass</a:t>
            </a:r>
            <a:r>
              <a:rPr lang="en-US" sz="1100" dirty="0" smtClean="0"/>
              <a:t>" name="stairways"&gt;</a:t>
            </a:r>
          </a:p>
          <a:p>
            <a:r>
              <a:rPr lang="en-US" sz="1100" dirty="0" smtClean="0"/>
              <a:t>      &lt;</a:t>
            </a:r>
            <a:r>
              <a:rPr lang="en-US" sz="1100" dirty="0" err="1" smtClean="0"/>
              <a:t>eStructuralFeatures</a:t>
            </a:r>
            <a:r>
              <a:rPr lang="en-US" sz="1100" dirty="0" smtClean="0"/>
              <a:t> </a:t>
            </a:r>
            <a:r>
              <a:rPr lang="en-US" sz="1100" dirty="0" err="1" smtClean="0"/>
              <a:t>xsi:type</a:t>
            </a:r>
            <a:r>
              <a:rPr lang="en-US" sz="1100" dirty="0" smtClean="0"/>
              <a:t>="</a:t>
            </a:r>
            <a:r>
              <a:rPr lang="en-US" sz="1100" dirty="0" err="1" smtClean="0"/>
              <a:t>ecore:EAttribute</a:t>
            </a:r>
            <a:r>
              <a:rPr lang="en-US" sz="1100" dirty="0" smtClean="0"/>
              <a:t>" name="stair" </a:t>
            </a:r>
            <a:r>
              <a:rPr lang="en-US" sz="1100" dirty="0" err="1" smtClean="0"/>
              <a:t>eType</a:t>
            </a:r>
            <a:r>
              <a:rPr lang="en-US" sz="1100" dirty="0" smtClean="0"/>
              <a:t>="</a:t>
            </a:r>
            <a:r>
              <a:rPr lang="en-US" sz="1100" dirty="0" err="1" smtClean="0"/>
              <a:t>ecore:EDataType</a:t>
            </a:r>
            <a:r>
              <a:rPr lang="en-US" sz="1100" dirty="0" smtClean="0"/>
              <a:t> http://www.eclipse.org/emf/2002/Ecore#//EInt"/&gt;</a:t>
            </a:r>
          </a:p>
          <a:p>
            <a:r>
              <a:rPr lang="en-US" sz="1100" dirty="0" smtClean="0"/>
              <a:t>    &lt;/</a:t>
            </a:r>
            <a:r>
              <a:rPr lang="en-US" sz="1100" dirty="0" err="1" smtClean="0"/>
              <a:t>eClassifiers</a:t>
            </a:r>
            <a:r>
              <a:rPr lang="en-US" sz="1100" dirty="0" smtClean="0"/>
              <a:t>&gt;</a:t>
            </a:r>
          </a:p>
          <a:p>
            <a:r>
              <a:rPr lang="en-US" sz="1100" dirty="0" smtClean="0"/>
              <a:t>  &lt;/</a:t>
            </a:r>
            <a:r>
              <a:rPr lang="en-US" sz="1100" dirty="0" err="1" smtClean="0"/>
              <a:t>eSubpackages</a:t>
            </a:r>
            <a:r>
              <a:rPr lang="en-US" sz="1100" dirty="0" smtClean="0"/>
              <a:t>&gt;</a:t>
            </a:r>
          </a:p>
          <a:p>
            <a:r>
              <a:rPr lang="en-US" sz="1100" dirty="0" smtClean="0"/>
              <a:t>&lt;/</a:t>
            </a:r>
            <a:r>
              <a:rPr lang="en-US" sz="1100" dirty="0" err="1" smtClean="0"/>
              <a:t>ecore:EPackage</a:t>
            </a:r>
            <a:r>
              <a:rPr lang="en-US" sz="1100" dirty="0" smtClean="0"/>
              <a:t>&gt;</a:t>
            </a:r>
          </a:p>
          <a:p>
            <a:endParaRPr lang="en-US" sz="1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600200" y="228600"/>
            <a:ext cx="601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Test 5:</a:t>
            </a:r>
          </a:p>
          <a:p>
            <a:pPr algn="ctr"/>
            <a:r>
              <a:rPr lang="en-US" sz="2800" b="1" dirty="0" err="1" smtClean="0"/>
              <a:t>school.ecore</a:t>
            </a:r>
            <a:endParaRPr lang="en-US" sz="28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4400"/>
            <a:ext cx="89916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&lt;?xml version="1.0" encoding="UTF-8"?&gt;</a:t>
            </a:r>
          </a:p>
          <a:p>
            <a:r>
              <a:rPr lang="en-US" sz="1600" dirty="0" smtClean="0"/>
              <a:t>&lt;</a:t>
            </a:r>
            <a:r>
              <a:rPr lang="en-US" sz="1600" dirty="0" err="1" smtClean="0"/>
              <a:t>ecore:EPackage</a:t>
            </a:r>
            <a:r>
              <a:rPr lang="en-US" sz="1600" dirty="0" smtClean="0"/>
              <a:t> </a:t>
            </a:r>
            <a:r>
              <a:rPr lang="en-US" sz="1600" dirty="0" err="1" smtClean="0"/>
              <a:t>xmi:version</a:t>
            </a:r>
            <a:r>
              <a:rPr lang="en-US" sz="1600" dirty="0" smtClean="0"/>
              <a:t>="2.0" </a:t>
            </a:r>
            <a:r>
              <a:rPr lang="en-US" sz="1600" dirty="0" err="1" smtClean="0"/>
              <a:t>xmlns:xmi</a:t>
            </a:r>
            <a:r>
              <a:rPr lang="en-US" sz="1600" dirty="0" smtClean="0"/>
              <a:t>="http://www.omg.org/XMI" </a:t>
            </a:r>
            <a:r>
              <a:rPr lang="en-US" sz="1600" dirty="0" err="1" smtClean="0"/>
              <a:t>xmlns:xsi</a:t>
            </a:r>
            <a:r>
              <a:rPr lang="en-US" sz="1600" dirty="0" smtClean="0"/>
              <a:t>="http://www.w3.org/2001/XMLSchema-instance"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xmlns:ecore</a:t>
            </a:r>
            <a:r>
              <a:rPr lang="en-US" sz="1600" dirty="0" smtClean="0"/>
              <a:t>="http://www.eclipse.org/emf/2002/Ecore" name="composition2" </a:t>
            </a:r>
            <a:r>
              <a:rPr lang="en-US" sz="1600" dirty="0" err="1" smtClean="0"/>
              <a:t>nsURI</a:t>
            </a:r>
            <a:r>
              <a:rPr lang="en-US" sz="1600" dirty="0" smtClean="0"/>
              <a:t>="http://composition2/1.0" </a:t>
            </a:r>
            <a:r>
              <a:rPr lang="en-US" sz="1600" dirty="0" err="1" smtClean="0"/>
              <a:t>nsPrefix</a:t>
            </a:r>
            <a:r>
              <a:rPr lang="en-US" sz="1600" dirty="0" smtClean="0"/>
              <a:t>="composition2"&gt;</a:t>
            </a:r>
          </a:p>
          <a:p>
            <a:r>
              <a:rPr lang="en-US" sz="1600" dirty="0" smtClean="0"/>
              <a:t>  &lt;</a:t>
            </a:r>
            <a:r>
              <a:rPr lang="en-US" sz="1600" dirty="0" err="1" smtClean="0"/>
              <a:t>eClassifiers</a:t>
            </a:r>
            <a:r>
              <a:rPr lang="en-US" sz="1600" dirty="0" smtClean="0"/>
              <a:t> </a:t>
            </a:r>
            <a:r>
              <a:rPr lang="en-US" sz="1600" dirty="0" err="1" smtClean="0"/>
              <a:t>xsi:type</a:t>
            </a:r>
            <a:r>
              <a:rPr lang="en-US" sz="1600" dirty="0" smtClean="0"/>
              <a:t>="</a:t>
            </a:r>
            <a:r>
              <a:rPr lang="en-US" sz="1600" dirty="0" err="1" smtClean="0"/>
              <a:t>ecore:EClass</a:t>
            </a:r>
            <a:r>
              <a:rPr lang="en-US" sz="1600" dirty="0" smtClean="0"/>
              <a:t>" name="Cart"&gt;</a:t>
            </a:r>
          </a:p>
          <a:p>
            <a:r>
              <a:rPr lang="en-US" sz="1600" dirty="0" smtClean="0"/>
              <a:t>    &lt;</a:t>
            </a:r>
            <a:r>
              <a:rPr lang="en-US" sz="1600" dirty="0" err="1" smtClean="0"/>
              <a:t>eOperations</a:t>
            </a:r>
            <a:r>
              <a:rPr lang="en-US" sz="1600" dirty="0" smtClean="0"/>
              <a:t> name="Steer" </a:t>
            </a:r>
            <a:r>
              <a:rPr lang="en-US" sz="1600" dirty="0" err="1" smtClean="0"/>
              <a:t>eType</a:t>
            </a:r>
            <a:r>
              <a:rPr lang="en-US" sz="1600" dirty="0" smtClean="0"/>
              <a:t>="</a:t>
            </a:r>
            <a:r>
              <a:rPr lang="en-US" sz="1600" dirty="0" err="1" smtClean="0"/>
              <a:t>ecore:EDataType</a:t>
            </a:r>
            <a:r>
              <a:rPr lang="en-US" sz="1600" dirty="0" smtClean="0"/>
              <a:t> http://www.eclipse.org/emf/2002/Ecore#//EBoolean"/&gt;</a:t>
            </a:r>
          </a:p>
          <a:p>
            <a:r>
              <a:rPr lang="en-US" sz="1600" dirty="0" smtClean="0"/>
              <a:t>    &lt;</a:t>
            </a:r>
            <a:r>
              <a:rPr lang="en-US" sz="1600" dirty="0" err="1" smtClean="0"/>
              <a:t>eStructuralFeatures</a:t>
            </a:r>
            <a:r>
              <a:rPr lang="en-US" sz="1600" dirty="0" smtClean="0"/>
              <a:t> </a:t>
            </a:r>
            <a:r>
              <a:rPr lang="en-US" sz="1600" dirty="0" err="1" smtClean="0"/>
              <a:t>xsi:type</a:t>
            </a:r>
            <a:r>
              <a:rPr lang="en-US" sz="1600" dirty="0" smtClean="0"/>
              <a:t>="</a:t>
            </a:r>
            <a:r>
              <a:rPr lang="en-US" sz="1600" dirty="0" err="1" smtClean="0"/>
              <a:t>ecore:EReference</a:t>
            </a:r>
            <a:r>
              <a:rPr lang="en-US" sz="1600" dirty="0" smtClean="0"/>
              <a:t>" name="" </a:t>
            </a:r>
            <a:r>
              <a:rPr lang="en-US" sz="1600" dirty="0" err="1" smtClean="0"/>
              <a:t>lowerBound</a:t>
            </a:r>
            <a:r>
              <a:rPr lang="en-US" sz="1600" dirty="0" smtClean="0"/>
              <a:t>="4" </a:t>
            </a:r>
            <a:r>
              <a:rPr lang="en-US" sz="1600" dirty="0" err="1" smtClean="0"/>
              <a:t>upperBound</a:t>
            </a:r>
            <a:r>
              <a:rPr lang="en-US" sz="1600" dirty="0" smtClean="0"/>
              <a:t>="4"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eType</a:t>
            </a:r>
            <a:r>
              <a:rPr lang="en-US" sz="1600" dirty="0" smtClean="0"/>
              <a:t>="#//Tire" containment="true"/&gt;</a:t>
            </a:r>
          </a:p>
          <a:p>
            <a:r>
              <a:rPr lang="en-US" sz="1600" dirty="0" smtClean="0"/>
              <a:t>    &lt;</a:t>
            </a:r>
            <a:r>
              <a:rPr lang="en-US" sz="1600" dirty="0" err="1" smtClean="0"/>
              <a:t>eStructuralFeatures</a:t>
            </a:r>
            <a:r>
              <a:rPr lang="en-US" sz="1600" dirty="0" smtClean="0"/>
              <a:t> </a:t>
            </a:r>
            <a:r>
              <a:rPr lang="en-US" sz="1600" dirty="0" err="1" smtClean="0"/>
              <a:t>xsi:type</a:t>
            </a:r>
            <a:r>
              <a:rPr lang="en-US" sz="1600" dirty="0" smtClean="0"/>
              <a:t>="</a:t>
            </a:r>
            <a:r>
              <a:rPr lang="en-US" sz="1600" dirty="0" err="1" smtClean="0"/>
              <a:t>ecore:EReference</a:t>
            </a:r>
            <a:r>
              <a:rPr lang="en-US" sz="1600" dirty="0" smtClean="0"/>
              <a:t>" name="" </a:t>
            </a:r>
            <a:r>
              <a:rPr lang="en-US" sz="1600" dirty="0" err="1" smtClean="0"/>
              <a:t>lowerBound</a:t>
            </a:r>
            <a:r>
              <a:rPr lang="en-US" sz="1600" dirty="0" smtClean="0"/>
              <a:t>="1" </a:t>
            </a:r>
            <a:r>
              <a:rPr lang="en-US" sz="1600" dirty="0" err="1" smtClean="0"/>
              <a:t>eType</a:t>
            </a:r>
            <a:r>
              <a:rPr lang="en-US" sz="1600" dirty="0" smtClean="0"/>
              <a:t>="#//</a:t>
            </a:r>
            <a:r>
              <a:rPr lang="en-US" sz="1600" dirty="0" err="1" smtClean="0"/>
              <a:t>SteeringWheel</a:t>
            </a:r>
            <a:r>
              <a:rPr lang="en-US" sz="1600" dirty="0" smtClean="0"/>
              <a:t>"</a:t>
            </a:r>
          </a:p>
          <a:p>
            <a:r>
              <a:rPr lang="en-US" sz="1600" dirty="0" smtClean="0"/>
              <a:t>        containment="true"/&gt;</a:t>
            </a:r>
          </a:p>
          <a:p>
            <a:r>
              <a:rPr lang="en-US" sz="1600" dirty="0" smtClean="0"/>
              <a:t>  &lt;/</a:t>
            </a:r>
            <a:r>
              <a:rPr lang="en-US" sz="1600" dirty="0" err="1" smtClean="0"/>
              <a:t>eClassifiers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  &lt;</a:t>
            </a:r>
            <a:r>
              <a:rPr lang="en-US" sz="1600" dirty="0" err="1" smtClean="0"/>
              <a:t>eClassifiers</a:t>
            </a:r>
            <a:r>
              <a:rPr lang="en-US" sz="1600" dirty="0" smtClean="0"/>
              <a:t> </a:t>
            </a:r>
            <a:r>
              <a:rPr lang="en-US" sz="1600" dirty="0" err="1" smtClean="0"/>
              <a:t>xsi:type</a:t>
            </a:r>
            <a:r>
              <a:rPr lang="en-US" sz="1600" dirty="0" smtClean="0"/>
              <a:t>="</a:t>
            </a:r>
            <a:r>
              <a:rPr lang="en-US" sz="1600" dirty="0" err="1" smtClean="0"/>
              <a:t>ecore:EClass</a:t>
            </a:r>
            <a:r>
              <a:rPr lang="en-US" sz="1600" dirty="0" smtClean="0"/>
              <a:t>" name="Tire"&gt;</a:t>
            </a:r>
          </a:p>
          <a:p>
            <a:r>
              <a:rPr lang="en-US" sz="1600" dirty="0" smtClean="0"/>
              <a:t>    &lt;</a:t>
            </a:r>
            <a:r>
              <a:rPr lang="en-US" sz="1600" dirty="0" err="1" smtClean="0"/>
              <a:t>eOperations</a:t>
            </a:r>
            <a:r>
              <a:rPr lang="en-US" sz="1600" dirty="0" smtClean="0"/>
              <a:t> name="</a:t>
            </a:r>
            <a:r>
              <a:rPr lang="en-US" sz="1600" dirty="0" err="1" smtClean="0"/>
              <a:t>GetTreadDepth</a:t>
            </a:r>
            <a:r>
              <a:rPr lang="en-US" sz="1600" dirty="0" smtClean="0"/>
              <a:t>" </a:t>
            </a:r>
            <a:r>
              <a:rPr lang="en-US" sz="1600" dirty="0" err="1" smtClean="0"/>
              <a:t>eType</a:t>
            </a:r>
            <a:r>
              <a:rPr lang="en-US" sz="1600" dirty="0" smtClean="0"/>
              <a:t>="</a:t>
            </a:r>
            <a:r>
              <a:rPr lang="en-US" sz="1600" dirty="0" err="1" smtClean="0"/>
              <a:t>ecore:EDataType</a:t>
            </a:r>
            <a:r>
              <a:rPr lang="en-US" sz="1600" dirty="0" smtClean="0"/>
              <a:t> http://www.eclipse.org/emf/2002/Ecore#//EFloat"/&gt;</a:t>
            </a:r>
          </a:p>
          <a:p>
            <a:r>
              <a:rPr lang="en-US" sz="1600" dirty="0" smtClean="0"/>
              <a:t>    &lt;</a:t>
            </a:r>
            <a:r>
              <a:rPr lang="en-US" sz="1600" dirty="0" err="1" smtClean="0"/>
              <a:t>eStructuralFeatures</a:t>
            </a:r>
            <a:r>
              <a:rPr lang="en-US" sz="1600" dirty="0" smtClean="0"/>
              <a:t> </a:t>
            </a:r>
            <a:r>
              <a:rPr lang="en-US" sz="1600" dirty="0" err="1" smtClean="0"/>
              <a:t>xsi:type</a:t>
            </a:r>
            <a:r>
              <a:rPr lang="en-US" sz="1600" dirty="0" smtClean="0"/>
              <a:t>="</a:t>
            </a:r>
            <a:r>
              <a:rPr lang="en-US" sz="1600" dirty="0" err="1" smtClean="0"/>
              <a:t>ecore:EAttribute</a:t>
            </a:r>
            <a:r>
              <a:rPr lang="en-US" sz="1600" dirty="0" smtClean="0"/>
              <a:t>" name="</a:t>
            </a:r>
            <a:r>
              <a:rPr lang="en-US" sz="1600" dirty="0" err="1" smtClean="0"/>
              <a:t>treadDepth</a:t>
            </a:r>
            <a:r>
              <a:rPr lang="en-US" sz="1600" dirty="0" smtClean="0"/>
              <a:t>" </a:t>
            </a:r>
            <a:r>
              <a:rPr lang="en-US" sz="1600" dirty="0" err="1" smtClean="0"/>
              <a:t>eType</a:t>
            </a:r>
            <a:r>
              <a:rPr lang="en-US" sz="1600" dirty="0" smtClean="0"/>
              <a:t>="</a:t>
            </a:r>
            <a:r>
              <a:rPr lang="en-US" sz="1600" dirty="0" err="1" smtClean="0"/>
              <a:t>ecore:EDataType</a:t>
            </a:r>
            <a:r>
              <a:rPr lang="en-US" sz="1600" dirty="0" smtClean="0"/>
              <a:t> http://www.eclipse.org/emf/2002/Ecore#//EFloat"/&gt;</a:t>
            </a:r>
          </a:p>
          <a:p>
            <a:r>
              <a:rPr lang="en-US" sz="1600" dirty="0" smtClean="0"/>
              <a:t>  &lt;/</a:t>
            </a:r>
            <a:r>
              <a:rPr lang="en-US" sz="1600" dirty="0" err="1" smtClean="0"/>
              <a:t>eClassifiers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  &lt;</a:t>
            </a:r>
            <a:r>
              <a:rPr lang="en-US" sz="1600" dirty="0" err="1" smtClean="0"/>
              <a:t>eClassifiers</a:t>
            </a:r>
            <a:r>
              <a:rPr lang="en-US" sz="1600" dirty="0" smtClean="0"/>
              <a:t> </a:t>
            </a:r>
            <a:r>
              <a:rPr lang="en-US" sz="1600" dirty="0" err="1" smtClean="0"/>
              <a:t>xsi:type</a:t>
            </a:r>
            <a:r>
              <a:rPr lang="en-US" sz="1600" dirty="0" smtClean="0"/>
              <a:t>="</a:t>
            </a:r>
            <a:r>
              <a:rPr lang="en-US" sz="1600" dirty="0" err="1" smtClean="0"/>
              <a:t>ecore:EClass</a:t>
            </a:r>
            <a:r>
              <a:rPr lang="en-US" sz="1600" dirty="0" smtClean="0"/>
              <a:t>" name="</a:t>
            </a:r>
            <a:r>
              <a:rPr lang="en-US" sz="1600" dirty="0" err="1" smtClean="0"/>
              <a:t>SteeringWheel</a:t>
            </a:r>
            <a:r>
              <a:rPr lang="en-US" sz="1600" dirty="0" smtClean="0"/>
              <a:t>"&gt;</a:t>
            </a:r>
          </a:p>
          <a:p>
            <a:r>
              <a:rPr lang="en-US" sz="1600" dirty="0" smtClean="0"/>
              <a:t>    &lt;</a:t>
            </a:r>
            <a:r>
              <a:rPr lang="en-US" sz="1600" dirty="0" err="1" smtClean="0"/>
              <a:t>eOperations</a:t>
            </a:r>
            <a:r>
              <a:rPr lang="en-US" sz="1600" dirty="0" smtClean="0"/>
              <a:t> name="Turn" </a:t>
            </a:r>
            <a:r>
              <a:rPr lang="en-US" sz="1600" dirty="0" err="1" smtClean="0"/>
              <a:t>eType</a:t>
            </a:r>
            <a:r>
              <a:rPr lang="en-US" sz="1600" dirty="0" smtClean="0"/>
              <a:t>="</a:t>
            </a:r>
            <a:r>
              <a:rPr lang="en-US" sz="1600" dirty="0" err="1" smtClean="0"/>
              <a:t>ecore:EDataType</a:t>
            </a:r>
            <a:r>
              <a:rPr lang="en-US" sz="1600" dirty="0" smtClean="0"/>
              <a:t> http://www.eclipse.org/emf/2002/Ecore#//EBoolean"/&gt;</a:t>
            </a:r>
          </a:p>
          <a:p>
            <a:r>
              <a:rPr lang="en-US" sz="1600" dirty="0" smtClean="0"/>
              <a:t>  &lt;/</a:t>
            </a:r>
            <a:r>
              <a:rPr lang="en-US" sz="1600" dirty="0" err="1" smtClean="0"/>
              <a:t>eClassifiers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&lt;/</a:t>
            </a:r>
            <a:r>
              <a:rPr lang="en-US" sz="1600" dirty="0" err="1" smtClean="0"/>
              <a:t>ecore:EPackage</a:t>
            </a:r>
            <a:r>
              <a:rPr lang="en-US" sz="1600" dirty="0" smtClean="0"/>
              <a:t>&gt;</a:t>
            </a:r>
          </a:p>
          <a:p>
            <a:endParaRPr lang="en-US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676400" y="0"/>
            <a:ext cx="601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Test 6:</a:t>
            </a:r>
          </a:p>
          <a:p>
            <a:pPr algn="ctr"/>
            <a:r>
              <a:rPr lang="en-US" sz="2800" b="1" dirty="0" smtClean="0"/>
              <a:t>Composition2.ecore</a:t>
            </a:r>
            <a:endParaRPr lang="en-US" sz="28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38200"/>
            <a:ext cx="914400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&lt;?xml version="1.0" encoding="UTF-8"?&gt;</a:t>
            </a:r>
          </a:p>
          <a:p>
            <a:r>
              <a:rPr lang="en-US" sz="1600" dirty="0" smtClean="0"/>
              <a:t>&lt;</a:t>
            </a:r>
            <a:r>
              <a:rPr lang="en-US" sz="1600" dirty="0" err="1" smtClean="0"/>
              <a:t>ecore:EPackage</a:t>
            </a:r>
            <a:r>
              <a:rPr lang="en-US" sz="1600" dirty="0" smtClean="0"/>
              <a:t> </a:t>
            </a:r>
            <a:r>
              <a:rPr lang="en-US" sz="1600" dirty="0" err="1" smtClean="0"/>
              <a:t>xmi:version</a:t>
            </a:r>
            <a:r>
              <a:rPr lang="en-US" sz="1600" dirty="0" smtClean="0"/>
              <a:t>="2.0" </a:t>
            </a:r>
            <a:r>
              <a:rPr lang="en-US" sz="1600" dirty="0" err="1" smtClean="0"/>
              <a:t>xmlns:xmi</a:t>
            </a:r>
            <a:r>
              <a:rPr lang="en-US" sz="1600" dirty="0" smtClean="0"/>
              <a:t>="http://www.omg.org/XMI" </a:t>
            </a:r>
            <a:r>
              <a:rPr lang="en-US" sz="1600" dirty="0" err="1" smtClean="0"/>
              <a:t>xmlns:xsi</a:t>
            </a:r>
            <a:r>
              <a:rPr lang="en-US" sz="1600" dirty="0" smtClean="0"/>
              <a:t>="http://www.w3.org/2001/XMLSchema-instance"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xmlns:ecore</a:t>
            </a:r>
            <a:r>
              <a:rPr lang="en-US" sz="1600" dirty="0" smtClean="0"/>
              <a:t>="http://www.eclipse.org/emf/2002/Ecore" name="reference" </a:t>
            </a:r>
            <a:r>
              <a:rPr lang="en-US" sz="1600" dirty="0" err="1" smtClean="0"/>
              <a:t>nsURI</a:t>
            </a:r>
            <a:r>
              <a:rPr lang="en-US" sz="1600" dirty="0" smtClean="0"/>
              <a:t>="http://reference/1.0" </a:t>
            </a:r>
            <a:r>
              <a:rPr lang="en-US" sz="1600" dirty="0" err="1" smtClean="0"/>
              <a:t>nsPrefix</a:t>
            </a:r>
            <a:r>
              <a:rPr lang="en-US" sz="1600" dirty="0" smtClean="0"/>
              <a:t>="reference"&gt;</a:t>
            </a:r>
          </a:p>
          <a:p>
            <a:r>
              <a:rPr lang="en-US" sz="1600" dirty="0" smtClean="0"/>
              <a:t>  &lt;</a:t>
            </a:r>
            <a:r>
              <a:rPr lang="en-US" sz="1600" dirty="0" err="1" smtClean="0"/>
              <a:t>eClassifiers</a:t>
            </a:r>
            <a:r>
              <a:rPr lang="en-US" sz="1600" dirty="0" smtClean="0"/>
              <a:t> </a:t>
            </a:r>
            <a:r>
              <a:rPr lang="en-US" sz="1600" dirty="0" err="1" smtClean="0"/>
              <a:t>xsi:type</a:t>
            </a:r>
            <a:r>
              <a:rPr lang="en-US" sz="1600" dirty="0" smtClean="0"/>
              <a:t>="</a:t>
            </a:r>
            <a:r>
              <a:rPr lang="en-US" sz="1600" dirty="0" err="1" smtClean="0"/>
              <a:t>ecore:EClass</a:t>
            </a:r>
            <a:r>
              <a:rPr lang="en-US" sz="1600" dirty="0" smtClean="0"/>
              <a:t>" name="Car"&gt;</a:t>
            </a:r>
          </a:p>
          <a:p>
            <a:r>
              <a:rPr lang="en-US" sz="1600" dirty="0" smtClean="0"/>
              <a:t>    &lt;</a:t>
            </a:r>
            <a:r>
              <a:rPr lang="en-US" sz="1600" dirty="0" err="1" smtClean="0"/>
              <a:t>eStructuralFeatures</a:t>
            </a:r>
            <a:r>
              <a:rPr lang="en-US" sz="1600" dirty="0" smtClean="0"/>
              <a:t> </a:t>
            </a:r>
            <a:r>
              <a:rPr lang="en-US" sz="1600" dirty="0" err="1" smtClean="0"/>
              <a:t>xsi:type</a:t>
            </a:r>
            <a:r>
              <a:rPr lang="en-US" sz="1600" dirty="0" smtClean="0"/>
              <a:t>="</a:t>
            </a:r>
            <a:r>
              <a:rPr lang="en-US" sz="1600" dirty="0" err="1" smtClean="0"/>
              <a:t>ecore:EAttribute</a:t>
            </a:r>
            <a:r>
              <a:rPr lang="en-US" sz="1600" dirty="0" smtClean="0"/>
              <a:t>" name="VIN" </a:t>
            </a:r>
            <a:r>
              <a:rPr lang="en-US" sz="1600" dirty="0" err="1" smtClean="0"/>
              <a:t>eType</a:t>
            </a:r>
            <a:r>
              <a:rPr lang="en-US" sz="1600" dirty="0" smtClean="0"/>
              <a:t>="</a:t>
            </a:r>
            <a:r>
              <a:rPr lang="en-US" sz="1600" dirty="0" err="1" smtClean="0"/>
              <a:t>ecore:EDataType</a:t>
            </a:r>
            <a:r>
              <a:rPr lang="en-US" sz="1600" dirty="0" smtClean="0"/>
              <a:t> http://www.eclipse.org/emf/2002/Ecore#//EInt"/&gt;</a:t>
            </a:r>
          </a:p>
          <a:p>
            <a:r>
              <a:rPr lang="en-US" sz="1600" dirty="0" smtClean="0"/>
              <a:t>    &lt;</a:t>
            </a:r>
            <a:r>
              <a:rPr lang="en-US" sz="1600" dirty="0" err="1" smtClean="0"/>
              <a:t>eStructuralFeatures</a:t>
            </a:r>
            <a:r>
              <a:rPr lang="en-US" sz="1600" dirty="0" smtClean="0"/>
              <a:t> </a:t>
            </a:r>
            <a:r>
              <a:rPr lang="en-US" sz="1600" dirty="0" err="1" smtClean="0"/>
              <a:t>xsi:type</a:t>
            </a:r>
            <a:r>
              <a:rPr lang="en-US" sz="1600" dirty="0" smtClean="0"/>
              <a:t>="</a:t>
            </a:r>
            <a:r>
              <a:rPr lang="en-US" sz="1600" dirty="0" err="1" smtClean="0"/>
              <a:t>ecore:EReference</a:t>
            </a:r>
            <a:r>
              <a:rPr lang="en-US" sz="1600" dirty="0" smtClean="0"/>
              <a:t>" name="engine" </a:t>
            </a:r>
            <a:r>
              <a:rPr lang="en-US" sz="1600" dirty="0" err="1" smtClean="0"/>
              <a:t>lowerBound</a:t>
            </a:r>
            <a:r>
              <a:rPr lang="en-US" sz="1600" dirty="0" smtClean="0"/>
              <a:t>="1"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eType</a:t>
            </a:r>
            <a:r>
              <a:rPr lang="en-US" sz="1600" dirty="0" smtClean="0"/>
              <a:t>="#//Engine"/&gt;</a:t>
            </a:r>
          </a:p>
          <a:p>
            <a:r>
              <a:rPr lang="en-US" sz="1600" dirty="0" smtClean="0"/>
              <a:t>  &lt;/</a:t>
            </a:r>
            <a:r>
              <a:rPr lang="en-US" sz="1600" dirty="0" err="1" smtClean="0"/>
              <a:t>eClassifiers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  &lt;</a:t>
            </a:r>
            <a:r>
              <a:rPr lang="en-US" sz="1600" dirty="0" err="1" smtClean="0"/>
              <a:t>eClassifiers</a:t>
            </a:r>
            <a:r>
              <a:rPr lang="en-US" sz="1600" dirty="0" smtClean="0"/>
              <a:t> </a:t>
            </a:r>
            <a:r>
              <a:rPr lang="en-US" sz="1600" dirty="0" err="1" smtClean="0"/>
              <a:t>xsi:type</a:t>
            </a:r>
            <a:r>
              <a:rPr lang="en-US" sz="1600" dirty="0" smtClean="0"/>
              <a:t>="</a:t>
            </a:r>
            <a:r>
              <a:rPr lang="en-US" sz="1600" dirty="0" err="1" smtClean="0"/>
              <a:t>ecore:EClass</a:t>
            </a:r>
            <a:r>
              <a:rPr lang="en-US" sz="1600" dirty="0" smtClean="0"/>
              <a:t>" name="Engine"&gt;</a:t>
            </a:r>
          </a:p>
          <a:p>
            <a:r>
              <a:rPr lang="en-US" sz="1600" dirty="0" smtClean="0"/>
              <a:t>    &lt;</a:t>
            </a:r>
            <a:r>
              <a:rPr lang="en-US" sz="1600" dirty="0" err="1" smtClean="0"/>
              <a:t>eOperations</a:t>
            </a:r>
            <a:r>
              <a:rPr lang="en-US" sz="1600" dirty="0" smtClean="0"/>
              <a:t> name="Start" </a:t>
            </a:r>
            <a:r>
              <a:rPr lang="en-US" sz="1600" dirty="0" err="1" smtClean="0"/>
              <a:t>eType</a:t>
            </a:r>
            <a:r>
              <a:rPr lang="en-US" sz="1600" dirty="0" smtClean="0"/>
              <a:t>="</a:t>
            </a:r>
            <a:r>
              <a:rPr lang="en-US" sz="1600" dirty="0" err="1" smtClean="0"/>
              <a:t>ecore:EDataType</a:t>
            </a:r>
            <a:r>
              <a:rPr lang="en-US" sz="1600" dirty="0" smtClean="0"/>
              <a:t> http://www.eclipse.org/emf/2002/Ecore#//EBoolean"/&gt;</a:t>
            </a:r>
          </a:p>
          <a:p>
            <a:r>
              <a:rPr lang="en-US" sz="1600" dirty="0" smtClean="0"/>
              <a:t>    &lt;</a:t>
            </a:r>
            <a:r>
              <a:rPr lang="en-US" sz="1600" dirty="0" err="1" smtClean="0"/>
              <a:t>eStructuralFeatures</a:t>
            </a:r>
            <a:r>
              <a:rPr lang="en-US" sz="1600" dirty="0" smtClean="0"/>
              <a:t> </a:t>
            </a:r>
            <a:r>
              <a:rPr lang="en-US" sz="1600" dirty="0" err="1" smtClean="0"/>
              <a:t>xsi:type</a:t>
            </a:r>
            <a:r>
              <a:rPr lang="en-US" sz="1600" dirty="0" smtClean="0"/>
              <a:t>="</a:t>
            </a:r>
            <a:r>
              <a:rPr lang="en-US" sz="1600" dirty="0" err="1" smtClean="0"/>
              <a:t>ecore:EAttribute</a:t>
            </a:r>
            <a:r>
              <a:rPr lang="en-US" sz="1600" dirty="0" smtClean="0"/>
              <a:t>" name="</a:t>
            </a:r>
            <a:r>
              <a:rPr lang="en-US" sz="1600" dirty="0" err="1" smtClean="0"/>
              <a:t>numCylinders</a:t>
            </a:r>
            <a:r>
              <a:rPr lang="en-US" sz="1600" dirty="0" smtClean="0"/>
              <a:t>" </a:t>
            </a:r>
            <a:r>
              <a:rPr lang="en-US" sz="1600" dirty="0" err="1" smtClean="0"/>
              <a:t>eType</a:t>
            </a:r>
            <a:r>
              <a:rPr lang="en-US" sz="1600" dirty="0" smtClean="0"/>
              <a:t>="</a:t>
            </a:r>
            <a:r>
              <a:rPr lang="en-US" sz="1600" dirty="0" err="1" smtClean="0"/>
              <a:t>ecore:EDataType</a:t>
            </a:r>
            <a:r>
              <a:rPr lang="en-US" sz="1600" dirty="0" smtClean="0"/>
              <a:t> http://www.eclipse.org/emf/2002/Ecore#//EInt"/&gt;</a:t>
            </a:r>
          </a:p>
          <a:p>
            <a:r>
              <a:rPr lang="en-US" sz="1600" dirty="0" smtClean="0"/>
              <a:t>    &lt;</a:t>
            </a:r>
            <a:r>
              <a:rPr lang="en-US" sz="1600" dirty="0" err="1" smtClean="0"/>
              <a:t>eStructuralFeatures</a:t>
            </a:r>
            <a:r>
              <a:rPr lang="en-US" sz="1600" dirty="0" smtClean="0"/>
              <a:t> </a:t>
            </a:r>
            <a:r>
              <a:rPr lang="en-US" sz="1600" dirty="0" err="1" smtClean="0"/>
              <a:t>xsi:type</a:t>
            </a:r>
            <a:r>
              <a:rPr lang="en-US" sz="1600" dirty="0" smtClean="0"/>
              <a:t>="</a:t>
            </a:r>
            <a:r>
              <a:rPr lang="en-US" sz="1600" dirty="0" err="1" smtClean="0"/>
              <a:t>ecore:EAttribute</a:t>
            </a:r>
            <a:r>
              <a:rPr lang="en-US" sz="1600" dirty="0" smtClean="0"/>
              <a:t>" name="</a:t>
            </a:r>
            <a:r>
              <a:rPr lang="en-US" sz="1600" dirty="0" err="1" smtClean="0"/>
              <a:t>horsePower</a:t>
            </a:r>
            <a:r>
              <a:rPr lang="en-US" sz="1600" dirty="0" smtClean="0"/>
              <a:t>" </a:t>
            </a:r>
            <a:r>
              <a:rPr lang="en-US" sz="1600" dirty="0" err="1" smtClean="0"/>
              <a:t>eType</a:t>
            </a:r>
            <a:r>
              <a:rPr lang="en-US" sz="1600" dirty="0" smtClean="0"/>
              <a:t>="</a:t>
            </a:r>
            <a:r>
              <a:rPr lang="en-US" sz="1600" dirty="0" err="1" smtClean="0"/>
              <a:t>ecore:EDataType</a:t>
            </a:r>
            <a:r>
              <a:rPr lang="en-US" sz="1600" dirty="0" smtClean="0"/>
              <a:t> http://www.eclipse.org/emf/2002/Ecore#//EFloat"/&gt;</a:t>
            </a:r>
          </a:p>
          <a:p>
            <a:r>
              <a:rPr lang="en-US" sz="1600" dirty="0" smtClean="0"/>
              <a:t>    &lt;</a:t>
            </a:r>
            <a:r>
              <a:rPr lang="en-US" sz="1600" dirty="0" err="1" smtClean="0"/>
              <a:t>eStructuralFeatures</a:t>
            </a:r>
            <a:r>
              <a:rPr lang="en-US" sz="1600" dirty="0" smtClean="0"/>
              <a:t> </a:t>
            </a:r>
            <a:r>
              <a:rPr lang="en-US" sz="1600" dirty="0" err="1" smtClean="0"/>
              <a:t>xsi:type</a:t>
            </a:r>
            <a:r>
              <a:rPr lang="en-US" sz="1600" dirty="0" smtClean="0"/>
              <a:t>="</a:t>
            </a:r>
            <a:r>
              <a:rPr lang="en-US" sz="1600" dirty="0" err="1" smtClean="0"/>
              <a:t>ecore:EAttribute</a:t>
            </a:r>
            <a:r>
              <a:rPr lang="en-US" sz="1600" dirty="0" smtClean="0"/>
              <a:t>" name="manufacturer" </a:t>
            </a:r>
            <a:r>
              <a:rPr lang="en-US" sz="1600" dirty="0" err="1" smtClean="0"/>
              <a:t>eType</a:t>
            </a:r>
            <a:r>
              <a:rPr lang="en-US" sz="1600" dirty="0" smtClean="0"/>
              <a:t>="</a:t>
            </a:r>
            <a:r>
              <a:rPr lang="en-US" sz="1600" dirty="0" err="1" smtClean="0"/>
              <a:t>ecore:EDataType</a:t>
            </a:r>
            <a:r>
              <a:rPr lang="en-US" sz="1600" dirty="0" smtClean="0"/>
              <a:t> http://www.eclipse.org/emf/2002/Ecore#//EString"/&gt;</a:t>
            </a:r>
          </a:p>
          <a:p>
            <a:r>
              <a:rPr lang="en-US" sz="1600" dirty="0" smtClean="0"/>
              <a:t>  &lt;/</a:t>
            </a:r>
            <a:r>
              <a:rPr lang="en-US" sz="1600" dirty="0" err="1" smtClean="0"/>
              <a:t>eClassifiers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&lt;/</a:t>
            </a:r>
            <a:r>
              <a:rPr lang="en-US" sz="1600" dirty="0" err="1" smtClean="0"/>
              <a:t>ecore:EPackage</a:t>
            </a:r>
            <a:r>
              <a:rPr lang="en-US" sz="1600" dirty="0" smtClean="0"/>
              <a:t>&gt;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676400" y="0"/>
            <a:ext cx="601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Test 7:</a:t>
            </a:r>
          </a:p>
          <a:p>
            <a:pPr algn="ctr"/>
            <a:r>
              <a:rPr lang="en-US" sz="2800" b="1" dirty="0" err="1" smtClean="0"/>
              <a:t>Reference.ecore</a:t>
            </a:r>
            <a:endParaRPr lang="en-US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Tests 1-8</a:t>
            </a:r>
          </a:p>
          <a:p>
            <a:r>
              <a:rPr lang="en-US" dirty="0" smtClean="0"/>
              <a:t>Appendix A:  </a:t>
            </a:r>
            <a:r>
              <a:rPr lang="en-US" dirty="0" err="1" smtClean="0"/>
              <a:t>Ecore</a:t>
            </a:r>
            <a:r>
              <a:rPr lang="en-US" dirty="0" smtClean="0"/>
              <a:t> files used in unit test</a:t>
            </a:r>
          </a:p>
          <a:p>
            <a:r>
              <a:rPr lang="en-US" dirty="0" smtClean="0"/>
              <a:t>Appendix B:  How to do unit test of DiagramFactory.java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400" y="0"/>
            <a:ext cx="601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Test 8:</a:t>
            </a:r>
          </a:p>
          <a:p>
            <a:pPr algn="ctr"/>
            <a:r>
              <a:rPr lang="en-US" sz="2800" b="1" dirty="0" err="1" smtClean="0"/>
              <a:t>Relationship.ecore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1219200"/>
            <a:ext cx="8686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&lt;?xml version="1.0" encoding="UTF-8"?&gt;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ecore:EPackage</a:t>
            </a:r>
            <a:r>
              <a:rPr lang="en-US" dirty="0" smtClean="0"/>
              <a:t> </a:t>
            </a:r>
            <a:r>
              <a:rPr lang="en-US" dirty="0" err="1" smtClean="0"/>
              <a:t>xmi:version</a:t>
            </a:r>
            <a:r>
              <a:rPr lang="en-US" dirty="0" smtClean="0"/>
              <a:t>="2.0" </a:t>
            </a:r>
            <a:r>
              <a:rPr lang="en-US" dirty="0" err="1" smtClean="0"/>
              <a:t>xmlns:xmi</a:t>
            </a:r>
            <a:r>
              <a:rPr lang="en-US" dirty="0" smtClean="0"/>
              <a:t>="http://www.omg.org/XMI" </a:t>
            </a:r>
            <a:r>
              <a:rPr lang="en-US" dirty="0" err="1" smtClean="0"/>
              <a:t>xmlns:xsi</a:t>
            </a:r>
            <a:r>
              <a:rPr lang="en-US" dirty="0" smtClean="0"/>
              <a:t>="http://www.w3.org/2001/XMLSchema-instance"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xmlns:ecore</a:t>
            </a:r>
            <a:r>
              <a:rPr lang="en-US" dirty="0" smtClean="0"/>
              <a:t>="http://www.eclipse.org/emf/2002/Ecore" name="relationship" </a:t>
            </a:r>
            <a:r>
              <a:rPr lang="en-US" dirty="0" err="1" smtClean="0"/>
              <a:t>nsURI</a:t>
            </a:r>
            <a:r>
              <a:rPr lang="en-US" dirty="0" smtClean="0"/>
              <a:t>="http://relationship/1.0" </a:t>
            </a:r>
            <a:r>
              <a:rPr lang="en-US" dirty="0" err="1" smtClean="0"/>
              <a:t>nsPrefix</a:t>
            </a:r>
            <a:r>
              <a:rPr lang="en-US" dirty="0" smtClean="0"/>
              <a:t>="relationship"&gt;</a:t>
            </a:r>
          </a:p>
          <a:p>
            <a:r>
              <a:rPr lang="en-US" dirty="0" smtClean="0"/>
              <a:t>  &lt;</a:t>
            </a:r>
            <a:r>
              <a:rPr lang="en-US" dirty="0" err="1" smtClean="0"/>
              <a:t>eAnnotations</a:t>
            </a:r>
            <a:r>
              <a:rPr lang="en-US" dirty="0" smtClean="0"/>
              <a:t> source="This is a comment"&gt;</a:t>
            </a:r>
          </a:p>
          <a:p>
            <a:r>
              <a:rPr lang="en-US" dirty="0" smtClean="0"/>
              <a:t>    &lt;details key="</a:t>
            </a:r>
            <a:r>
              <a:rPr lang="en-US" dirty="0" err="1" smtClean="0"/>
              <a:t>notsure</a:t>
            </a:r>
            <a:r>
              <a:rPr lang="en-US" dirty="0" smtClean="0"/>
              <a:t> what this is"/&gt;</a:t>
            </a:r>
          </a:p>
          <a:p>
            <a:r>
              <a:rPr lang="en-US" dirty="0" smtClean="0"/>
              <a:t>  &lt;/</a:t>
            </a:r>
            <a:r>
              <a:rPr lang="en-US" dirty="0" err="1" smtClean="0"/>
              <a:t>eAnnotations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&lt;</a:t>
            </a:r>
            <a:r>
              <a:rPr lang="en-US" dirty="0" err="1" smtClean="0"/>
              <a:t>eClassifiers</a:t>
            </a:r>
            <a:r>
              <a:rPr lang="en-US" dirty="0" smtClean="0"/>
              <a:t> </a:t>
            </a:r>
            <a:r>
              <a:rPr lang="en-US" dirty="0" err="1" smtClean="0"/>
              <a:t>xsi:type</a:t>
            </a:r>
            <a:r>
              <a:rPr lang="en-US" dirty="0" smtClean="0"/>
              <a:t>="</a:t>
            </a:r>
            <a:r>
              <a:rPr lang="en-US" dirty="0" err="1" smtClean="0"/>
              <a:t>ecore:EClass</a:t>
            </a:r>
            <a:r>
              <a:rPr lang="en-US" dirty="0" smtClean="0"/>
              <a:t>" name="books"&gt;</a:t>
            </a:r>
          </a:p>
          <a:p>
            <a:r>
              <a:rPr lang="en-US" dirty="0" smtClean="0"/>
              <a:t>    &lt;</a:t>
            </a:r>
            <a:r>
              <a:rPr lang="en-US" dirty="0" err="1" smtClean="0"/>
              <a:t>eStructuralFeatures</a:t>
            </a:r>
            <a:r>
              <a:rPr lang="en-US" dirty="0" smtClean="0"/>
              <a:t> </a:t>
            </a:r>
            <a:r>
              <a:rPr lang="en-US" dirty="0" err="1" smtClean="0"/>
              <a:t>xsi:type</a:t>
            </a:r>
            <a:r>
              <a:rPr lang="en-US" dirty="0" smtClean="0"/>
              <a:t>="</a:t>
            </a:r>
            <a:r>
              <a:rPr lang="en-US" dirty="0" err="1" smtClean="0"/>
              <a:t>ecore:EReference</a:t>
            </a:r>
            <a:r>
              <a:rPr lang="en-US" dirty="0" smtClean="0"/>
              <a:t>" name="writes" </a:t>
            </a:r>
            <a:r>
              <a:rPr lang="en-US" dirty="0" err="1" smtClean="0"/>
              <a:t>lowerBound</a:t>
            </a:r>
            <a:r>
              <a:rPr lang="en-US" dirty="0" smtClean="0"/>
              <a:t>="1"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upperBound</a:t>
            </a:r>
            <a:r>
              <a:rPr lang="en-US" dirty="0" smtClean="0"/>
              <a:t>="-1" </a:t>
            </a:r>
            <a:r>
              <a:rPr lang="en-US" dirty="0" err="1" smtClean="0"/>
              <a:t>eType</a:t>
            </a:r>
            <a:r>
              <a:rPr lang="en-US" dirty="0" smtClean="0"/>
              <a:t>="#//Author"/&gt;</a:t>
            </a:r>
          </a:p>
          <a:p>
            <a:r>
              <a:rPr lang="en-US" dirty="0" smtClean="0"/>
              <a:t>  &lt;/</a:t>
            </a:r>
            <a:r>
              <a:rPr lang="en-US" dirty="0" err="1" smtClean="0"/>
              <a:t>eClassifiers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&lt;</a:t>
            </a:r>
            <a:r>
              <a:rPr lang="en-US" dirty="0" err="1" smtClean="0"/>
              <a:t>eClassifiers</a:t>
            </a:r>
            <a:r>
              <a:rPr lang="en-US" dirty="0" smtClean="0"/>
              <a:t> </a:t>
            </a:r>
            <a:r>
              <a:rPr lang="en-US" dirty="0" err="1" smtClean="0"/>
              <a:t>xsi:type</a:t>
            </a:r>
            <a:r>
              <a:rPr lang="en-US" dirty="0" smtClean="0"/>
              <a:t>="</a:t>
            </a:r>
            <a:r>
              <a:rPr lang="en-US" dirty="0" err="1" smtClean="0"/>
              <a:t>ecore:EClass</a:t>
            </a:r>
            <a:r>
              <a:rPr lang="en-US" dirty="0" smtClean="0"/>
              <a:t>" name="Author"/&gt;</a:t>
            </a:r>
          </a:p>
          <a:p>
            <a:r>
              <a:rPr lang="en-US" dirty="0" smtClean="0"/>
              <a:t>  &lt;</a:t>
            </a:r>
            <a:r>
              <a:rPr lang="en-US" dirty="0" err="1" smtClean="0"/>
              <a:t>eClassifiers</a:t>
            </a:r>
            <a:r>
              <a:rPr lang="en-US" dirty="0" smtClean="0"/>
              <a:t> </a:t>
            </a:r>
            <a:r>
              <a:rPr lang="en-US" dirty="0" err="1" smtClean="0"/>
              <a:t>xsi:type</a:t>
            </a:r>
            <a:r>
              <a:rPr lang="en-US" dirty="0" smtClean="0"/>
              <a:t>="</a:t>
            </a:r>
            <a:r>
              <a:rPr lang="en-US" dirty="0" err="1" smtClean="0"/>
              <a:t>ecore:EClass</a:t>
            </a:r>
            <a:r>
              <a:rPr lang="en-US" dirty="0" smtClean="0"/>
              <a:t>" name="shelf"&gt;</a:t>
            </a:r>
          </a:p>
          <a:p>
            <a:r>
              <a:rPr lang="en-US" dirty="0" smtClean="0"/>
              <a:t>    &lt;</a:t>
            </a:r>
            <a:r>
              <a:rPr lang="en-US" dirty="0" err="1" smtClean="0"/>
              <a:t>eStructuralFeatures</a:t>
            </a:r>
            <a:r>
              <a:rPr lang="en-US" dirty="0" smtClean="0"/>
              <a:t> </a:t>
            </a:r>
            <a:r>
              <a:rPr lang="en-US" dirty="0" err="1" smtClean="0"/>
              <a:t>xsi:type</a:t>
            </a:r>
            <a:r>
              <a:rPr lang="en-US" dirty="0" smtClean="0"/>
              <a:t>="</a:t>
            </a:r>
            <a:r>
              <a:rPr lang="en-US" dirty="0" err="1" smtClean="0"/>
              <a:t>ecore:EReference</a:t>
            </a:r>
            <a:r>
              <a:rPr lang="en-US" dirty="0" smtClean="0"/>
              <a:t>" name="holds" </a:t>
            </a:r>
            <a:r>
              <a:rPr lang="en-US" dirty="0" err="1" smtClean="0"/>
              <a:t>upperBound</a:t>
            </a:r>
            <a:r>
              <a:rPr lang="en-US" dirty="0" smtClean="0"/>
              <a:t>="-1"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eType</a:t>
            </a:r>
            <a:r>
              <a:rPr lang="en-US" dirty="0" smtClean="0"/>
              <a:t>="#//books"/&gt;</a:t>
            </a:r>
          </a:p>
          <a:p>
            <a:r>
              <a:rPr lang="en-US" dirty="0" smtClean="0"/>
              <a:t>  &lt;/</a:t>
            </a:r>
            <a:r>
              <a:rPr lang="en-US" dirty="0" err="1" smtClean="0"/>
              <a:t>eClassifiers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ecore:EPackage</a:t>
            </a:r>
            <a:r>
              <a:rPr lang="en-US" dirty="0" smtClean="0"/>
              <a:t>&gt;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229600" cy="2239962"/>
          </a:xfrm>
        </p:spPr>
        <p:txBody>
          <a:bodyPr>
            <a:normAutofit/>
          </a:bodyPr>
          <a:lstStyle/>
          <a:p>
            <a:r>
              <a:rPr lang="en-US" dirty="0" smtClean="0"/>
              <a:t>Appendix B: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to do unit test of DiagramFactory.java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unit test of </a:t>
            </a:r>
            <a:r>
              <a:rPr lang="en-US" dirty="0" err="1" smtClean="0"/>
              <a:t>DiagramFactory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Set up the environment –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400"/>
          </a:xfrm>
        </p:spPr>
        <p:txBody>
          <a:bodyPr/>
          <a:lstStyle/>
          <a:p>
            <a:r>
              <a:rPr lang="en-US" dirty="0" smtClean="0"/>
              <a:t>Download from SVN the most recent DiagramFactory.java and EcoreParser.java to a new Project in Eclipse (that has </a:t>
            </a:r>
            <a:r>
              <a:rPr lang="en-US" dirty="0" err="1" smtClean="0"/>
              <a:t>emf</a:t>
            </a:r>
            <a:r>
              <a:rPr lang="en-US" dirty="0" smtClean="0"/>
              <a:t> installed)</a:t>
            </a:r>
          </a:p>
          <a:p>
            <a:r>
              <a:rPr lang="en-US" dirty="0" smtClean="0"/>
              <a:t>Add the additional .jar files that you need for this to compile</a:t>
            </a:r>
          </a:p>
          <a:p>
            <a:endParaRPr lang="en-US" dirty="0" smtClean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4191000"/>
            <a:ext cx="37909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unit test of </a:t>
            </a:r>
            <a:r>
              <a:rPr lang="en-US" dirty="0" err="1" smtClean="0"/>
              <a:t>DiagramFactory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Set up the environment –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400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/>
              <a:t>DiagramFactory</a:t>
            </a:r>
            <a:r>
              <a:rPr lang="en-US" dirty="0" smtClean="0"/>
              <a:t> includes a “main” that can be used as a unit test.</a:t>
            </a:r>
          </a:p>
          <a:p>
            <a:r>
              <a:rPr lang="en-US" dirty="0" smtClean="0"/>
              <a:t>Setup the </a:t>
            </a:r>
            <a:r>
              <a:rPr lang="en-US" dirty="0" err="1" smtClean="0"/>
              <a:t>args</a:t>
            </a:r>
            <a:r>
              <a:rPr lang="en-US" dirty="0" smtClean="0"/>
              <a:t> for main in Eclipse:</a:t>
            </a:r>
          </a:p>
          <a:p>
            <a:pPr lvl="1"/>
            <a:r>
              <a:rPr lang="en-US" dirty="0" smtClean="0"/>
              <a:t>Run-&gt;</a:t>
            </a:r>
            <a:r>
              <a:rPr lang="en-US" dirty="0" err="1" smtClean="0"/>
              <a:t>RunConfigurations</a:t>
            </a:r>
            <a:r>
              <a:rPr lang="en-US" dirty="0" smtClean="0"/>
              <a:t>-&gt;Arguments</a:t>
            </a:r>
          </a:p>
          <a:p>
            <a:pPr lvl="1">
              <a:buNone/>
            </a:pPr>
            <a:r>
              <a:rPr lang="en-US" dirty="0" smtClean="0"/>
              <a:t>Where you put one </a:t>
            </a:r>
            <a:r>
              <a:rPr lang="en-US" dirty="0" err="1" smtClean="0"/>
              <a:t>arg</a:t>
            </a:r>
            <a:r>
              <a:rPr lang="en-US" dirty="0" smtClean="0"/>
              <a:t> per line</a:t>
            </a:r>
          </a:p>
          <a:p>
            <a:pPr lvl="1">
              <a:buNone/>
            </a:pPr>
            <a:r>
              <a:rPr lang="en-US" dirty="0" smtClean="0"/>
              <a:t>Arg1:  represents the path from this dir to where the files will be located (I used “” as I put the </a:t>
            </a:r>
            <a:r>
              <a:rPr lang="en-US" dirty="0" err="1" smtClean="0"/>
              <a:t>ecore</a:t>
            </a:r>
            <a:r>
              <a:rPr lang="en-US" dirty="0" smtClean="0"/>
              <a:t> file at same level as </a:t>
            </a:r>
            <a:r>
              <a:rPr lang="en-US" dirty="0" err="1" smtClean="0"/>
              <a:t>src</a:t>
            </a:r>
            <a:r>
              <a:rPr lang="en-US" dirty="0" smtClean="0"/>
              <a:t> </a:t>
            </a:r>
            <a:r>
              <a:rPr lang="en-US" dirty="0" err="1" smtClean="0"/>
              <a:t>pkg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/>
              <a:t>Arg2: name of the </a:t>
            </a:r>
            <a:r>
              <a:rPr lang="en-US" dirty="0" err="1" smtClean="0"/>
              <a:t>ecore</a:t>
            </a:r>
            <a:r>
              <a:rPr lang="en-US" dirty="0" smtClean="0"/>
              <a:t> file at that path</a:t>
            </a:r>
          </a:p>
          <a:p>
            <a:pPr lvl="1">
              <a:buNone/>
            </a:pPr>
            <a:r>
              <a:rPr lang="en-US" dirty="0" smtClean="0"/>
              <a:t>Arg3: path of the location of the UMLGraph.jar on your laptop</a:t>
            </a:r>
          </a:p>
          <a:p>
            <a:pPr lvl="1">
              <a:buNone/>
            </a:pPr>
            <a:r>
              <a:rPr lang="en-US" dirty="0" smtClean="0"/>
              <a:t>(please follow the instructions for UMLGraph.jar on how to install on your laptop. </a:t>
            </a:r>
            <a:r>
              <a:rPr lang="en-US" b="1" i="1" dirty="0" smtClean="0"/>
              <a:t>Attention:</a:t>
            </a:r>
            <a:r>
              <a:rPr lang="en-US" dirty="0" smtClean="0"/>
              <a:t> </a:t>
            </a:r>
            <a:r>
              <a:rPr lang="en-US" dirty="0" smtClean="0"/>
              <a:t>Copy tools.jar </a:t>
            </a:r>
            <a:r>
              <a:rPr lang="en-US" dirty="0" smtClean="0"/>
              <a:t>from local java directory (e.g. C:\Program Files\Java\jdk1.7.0\lib), </a:t>
            </a:r>
            <a:r>
              <a:rPr lang="en-US" dirty="0" smtClean="0"/>
              <a:t>put tools.jar </a:t>
            </a:r>
            <a:r>
              <a:rPr lang="en-US" dirty="0" smtClean="0"/>
              <a:t>and UmlGraph.jar in the </a:t>
            </a:r>
            <a:r>
              <a:rPr lang="en-US" u="sng" dirty="0" smtClean="0"/>
              <a:t>same directory</a:t>
            </a:r>
            <a:r>
              <a:rPr lang="en-US" dirty="0" smtClean="0"/>
              <a:t>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(Also Remember that on windows, sometimes you have to use \\ instead of just \ for path names.)</a:t>
            </a:r>
          </a:p>
          <a:p>
            <a:pPr lvl="1"/>
            <a:endParaRPr lang="en-US" dirty="0" smtClean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4267200"/>
            <a:ext cx="5029201" cy="2102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unit test of </a:t>
            </a:r>
            <a:r>
              <a:rPr lang="en-US" dirty="0" err="1" smtClean="0"/>
              <a:t>DiagramFactory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Create an </a:t>
            </a:r>
            <a:r>
              <a:rPr lang="en-US" dirty="0" err="1" smtClean="0"/>
              <a:t>ecore</a:t>
            </a:r>
            <a:r>
              <a:rPr lang="en-US" dirty="0" smtClean="0"/>
              <a:t> file –part 1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400"/>
          </a:xfrm>
        </p:spPr>
        <p:txBody>
          <a:bodyPr>
            <a:normAutofit/>
          </a:bodyPr>
          <a:lstStyle/>
          <a:p>
            <a:r>
              <a:rPr lang="en-US" dirty="0" smtClean="0"/>
              <a:t>Using Eclipse:</a:t>
            </a:r>
          </a:p>
          <a:p>
            <a:r>
              <a:rPr lang="en-US" dirty="0" smtClean="0"/>
              <a:t>File-&gt;New-&gt;</a:t>
            </a:r>
            <a:r>
              <a:rPr lang="en-US" dirty="0" err="1" smtClean="0"/>
              <a:t>EcoreDiagram</a:t>
            </a:r>
            <a:endParaRPr lang="en-US" dirty="0" smtClean="0"/>
          </a:p>
          <a:p>
            <a:r>
              <a:rPr lang="en-US" dirty="0" smtClean="0"/>
              <a:t>In the tab, give it the directory of your project (For me it was CreatePng2)</a:t>
            </a:r>
          </a:p>
          <a:p>
            <a:pPr lvl="1"/>
            <a:endParaRPr lang="en-US" dirty="0" smtClean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4038600"/>
            <a:ext cx="5656172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unit test of </a:t>
            </a:r>
            <a:r>
              <a:rPr lang="en-US" dirty="0" err="1" smtClean="0"/>
              <a:t>DiagramFactory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Create an </a:t>
            </a:r>
            <a:r>
              <a:rPr lang="en-US" dirty="0" err="1" smtClean="0"/>
              <a:t>ecore</a:t>
            </a:r>
            <a:r>
              <a:rPr lang="en-US" dirty="0" smtClean="0"/>
              <a:t> file –part 2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rmAutofit/>
          </a:bodyPr>
          <a:lstStyle/>
          <a:p>
            <a:r>
              <a:rPr lang="en-US" dirty="0" smtClean="0"/>
              <a:t>Within that directory it will create two files:</a:t>
            </a:r>
          </a:p>
          <a:p>
            <a:pPr lvl="1"/>
            <a:r>
              <a:rPr lang="en-US" dirty="0" smtClean="0"/>
              <a:t>&lt;Filename&gt;.</a:t>
            </a:r>
            <a:r>
              <a:rPr lang="en-US" dirty="0" err="1" smtClean="0"/>
              <a:t>ecore</a:t>
            </a:r>
            <a:endParaRPr lang="en-US" dirty="0" smtClean="0"/>
          </a:p>
          <a:p>
            <a:pPr lvl="1"/>
            <a:r>
              <a:rPr lang="en-US" dirty="0" smtClean="0"/>
              <a:t>&lt;Filename&gt;.</a:t>
            </a:r>
            <a:r>
              <a:rPr lang="en-US" dirty="0" err="1" smtClean="0"/>
              <a:t>ecorediag</a:t>
            </a:r>
            <a:endParaRPr lang="en-US" dirty="0" smtClean="0"/>
          </a:p>
          <a:p>
            <a:r>
              <a:rPr lang="en-US" dirty="0" smtClean="0"/>
              <a:t>Double click on the &lt;Filename&gt;.</a:t>
            </a:r>
            <a:r>
              <a:rPr lang="en-US" dirty="0" err="1" smtClean="0"/>
              <a:t>ecore.diag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(Hint:  you might have to do:</a:t>
            </a:r>
          </a:p>
          <a:p>
            <a:pPr lvl="1">
              <a:buNone/>
            </a:pPr>
            <a:r>
              <a:rPr lang="en-US" dirty="0" smtClean="0"/>
              <a:t>          Window-&gt;</a:t>
            </a:r>
            <a:r>
              <a:rPr lang="en-US" dirty="0" err="1" smtClean="0"/>
              <a:t>OpenPerspective</a:t>
            </a:r>
            <a:r>
              <a:rPr lang="en-US" dirty="0" smtClean="0"/>
              <a:t>-&gt;Other-&gt;</a:t>
            </a:r>
            <a:r>
              <a:rPr lang="en-US" dirty="0" err="1" smtClean="0"/>
              <a:t>Ecore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This should display an area as shown on next page: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unit test of </a:t>
            </a:r>
            <a:r>
              <a:rPr lang="en-US" dirty="0" err="1" smtClean="0"/>
              <a:t>DiagramFactory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Create an </a:t>
            </a:r>
            <a:r>
              <a:rPr lang="en-US" dirty="0" err="1" smtClean="0"/>
              <a:t>ecore</a:t>
            </a:r>
            <a:r>
              <a:rPr lang="en-US" dirty="0" smtClean="0"/>
              <a:t> file –part 3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76401"/>
            <a:ext cx="66008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5334000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create a diagram, click on an object in the palette (such as </a:t>
            </a:r>
            <a:r>
              <a:rPr lang="en-US" dirty="0" err="1" smtClean="0"/>
              <a:t>Eclass</a:t>
            </a:r>
            <a:r>
              <a:rPr lang="en-US" dirty="0" smtClean="0"/>
              <a:t>), then click on a spot on the canvas.</a:t>
            </a:r>
          </a:p>
          <a:p>
            <a:r>
              <a:rPr lang="en-US" dirty="0" smtClean="0"/>
              <a:t>After editing, use File-Save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unit test of </a:t>
            </a:r>
            <a:r>
              <a:rPr lang="en-US" dirty="0" err="1" smtClean="0"/>
              <a:t>DiagramFactory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Running </a:t>
            </a:r>
            <a:r>
              <a:rPr lang="en-US" dirty="0" err="1" smtClean="0"/>
              <a:t>DiagramFactory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828800"/>
            <a:ext cx="8686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In your project Explorer (left side) double click on </a:t>
            </a:r>
            <a:r>
              <a:rPr lang="en-US" sz="2400" dirty="0" err="1" smtClean="0"/>
              <a:t>DiagramFactory</a:t>
            </a:r>
            <a:r>
              <a:rPr lang="en-US" sz="2400" dirty="0" smtClean="0"/>
              <a:t>. 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Now you should be able to edit the parameters in Run-  </a:t>
            </a:r>
            <a:r>
              <a:rPr lang="en-US" sz="2400" dirty="0" err="1" smtClean="0"/>
              <a:t>RunConfigurations</a:t>
            </a:r>
            <a:r>
              <a:rPr lang="en-US" sz="2400" dirty="0" smtClean="0"/>
              <a:t> as described earlier.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Enter your new </a:t>
            </a:r>
            <a:r>
              <a:rPr lang="en-US" sz="2400" dirty="0" err="1" smtClean="0"/>
              <a:t>ecore</a:t>
            </a:r>
            <a:r>
              <a:rPr lang="en-US" sz="2400" dirty="0" smtClean="0"/>
              <a:t> file name as the second parameter, and click run.  Also, you might want to use Window-&gt;</a:t>
            </a:r>
            <a:r>
              <a:rPr lang="en-US" sz="2400" dirty="0" err="1" smtClean="0"/>
              <a:t>OpenPerspective</a:t>
            </a:r>
            <a:r>
              <a:rPr lang="en-US" sz="2400" dirty="0" smtClean="0"/>
              <a:t> to shift back to a Java perspective if you are debugging the file.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.</a:t>
            </a:r>
            <a:r>
              <a:rPr lang="en-US" sz="2400" dirty="0" err="1" smtClean="0"/>
              <a:t>png</a:t>
            </a:r>
            <a:r>
              <a:rPr lang="en-US" sz="2400" dirty="0" smtClean="0"/>
              <a:t> file will be created in the same directory as your </a:t>
            </a:r>
            <a:r>
              <a:rPr lang="en-US" sz="2400" dirty="0" err="1" smtClean="0"/>
              <a:t>src</a:t>
            </a:r>
            <a:r>
              <a:rPr lang="en-US" sz="2400" dirty="0" smtClean="0"/>
              <a:t> </a:t>
            </a:r>
            <a:r>
              <a:rPr lang="en-US" sz="2400" dirty="0" err="1" smtClean="0"/>
              <a:t>pkg</a:t>
            </a:r>
            <a:r>
              <a:rPr lang="en-US" sz="2400" dirty="0" smtClean="0"/>
              <a:t> .  It might not show up in your project explorer, you will need to use Windows explorer to find the correct folder in your Eclipse workspace.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Enjoy and have fun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1:  </a:t>
            </a:r>
            <a:br>
              <a:rPr lang="en-US" dirty="0" smtClean="0"/>
            </a:br>
            <a:r>
              <a:rPr lang="en-US" sz="2700" b="1" dirty="0" smtClean="0"/>
              <a:t>Objective:  </a:t>
            </a:r>
            <a:r>
              <a:rPr lang="en-US" sz="2700" dirty="0"/>
              <a:t>Test </a:t>
            </a:r>
            <a:r>
              <a:rPr lang="en-US" sz="2700" dirty="0" smtClean="0"/>
              <a:t>Inheritance by </a:t>
            </a:r>
            <a:r>
              <a:rPr lang="en-US" sz="2700" dirty="0"/>
              <a:t>having three levels of inheritance</a:t>
            </a:r>
          </a:p>
        </p:txBody>
      </p:sp>
      <p:pic>
        <p:nvPicPr>
          <p:cNvPr id="4" name="Picture 3" descr="ThreeLevelsInherit.em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295400"/>
            <a:ext cx="4372586" cy="3667637"/>
          </a:xfrm>
          <a:prstGeom prst="rect">
            <a:avLst/>
          </a:prstGeom>
        </p:spPr>
      </p:pic>
      <p:pic>
        <p:nvPicPr>
          <p:cNvPr id="5" name="Picture 4" descr="ThreeLevelsInherit.eco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7400" y="1524000"/>
            <a:ext cx="1343025" cy="3457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49530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Picture of Class Diagram generated in Eclipse EMF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51054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Picture generated in Diagram Factory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56388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Result:  </a:t>
            </a:r>
            <a:r>
              <a:rPr lang="en-US" dirty="0" smtClean="0"/>
              <a:t>Passed.</a:t>
            </a:r>
          </a:p>
          <a:p>
            <a:r>
              <a:rPr lang="en-US" b="1" dirty="0" smtClean="0"/>
              <a:t>Notes:  </a:t>
            </a:r>
            <a:r>
              <a:rPr lang="en-US" dirty="0" err="1" smtClean="0"/>
              <a:t>ClubUML</a:t>
            </a:r>
            <a:r>
              <a:rPr lang="en-US" dirty="0" smtClean="0"/>
              <a:t> does not draw the package box around the classes (</a:t>
            </a:r>
            <a:r>
              <a:rPr lang="en-US" dirty="0" err="1" smtClean="0"/>
              <a:t>UMLGraph</a:t>
            </a:r>
            <a:r>
              <a:rPr lang="en-US" dirty="0" smtClean="0"/>
              <a:t> does not seem to have that ability.)</a:t>
            </a:r>
          </a:p>
          <a:p>
            <a:r>
              <a:rPr lang="en-US" b="1" dirty="0" err="1" smtClean="0"/>
              <a:t>EcoreFile</a:t>
            </a:r>
            <a:r>
              <a:rPr lang="en-US" b="1" dirty="0" smtClean="0"/>
              <a:t>:  </a:t>
            </a:r>
            <a:r>
              <a:rPr lang="en-US" dirty="0" err="1" smtClean="0"/>
              <a:t>ThreeLevelsInherit.ecore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477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2:  </a:t>
            </a:r>
            <a:br>
              <a:rPr lang="en-US" dirty="0" smtClean="0"/>
            </a:br>
            <a:r>
              <a:rPr lang="en-US" sz="2700" b="1" dirty="0" smtClean="0"/>
              <a:t>Objective</a:t>
            </a:r>
            <a:r>
              <a:rPr lang="en-US" sz="2700" dirty="0" smtClean="0"/>
              <a:t>:  </a:t>
            </a:r>
            <a:r>
              <a:rPr lang="en-US" sz="2400" dirty="0"/>
              <a:t>Test Inheritance by having three classes inherit from same class.</a:t>
            </a:r>
            <a:endParaRPr lang="en-US" sz="27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41910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Picture of Class Diagram generated in Eclipse EMF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44958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Picture generated in Diagram Factory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57912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</a:t>
            </a:r>
            <a:r>
              <a:rPr lang="en-US" dirty="0" smtClean="0"/>
              <a:t>:  Passed.</a:t>
            </a:r>
          </a:p>
          <a:p>
            <a:r>
              <a:rPr lang="en-US" b="1" dirty="0" err="1" smtClean="0"/>
              <a:t>EcoreFile</a:t>
            </a:r>
            <a:r>
              <a:rPr lang="en-US" dirty="0" smtClean="0"/>
              <a:t>:  </a:t>
            </a:r>
            <a:r>
              <a:rPr lang="en-US" dirty="0" err="1" smtClean="0"/>
              <a:t>ThreeChilds.ecore</a:t>
            </a:r>
            <a:endParaRPr lang="en-US" dirty="0"/>
          </a:p>
        </p:txBody>
      </p:sp>
      <p:pic>
        <p:nvPicPr>
          <p:cNvPr id="9" name="Picture 8" descr="ThreeChilds.em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905000"/>
            <a:ext cx="5020376" cy="2267267"/>
          </a:xfrm>
          <a:prstGeom prst="rect">
            <a:avLst/>
          </a:prstGeom>
        </p:spPr>
      </p:pic>
      <p:pic>
        <p:nvPicPr>
          <p:cNvPr id="10" name="Picture 9" descr="ThreeChilds.eco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9200" y="2057400"/>
            <a:ext cx="3490582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hreeLevelInterface.em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600200"/>
            <a:ext cx="4277322" cy="25911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477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3:  </a:t>
            </a:r>
            <a:br>
              <a:rPr lang="en-US" dirty="0" smtClean="0"/>
            </a:br>
            <a:r>
              <a:rPr lang="en-US" sz="2700" b="1" dirty="0" smtClean="0"/>
              <a:t>Objective</a:t>
            </a:r>
            <a:r>
              <a:rPr lang="en-US" sz="2700" dirty="0" smtClean="0"/>
              <a:t>:  </a:t>
            </a:r>
            <a:r>
              <a:rPr lang="en-US" sz="2400" dirty="0"/>
              <a:t>Test </a:t>
            </a:r>
            <a:r>
              <a:rPr lang="en-US" sz="2400" dirty="0" smtClean="0"/>
              <a:t>interface by having a class inherit from a class and an interface</a:t>
            </a:r>
            <a:endParaRPr lang="en-US" sz="27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0386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Picture of Class Diagram generated in Eclipse EMF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44958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Picture generated in Diagram Factory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53340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</a:t>
            </a:r>
            <a:r>
              <a:rPr lang="en-US" dirty="0" smtClean="0"/>
              <a:t>:  Passed.</a:t>
            </a:r>
          </a:p>
          <a:p>
            <a:r>
              <a:rPr lang="en-US" b="1" dirty="0" smtClean="0"/>
              <a:t>Notes</a:t>
            </a:r>
            <a:r>
              <a:rPr lang="en-US" dirty="0" smtClean="0"/>
              <a:t>:  The EMF diagram doesn’t show &lt;&lt;interface&gt;&gt; or make lines dashed, but the Diagram Factory does</a:t>
            </a:r>
          </a:p>
          <a:p>
            <a:r>
              <a:rPr lang="en-US" b="1" dirty="0" err="1" smtClean="0"/>
              <a:t>EcoreFile</a:t>
            </a:r>
            <a:r>
              <a:rPr lang="en-US" dirty="0" smtClean="0"/>
              <a:t>:  </a:t>
            </a:r>
            <a:r>
              <a:rPr lang="en-US" dirty="0" err="1"/>
              <a:t>ThreeLevelInterface.ecore</a:t>
            </a:r>
            <a:endParaRPr lang="en-US" dirty="0"/>
          </a:p>
        </p:txBody>
      </p:sp>
      <p:pic>
        <p:nvPicPr>
          <p:cNvPr id="12" name="Picture 11" descr="ThreeLevelInterface.eco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81600" y="1676400"/>
            <a:ext cx="3086100" cy="29432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477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4:  </a:t>
            </a:r>
            <a:br>
              <a:rPr lang="en-US" dirty="0" smtClean="0"/>
            </a:br>
            <a:r>
              <a:rPr lang="en-US" sz="2700" b="1" dirty="0" smtClean="0"/>
              <a:t>Objective</a:t>
            </a:r>
            <a:r>
              <a:rPr lang="en-US" sz="2700" dirty="0" smtClean="0"/>
              <a:t>:  </a:t>
            </a:r>
            <a:r>
              <a:rPr lang="en-US" sz="2400" dirty="0"/>
              <a:t>Test </a:t>
            </a:r>
            <a:r>
              <a:rPr lang="en-US" sz="2400" dirty="0" smtClean="0"/>
              <a:t>interface by having a class implement multiple interfaces</a:t>
            </a:r>
            <a:endParaRPr lang="en-US" sz="27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4196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Picture of Class Diagram generated in Eclipse EMF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44958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Picture generated in Diagram Factory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5380672"/>
            <a:ext cx="792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</a:t>
            </a:r>
            <a:r>
              <a:rPr lang="en-US" dirty="0" smtClean="0"/>
              <a:t>:  Passed.</a:t>
            </a:r>
          </a:p>
          <a:p>
            <a:r>
              <a:rPr lang="en-US" b="1" dirty="0" smtClean="0"/>
              <a:t>Notes</a:t>
            </a:r>
            <a:r>
              <a:rPr lang="en-US" dirty="0" smtClean="0"/>
              <a:t>:  The EMF diagram doesn’t show &lt;&lt;interface&gt;&gt; or make lines dashed, but the Diagram Factory does</a:t>
            </a:r>
          </a:p>
          <a:p>
            <a:endParaRPr lang="en-US" dirty="0" smtClean="0"/>
          </a:p>
          <a:p>
            <a:r>
              <a:rPr lang="en-US" b="1" dirty="0" err="1" smtClean="0"/>
              <a:t>EcoreFile</a:t>
            </a:r>
            <a:r>
              <a:rPr lang="en-US" dirty="0" smtClean="0"/>
              <a:t>:  </a:t>
            </a:r>
            <a:r>
              <a:rPr lang="en-US" dirty="0" err="1" smtClean="0"/>
              <a:t>MultiInterfaces.ecore</a:t>
            </a:r>
            <a:endParaRPr lang="en-US" dirty="0"/>
          </a:p>
        </p:txBody>
      </p:sp>
      <p:pic>
        <p:nvPicPr>
          <p:cNvPr id="13" name="Picture 12" descr="MultiInterfaces.em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00201"/>
            <a:ext cx="4488872" cy="2743200"/>
          </a:xfrm>
          <a:prstGeom prst="rect">
            <a:avLst/>
          </a:prstGeom>
        </p:spPr>
      </p:pic>
      <p:pic>
        <p:nvPicPr>
          <p:cNvPr id="14" name="Picture 13" descr="MultiInterfaces.eco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752600"/>
            <a:ext cx="4267200" cy="25258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477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</a:t>
            </a:r>
            <a:r>
              <a:rPr lang="en-US" dirty="0" smtClean="0"/>
              <a:t>5:  page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b="1" dirty="0" smtClean="0"/>
              <a:t>Objective</a:t>
            </a:r>
            <a:r>
              <a:rPr lang="en-US" sz="2700" dirty="0" smtClean="0"/>
              <a:t>:  </a:t>
            </a:r>
            <a:r>
              <a:rPr lang="en-US" sz="2400" dirty="0" smtClean="0"/>
              <a:t>Test packages and classes at same level within default package</a:t>
            </a:r>
            <a:endParaRPr lang="en-US" sz="2700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57150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Picture of Class Diagram generated in Eclipse EMF</a:t>
            </a:r>
            <a:endParaRPr lang="en-US" dirty="0"/>
          </a:p>
        </p:txBody>
      </p:sp>
      <p:sp>
        <p:nvSpPr>
          <p:cNvPr id="1028" name="AutoShape 4" descr="https://mail-attachment.googleusercontent.com/attachment/u/0/?ui=2&amp;ik=1c14a29c99&amp;view=att&amp;th=13b880233f936681&amp;attid=0.1&amp;disp=inline&amp;realattid=f_hakh0mgn0&amp;safe=1&amp;zw&amp;saduie=AG9B_P8x8LTt8ehj5XUihWdBXjbP&amp;sadet=1355264763799&amp;sads=7OVu7qP_hcWKghA8Qatgc8H-708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https://mail-attachment.googleusercontent.com/attachment/u/0/?ui=2&amp;ik=1c14a29c99&amp;view=att&amp;th=13b880233f936681&amp;attid=0.1&amp;disp=inline&amp;realattid=f_hakh0mgn0&amp;safe=1&amp;zw&amp;saduie=AG9B_P8x8LTt8ehj5XUihWdBXjbP&amp;sadet=1355264763799&amp;sads=7OVu7qP_hcWKghA8Qatgc8H-708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 descr="school.em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1981200"/>
            <a:ext cx="6172200" cy="3482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477962"/>
          </a:xfrm>
        </p:spPr>
        <p:txBody>
          <a:bodyPr>
            <a:normAutofit/>
          </a:bodyPr>
          <a:lstStyle/>
          <a:p>
            <a:r>
              <a:rPr lang="en-US" dirty="0" smtClean="0"/>
              <a:t>Test </a:t>
            </a:r>
            <a:r>
              <a:rPr lang="en-US" dirty="0" smtClean="0"/>
              <a:t>5:  page 2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700" dirty="0"/>
          </a:p>
        </p:txBody>
      </p:sp>
      <p:sp>
        <p:nvSpPr>
          <p:cNvPr id="7" name="TextBox 6"/>
          <p:cNvSpPr txBox="1"/>
          <p:nvPr/>
        </p:nvSpPr>
        <p:spPr>
          <a:xfrm>
            <a:off x="2667000" y="45720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Picture generated in Diagram Factory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5380672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</a:t>
            </a:r>
            <a:r>
              <a:rPr lang="en-US" dirty="0" smtClean="0"/>
              <a:t>:  Passed.</a:t>
            </a:r>
          </a:p>
          <a:p>
            <a:r>
              <a:rPr lang="en-US" b="1" dirty="0" err="1" smtClean="0"/>
              <a:t>EcoreFile</a:t>
            </a:r>
            <a:r>
              <a:rPr lang="en-US" dirty="0" smtClean="0"/>
              <a:t>:  </a:t>
            </a:r>
            <a:r>
              <a:rPr lang="en-US" dirty="0" err="1" smtClean="0"/>
              <a:t>school.ecore</a:t>
            </a:r>
            <a:endParaRPr lang="en-US" dirty="0"/>
          </a:p>
        </p:txBody>
      </p:sp>
      <p:pic>
        <p:nvPicPr>
          <p:cNvPr id="1026" name="Picture 2" descr="C:\Users\Betty Felenchak\workspace\CreatePng2\school.eco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57400"/>
            <a:ext cx="7954348" cy="2362200"/>
          </a:xfrm>
          <a:prstGeom prst="rect">
            <a:avLst/>
          </a:prstGeom>
          <a:noFill/>
        </p:spPr>
      </p:pic>
      <p:sp>
        <p:nvSpPr>
          <p:cNvPr id="1028" name="AutoShape 4" descr="https://mail-attachment.googleusercontent.com/attachment/u/0/?ui=2&amp;ik=1c14a29c99&amp;view=att&amp;th=13b880233f936681&amp;attid=0.1&amp;disp=inline&amp;realattid=f_hakh0mgn0&amp;safe=1&amp;zw&amp;saduie=AG9B_P8x8LTt8ehj5XUihWdBXjbP&amp;sadet=1355264763799&amp;sads=7OVu7qP_hcWKghA8Qatgc8H-708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https://mail-attachment.googleusercontent.com/attachment/u/0/?ui=2&amp;ik=1c14a29c99&amp;view=att&amp;th=13b880233f936681&amp;attid=0.1&amp;disp=inline&amp;realattid=f_hakh0mgn0&amp;safe=1&amp;zw&amp;saduie=AG9B_P8x8LTt8ehj5XUihWdBXjbP&amp;sadet=1355264763799&amp;sads=7OVu7qP_hcWKghA8Qatgc8H-708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477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</a:t>
            </a:r>
            <a:r>
              <a:rPr lang="en-US" dirty="0" smtClean="0"/>
              <a:t>6: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b="1" dirty="0" smtClean="0"/>
              <a:t>Objective</a:t>
            </a:r>
            <a:r>
              <a:rPr lang="en-US" sz="2700" dirty="0" smtClean="0"/>
              <a:t>:  </a:t>
            </a:r>
            <a:r>
              <a:rPr lang="en-US" sz="2400" dirty="0"/>
              <a:t>Test </a:t>
            </a:r>
            <a:r>
              <a:rPr lang="en-US" sz="2400" dirty="0" smtClean="0"/>
              <a:t>composition by having a class that is composed of two other classes</a:t>
            </a:r>
            <a:endParaRPr lang="en-US" sz="27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4196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Picture of Class Diagram generated in Eclipse EMF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44958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Picture generated in Diagram Factory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58674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</a:t>
            </a:r>
            <a:r>
              <a:rPr lang="en-US" dirty="0" smtClean="0"/>
              <a:t>:  Passed.</a:t>
            </a:r>
          </a:p>
          <a:p>
            <a:r>
              <a:rPr lang="en-US" b="1" dirty="0" err="1" smtClean="0"/>
              <a:t>EcoreFile</a:t>
            </a:r>
            <a:r>
              <a:rPr lang="en-US" dirty="0" smtClean="0"/>
              <a:t>:  </a:t>
            </a:r>
            <a:r>
              <a:rPr lang="en-US" dirty="0" smtClean="0"/>
              <a:t>Composition2.ecore</a:t>
            </a:r>
            <a:endParaRPr lang="en-US" dirty="0"/>
          </a:p>
        </p:txBody>
      </p:sp>
      <p:pic>
        <p:nvPicPr>
          <p:cNvPr id="10" name="Picture 9" descr="Composition2.em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828800"/>
            <a:ext cx="4258270" cy="1943371"/>
          </a:xfrm>
          <a:prstGeom prst="rect">
            <a:avLst/>
          </a:prstGeom>
        </p:spPr>
      </p:pic>
      <p:pic>
        <p:nvPicPr>
          <p:cNvPr id="11" name="Picture 10" descr="Composition2.eco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9200" y="1828800"/>
            <a:ext cx="3495675" cy="24860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2438</Words>
  <Application>Microsoft Office PowerPoint</Application>
  <PresentationFormat>On-screen Show (4:3)</PresentationFormat>
  <Paragraphs>261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Diagram Factory Unit Test</vt:lpstr>
      <vt:lpstr>Table of Contents</vt:lpstr>
      <vt:lpstr>Test 1:   Objective:  Test Inheritance by having three levels of inheritance</vt:lpstr>
      <vt:lpstr>Test 2:   Objective:  Test Inheritance by having three classes inherit from same class.</vt:lpstr>
      <vt:lpstr>Test 3:   Objective:  Test interface by having a class inherit from a class and an interface</vt:lpstr>
      <vt:lpstr>Test 4:   Objective:  Test interface by having a class implement multiple interfaces</vt:lpstr>
      <vt:lpstr>Test 5:  page 1 Objective:  Test packages and classes at same level within default package</vt:lpstr>
      <vt:lpstr>Test 5:  page 2 </vt:lpstr>
      <vt:lpstr>Test 6:   Objective:  Test composition by having a class that is composed of two other classes</vt:lpstr>
      <vt:lpstr>Test 7:   Objective:  Test references by having a class that has a reference to another class (not composition)</vt:lpstr>
      <vt:lpstr>Test 8:   Objective:  Test multiplicities</vt:lpstr>
      <vt:lpstr>Appendix A: Ecore Files used in the Unit Test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Appendix B: How to do unit test of DiagramFactory.java</vt:lpstr>
      <vt:lpstr>How to unit test of DiagramFactory: Set up the environment – part 1</vt:lpstr>
      <vt:lpstr>How to unit test of DiagramFactory: Set up the environment – part 2</vt:lpstr>
      <vt:lpstr>How to unit test of DiagramFactory: Create an ecore file –part 1</vt:lpstr>
      <vt:lpstr>How to unit test of DiagramFactory: Create an ecore file –part 2</vt:lpstr>
      <vt:lpstr>How to unit test of DiagramFactory: Create an ecore file –part 3</vt:lpstr>
      <vt:lpstr>How to unit test of DiagramFactory: Running DiagramFactory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Factory Unit Test</dc:title>
  <dc:creator>Betty Felenchak</dc:creator>
  <cp:lastModifiedBy>Betty Felenchak</cp:lastModifiedBy>
  <cp:revision>49</cp:revision>
  <dcterms:created xsi:type="dcterms:W3CDTF">2012-12-09T23:26:05Z</dcterms:created>
  <dcterms:modified xsi:type="dcterms:W3CDTF">2012-12-12T02:40:01Z</dcterms:modified>
</cp:coreProperties>
</file>