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60" r:id="rId3"/>
    <p:sldId id="262" r:id="rId4"/>
    <p:sldId id="261" r:id="rId5"/>
    <p:sldId id="263" r:id="rId6"/>
    <p:sldId id="267" r:id="rId7"/>
    <p:sldId id="264" r:id="rId8"/>
    <p:sldId id="258"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434" autoAdjust="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D028B-E642-4A68-9516-15DB3756EECD}"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27E7B-DF95-489F-9351-2B4B9B931E56}" type="slidenum">
              <a:rPr lang="en-US" smtClean="0"/>
              <a:t>‹#›</a:t>
            </a:fld>
            <a:endParaRPr lang="en-US"/>
          </a:p>
        </p:txBody>
      </p:sp>
    </p:spTree>
    <p:extLst>
      <p:ext uri="{BB962C8B-B14F-4D97-AF65-F5344CB8AC3E}">
        <p14:creationId xmlns:p14="http://schemas.microsoft.com/office/powerpoint/2010/main" val="391397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27E7B-DF95-489F-9351-2B4B9B931E56}" type="slidenum">
              <a:rPr lang="en-US" smtClean="0"/>
              <a:t>8</a:t>
            </a:fld>
            <a:endParaRPr lang="en-US"/>
          </a:p>
        </p:txBody>
      </p:sp>
    </p:spTree>
    <p:extLst>
      <p:ext uri="{BB962C8B-B14F-4D97-AF65-F5344CB8AC3E}">
        <p14:creationId xmlns:p14="http://schemas.microsoft.com/office/powerpoint/2010/main" val="28497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FC821C-847A-40D2-928A-CFB31B63F268}"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862F-31B1-4641-9853-57A6279156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5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FC821C-847A-40D2-928A-CFB31B63F268}"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286637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FC821C-847A-40D2-928A-CFB31B63F268}"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19981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FC821C-847A-40D2-928A-CFB31B63F268}"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162156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FC821C-847A-40D2-928A-CFB31B63F268}"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4862F-31B1-4641-9853-57A6279156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1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FC821C-847A-40D2-928A-CFB31B63F268}"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266432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FC821C-847A-40D2-928A-CFB31B63F268}"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273471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FC821C-847A-40D2-928A-CFB31B63F268}"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95915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FC821C-847A-40D2-928A-CFB31B63F268}" type="datetimeFigureOut">
              <a:rPr lang="en-US" smtClean="0"/>
              <a:t>2/21/2019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362209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FC821C-847A-40D2-928A-CFB31B63F268}" type="datetimeFigureOut">
              <a:rPr lang="en-US" smtClean="0"/>
              <a:t>2/21/2019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34862F-31B1-4641-9853-57A6279156F8}" type="slidenum">
              <a:rPr lang="en-US" smtClean="0"/>
              <a:t>‹#›</a:t>
            </a:fld>
            <a:endParaRPr lang="en-US"/>
          </a:p>
        </p:txBody>
      </p:sp>
    </p:spTree>
    <p:extLst>
      <p:ext uri="{BB962C8B-B14F-4D97-AF65-F5344CB8AC3E}">
        <p14:creationId xmlns:p14="http://schemas.microsoft.com/office/powerpoint/2010/main" val="207035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C821C-847A-40D2-928A-CFB31B63F268}"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4862F-31B1-4641-9853-57A6279156F8}" type="slidenum">
              <a:rPr lang="en-US" smtClean="0"/>
              <a:t>‹#›</a:t>
            </a:fld>
            <a:endParaRPr lang="en-US"/>
          </a:p>
        </p:txBody>
      </p:sp>
    </p:spTree>
    <p:extLst>
      <p:ext uri="{BB962C8B-B14F-4D97-AF65-F5344CB8AC3E}">
        <p14:creationId xmlns:p14="http://schemas.microsoft.com/office/powerpoint/2010/main" val="218690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FC821C-847A-40D2-928A-CFB31B63F268}" type="datetimeFigureOut">
              <a:rPr lang="en-US" smtClean="0"/>
              <a:t>2/21/2019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34862F-31B1-4641-9853-57A6279156F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0878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eckernick.github.io/logistic-regression-from-scrat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entury Schoolbook" panose="02040604050505020304" pitchFamily="18" charset="0"/>
              </a:rPr>
              <a:t>Logistic regression from scratch in Python</a:t>
            </a:r>
            <a:endParaRPr lang="en-US" dirty="0">
              <a:latin typeface="Century Schoolbook" panose="02040604050505020304" pitchFamily="18" charset="0"/>
            </a:endParaRPr>
          </a:p>
        </p:txBody>
      </p:sp>
      <p:sp>
        <p:nvSpPr>
          <p:cNvPr id="3" name="Subtitle 2"/>
          <p:cNvSpPr>
            <a:spLocks noGrp="1"/>
          </p:cNvSpPr>
          <p:nvPr>
            <p:ph type="subTitle" idx="1"/>
          </p:nvPr>
        </p:nvSpPr>
        <p:spPr>
          <a:xfrm>
            <a:off x="1097279" y="4407304"/>
            <a:ext cx="10708033" cy="1655762"/>
          </a:xfrm>
        </p:spPr>
        <p:txBody>
          <a:bodyPr/>
          <a:lstStyle/>
          <a:p>
            <a:r>
              <a:rPr lang="en-US" dirty="0" smtClean="0"/>
              <a:t>Comparing the function for logistic regression from </a:t>
            </a:r>
            <a:r>
              <a:rPr lang="en-US" dirty="0" err="1" smtClean="0"/>
              <a:t>sk</a:t>
            </a:r>
            <a:r>
              <a:rPr lang="en-US" dirty="0" smtClean="0"/>
              <a:t>-learn </a:t>
            </a:r>
          </a:p>
          <a:p>
            <a:r>
              <a:rPr lang="en-US" dirty="0" smtClean="0"/>
              <a:t>with our own function, written “from scratch”</a:t>
            </a:r>
            <a:endParaRPr lang="en-US" dirty="0"/>
          </a:p>
        </p:txBody>
      </p:sp>
      <p:sp>
        <p:nvSpPr>
          <p:cNvPr id="4" name="TextBox 3"/>
          <p:cNvSpPr txBox="1"/>
          <p:nvPr/>
        </p:nvSpPr>
        <p:spPr>
          <a:xfrm>
            <a:off x="1097280" y="5639985"/>
            <a:ext cx="9480480" cy="646331"/>
          </a:xfrm>
          <a:prstGeom prst="rect">
            <a:avLst/>
          </a:prstGeom>
          <a:noFill/>
        </p:spPr>
        <p:txBody>
          <a:bodyPr wrap="none" rtlCol="0">
            <a:spAutoFit/>
          </a:bodyPr>
          <a:lstStyle/>
          <a:p>
            <a:r>
              <a:rPr lang="en-US" dirty="0" smtClean="0"/>
              <a:t>Author: M. </a:t>
            </a:r>
            <a:r>
              <a:rPr lang="en-US" dirty="0" err="1" smtClean="0"/>
              <a:t>Kolaksazov</a:t>
            </a:r>
            <a:endParaRPr lang="en-US" dirty="0" smtClean="0"/>
          </a:p>
          <a:p>
            <a:r>
              <a:rPr lang="en-US" dirty="0" smtClean="0"/>
              <a:t>Source: Nick Becker, data scientist (</a:t>
            </a:r>
            <a:r>
              <a:rPr lang="en-US" dirty="0" smtClean="0">
                <a:hlinkClick r:id="rId2"/>
              </a:rPr>
              <a:t>https://beckernick.github.io/logistic-regression-from-scratch/</a:t>
            </a:r>
            <a:r>
              <a:rPr lang="en-US" dirty="0" smtClean="0"/>
              <a:t>) </a:t>
            </a:r>
            <a:endParaRPr lang="en-US" dirty="0"/>
          </a:p>
        </p:txBody>
      </p:sp>
    </p:spTree>
    <p:extLst>
      <p:ext uri="{BB962C8B-B14F-4D97-AF65-F5344CB8AC3E}">
        <p14:creationId xmlns:p14="http://schemas.microsoft.com/office/powerpoint/2010/main" val="161861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i="1" dirty="0" smtClean="0">
                <a:latin typeface="Times New Roman" panose="02020603050405020304" pitchFamily="18" charset="0"/>
                <a:cs typeface="Times New Roman" panose="02020603050405020304" pitchFamily="18" charset="0"/>
              </a:rPr>
              <a:t>Graphical representation of the results</a:t>
            </a:r>
            <a:endParaRPr lang="en-US" sz="36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2000" dirty="0" err="1"/>
          </a:p>
          <a:p>
            <a:endParaRPr lang="en-US" sz="2000" dirty="0" err="1" smtClean="0"/>
          </a:p>
          <a:p>
            <a:endParaRPr lang="en-US" sz="2000" dirty="0" err="1"/>
          </a:p>
          <a:p>
            <a:r>
              <a:rPr lang="en-US" sz="2000" dirty="0" smtClean="0"/>
              <a:t>Graph, showing the two samples </a:t>
            </a:r>
          </a:p>
          <a:p>
            <a:pPr marL="0" indent="0">
              <a:buNone/>
            </a:pPr>
            <a:r>
              <a:rPr lang="en-US" sz="2000" dirty="0" smtClean="0"/>
              <a:t>of data, both in blue, whereas the </a:t>
            </a:r>
          </a:p>
          <a:p>
            <a:pPr marL="0" indent="0">
              <a:buNone/>
            </a:pPr>
            <a:r>
              <a:rPr lang="en-US" sz="2000" dirty="0" smtClean="0"/>
              <a:t>yellow dots show the data, that was </a:t>
            </a:r>
          </a:p>
          <a:p>
            <a:pPr marL="0" indent="0">
              <a:buNone/>
            </a:pPr>
            <a:r>
              <a:rPr lang="en-US" sz="2000" dirty="0" smtClean="0"/>
              <a:t>not predicted by the means of the </a:t>
            </a:r>
          </a:p>
          <a:p>
            <a:pPr marL="0" indent="0">
              <a:buNone/>
            </a:pPr>
            <a:r>
              <a:rPr lang="en-US" sz="2000" dirty="0" smtClean="0"/>
              <a:t>function</a:t>
            </a:r>
          </a:p>
        </p:txBody>
      </p:sp>
      <p:pic>
        <p:nvPicPr>
          <p:cNvPr id="4" name="Picture 3"/>
          <p:cNvPicPr>
            <a:picLocks noChangeAspect="1"/>
          </p:cNvPicPr>
          <p:nvPr/>
        </p:nvPicPr>
        <p:blipFill>
          <a:blip r:embed="rId2"/>
          <a:stretch>
            <a:fillRect/>
          </a:stretch>
        </p:blipFill>
        <p:spPr>
          <a:xfrm>
            <a:off x="938560" y="1825625"/>
            <a:ext cx="4419048" cy="9047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123" y="2221481"/>
            <a:ext cx="5381182" cy="3559625"/>
          </a:xfrm>
          <a:prstGeom prst="rect">
            <a:avLst/>
          </a:prstGeom>
        </p:spPr>
      </p:pic>
    </p:spTree>
    <p:extLst>
      <p:ext uri="{BB962C8B-B14F-4D97-AF65-F5344CB8AC3E}">
        <p14:creationId xmlns:p14="http://schemas.microsoft.com/office/powerpoint/2010/main" val="183893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r>
              <a:rPr lang="en-US" sz="3600" i="1" dirty="0" smtClean="0">
                <a:latin typeface="Times New Roman" panose="02020603050405020304" pitchFamily="18" charset="0"/>
                <a:cs typeface="Times New Roman" panose="02020603050405020304" pitchFamily="18" charset="0"/>
              </a:rPr>
              <a:t>Thank you for your attention!</a:t>
            </a:r>
            <a:endParaRPr lang="en-US" sz="3600" dirty="0"/>
          </a:p>
        </p:txBody>
      </p:sp>
    </p:spTree>
    <p:extLst>
      <p:ext uri="{BB962C8B-B14F-4D97-AF65-F5344CB8AC3E}">
        <p14:creationId xmlns:p14="http://schemas.microsoft.com/office/powerpoint/2010/main" val="427272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97" y="1323832"/>
            <a:ext cx="11850805" cy="4885899"/>
          </a:xfrm>
          <a:solidFill>
            <a:schemeClr val="bg1"/>
          </a:solidFill>
        </p:spPr>
        <p:txBody>
          <a:bodyPr>
            <a:normAutofit fontScale="77500" lnSpcReduction="20000"/>
          </a:bodyPr>
          <a:lstStyle/>
          <a:p>
            <a:pPr algn="just">
              <a:lnSpc>
                <a:spcPct val="120000"/>
              </a:lnSpc>
            </a:pPr>
            <a:r>
              <a:rPr lang="en-US" sz="2300" b="1" u="sng" dirty="0" smtClean="0">
                <a:latin typeface="Arial" panose="020B0604020202020204" pitchFamily="34" charset="0"/>
                <a:cs typeface="Arial" panose="020B0604020202020204" pitchFamily="34" charset="0"/>
              </a:rPr>
              <a:t>Task:</a:t>
            </a:r>
            <a:r>
              <a:rPr lang="en-US" sz="2300" dirty="0" smtClean="0">
                <a:latin typeface="Arial" panose="020B0604020202020204" pitchFamily="34" charset="0"/>
                <a:cs typeface="Arial" panose="020B0604020202020204" pitchFamily="34" charset="0"/>
              </a:rPr>
              <a:t> write a piece of code, describing the </a:t>
            </a:r>
            <a:r>
              <a:rPr lang="en-US" sz="2300" b="1" i="1" dirty="0" smtClean="0">
                <a:latin typeface="Arial" panose="020B0604020202020204" pitchFamily="34" charset="0"/>
                <a:cs typeface="Arial" panose="020B0604020202020204" pitchFamily="34" charset="0"/>
              </a:rPr>
              <a:t>logistic regression </a:t>
            </a:r>
            <a:r>
              <a:rPr lang="en-US" sz="2300" dirty="0" smtClean="0">
                <a:latin typeface="Arial" panose="020B0604020202020204" pitchFamily="34" charset="0"/>
                <a:cs typeface="Arial" panose="020B0604020202020204" pitchFamily="34" charset="0"/>
              </a:rPr>
              <a:t>model for classification of categorical data</a:t>
            </a:r>
          </a:p>
          <a:p>
            <a:pPr algn="just">
              <a:lnSpc>
                <a:spcPct val="120000"/>
              </a:lnSpc>
            </a:pPr>
            <a:r>
              <a:rPr lang="en-US" sz="2300" b="1" u="sng" dirty="0" smtClean="0">
                <a:latin typeface="Arial" panose="020B0604020202020204" pitchFamily="34" charset="0"/>
                <a:cs typeface="Arial" panose="020B0604020202020204" pitchFamily="34" charset="0"/>
              </a:rPr>
              <a:t>Logistic regression</a:t>
            </a:r>
            <a:r>
              <a:rPr lang="en-US" sz="2300" dirty="0" smtClean="0">
                <a:latin typeface="Arial" panose="020B0604020202020204" pitchFamily="34" charset="0"/>
                <a:cs typeface="Arial" panose="020B0604020202020204" pitchFamily="34" charset="0"/>
              </a:rPr>
              <a:t>: a generalized linear model, used to predict </a:t>
            </a:r>
            <a:r>
              <a:rPr lang="en-US" sz="2300" b="1" i="1" dirty="0" smtClean="0">
                <a:latin typeface="Arial" panose="020B0604020202020204" pitchFamily="34" charset="0"/>
                <a:cs typeface="Arial" panose="020B0604020202020204" pitchFamily="34" charset="0"/>
              </a:rPr>
              <a:t>categorical</a:t>
            </a:r>
            <a:r>
              <a:rPr lang="en-US" sz="2300" dirty="0" smtClean="0">
                <a:latin typeface="Arial" panose="020B0604020202020204" pitchFamily="34" charset="0"/>
                <a:cs typeface="Arial" panose="020B0604020202020204" pitchFamily="34" charset="0"/>
              </a:rPr>
              <a:t> variables. In logistic regression, vector parameters, called weights must be found out, that maximize the likelihood of the given dat</a:t>
            </a:r>
            <a:r>
              <a:rPr lang="en-US" sz="2300" dirty="0">
                <a:latin typeface="Arial" panose="020B0604020202020204" pitchFamily="34" charset="0"/>
                <a:cs typeface="Arial" panose="020B0604020202020204" pitchFamily="34" charset="0"/>
              </a:rPr>
              <a:t>a. </a:t>
            </a:r>
            <a:endParaRPr lang="en-US" sz="2300" dirty="0" smtClean="0">
              <a:latin typeface="Arial" panose="020B0604020202020204" pitchFamily="34" charset="0"/>
              <a:cs typeface="Arial" panose="020B0604020202020204" pitchFamily="34" charset="0"/>
            </a:endParaRPr>
          </a:p>
          <a:p>
            <a:pPr algn="just">
              <a:lnSpc>
                <a:spcPct val="120000"/>
              </a:lnSpc>
            </a:pPr>
            <a:r>
              <a:rPr lang="en-US" sz="2300" b="1" u="sng" dirty="0" smtClean="0">
                <a:latin typeface="Arial" panose="020B0604020202020204" pitchFamily="34" charset="0"/>
                <a:cs typeface="Arial" panose="020B0604020202020204" pitchFamily="34" charset="0"/>
              </a:rPr>
              <a:t>Procedure</a:t>
            </a:r>
            <a:r>
              <a:rPr lang="en-US" sz="2300" dirty="0" smtClean="0">
                <a:latin typeface="Arial" panose="020B0604020202020204" pitchFamily="34" charset="0"/>
                <a:cs typeface="Arial" panose="020B0604020202020204" pitchFamily="34" charset="0"/>
              </a:rPr>
              <a:t>: </a:t>
            </a:r>
          </a:p>
          <a:p>
            <a:pPr marL="514350" indent="-514350" algn="just">
              <a:lnSpc>
                <a:spcPct val="120000"/>
              </a:lnSpc>
              <a:buFont typeface="+mj-lt"/>
              <a:buAutoNum type="arabicPeriod"/>
            </a:pPr>
            <a:r>
              <a:rPr lang="en-US" sz="2300" dirty="0" smtClean="0">
                <a:latin typeface="Arial" panose="020B0604020202020204" pitchFamily="34" charset="0"/>
                <a:cs typeface="Arial" panose="020B0604020202020204" pitchFamily="34" charset="0"/>
              </a:rPr>
              <a:t>First, the so-called </a:t>
            </a:r>
            <a:r>
              <a:rPr lang="en-US" sz="2300" b="1" i="1" dirty="0">
                <a:latin typeface="Arial" panose="020B0604020202020204" pitchFamily="34" charset="0"/>
                <a:cs typeface="Arial" panose="020B0604020202020204" pitchFamily="34" charset="0"/>
              </a:rPr>
              <a:t>link function</a:t>
            </a:r>
            <a:r>
              <a:rPr lang="en-US" sz="2300" dirty="0">
                <a:latin typeface="Arial" panose="020B0604020202020204" pitchFamily="34" charset="0"/>
                <a:cs typeface="Arial" panose="020B0604020202020204" pitchFamily="34" charset="0"/>
              </a:rPr>
              <a:t> is used to transform </a:t>
            </a:r>
            <a:r>
              <a:rPr lang="en-US" sz="2300" dirty="0" smtClean="0">
                <a:latin typeface="Arial" panose="020B0604020202020204" pitchFamily="34" charset="0"/>
                <a:cs typeface="Arial" panose="020B0604020202020204" pitchFamily="34" charset="0"/>
              </a:rPr>
              <a:t>the variables of the data from the continuous scale to a categorical response (0 or 1 in the simplest case). After </a:t>
            </a:r>
            <a:r>
              <a:rPr lang="en-US" sz="2300" dirty="0">
                <a:latin typeface="Arial" panose="020B0604020202020204" pitchFamily="34" charset="0"/>
                <a:cs typeface="Arial" panose="020B0604020202020204" pitchFamily="34" charset="0"/>
              </a:rPr>
              <a:t>the transformation is complete, the relationship between the predictors and the response can be modeled with linear regression. </a:t>
            </a:r>
            <a:endParaRPr lang="en-US" sz="2300" dirty="0" smtClean="0">
              <a:latin typeface="Arial" panose="020B0604020202020204" pitchFamily="34" charset="0"/>
              <a:cs typeface="Arial" panose="020B0604020202020204" pitchFamily="34" charset="0"/>
            </a:endParaRPr>
          </a:p>
          <a:p>
            <a:pPr marL="514350" indent="-514350" algn="just">
              <a:lnSpc>
                <a:spcPct val="120000"/>
              </a:lnSpc>
              <a:buFont typeface="+mj-lt"/>
              <a:buAutoNum type="arabicPeriod"/>
            </a:pPr>
            <a:r>
              <a:rPr lang="en-US" sz="2300" dirty="0" smtClean="0">
                <a:latin typeface="Arial" panose="020B0604020202020204" pitchFamily="34" charset="0"/>
                <a:cs typeface="Arial" panose="020B0604020202020204" pitchFamily="34" charset="0"/>
              </a:rPr>
              <a:t>Next, the </a:t>
            </a:r>
            <a:r>
              <a:rPr lang="en-US" sz="2300" b="1" i="1" dirty="0" smtClean="0">
                <a:latin typeface="Arial" panose="020B0604020202020204" pitchFamily="34" charset="0"/>
                <a:cs typeface="Arial" panose="020B0604020202020204" pitchFamily="34" charset="0"/>
              </a:rPr>
              <a:t>likelihood</a:t>
            </a:r>
            <a:r>
              <a:rPr lang="en-US" sz="2300" dirty="0" smtClean="0">
                <a:latin typeface="Arial" panose="020B0604020202020204" pitchFamily="34" charset="0"/>
                <a:cs typeface="Arial" panose="020B0604020202020204" pitchFamily="34" charset="0"/>
              </a:rPr>
              <a:t> of the data must be </a:t>
            </a:r>
            <a:r>
              <a:rPr lang="en-US" sz="2300" b="1" i="1" dirty="0" smtClean="0">
                <a:latin typeface="Arial" panose="020B0604020202020204" pitchFamily="34" charset="0"/>
                <a:cs typeface="Arial" panose="020B0604020202020204" pitchFamily="34" charset="0"/>
              </a:rPr>
              <a:t>maximized</a:t>
            </a:r>
            <a:r>
              <a:rPr lang="en-US" sz="2300" dirty="0" smtClean="0">
                <a:latin typeface="Arial" panose="020B0604020202020204" pitchFamily="34" charset="0"/>
                <a:cs typeface="Arial" panose="020B0604020202020204" pitchFamily="34" charset="0"/>
              </a:rPr>
              <a:t>, which was done by the means of the </a:t>
            </a:r>
            <a:r>
              <a:rPr lang="en-US" sz="2300" b="1" i="1" dirty="0" smtClean="0">
                <a:latin typeface="Arial" panose="020B0604020202020204" pitchFamily="34" charset="0"/>
                <a:cs typeface="Arial" panose="020B0604020202020204" pitchFamily="34" charset="0"/>
              </a:rPr>
              <a:t>log-likelihood function</a:t>
            </a:r>
            <a:r>
              <a:rPr lang="en-US" sz="2300" dirty="0" smtClean="0">
                <a:latin typeface="Arial" panose="020B0604020202020204" pitchFamily="34" charset="0"/>
                <a:cs typeface="Arial" panose="020B0604020202020204" pitchFamily="34" charset="0"/>
              </a:rPr>
              <a:t>.</a:t>
            </a:r>
          </a:p>
          <a:p>
            <a:pPr marL="514350" indent="-514350" algn="just">
              <a:lnSpc>
                <a:spcPct val="120000"/>
              </a:lnSpc>
              <a:buFont typeface="+mj-lt"/>
              <a:buAutoNum type="arabicPeriod"/>
            </a:pPr>
            <a:r>
              <a:rPr lang="en-US" sz="2300" dirty="0" smtClean="0">
                <a:latin typeface="Arial" panose="020B0604020202020204" pitchFamily="34" charset="0"/>
                <a:cs typeface="Arial" panose="020B0604020202020204" pitchFamily="34" charset="0"/>
              </a:rPr>
              <a:t>Afterwards, the </a:t>
            </a:r>
            <a:r>
              <a:rPr lang="en-US" sz="2300" b="1" i="1" dirty="0" smtClean="0">
                <a:latin typeface="Arial" panose="020B0604020202020204" pitchFamily="34" charset="0"/>
                <a:cs typeface="Arial" panose="020B0604020202020204" pitchFamily="34" charset="0"/>
              </a:rPr>
              <a:t>gradient</a:t>
            </a:r>
            <a:r>
              <a:rPr lang="en-US" sz="2300" dirty="0" smtClean="0">
                <a:latin typeface="Arial" panose="020B0604020202020204" pitchFamily="34" charset="0"/>
                <a:cs typeface="Arial" panose="020B0604020202020204" pitchFamily="34" charset="0"/>
              </a:rPr>
              <a:t>, as well as the </a:t>
            </a:r>
            <a:r>
              <a:rPr lang="en-US" sz="2300" b="1" i="1" dirty="0" smtClean="0">
                <a:latin typeface="Arial" panose="020B0604020202020204" pitchFamily="34" charset="0"/>
                <a:cs typeface="Arial" panose="020B0604020202020204" pitchFamily="34" charset="0"/>
              </a:rPr>
              <a:t>gradient ascent </a:t>
            </a:r>
            <a:r>
              <a:rPr lang="en-US" sz="2300" dirty="0" smtClean="0">
                <a:latin typeface="Arial" panose="020B0604020202020204" pitchFamily="34" charset="0"/>
                <a:cs typeface="Arial" panose="020B0604020202020204" pitchFamily="34" charset="0"/>
              </a:rPr>
              <a:t>must be calculated. </a:t>
            </a:r>
          </a:p>
          <a:p>
            <a:pPr marL="514350" indent="-514350" algn="just">
              <a:lnSpc>
                <a:spcPct val="120000"/>
              </a:lnSpc>
              <a:buFont typeface="+mj-lt"/>
              <a:buAutoNum type="arabicPeriod"/>
            </a:pPr>
            <a:r>
              <a:rPr lang="en-US" sz="2300" dirty="0" smtClean="0">
                <a:latin typeface="Arial" panose="020B0604020202020204" pitchFamily="34" charset="0"/>
                <a:cs typeface="Arial" panose="020B0604020202020204" pitchFamily="34" charset="0"/>
              </a:rPr>
              <a:t>Finally, the function for the </a:t>
            </a:r>
            <a:r>
              <a:rPr lang="en-US" sz="2300" b="1" i="1" dirty="0" smtClean="0">
                <a:latin typeface="Arial" panose="020B0604020202020204" pitchFamily="34" charset="0"/>
                <a:cs typeface="Arial" panose="020B0604020202020204" pitchFamily="34" charset="0"/>
              </a:rPr>
              <a:t>logistic regression </a:t>
            </a:r>
            <a:r>
              <a:rPr lang="en-US" sz="2300" dirty="0" smtClean="0">
                <a:latin typeface="Arial" panose="020B0604020202020204" pitchFamily="34" charset="0"/>
                <a:cs typeface="Arial" panose="020B0604020202020204" pitchFamily="34" charset="0"/>
              </a:rPr>
              <a:t>can be implemented and the model can be calculated with an </a:t>
            </a:r>
            <a:r>
              <a:rPr lang="en-US" sz="2300" b="1" i="1" dirty="0" smtClean="0">
                <a:latin typeface="Arial" panose="020B0604020202020204" pitchFamily="34" charset="0"/>
                <a:cs typeface="Arial" panose="020B0604020202020204" pitchFamily="34" charset="0"/>
              </a:rPr>
              <a:t>intercept</a:t>
            </a:r>
            <a:endParaRPr lang="en-US" sz="2300" b="1" i="1" dirty="0">
              <a:latin typeface="Arial" panose="020B0604020202020204" pitchFamily="34" charset="0"/>
              <a:cs typeface="Arial" panose="020B0604020202020204" pitchFamily="34" charset="0"/>
            </a:endParaRPr>
          </a:p>
          <a:p>
            <a:pPr algn="just">
              <a:lnSpc>
                <a:spcPct val="120000"/>
              </a:lnSpc>
            </a:pP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473121" y="336028"/>
            <a:ext cx="11245756" cy="584775"/>
          </a:xfrm>
          <a:prstGeom prst="rect">
            <a:avLst/>
          </a:prstGeom>
          <a:noFill/>
        </p:spPr>
        <p:txBody>
          <a:bodyPr wrap="square" rtlCol="0">
            <a:spAutoFit/>
          </a:bodyPr>
          <a:lstStyle/>
          <a:p>
            <a:pPr algn="ctr"/>
            <a:r>
              <a:rPr lang="en-US" sz="3200" i="1" dirty="0" smtClean="0">
                <a:latin typeface="Times New Roman" panose="02020603050405020304" pitchFamily="18" charset="0"/>
                <a:cs typeface="Times New Roman" panose="02020603050405020304" pitchFamily="18" charset="0"/>
              </a:rPr>
              <a:t>Short summary, describing the problem</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44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dirty="0" smtClean="0">
                <a:latin typeface="Times New Roman" panose="02020603050405020304" pitchFamily="18" charset="0"/>
                <a:cs typeface="Times New Roman" panose="02020603050405020304" pitchFamily="18" charset="0"/>
              </a:rPr>
              <a:t>Transformation of input data by the means of the link function</a:t>
            </a:r>
            <a:endParaRPr 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800" dirty="0" smtClean="0">
                    <a:latin typeface="Arial" panose="020B0604020202020204" pitchFamily="34" charset="0"/>
                    <a:cs typeface="Arial" panose="020B0604020202020204" pitchFamily="34" charset="0"/>
                  </a:rPr>
                  <a:t>A </a:t>
                </a:r>
                <a:r>
                  <a:rPr lang="en-US" sz="1800" b="1" i="1" dirty="0" smtClean="0">
                    <a:latin typeface="Arial" panose="020B0604020202020204" pitchFamily="34" charset="0"/>
                    <a:cs typeface="Arial" panose="020B0604020202020204" pitchFamily="34" charset="0"/>
                  </a:rPr>
                  <a:t>sigmoid</a:t>
                </a:r>
                <a:r>
                  <a:rPr lang="en-US" sz="1800" dirty="0" smtClean="0">
                    <a:latin typeface="Arial" panose="020B0604020202020204" pitchFamily="34" charset="0"/>
                    <a:cs typeface="Arial" panose="020B0604020202020204" pitchFamily="34" charset="0"/>
                  </a:rPr>
                  <a:t> function was used here, as the link function: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𝑧</m:t>
                            </m:r>
                          </m:sup>
                        </m:sSup>
                      </m:den>
                    </m:f>
                  </m:oMath>
                </a14:m>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The sigmoid function is often used as </a:t>
                </a:r>
                <a:r>
                  <a:rPr lang="en-US" sz="1800" b="1" i="1" dirty="0" smtClean="0">
                    <a:latin typeface="Arial" panose="020B0604020202020204" pitchFamily="34" charset="0"/>
                    <a:cs typeface="Arial" panose="020B0604020202020204" pitchFamily="34" charset="0"/>
                  </a:rPr>
                  <a:t>link function </a:t>
                </a:r>
              </a:p>
              <a:p>
                <a:r>
                  <a:rPr lang="en-US" sz="1800" dirty="0" smtClean="0">
                    <a:latin typeface="Arial" panose="020B0604020202020204" pitchFamily="34" charset="0"/>
                    <a:cs typeface="Arial" panose="020B0604020202020204" pitchFamily="34" charset="0"/>
                  </a:rPr>
                  <a:t>in logistic regression, when </a:t>
                </a:r>
                <a:r>
                  <a:rPr lang="en-US" sz="1800" b="1" i="1" dirty="0" smtClean="0">
                    <a:latin typeface="Arial" panose="020B0604020202020204" pitchFamily="34" charset="0"/>
                    <a:cs typeface="Arial" panose="020B0604020202020204" pitchFamily="34" charset="0"/>
                  </a:rPr>
                  <a:t>linear models </a:t>
                </a:r>
                <a:r>
                  <a:rPr lang="en-US" sz="1800" dirty="0" smtClean="0">
                    <a:latin typeface="Arial" panose="020B0604020202020204" pitchFamily="34" charset="0"/>
                    <a:cs typeface="Arial" panose="020B0604020202020204" pitchFamily="34" charset="0"/>
                  </a:rPr>
                  <a:t>must be </a:t>
                </a:r>
              </a:p>
              <a:p>
                <a:r>
                  <a:rPr lang="en-US" sz="1800" dirty="0" smtClean="0">
                    <a:latin typeface="Arial" panose="020B0604020202020204" pitchFamily="34" charset="0"/>
                    <a:cs typeface="Arial" panose="020B0604020202020204" pitchFamily="34" charset="0"/>
                  </a:rPr>
                  <a:t>transformed. Thus, values between </a:t>
                </a:r>
                <a:r>
                  <a:rPr lang="en-US" sz="1800" b="1" i="1" dirty="0" smtClean="0">
                    <a:latin typeface="Arial" panose="020B0604020202020204" pitchFamily="34" charset="0"/>
                    <a:cs typeface="Arial" panose="020B0604020202020204" pitchFamily="34" charset="0"/>
                  </a:rPr>
                  <a:t>0</a:t>
                </a:r>
                <a:r>
                  <a:rPr lang="en-US" sz="1800" dirty="0" smtClean="0">
                    <a:latin typeface="Arial" panose="020B0604020202020204" pitchFamily="34" charset="0"/>
                    <a:cs typeface="Arial" panose="020B0604020202020204" pitchFamily="34" charset="0"/>
                  </a:rPr>
                  <a:t> and </a:t>
                </a:r>
                <a:r>
                  <a:rPr lang="en-US" sz="1800" b="1" i="1" dirty="0" smtClean="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 are given </a:t>
                </a:r>
              </a:p>
              <a:p>
                <a:r>
                  <a:rPr lang="en-US" sz="1800" dirty="0" smtClean="0">
                    <a:latin typeface="Arial" panose="020B0604020202020204" pitchFamily="34" charset="0"/>
                    <a:cs typeface="Arial" panose="020B0604020202020204" pitchFamily="34" charset="0"/>
                  </a:rPr>
                  <a:t>to the linear parameters.</a:t>
                </a:r>
              </a:p>
              <a:p>
                <a14:m>
                  <m:oMath xmlns:m="http://schemas.openxmlformats.org/officeDocument/2006/math">
                    <m:sSub>
                      <m:sSubPr>
                        <m:ctrlPr>
                          <a:rPr lang="en-US" sz="1800" b="0" i="1" dirty="0" smtClean="0">
                            <a:latin typeface="Cambria Math" panose="02040503050406030204" pitchFamily="18" charset="0"/>
                          </a:rPr>
                        </m:ctrlPr>
                      </m:sSubPr>
                      <m:e>
                        <m:r>
                          <a:rPr lang="cy-GB" sz="1800" b="0" i="1" dirty="0" smtClean="0">
                            <a:latin typeface="Cambria Math" panose="02040503050406030204" pitchFamily="18" charset="0"/>
                          </a:rPr>
                          <m:t>ỹ</m:t>
                        </m:r>
                      </m:e>
                      <m:sub>
                        <m:r>
                          <a:rPr lang="en-US" sz="1800" b="0" i="1" dirty="0" smtClean="0">
                            <a:latin typeface="Cambria Math" panose="02040503050406030204" pitchFamily="18" charset="0"/>
                          </a:rPr>
                          <m:t>𝑖</m:t>
                        </m:r>
                      </m:sub>
                    </m:sSub>
                    <m:r>
                      <a:rPr lang="en-US" sz="1800" i="1" dirty="0" smtClean="0">
                        <a:latin typeface="Cambria Math" panose="02040503050406030204" pitchFamily="18" charset="0"/>
                      </a:rPr>
                      <m:t> = </m:t>
                    </m:r>
                    <m:r>
                      <a:rPr lang="en-US" sz="1800" i="1" dirty="0" smtClean="0">
                        <a:latin typeface="Cambria Math" panose="02040503050406030204" pitchFamily="18" charset="0"/>
                        <a:ea typeface="Cambria Math" panose="02040503050406030204" pitchFamily="18" charset="0"/>
                      </a:rPr>
                      <m:t>𝜎</m:t>
                    </m:r>
                    <m:d>
                      <m:dPr>
                        <m:ctrlPr>
                          <a:rPr lang="en-US" sz="1800" i="1" dirty="0" smtClean="0">
                            <a:latin typeface="Cambria Math" panose="02040503050406030204" pitchFamily="18" charset="0"/>
                            <a:ea typeface="Cambria Math" panose="02040503050406030204" pitchFamily="18" charset="0"/>
                          </a:rPr>
                        </m:ctrlPr>
                      </m:dPr>
                      <m:e>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𝑧</m:t>
                            </m:r>
                          </m:e>
                          <m:sub>
                            <m:r>
                              <a:rPr lang="en-US" sz="1800" b="0" i="1" dirty="0" smtClean="0">
                                <a:latin typeface="Cambria Math" panose="02040503050406030204" pitchFamily="18" charset="0"/>
                              </a:rPr>
                              <m:t>𝑖</m:t>
                            </m:r>
                          </m:sub>
                        </m:sSub>
                      </m:e>
                    </m:d>
                    <m:r>
                      <a:rPr lang="en-US" sz="1800" b="0" i="1" dirty="0"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𝜎</m:t>
                    </m:r>
                    <m:d>
                      <m:dPr>
                        <m:ctrlPr>
                          <a:rPr lang="en-US" sz="1800" b="0" i="1" smtClean="0">
                            <a:latin typeface="Cambria Math" panose="02040503050406030204" pitchFamily="18" charset="0"/>
                            <a:ea typeface="Cambria Math" panose="02040503050406030204" pitchFamily="18" charset="0"/>
                          </a:rPr>
                        </m:ctrlPr>
                      </m:dPr>
                      <m:e>
                        <m:r>
                          <a:rPr lang="en-US" sz="1800" i="1" dirty="0" smtClean="0">
                            <a:latin typeface="Cambria Math" panose="02040503050406030204" pitchFamily="18" charset="0"/>
                            <a:ea typeface="Cambria Math" panose="02040503050406030204" pitchFamily="18" charset="0"/>
                          </a:rPr>
                          <m:t>𝜔</m:t>
                        </m:r>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𝑖</m:t>
                            </m:r>
                          </m:sub>
                        </m:sSub>
                      </m:e>
                    </m:d>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i="1" dirty="0" smtClean="0">
                                <a:latin typeface="Cambria Math" panose="02040503050406030204" pitchFamily="18" charset="0"/>
                                <a:ea typeface="Cambria Math" panose="02040503050406030204" pitchFamily="18" charset="0"/>
                              </a:rPr>
                              <m:t>𝜔</m:t>
                            </m:r>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𝑖</m:t>
                                </m:r>
                              </m:sub>
                            </m:sSub>
                          </m:sup>
                        </m:sSup>
                      </m:den>
                    </m:f>
                  </m:oMath>
                </a14:m>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5" t="-303"/>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780" y="2435988"/>
            <a:ext cx="4876800" cy="3643901"/>
          </a:xfrm>
          <a:prstGeom prst="rect">
            <a:avLst/>
          </a:prstGeom>
        </p:spPr>
      </p:pic>
    </p:spTree>
    <p:extLst>
      <p:ext uri="{BB962C8B-B14F-4D97-AF65-F5344CB8AC3E}">
        <p14:creationId xmlns:p14="http://schemas.microsoft.com/office/powerpoint/2010/main" val="332904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944"/>
            <a:ext cx="10515600" cy="1187355"/>
          </a:xfrm>
        </p:spPr>
        <p:txBody>
          <a:bodyPr>
            <a:normAutofit/>
          </a:bodyPr>
          <a:lstStyle/>
          <a:p>
            <a:pPr algn="ctr"/>
            <a:r>
              <a:rPr lang="en-US" sz="3200" i="1" dirty="0" smtClean="0">
                <a:latin typeface="Times New Roman" panose="02020603050405020304" pitchFamily="18" charset="0"/>
                <a:cs typeface="Times New Roman" panose="02020603050405020304" pitchFamily="18" charset="0"/>
              </a:rPr>
              <a:t>Log-likelihood function</a:t>
            </a:r>
            <a:endParaRPr lang="en-US" sz="32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1582" y="1228299"/>
                <a:ext cx="11668835" cy="5036023"/>
              </a:xfrm>
              <a:solidFill>
                <a:schemeClr val="bg1"/>
              </a:solidFill>
            </p:spPr>
            <p:txBody>
              <a:bodyPr>
                <a:normAutofit fontScale="92500" lnSpcReduction="20000"/>
              </a:bodyPr>
              <a:lstStyle/>
              <a:p>
                <a:r>
                  <a:rPr lang="en-US" sz="2000" dirty="0" smtClean="0"/>
                  <a:t>In the current task, instead of the cost of loss function was used the log-likelihood function :</a:t>
                </a:r>
              </a:p>
              <a:p>
                <a:pPr marL="0" indent="0">
                  <a:buNone/>
                </a:pPr>
                <a:r>
                  <a:rPr lang="en-US" sz="2000" b="1" u="sng" dirty="0" smtClean="0">
                    <a:latin typeface="Times New Roman" panose="02020603050405020304" pitchFamily="18" charset="0"/>
                    <a:cs typeface="Times New Roman" panose="02020603050405020304" pitchFamily="18" charset="0"/>
                  </a:rPr>
                  <a:t>Log-likelihood function:</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smtClean="0">
                  <a:latin typeface="Times New Roman" panose="02020603050405020304" pitchFamily="18" charset="0"/>
                  <a:cs typeface="Times New Roman" panose="02020603050405020304" pitchFamily="18" charset="0"/>
                </a:endParaRPr>
              </a:p>
              <a:p>
                <a:pPr marL="0" indent="0">
                  <a:buNone/>
                </a:pPr>
                <a:endParaRPr lang="en-US" sz="2000" i="1" dirty="0" smtClean="0">
                  <a:latin typeface="Times New Roman" panose="02020603050405020304" pitchFamily="18" charset="0"/>
                  <a:cs typeface="Times New Roman" panose="02020603050405020304" pitchFamily="18" charset="0"/>
                </a:endParaRPr>
              </a:p>
              <a:p>
                <a:pPr marL="0" indent="0">
                  <a:buNone/>
                </a:pPr>
                <a:endParaRPr lang="en-US" sz="2000" i="1" dirty="0" smtClean="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r>
                  <a:rPr lang="en-US" sz="2000" dirty="0" smtClean="0">
                    <a:effectLst/>
                  </a:rPr>
                  <a:t>In the upper formula, y</a:t>
                </a:r>
                <a:r>
                  <a:rPr lang="en-US" sz="2000" dirty="0" smtClean="0"/>
                  <a:t> is the class of the data (0 or 1), </a:t>
                </a:r>
                <a:r>
                  <a:rPr lang="en-US" sz="2000" dirty="0" smtClean="0">
                    <a:effectLst/>
                  </a:rPr>
                  <a:t>x</a:t>
                </a:r>
                <a:r>
                  <a:rPr lang="en-US" sz="2000" baseline="-25000" dirty="0" smtClean="0">
                    <a:effectLst/>
                  </a:rPr>
                  <a:t>i</a:t>
                </a:r>
                <a:r>
                  <a:rPr lang="en-US" sz="2000" dirty="0" smtClean="0"/>
                  <a:t> is an individual data point, and </a:t>
                </a:r>
                <a:r>
                  <a:rPr lang="en-US" sz="2000" dirty="0" smtClean="0">
                    <a:effectLst/>
                  </a:rPr>
                  <a:t>β</a:t>
                </a:r>
                <a:r>
                  <a:rPr lang="en-US" sz="2000" dirty="0" smtClean="0"/>
                  <a:t> is the weights vector</a:t>
                </a:r>
                <a:endParaRPr lang="en-US" sz="2000" i="1" dirty="0" smtClean="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Cost of loss function:</a:t>
                </a:r>
              </a:p>
              <a:p>
                <a:pPr marL="0" indent="0">
                  <a:buNone/>
                </a:pPr>
                <a:r>
                  <a:rPr lang="en-US" sz="2000" i="1" dirty="0" smtClean="0">
                    <a:latin typeface="Times New Roman" panose="02020603050405020304" pitchFamily="18" charset="0"/>
                    <a:cs typeface="Times New Roman" panose="02020603050405020304" pitchFamily="18" charset="0"/>
                  </a:rPr>
                  <a:t>J = −</a:t>
                </a:r>
                <a14:m>
                  <m:oMath xmlns:m="http://schemas.openxmlformats.org/officeDocument/2006/math">
                    <m:f>
                      <m:fPr>
                        <m:ctrlPr>
                          <a:rPr lang="en-US" sz="2000" b="0" i="1" smtClean="0">
                            <a:latin typeface="Cambria Math" panose="02040503050406030204" pitchFamily="18" charset="0"/>
                            <a:cs typeface="Times New Roman" panose="02020603050405020304" pitchFamily="18" charset="0"/>
                          </a:rPr>
                        </m:ctrlPr>
                      </m:fPr>
                      <m:num>
                        <m:r>
                          <m:rPr>
                            <m:nor/>
                          </m:rPr>
                          <a:rPr lang="en-US" sz="2000" dirty="0" smtClean="0">
                            <a:latin typeface="Times New Roman" panose="02020603050405020304" pitchFamily="18" charset="0"/>
                            <a:cs typeface="Times New Roman" panose="02020603050405020304" pitchFamily="18" charset="0"/>
                          </a:rPr>
                          <m:t>1</m:t>
                        </m:r>
                      </m:num>
                      <m:den>
                        <m:r>
                          <m:rPr>
                            <m:nor/>
                          </m:rPr>
                          <a:rPr lang="en-US" sz="2000" dirty="0" smtClean="0">
                            <a:latin typeface="Times New Roman" panose="02020603050405020304" pitchFamily="18" charset="0"/>
                            <a:cs typeface="Times New Roman" panose="02020603050405020304" pitchFamily="18" charset="0"/>
                          </a:rPr>
                          <m:t>m</m:t>
                        </m:r>
                      </m:den>
                    </m:f>
                    <m:nary>
                      <m:naryPr>
                        <m:chr m:val="∑"/>
                        <m:ctrlPr>
                          <a:rPr lang="en-US" sz="2000" i="1" dirty="0" smtClean="0">
                            <a:latin typeface="Cambria Math" panose="02040503050406030204" pitchFamily="18" charset="0"/>
                            <a:cs typeface="Times New Roman" panose="02020603050405020304" pitchFamily="18" charset="0"/>
                          </a:rPr>
                        </m:ctrlPr>
                      </m:naryPr>
                      <m:sub>
                        <m:r>
                          <m:rPr>
                            <m:brk m:alnAt="23"/>
                          </m:rPr>
                          <a:rPr lang="en-US" sz="2000" b="0" i="1" dirty="0" smtClean="0">
                            <a:latin typeface="Cambria Math" panose="02040503050406030204" pitchFamily="18" charset="0"/>
                            <a:cs typeface="Times New Roman" panose="02020603050405020304" pitchFamily="18" charset="0"/>
                          </a:rPr>
                          <m:t>𝑖</m:t>
                        </m:r>
                        <m:r>
                          <a:rPr lang="en-US" sz="2000" b="0" i="1" dirty="0" smtClean="0">
                            <a:latin typeface="Cambria Math" panose="02040503050406030204" pitchFamily="18" charset="0"/>
                            <a:cs typeface="Times New Roman" panose="02020603050405020304" pitchFamily="18" charset="0"/>
                          </a:rPr>
                          <m:t>=1</m:t>
                        </m:r>
                      </m:sub>
                      <m:sup>
                        <m:r>
                          <a:rPr lang="en-US" sz="2000" b="0" i="1" dirty="0" smtClean="0">
                            <a:latin typeface="Cambria Math" panose="02040503050406030204" pitchFamily="18" charset="0"/>
                            <a:cs typeface="Times New Roman" panose="02020603050405020304" pitchFamily="18" charset="0"/>
                          </a:rPr>
                          <m:t>𝑚</m:t>
                        </m:r>
                      </m:sup>
                      <m:e>
                        <m:r>
                          <m:rPr>
                            <m:nor/>
                          </m:rPr>
                          <a:rPr lang="en-US" sz="2000" i="1" dirty="0" smtClean="0">
                            <a:latin typeface="Times New Roman" panose="02020603050405020304" pitchFamily="18" charset="0"/>
                            <a:cs typeface="Times New Roman" panose="02020603050405020304" pitchFamily="18" charset="0"/>
                          </a:rPr>
                          <m:t>y</m:t>
                        </m:r>
                        <m:r>
                          <m:rPr>
                            <m:nor/>
                          </m:rPr>
                          <a:rPr lang="en-US" sz="2000" i="1" baseline="-25000" dirty="0" smtClean="0">
                            <a:latin typeface="Times New Roman" panose="02020603050405020304" pitchFamily="18" charset="0"/>
                            <a:cs typeface="Times New Roman" panose="02020603050405020304" pitchFamily="18" charset="0"/>
                          </a:rPr>
                          <m:t>(</m:t>
                        </m:r>
                        <m:r>
                          <m:rPr>
                            <m:nor/>
                          </m:rPr>
                          <a:rPr lang="en-US" sz="2000" i="1" baseline="-25000" dirty="0" smtClean="0">
                            <a:latin typeface="Times New Roman" panose="02020603050405020304" pitchFamily="18" charset="0"/>
                            <a:cs typeface="Times New Roman" panose="02020603050405020304" pitchFamily="18" charset="0"/>
                          </a:rPr>
                          <m:t>i</m:t>
                        </m:r>
                        <m:r>
                          <m:rPr>
                            <m:nor/>
                          </m:rPr>
                          <a:rPr lang="en-US" sz="2000" i="1" baseline="-25000" dirty="0" smtClean="0">
                            <a:latin typeface="Times New Roman" panose="02020603050405020304" pitchFamily="18" charset="0"/>
                            <a:cs typeface="Times New Roman" panose="02020603050405020304" pitchFamily="18" charset="0"/>
                          </a:rPr>
                          <m:t>)</m:t>
                        </m:r>
                        <m:r>
                          <m:rPr>
                            <m:nor/>
                          </m:rPr>
                          <a:rPr lang="en-US" sz="2000" i="1" dirty="0" smtClean="0">
                            <a:latin typeface="Times New Roman" panose="02020603050405020304" pitchFamily="18" charset="0"/>
                            <a:cs typeface="Times New Roman" panose="02020603050405020304" pitchFamily="18" charset="0"/>
                          </a:rPr>
                          <m:t>log</m:t>
                        </m:r>
                        <m:r>
                          <m:rPr>
                            <m:nor/>
                          </m:rPr>
                          <a:rPr lang="en-US" sz="2000" i="1" dirty="0" smtClean="0">
                            <a:latin typeface="Times New Roman" panose="020206030504050203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ỹ</m:t>
                        </m:r>
                        <m:r>
                          <m:rPr>
                            <m:nor/>
                          </m:rPr>
                          <a:rPr lang="en-US" sz="2000" i="1" baseline="-25000" dirty="0" smtClean="0">
                            <a:latin typeface="Times New Roman" panose="02020603050405020304" pitchFamily="18" charset="0"/>
                            <a:cs typeface="Times New Roman" panose="02020603050405020304" pitchFamily="18" charset="0"/>
                          </a:rPr>
                          <m:t>(</m:t>
                        </m:r>
                        <m:r>
                          <m:rPr>
                            <m:nor/>
                          </m:rPr>
                          <a:rPr lang="en-US" sz="2000" i="1" baseline="-25000" dirty="0" smtClean="0">
                            <a:latin typeface="Times New Roman" panose="02020603050405020304" pitchFamily="18" charset="0"/>
                            <a:cs typeface="Times New Roman" panose="02020603050405020304" pitchFamily="18" charset="0"/>
                          </a:rPr>
                          <m:t>i</m:t>
                        </m:r>
                        <m:r>
                          <m:rPr>
                            <m:nor/>
                          </m:rPr>
                          <a:rPr lang="en-US" sz="2000" i="1" baseline="-25000" dirty="0" smtClean="0">
                            <a:latin typeface="Times New Roman" panose="02020603050405020304" pitchFamily="18" charset="0"/>
                            <a:cs typeface="Times New Roman" panose="02020603050405020304" pitchFamily="18" charset="0"/>
                          </a:rPr>
                          <m:t>))+(1−</m:t>
                        </m:r>
                        <m:r>
                          <m:rPr>
                            <m:nor/>
                          </m:rPr>
                          <a:rPr lang="en-US" sz="2000" i="1" dirty="0" smtClean="0">
                            <a:latin typeface="Times New Roman" panose="02020603050405020304" pitchFamily="18" charset="0"/>
                            <a:cs typeface="Times New Roman" panose="02020603050405020304" pitchFamily="18" charset="0"/>
                          </a:rPr>
                          <m:t>y</m:t>
                        </m:r>
                        <m:r>
                          <m:rPr>
                            <m:nor/>
                          </m:rPr>
                          <a:rPr lang="en-US" sz="2000" i="1" baseline="-25000" dirty="0" smtClean="0">
                            <a:latin typeface="Times New Roman" panose="02020603050405020304" pitchFamily="18" charset="0"/>
                            <a:cs typeface="Times New Roman" panose="02020603050405020304" pitchFamily="18" charset="0"/>
                          </a:rPr>
                          <m:t>(</m:t>
                        </m:r>
                        <m:r>
                          <m:rPr>
                            <m:nor/>
                          </m:rPr>
                          <a:rPr lang="en-US" sz="2000" i="1" baseline="-25000" dirty="0" smtClean="0">
                            <a:latin typeface="Times New Roman" panose="02020603050405020304" pitchFamily="18" charset="0"/>
                            <a:cs typeface="Times New Roman" panose="02020603050405020304" pitchFamily="18" charset="0"/>
                          </a:rPr>
                          <m:t>i</m:t>
                        </m:r>
                        <m:r>
                          <m:rPr>
                            <m:nor/>
                          </m:rPr>
                          <a:rPr lang="en-US" sz="2000" i="1" baseline="-25000" dirty="0" smtClean="0">
                            <a:latin typeface="Times New Roman" panose="02020603050405020304" pitchFamily="18" charset="0"/>
                            <a:cs typeface="Times New Roman" panose="02020603050405020304" pitchFamily="18" charset="0"/>
                          </a:rPr>
                          <m:t>))</m:t>
                        </m:r>
                        <m:r>
                          <m:rPr>
                            <m:nor/>
                          </m:rPr>
                          <a:rPr lang="en-US" sz="2000" i="1" dirty="0" smtClean="0">
                            <a:latin typeface="Times New Roman" panose="02020603050405020304" pitchFamily="18" charset="0"/>
                            <a:cs typeface="Times New Roman" panose="02020603050405020304" pitchFamily="18" charset="0"/>
                          </a:rPr>
                          <m:t>log</m:t>
                        </m:r>
                        <m:r>
                          <m:rPr>
                            <m:nor/>
                          </m:rPr>
                          <a:rPr lang="en-US" sz="2000" i="1" dirty="0" smtClean="0">
                            <a:latin typeface="Times New Roman" panose="02020603050405020304" pitchFamily="18" charset="0"/>
                            <a:cs typeface="Times New Roman" panose="02020603050405020304" pitchFamily="18" charset="0"/>
                          </a:rPr>
                          <m:t>(1−</m:t>
                        </m:r>
                        <m:r>
                          <a:rPr lang="en-US" sz="2000" i="1" dirty="0" smtClean="0">
                            <a:latin typeface="Cambria Math" panose="02040503050406030204" pitchFamily="18" charset="0"/>
                            <a:cs typeface="Times New Roman" panose="02020603050405020304" pitchFamily="18" charset="0"/>
                          </a:rPr>
                          <m:t>ỹ</m:t>
                        </m:r>
                        <m:r>
                          <m:rPr>
                            <m:nor/>
                          </m:rPr>
                          <a:rPr lang="en-US" sz="2000" i="1" baseline="-25000" dirty="0" smtClean="0">
                            <a:latin typeface="Times New Roman" panose="02020603050405020304" pitchFamily="18" charset="0"/>
                            <a:cs typeface="Times New Roman" panose="02020603050405020304" pitchFamily="18" charset="0"/>
                          </a:rPr>
                          <m:t>(</m:t>
                        </m:r>
                        <m:r>
                          <m:rPr>
                            <m:nor/>
                          </m:rPr>
                          <a:rPr lang="en-US" sz="2000" i="1" baseline="-25000" dirty="0" smtClean="0">
                            <a:latin typeface="Times New Roman" panose="02020603050405020304" pitchFamily="18" charset="0"/>
                            <a:cs typeface="Times New Roman" panose="02020603050405020304" pitchFamily="18" charset="0"/>
                          </a:rPr>
                          <m:t>i</m:t>
                        </m:r>
                        <m:r>
                          <m:rPr>
                            <m:nor/>
                          </m:rPr>
                          <a:rPr lang="en-US" sz="2000" i="1" baseline="-25000" dirty="0" smtClean="0">
                            <a:latin typeface="Times New Roman" panose="02020603050405020304" pitchFamily="18" charset="0"/>
                            <a:cs typeface="Times New Roman" panose="02020603050405020304" pitchFamily="18" charset="0"/>
                          </a:rPr>
                          <m:t>))</m:t>
                        </m:r>
                      </m:e>
                    </m:nary>
                  </m:oMath>
                </a14:m>
                <a:endParaRPr lang="en-US" sz="2000" dirty="0" smtClean="0"/>
              </a:p>
              <a:p>
                <a:pPr marL="0" indent="0">
                  <a:buNone/>
                </a:pPr>
                <a14:m>
                  <m:oMath xmlns:m="http://schemas.openxmlformats.org/officeDocument/2006/math">
                    <m:r>
                      <a:rPr lang="cy-GB" sz="2000" b="0" i="0" dirty="0" smtClean="0">
                        <a:latin typeface="Cambria Math" panose="02040503050406030204" pitchFamily="18" charset="0"/>
                      </a:rPr>
                      <m:t>ỹ</m:t>
                    </m:r>
                  </m:oMath>
                </a14:m>
                <a:r>
                  <a:rPr lang="en-US" sz="2000" dirty="0" smtClean="0"/>
                  <a:t> - output of the logistic regression algorithm (must be as close as possible to </a:t>
                </a:r>
                <a:r>
                  <a:rPr lang="en-US" sz="2000" i="1" dirty="0" smtClean="0">
                    <a:latin typeface="Times New Roman" panose="02020603050405020304" pitchFamily="18" charset="0"/>
                    <a:cs typeface="Times New Roman" panose="02020603050405020304" pitchFamily="18" charset="0"/>
                  </a:rPr>
                  <a:t>y</a:t>
                </a:r>
                <a:r>
                  <a:rPr lang="en-US" sz="2000" dirty="0" smtClean="0"/>
                  <a:t>)</a:t>
                </a:r>
                <a:endParaRPr lang="en-US" sz="2000" dirty="0"/>
              </a:p>
              <a:p>
                <a:r>
                  <a:rPr lang="en-US" sz="2000" dirty="0" smtClean="0"/>
                  <a:t>The latter is used more often and represents the mean arithmetic of the loss error function for every input data variable. The aim is to minimize the overall cost function, which will give the optimal values for the weight parameter. In contrast, the log-likelihood function has to be maximal, in order to obtain optimal weight vector parameters.</a:t>
                </a:r>
                <a:endParaRPr lang="en-US" sz="2000" dirty="0"/>
              </a:p>
              <a:p>
                <a:endParaRPr lang="en-US" sz="2000" b="1" dirty="0" smtClean="0"/>
              </a:p>
              <a:p>
                <a:endParaRPr lang="en-US" sz="2000" dirty="0"/>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1582" y="1228299"/>
                <a:ext cx="11668835" cy="5036023"/>
              </a:xfrm>
              <a:blipFill rotWithShape="0">
                <a:blip r:embed="rId2"/>
                <a:stretch>
                  <a:fillRect l="-1306" t="-2056" r="-784" b="-169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61582" y="1910097"/>
            <a:ext cx="6214408" cy="1736176"/>
          </a:xfrm>
          <a:prstGeom prst="rect">
            <a:avLst/>
          </a:prstGeom>
        </p:spPr>
      </p:pic>
    </p:spTree>
    <p:extLst>
      <p:ext uri="{BB962C8B-B14F-4D97-AF65-F5344CB8AC3E}">
        <p14:creationId xmlns:p14="http://schemas.microsoft.com/office/powerpoint/2010/main" val="91250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12" y="0"/>
            <a:ext cx="10515600" cy="1325563"/>
          </a:xfrm>
        </p:spPr>
        <p:txBody>
          <a:bodyPr>
            <a:normAutofit/>
          </a:bodyPr>
          <a:lstStyle/>
          <a:p>
            <a:pPr algn="ctr"/>
            <a:r>
              <a:rPr lang="en-US" sz="2800" i="1" dirty="0" smtClean="0">
                <a:latin typeface="Times New Roman" panose="02020603050405020304" pitchFamily="18" charset="0"/>
                <a:cs typeface="Times New Roman" panose="02020603050405020304" pitchFamily="18" charset="0"/>
              </a:rPr>
              <a:t>Calculation of gradient, as well as the gradient ascent</a:t>
            </a:r>
            <a:endParaRPr lang="en-US"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8365" y="1325564"/>
            <a:ext cx="11755270" cy="4925112"/>
          </a:xfrm>
          <a:solidFill>
            <a:schemeClr val="bg1"/>
          </a:solidFill>
        </p:spPr>
        <p:txBody>
          <a:bodyPr>
            <a:noAutofit/>
          </a:bodyPr>
          <a:lstStyle/>
          <a:p>
            <a:pPr algn="just">
              <a:lnSpc>
                <a:spcPct val="110000"/>
              </a:lnSpc>
            </a:pPr>
            <a:r>
              <a:rPr lang="en-US" sz="1800" dirty="0" smtClean="0">
                <a:latin typeface="Arial" panose="020B0604020202020204" pitchFamily="34" charset="0"/>
                <a:cs typeface="Arial" panose="020B0604020202020204" pitchFamily="34" charset="0"/>
              </a:rPr>
              <a:t>The optimal values for the weight parameters can be found, when the gradient becomes equal to 0. At this point the likelihood of the data becomes maximal. When enough time and sufficiently small learning rate are given, the gradient ascent on a concave function will always reach the global optimum. The learning rate must be chosen in such way, that it is not too small, which will slow down the calculation, or too high, leading to diverging of the gradient ascent algorithm and wrong results.</a:t>
            </a: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smtClean="0">
              <a:latin typeface="Arial" panose="020B0604020202020204" pitchFamily="34" charset="0"/>
              <a:cs typeface="Arial" panose="020B0604020202020204" pitchFamily="34" charset="0"/>
            </a:endParaRPr>
          </a:p>
          <a:p>
            <a:pPr algn="just">
              <a:lnSpc>
                <a:spcPct val="110000"/>
              </a:lnSpc>
            </a:pPr>
            <a:endParaRPr lang="en-US" sz="1800" dirty="0">
              <a:latin typeface="Arial" panose="020B0604020202020204" pitchFamily="34" charset="0"/>
              <a:cs typeface="Arial" panose="020B0604020202020204" pitchFamily="34" charset="0"/>
            </a:endParaRPr>
          </a:p>
          <a:p>
            <a:pPr algn="just">
              <a:lnSpc>
                <a:spcPct val="110000"/>
              </a:lnSpc>
            </a:pPr>
            <a:endParaRPr lang="en-US" sz="1800" dirty="0" smtClean="0">
              <a:latin typeface="Arial" panose="020B0604020202020204" pitchFamily="34" charset="0"/>
              <a:cs typeface="Arial" panose="020B0604020202020204" pitchFamily="34" charset="0"/>
            </a:endParaRPr>
          </a:p>
          <a:p>
            <a:pPr marL="0" indent="0" algn="just">
              <a:lnSpc>
                <a:spcPct val="110000"/>
              </a:lnSpc>
              <a:buNone/>
            </a:pPr>
            <a:endParaRPr lang="en-US" sz="1800" dirty="0"/>
          </a:p>
          <a:p>
            <a:pPr algn="just">
              <a:lnSpc>
                <a:spcPct val="110000"/>
              </a:lnSpc>
            </a:pPr>
            <a:r>
              <a:rPr lang="en-US" sz="1800" dirty="0" smtClean="0"/>
              <a:t>A gradient descent algorithm with a good learning rate (converging) and a bad learning rate (diverging). In this case it is gradient descent, because the cost of loss function is calculated, which must me minimal. (Images: Adam Harley)</a:t>
            </a:r>
            <a:endParaRPr lang="en-US" sz="1800" dirty="0"/>
          </a:p>
        </p:txBody>
      </p:sp>
      <mc:AlternateContent xmlns:mc="http://schemas.openxmlformats.org/markup-compatibility/2006" xmlns:a14="http://schemas.microsoft.com/office/drawing/2010/main">
        <mc:Choice Requires="a14">
          <p:sp>
            <p:nvSpPr>
              <p:cNvPr id="8" name="TextBox 7"/>
              <p:cNvSpPr txBox="1"/>
              <p:nvPr/>
            </p:nvSpPr>
            <p:spPr>
              <a:xfrm>
                <a:off x="870524" y="4288222"/>
                <a:ext cx="1910686" cy="646331"/>
              </a:xfrm>
              <a:prstGeom prst="rect">
                <a:avLst/>
              </a:prstGeom>
              <a:noFill/>
            </p:spPr>
            <p:txBody>
              <a:bodyPr wrap="square" rtlCol="0">
                <a:spAutoFit/>
              </a:bodyPr>
              <a:lstStyle/>
              <a:p>
                <a:r>
                  <a:rPr lang="en-US" b="1" dirty="0" smtClean="0"/>
                  <a:t>Gradient ascent:</a:t>
                </a:r>
              </a:p>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70524" y="4288222"/>
                <a:ext cx="1910686" cy="646331"/>
              </a:xfrm>
              <a:prstGeom prst="rect">
                <a:avLst/>
              </a:prstGeom>
              <a:blipFill rotWithShape="0">
                <a:blip r:embed="rId2"/>
                <a:stretch>
                  <a:fillRect l="-2875"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30659" y="3041370"/>
                <a:ext cx="1462644" cy="944105"/>
              </a:xfrm>
              <a:prstGeom prst="rect">
                <a:avLst/>
              </a:prstGeom>
              <a:noFill/>
            </p:spPr>
            <p:txBody>
              <a:bodyPr wrap="none" rtlCol="0">
                <a:spAutoFit/>
              </a:bodyPr>
              <a:lstStyle/>
              <a:p>
                <a:r>
                  <a:rPr lang="en-US" b="1" dirty="0" smtClean="0"/>
                  <a:t>Gradients:</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cy-GB" b="0" i="1" dirty="0" smtClean="0">
                              <a:latin typeface="Cambria Math" panose="02040503050406030204" pitchFamily="18" charset="0"/>
                            </a:rPr>
                            <m:t>ỹ</m:t>
                          </m:r>
                        </m:e>
                        <m:sub>
                          <m:r>
                            <a:rPr lang="en-US" b="0" i="1" smtClean="0">
                              <a:latin typeface="Cambria Math" panose="02040503050406030204" pitchFamily="18" charset="0"/>
                            </a:rPr>
                            <m:t>𝑖</m:t>
                          </m:r>
                        </m:sub>
                      </m:sSub>
                    </m:oMath>
                  </m:oMathPara>
                </a14:m>
                <a:endParaRPr lang="en-US"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up>
                          <m:r>
                            <m:rPr>
                              <m:sty m:val="p"/>
                            </m:rPr>
                            <a:rPr lang="en-US" b="0" i="0" smtClean="0">
                              <a:latin typeface="Cambria Math" panose="02040503050406030204" pitchFamily="18" charset="0"/>
                              <a:ea typeface="Cambria Math" panose="02040503050406030204" pitchFamily="18" charset="0"/>
                            </a:rPr>
                            <m:t>T</m:t>
                          </m:r>
                        </m:sup>
                      </m:sSubSup>
                      <m:r>
                        <a:rPr lang="en-US" b="0" i="1" smtClean="0">
                          <a:latin typeface="Cambria Math" panose="02040503050406030204" pitchFamily="18" charset="0"/>
                          <a:ea typeface="Cambria Math" panose="02040503050406030204" pitchFamily="18" charset="0"/>
                        </a:rPr>
                        <m:t>𝑑𝑧</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30659" y="3041370"/>
                <a:ext cx="1462644" cy="944105"/>
              </a:xfrm>
              <a:prstGeom prst="rect">
                <a:avLst/>
              </a:prstGeom>
              <a:blipFill rotWithShape="0">
                <a:blip r:embed="rId3"/>
                <a:stretch>
                  <a:fillRect l="-3333" t="-3871" b="-1290"/>
                </a:stretch>
              </a:blipFill>
            </p:spPr>
            <p:txBody>
              <a:bodyPr/>
              <a:lstStyle/>
              <a:p>
                <a:r>
                  <a:rPr lang="en-US">
                    <a:noFill/>
                  </a:rPr>
                  <a:t> </a:t>
                </a:r>
              </a:p>
            </p:txBody>
          </p:sp>
        </mc:Fallback>
      </mc:AlternateContent>
      <p:grpSp>
        <p:nvGrpSpPr>
          <p:cNvPr id="14" name="Group 13"/>
          <p:cNvGrpSpPr/>
          <p:nvPr/>
        </p:nvGrpSpPr>
        <p:grpSpPr>
          <a:xfrm>
            <a:off x="5008728" y="2831200"/>
            <a:ext cx="6964907" cy="2406978"/>
            <a:chOff x="4118927" y="2751876"/>
            <a:chExt cx="7499866" cy="2927866"/>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1193" y="2751876"/>
              <a:ext cx="3657600" cy="2743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93" y="2751876"/>
              <a:ext cx="3657600" cy="2743200"/>
            </a:xfrm>
            <a:prstGeom prst="rect">
              <a:avLst/>
            </a:prstGeom>
          </p:spPr>
        </p:pic>
        <p:sp>
          <p:nvSpPr>
            <p:cNvPr id="10" name="TextBox 9"/>
            <p:cNvSpPr txBox="1"/>
            <p:nvPr/>
          </p:nvSpPr>
          <p:spPr>
            <a:xfrm>
              <a:off x="5336036" y="5310410"/>
              <a:ext cx="1974067" cy="369332"/>
            </a:xfrm>
            <a:prstGeom prst="rect">
              <a:avLst/>
            </a:prstGeom>
            <a:noFill/>
          </p:spPr>
          <p:txBody>
            <a:bodyPr wrap="none" rtlCol="0">
              <a:spAutoFit/>
            </a:bodyPr>
            <a:lstStyle/>
            <a:p>
              <a:r>
                <a:rPr lang="en-US" dirty="0" smtClean="0"/>
                <a:t>weight variable [</a:t>
              </a:r>
              <a:r>
                <a:rPr lang="el-GR" i="1" dirty="0" smtClean="0"/>
                <a:t>ω</a:t>
              </a:r>
              <a:r>
                <a:rPr lang="en-US" dirty="0" smtClean="0"/>
                <a:t>]</a:t>
              </a:r>
              <a:endParaRPr lang="en-US" dirty="0"/>
            </a:p>
          </p:txBody>
        </p:sp>
        <p:sp>
          <p:nvSpPr>
            <p:cNvPr id="12" name="TextBox 11"/>
            <p:cNvSpPr txBox="1"/>
            <p:nvPr/>
          </p:nvSpPr>
          <p:spPr>
            <a:xfrm rot="16200000">
              <a:off x="3291104" y="3835352"/>
              <a:ext cx="2024978" cy="369332"/>
            </a:xfrm>
            <a:prstGeom prst="rect">
              <a:avLst/>
            </a:prstGeom>
            <a:noFill/>
          </p:spPr>
          <p:txBody>
            <a:bodyPr wrap="none" rtlCol="0">
              <a:spAutoFit/>
            </a:bodyPr>
            <a:lstStyle/>
            <a:p>
              <a:r>
                <a:rPr lang="en-US" dirty="0" smtClean="0"/>
                <a:t>cost function </a:t>
              </a:r>
              <a:r>
                <a:rPr lang="en-US" i="1" dirty="0" smtClean="0">
                  <a:latin typeface="Times New Roman" panose="02020603050405020304" pitchFamily="18" charset="0"/>
                  <a:cs typeface="Times New Roman" panose="02020603050405020304" pitchFamily="18" charset="0"/>
                </a:rPr>
                <a:t>J(</a:t>
              </a:r>
              <a:r>
                <a:rPr lang="en-US" i="1" dirty="0" err="1" smtClean="0">
                  <a:latin typeface="Times New Roman" panose="02020603050405020304" pitchFamily="18" charset="0"/>
                  <a:cs typeface="Times New Roman" panose="02020603050405020304" pitchFamily="18" charset="0"/>
                </a:rPr>
                <a:t>w,b</a:t>
              </a:r>
              <a:r>
                <a:rPr lang="en-US" i="1" dirty="0" smtClean="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802959" y="5310410"/>
              <a:ext cx="1974067" cy="369332"/>
            </a:xfrm>
            <a:prstGeom prst="rect">
              <a:avLst/>
            </a:prstGeom>
            <a:noFill/>
          </p:spPr>
          <p:txBody>
            <a:bodyPr wrap="none" rtlCol="0">
              <a:spAutoFit/>
            </a:bodyPr>
            <a:lstStyle/>
            <a:p>
              <a:r>
                <a:rPr lang="en-US" dirty="0" smtClean="0"/>
                <a:t>weight variable [</a:t>
              </a:r>
              <a:r>
                <a:rPr lang="el-GR" i="1" dirty="0" smtClean="0"/>
                <a:t>ω</a:t>
              </a:r>
              <a:r>
                <a:rPr lang="en-US" dirty="0" smtClean="0"/>
                <a:t>]</a:t>
              </a:r>
              <a:endParaRPr lang="en-US" dirty="0"/>
            </a:p>
          </p:txBody>
        </p:sp>
      </p:grpSp>
    </p:spTree>
    <p:extLst>
      <p:ext uri="{BB962C8B-B14F-4D97-AF65-F5344CB8AC3E}">
        <p14:creationId xmlns:p14="http://schemas.microsoft.com/office/powerpoint/2010/main" val="292682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3600" i="1" dirty="0" smtClean="0">
                <a:latin typeface="Times New Roman" panose="02020603050405020304" pitchFamily="18" charset="0"/>
                <a:cs typeface="Times New Roman" panose="02020603050405020304" pitchFamily="18" charset="0"/>
              </a:rPr>
              <a:t>Implementing the task in Python 3</a:t>
            </a:r>
          </a:p>
          <a:p>
            <a:pPr marL="0" indent="0" algn="ctr">
              <a:buNone/>
            </a:pPr>
            <a:endParaRPr lang="en-US" sz="3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1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3"/>
            <a:ext cx="10515600" cy="806948"/>
          </a:xfrm>
        </p:spPr>
        <p:txBody>
          <a:bodyPr>
            <a:normAutofit/>
          </a:bodyPr>
          <a:lstStyle/>
          <a:p>
            <a:pPr algn="ctr"/>
            <a:r>
              <a:rPr lang="en-US" sz="3200" i="1" dirty="0" smtClean="0">
                <a:latin typeface="Times New Roman" panose="02020603050405020304" pitchFamily="18" charset="0"/>
                <a:cs typeface="Times New Roman" panose="02020603050405020304" pitchFamily="18" charset="0"/>
              </a:rPr>
              <a:t>Generating the input data</a:t>
            </a:r>
            <a:endParaRPr lang="en-US" sz="32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251" y="1173708"/>
            <a:ext cx="11053549" cy="4831307"/>
          </a:xfrm>
          <a:solidFill>
            <a:schemeClr val="bg1"/>
          </a:solidFill>
        </p:spPr>
        <p:txBody>
          <a:bodyPr>
            <a:normAutofit/>
          </a:bodyPr>
          <a:lstStyle/>
          <a:p>
            <a:pPr marL="0" indent="0">
              <a:buNone/>
            </a:pPr>
            <a:r>
              <a:rPr lang="en-US" sz="1800" dirty="0" smtClean="0"/>
              <a:t>The initial input data was be generated. The random number generator of Python 3 was used for this purpose.</a:t>
            </a:r>
          </a:p>
          <a:p>
            <a:pPr marL="0" indent="0">
              <a:buNone/>
            </a:pPr>
            <a:r>
              <a:rPr lang="en-US" sz="1800" dirty="0" smtClean="0"/>
              <a:t>two </a:t>
            </a:r>
            <a:r>
              <a:rPr lang="en-US" sz="1800" dirty="0"/>
              <a:t>samples of random data, </a:t>
            </a:r>
            <a:r>
              <a:rPr lang="en-US" sz="1800" dirty="0" smtClean="0"/>
              <a:t>with </a:t>
            </a:r>
            <a:r>
              <a:rPr lang="en-US" sz="1800" dirty="0"/>
              <a:t>the same deviation, but </a:t>
            </a:r>
            <a:r>
              <a:rPr lang="en-US" sz="1800" dirty="0" smtClean="0"/>
              <a:t>different </a:t>
            </a:r>
            <a:r>
              <a:rPr lang="en-US" sz="1800" dirty="0"/>
              <a:t>mean, the first </a:t>
            </a:r>
            <a:r>
              <a:rPr lang="en-US" sz="1800" dirty="0" smtClean="0"/>
              <a:t>labelled </a:t>
            </a:r>
            <a:r>
              <a:rPr lang="en-US" sz="1800" dirty="0"/>
              <a:t>as 0, the second labelled </a:t>
            </a:r>
            <a:endParaRPr lang="en-US" sz="1800" dirty="0" smtClean="0"/>
          </a:p>
          <a:p>
            <a:pPr marL="0" indent="0">
              <a:buNone/>
            </a:pPr>
            <a:r>
              <a:rPr lang="en-US" sz="1800" dirty="0" smtClean="0"/>
              <a:t>as </a:t>
            </a:r>
            <a:r>
              <a:rPr lang="en-US" sz="1800" dirty="0"/>
              <a:t>1</a:t>
            </a:r>
            <a:r>
              <a:rPr lang="en-US" sz="1800" dirty="0" smtClean="0"/>
              <a:t>. The Python function (</a:t>
            </a:r>
            <a:r>
              <a:rPr lang="en-US" sz="1800" b="1" dirty="0" err="1" smtClean="0"/>
              <a:t>multivariative_normal</a:t>
            </a:r>
            <a:r>
              <a:rPr lang="en-US" sz="1800" dirty="0" smtClean="0"/>
              <a:t>) was used to generate random numbers with normal (Gaussian) </a:t>
            </a:r>
          </a:p>
          <a:p>
            <a:pPr marL="0" indent="0">
              <a:buNone/>
            </a:pPr>
            <a:r>
              <a:rPr lang="en-US" sz="1800" dirty="0" smtClean="0"/>
              <a:t>distribution. </a:t>
            </a:r>
            <a:endParaRPr lang="en-US" sz="1800" dirty="0"/>
          </a:p>
          <a:p>
            <a:endParaRPr lang="en-US" sz="1800" dirty="0"/>
          </a:p>
        </p:txBody>
      </p:sp>
      <p:pic>
        <p:nvPicPr>
          <p:cNvPr id="4" name="Content Placeholder 1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17301" y="2561588"/>
            <a:ext cx="5427075" cy="35899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97957" y="3633586"/>
            <a:ext cx="6323809" cy="2371429"/>
          </a:xfrm>
          <a:prstGeom prst="rect">
            <a:avLst/>
          </a:prstGeom>
        </p:spPr>
      </p:pic>
    </p:spTree>
    <p:extLst>
      <p:ext uri="{BB962C8B-B14F-4D97-AF65-F5344CB8AC3E}">
        <p14:creationId xmlns:p14="http://schemas.microsoft.com/office/powerpoint/2010/main" val="41831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240"/>
            <a:ext cx="10515600" cy="729499"/>
          </a:xfrm>
        </p:spPr>
        <p:txBody>
          <a:bodyPr>
            <a:normAutofit/>
          </a:bodyPr>
          <a:lstStyle/>
          <a:p>
            <a:pPr algn="ctr"/>
            <a:r>
              <a:rPr lang="en-US" sz="3200" i="1" dirty="0" smtClean="0">
                <a:latin typeface="Times New Roman" panose="02020603050405020304" pitchFamily="18" charset="0"/>
                <a:cs typeface="Times New Roman" panose="02020603050405020304" pitchFamily="18" charset="0"/>
              </a:rPr>
              <a:t>Defining functions for the logistic regression algorithm  </a:t>
            </a:r>
            <a:endParaRPr lang="en-US" sz="32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6603" y="750620"/>
            <a:ext cx="11750722" cy="5276211"/>
          </a:xfrm>
          <a:solidFill>
            <a:schemeClr val="bg1"/>
          </a:solidFill>
        </p:spPr>
        <p:txBody>
          <a:bodyPr>
            <a:noAutofit/>
          </a:bodyPr>
          <a:lstStyle/>
          <a:p>
            <a:pPr>
              <a:lnSpc>
                <a:spcPct val="120000"/>
              </a:lnSpc>
            </a:pPr>
            <a:r>
              <a:rPr lang="en-US" sz="1600" dirty="0" smtClean="0">
                <a:latin typeface="Arial" panose="020B0604020202020204" pitchFamily="34" charset="0"/>
                <a:cs typeface="Arial" panose="020B0604020202020204" pitchFamily="34" charset="0"/>
              </a:rPr>
              <a:t>Implementing the logistic regression as function in Python</a:t>
            </a:r>
          </a:p>
          <a:p>
            <a:pPr>
              <a:lnSpc>
                <a:spcPct val="120000"/>
              </a:lnSpc>
            </a:pPr>
            <a:r>
              <a:rPr lang="en-US" sz="1600" dirty="0" smtClean="0">
                <a:latin typeface="Arial" panose="020B0604020202020204" pitchFamily="34" charset="0"/>
                <a:cs typeface="Arial" panose="020B0604020202020204" pitchFamily="34" charset="0"/>
              </a:rPr>
              <a:t>Defining the sigmoid function:                                                      Defining the function of the logistic </a:t>
            </a:r>
            <a:r>
              <a:rPr lang="en-US" sz="1600" dirty="0">
                <a:latin typeface="Arial" panose="020B0604020202020204" pitchFamily="34" charset="0"/>
                <a:cs typeface="Arial" panose="020B0604020202020204" pitchFamily="34" charset="0"/>
              </a:rPr>
              <a:t>regression:</a:t>
            </a:r>
          </a:p>
          <a:p>
            <a:pPr marL="0" indent="0">
              <a:lnSpc>
                <a:spcPct val="120000"/>
              </a:lnSpc>
              <a:buNone/>
            </a:pPr>
            <a:endParaRPr lang="en-US" sz="1600" dirty="0" smtClean="0">
              <a:latin typeface="Arial" panose="020B0604020202020204" pitchFamily="34" charset="0"/>
              <a:cs typeface="Arial" panose="020B0604020202020204" pitchFamily="34" charset="0"/>
            </a:endParaRPr>
          </a:p>
          <a:p>
            <a:pPr>
              <a:lnSpc>
                <a:spcPct val="120000"/>
              </a:lnSpc>
            </a:pPr>
            <a:r>
              <a:rPr lang="en-US" sz="1600" dirty="0" smtClean="0">
                <a:latin typeface="Arial" panose="020B0604020202020204" pitchFamily="34" charset="0"/>
                <a:cs typeface="Arial" panose="020B0604020202020204" pitchFamily="34" charset="0"/>
              </a:rPr>
              <a:t>Defining the log-likelihood function:</a:t>
            </a:r>
          </a:p>
          <a:p>
            <a:pPr algn="r">
              <a:lnSpc>
                <a:spcPct val="120000"/>
              </a:lnSpc>
            </a:pPr>
            <a:endParaRPr lang="en-US" sz="1600" dirty="0" smtClean="0">
              <a:latin typeface="Arial" panose="020B0604020202020204" pitchFamily="34" charset="0"/>
              <a:cs typeface="Arial" panose="020B0604020202020204" pitchFamily="34" charset="0"/>
            </a:endParaRPr>
          </a:p>
          <a:p>
            <a:pPr algn="r">
              <a:lnSpc>
                <a:spcPct val="120000"/>
              </a:lnSpc>
            </a:pPr>
            <a:endParaRPr lang="en-US" sz="1600" dirty="0">
              <a:latin typeface="Century Schoolbook" panose="02040604050505020304" pitchFamily="18" charset="0"/>
            </a:endParaRPr>
          </a:p>
          <a:p>
            <a:pPr marL="0" indent="0">
              <a:buNone/>
            </a:pPr>
            <a:r>
              <a:rPr lang="en-US" sz="1600" dirty="0" smtClean="0">
                <a:latin typeface="Arial" panose="020B0604020202020204" pitchFamily="34" charset="0"/>
                <a:cs typeface="Arial" panose="020B0604020202020204" pitchFamily="34" charset="0"/>
              </a:rPr>
              <a:t>It is important to </a:t>
            </a:r>
            <a:r>
              <a:rPr lang="en-US" sz="1600" dirty="0" err="1" smtClean="0">
                <a:latin typeface="Arial" panose="020B0604020202020204" pitchFamily="34" charset="0"/>
                <a:cs typeface="Arial" panose="020B0604020202020204" pitchFamily="34" charset="0"/>
              </a:rPr>
              <a:t>vectorize</a:t>
            </a:r>
            <a:r>
              <a:rPr lang="en-US" sz="1600" dirty="0" smtClean="0">
                <a:latin typeface="Arial" panose="020B0604020202020204" pitchFamily="34" charset="0"/>
                <a:cs typeface="Arial" panose="020B0604020202020204" pitchFamily="34" charset="0"/>
              </a:rPr>
              <a:t> the variables by the means of the </a:t>
            </a:r>
          </a:p>
          <a:p>
            <a:pPr marL="0" indent="0">
              <a:buNone/>
            </a:pPr>
            <a:r>
              <a:rPr lang="en-US" sz="1600" dirty="0" err="1" smtClean="0">
                <a:latin typeface="Arial" panose="020B0604020202020204" pitchFamily="34" charset="0"/>
                <a:cs typeface="Arial" panose="020B0604020202020204" pitchFamily="34" charset="0"/>
              </a:rPr>
              <a:t>NumPy</a:t>
            </a:r>
            <a:r>
              <a:rPr lang="en-US" sz="1600" dirty="0" smtClean="0">
                <a:latin typeface="Arial" panose="020B0604020202020204" pitchFamily="34" charset="0"/>
                <a:cs typeface="Arial" panose="020B0604020202020204" pitchFamily="34" charset="0"/>
              </a:rPr>
              <a:t> functions </a:t>
            </a:r>
            <a:r>
              <a:rPr lang="en-US" sz="1600" dirty="0" smtClean="0">
                <a:latin typeface="Consolas" panose="020B0609020204030204" pitchFamily="49" charset="0"/>
                <a:cs typeface="Consolas" panose="020B0609020204030204" pitchFamily="49" charset="0"/>
              </a:rPr>
              <a:t>np.dot(), </a:t>
            </a:r>
            <a:r>
              <a:rPr lang="en-US" sz="1600" dirty="0" err="1" smtClean="0">
                <a:latin typeface="Consolas" panose="020B0609020204030204" pitchFamily="49" charset="0"/>
                <a:cs typeface="Consolas" panose="020B0609020204030204" pitchFamily="49" charset="0"/>
              </a:rPr>
              <a:t>np.sum</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np.prod</a:t>
            </a:r>
            <a:r>
              <a:rPr lang="en-US" sz="1600" dirty="0" smtClean="0">
                <a:latin typeface="Consolas" panose="020B0609020204030204" pitchFamily="49" charset="0"/>
                <a:cs typeface="Consolas" panose="020B0609020204030204" pitchFamily="49" charset="0"/>
              </a:rPr>
              <a:t>() </a:t>
            </a:r>
            <a:r>
              <a:rPr lang="en-US" sz="1600" dirty="0" smtClean="0">
                <a:latin typeface="Arial" panose="020B0604020202020204" pitchFamily="34" charset="0"/>
                <a:cs typeface="Arial" panose="020B0604020202020204" pitchFamily="34" charset="0"/>
              </a:rPr>
              <a:t>etc., </a:t>
            </a:r>
          </a:p>
          <a:p>
            <a:pPr marL="0" indent="0">
              <a:buNone/>
            </a:pPr>
            <a:r>
              <a:rPr lang="en-US" sz="1600" dirty="0" smtClean="0">
                <a:latin typeface="Arial" panose="020B0604020202020204" pitchFamily="34" charset="0"/>
                <a:cs typeface="Arial" panose="020B0604020202020204" pitchFamily="34" charset="0"/>
              </a:rPr>
              <a:t>as compared with using “</a:t>
            </a:r>
            <a:r>
              <a:rPr lang="en-US" sz="1600" dirty="0" smtClean="0">
                <a:latin typeface="Consolas" panose="020B0609020204030204" pitchFamily="49" charset="0"/>
                <a:cs typeface="Consolas" panose="020B0609020204030204" pitchFamily="49" charset="0"/>
              </a:rPr>
              <a:t>for loop</a:t>
            </a:r>
            <a:r>
              <a:rPr lang="en-US" sz="1600" dirty="0" smtClean="0">
                <a:latin typeface="Arial" panose="020B0604020202020204" pitchFamily="34" charset="0"/>
                <a:cs typeface="Arial" panose="020B0604020202020204" pitchFamily="34" charset="0"/>
              </a:rPr>
              <a:t>”, because loops slow down </a:t>
            </a:r>
          </a:p>
          <a:p>
            <a:pPr marL="0" indent="0">
              <a:buNone/>
            </a:pPr>
            <a:r>
              <a:rPr lang="en-US" sz="1600" dirty="0" smtClean="0">
                <a:latin typeface="Arial" panose="020B0604020202020204" pitchFamily="34" charset="0"/>
                <a:cs typeface="Arial" panose="020B0604020202020204" pitchFamily="34" charset="0"/>
              </a:rPr>
              <a:t>the code. In addition, it is recommended to initialize the weight </a:t>
            </a:r>
          </a:p>
          <a:p>
            <a:pPr marL="0" indent="0">
              <a:buNone/>
            </a:pPr>
            <a:r>
              <a:rPr lang="en-US" sz="1600" dirty="0" smtClean="0">
                <a:latin typeface="Arial" panose="020B0604020202020204" pitchFamily="34" charset="0"/>
                <a:cs typeface="Arial" panose="020B0604020202020204" pitchFamily="34" charset="0"/>
              </a:rPr>
              <a:t>variables using the random number generator, when implementing </a:t>
            </a:r>
          </a:p>
          <a:p>
            <a:pPr marL="0" indent="0">
              <a:buNone/>
            </a:pPr>
            <a:r>
              <a:rPr lang="en-US" sz="1600" dirty="0" smtClean="0">
                <a:latin typeface="Arial" panose="020B0604020202020204" pitchFamily="34" charset="0"/>
                <a:cs typeface="Arial" panose="020B0604020202020204" pitchFamily="34" charset="0"/>
              </a:rPr>
              <a:t>logistic regression in neural networks, as compared with the </a:t>
            </a:r>
          </a:p>
          <a:p>
            <a:pPr marL="0" indent="0">
              <a:buNone/>
            </a:pPr>
            <a:r>
              <a:rPr lang="en-US" sz="1600" dirty="0" smtClean="0">
                <a:latin typeface="Arial" panose="020B0604020202020204" pitchFamily="34" charset="0"/>
                <a:cs typeface="Arial" panose="020B0604020202020204" pitchFamily="34" charset="0"/>
              </a:rPr>
              <a:t>initialization with zeros because the functions in the nodes </a:t>
            </a:r>
          </a:p>
          <a:p>
            <a:pPr marL="0" indent="0">
              <a:buNone/>
            </a:pPr>
            <a:r>
              <a:rPr lang="en-US" sz="1600" dirty="0" smtClean="0">
                <a:latin typeface="Arial" panose="020B0604020202020204" pitchFamily="34" charset="0"/>
                <a:cs typeface="Arial" panose="020B0604020202020204" pitchFamily="34" charset="0"/>
              </a:rPr>
              <a:t>will become symmetric and will calculate the same function</a:t>
            </a:r>
          </a:p>
          <a:p>
            <a:pPr marL="0" indent="0" algn="r">
              <a:buNone/>
            </a:pPr>
            <a:endParaRPr lang="en-US" sz="1600" dirty="0" smtClean="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6096000" y="1544944"/>
            <a:ext cx="5923809" cy="2809524"/>
          </a:xfrm>
          <a:prstGeom prst="rect">
            <a:avLst/>
          </a:prstGeom>
        </p:spPr>
      </p:pic>
      <p:pic>
        <p:nvPicPr>
          <p:cNvPr id="15" name="Picture 14"/>
          <p:cNvPicPr>
            <a:picLocks noChangeAspect="1"/>
          </p:cNvPicPr>
          <p:nvPr/>
        </p:nvPicPr>
        <p:blipFill>
          <a:blip r:embed="rId4"/>
          <a:stretch>
            <a:fillRect/>
          </a:stretch>
        </p:blipFill>
        <p:spPr>
          <a:xfrm>
            <a:off x="286603" y="1558024"/>
            <a:ext cx="1980952" cy="533333"/>
          </a:xfrm>
          <a:prstGeom prst="rect">
            <a:avLst/>
          </a:prstGeom>
        </p:spPr>
      </p:pic>
      <p:pic>
        <p:nvPicPr>
          <p:cNvPr id="20" name="Picture 19"/>
          <p:cNvPicPr>
            <a:picLocks noChangeAspect="1"/>
          </p:cNvPicPr>
          <p:nvPr/>
        </p:nvPicPr>
        <p:blipFill>
          <a:blip r:embed="rId5"/>
          <a:stretch>
            <a:fillRect/>
          </a:stretch>
        </p:blipFill>
        <p:spPr>
          <a:xfrm>
            <a:off x="286603" y="2539051"/>
            <a:ext cx="3676190" cy="800000"/>
          </a:xfrm>
          <a:prstGeom prst="rect">
            <a:avLst/>
          </a:prstGeom>
        </p:spPr>
      </p:pic>
    </p:spTree>
    <p:extLst>
      <p:ext uri="{BB962C8B-B14F-4D97-AF65-F5344CB8AC3E}">
        <p14:creationId xmlns:p14="http://schemas.microsoft.com/office/powerpoint/2010/main" val="226744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73"/>
            <a:ext cx="10515600" cy="1325563"/>
          </a:xfrm>
        </p:spPr>
        <p:txBody>
          <a:bodyPr>
            <a:normAutofit/>
          </a:bodyPr>
          <a:lstStyle/>
          <a:p>
            <a:pPr algn="ctr"/>
            <a:r>
              <a:rPr lang="en-US" sz="3600" i="1" dirty="0" smtClean="0">
                <a:latin typeface="Times New Roman" panose="02020603050405020304" pitchFamily="18" charset="0"/>
                <a:cs typeface="Times New Roman" panose="02020603050405020304" pitchFamily="18" charset="0"/>
              </a:rPr>
              <a:t>Comparing our written function “from scratch”</a:t>
            </a:r>
            <a:br>
              <a:rPr lang="en-US" sz="3600" i="1" dirty="0" smtClean="0">
                <a:latin typeface="Times New Roman" panose="02020603050405020304" pitchFamily="18" charset="0"/>
                <a:cs typeface="Times New Roman" panose="02020603050405020304" pitchFamily="18" charset="0"/>
              </a:rPr>
            </a:br>
            <a:r>
              <a:rPr lang="en-US" sz="3600" i="1" dirty="0" smtClean="0">
                <a:latin typeface="Times New Roman" panose="02020603050405020304" pitchFamily="18" charset="0"/>
                <a:cs typeface="Times New Roman" panose="02020603050405020304" pitchFamily="18" charset="0"/>
              </a:rPr>
              <a:t>with the function from the </a:t>
            </a:r>
            <a:r>
              <a:rPr lang="en-US" sz="3600" i="1" dirty="0" err="1" smtClean="0">
                <a:latin typeface="Times New Roman" panose="02020603050405020304" pitchFamily="18" charset="0"/>
                <a:cs typeface="Times New Roman" panose="02020603050405020304" pitchFamily="18" charset="0"/>
              </a:rPr>
              <a:t>sk</a:t>
            </a:r>
            <a:r>
              <a:rPr lang="en-US" sz="3600" i="1" dirty="0" smtClean="0">
                <a:latin typeface="Times New Roman" panose="02020603050405020304" pitchFamily="18" charset="0"/>
                <a:cs typeface="Times New Roman" panose="02020603050405020304" pitchFamily="18" charset="0"/>
              </a:rPr>
              <a:t>-learn library</a:t>
            </a:r>
            <a:endParaRPr lang="en-US" sz="3600" i="1"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382137" y="1815156"/>
            <a:ext cx="10971663" cy="4552879"/>
          </a:xfrm>
        </p:spPr>
        <p:txBody>
          <a:bodyPr>
            <a:normAutofit/>
          </a:bodyPr>
          <a:lstStyle/>
          <a:p>
            <a:pPr marL="0" indent="0">
              <a:buNone/>
            </a:pPr>
            <a:r>
              <a:rPr lang="en-US" sz="1800" b="1" dirty="0" smtClean="0">
                <a:latin typeface="Arial" panose="020B0604020202020204" pitchFamily="34" charset="0"/>
                <a:cs typeface="Arial" panose="020B0604020202020204" pitchFamily="34" charset="0"/>
              </a:rPr>
              <a:t>The performance </a:t>
            </a:r>
            <a:r>
              <a:rPr lang="en-US" sz="1800" dirty="0" smtClean="0">
                <a:latin typeface="Arial" panose="020B0604020202020204" pitchFamily="34" charset="0"/>
                <a:cs typeface="Arial" panose="020B0604020202020204" pitchFamily="34" charset="0"/>
              </a:rPr>
              <a:t>of both functions can be </a:t>
            </a:r>
          </a:p>
          <a:p>
            <a:pPr marL="0" indent="0">
              <a:buNone/>
            </a:pPr>
            <a:r>
              <a:rPr lang="en-US" sz="1800" dirty="0" smtClean="0">
                <a:latin typeface="Arial" panose="020B0604020202020204" pitchFamily="34" charset="0"/>
                <a:cs typeface="Arial" panose="020B0604020202020204" pitchFamily="34" charset="0"/>
              </a:rPr>
              <a:t>compared. The accuracy is the same, as well </a:t>
            </a:r>
          </a:p>
          <a:p>
            <a:pPr marL="0" indent="0">
              <a:buNone/>
            </a:pPr>
            <a:r>
              <a:rPr lang="en-US" sz="1800" dirty="0" smtClean="0">
                <a:latin typeface="Arial" panose="020B0604020202020204" pitchFamily="34" charset="0"/>
                <a:cs typeface="Arial" panose="020B0604020202020204" pitchFamily="34" charset="0"/>
              </a:rPr>
              <a:t>as the weight parameters, used in calculation.</a:t>
            </a:r>
          </a:p>
          <a:p>
            <a:pPr marL="0" indent="0">
              <a:buNone/>
            </a:pPr>
            <a:r>
              <a:rPr lang="en-US" sz="1800" dirty="0" smtClean="0">
                <a:latin typeface="Arial" panose="020B0604020202020204" pitchFamily="34" charset="0"/>
                <a:cs typeface="Arial" panose="020B0604020202020204" pitchFamily="34" charset="0"/>
              </a:rPr>
              <a:t>The time for calculation, however, is clearly </a:t>
            </a:r>
          </a:p>
          <a:p>
            <a:pPr marL="0" indent="0">
              <a:buNone/>
            </a:pPr>
            <a:r>
              <a:rPr lang="en-US" sz="1800" dirty="0" smtClean="0">
                <a:latin typeface="Arial" panose="020B0604020202020204" pitchFamily="34" charset="0"/>
                <a:cs typeface="Arial" panose="020B0604020202020204" pitchFamily="34" charset="0"/>
              </a:rPr>
              <a:t>much lower for the </a:t>
            </a:r>
            <a:r>
              <a:rPr lang="en-US" sz="1800" dirty="0" err="1" smtClean="0">
                <a:latin typeface="Arial" panose="020B0604020202020204" pitchFamily="34" charset="0"/>
                <a:cs typeface="Arial" panose="020B0604020202020204" pitchFamily="34" charset="0"/>
              </a:rPr>
              <a:t>sk</a:t>
            </a:r>
            <a:r>
              <a:rPr lang="en-US" sz="1800" dirty="0" smtClean="0">
                <a:latin typeface="Arial" panose="020B0604020202020204" pitchFamily="34" charset="0"/>
                <a:cs typeface="Arial" panose="020B0604020202020204" pitchFamily="34" charset="0"/>
              </a:rPr>
              <a:t>-learn function (about </a:t>
            </a:r>
          </a:p>
          <a:p>
            <a:pPr marL="0" indent="0">
              <a:buNone/>
            </a:pPr>
            <a:r>
              <a:rPr lang="en-US" sz="1800" dirty="0" smtClean="0">
                <a:latin typeface="Arial" panose="020B0604020202020204" pitchFamily="34" charset="0"/>
                <a:cs typeface="Arial" panose="020B0604020202020204" pitchFamily="34" charset="0"/>
              </a:rPr>
              <a:t>300 times lower)</a:t>
            </a:r>
            <a:endParaRPr lang="en-US" sz="1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163441" y="1815156"/>
            <a:ext cx="6626804" cy="4977599"/>
          </a:xfrm>
          <a:prstGeom prst="rect">
            <a:avLst/>
          </a:prstGeom>
        </p:spPr>
      </p:pic>
    </p:spTree>
    <p:extLst>
      <p:ext uri="{BB962C8B-B14F-4D97-AF65-F5344CB8AC3E}">
        <p14:creationId xmlns:p14="http://schemas.microsoft.com/office/powerpoint/2010/main" val="8051046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1469</TotalTime>
  <Words>777</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 Math</vt:lpstr>
      <vt:lpstr>Century Schoolbook</vt:lpstr>
      <vt:lpstr>Consolas</vt:lpstr>
      <vt:lpstr>Times New Roman</vt:lpstr>
      <vt:lpstr>Retrospect</vt:lpstr>
      <vt:lpstr>Logistic regression from scratch in Python</vt:lpstr>
      <vt:lpstr>PowerPoint Presentation</vt:lpstr>
      <vt:lpstr>Transformation of input data by the means of the link function</vt:lpstr>
      <vt:lpstr>Log-likelihood function</vt:lpstr>
      <vt:lpstr>Calculation of gradient, as well as the gradient ascent</vt:lpstr>
      <vt:lpstr>PowerPoint Presentation</vt:lpstr>
      <vt:lpstr>Generating the input data</vt:lpstr>
      <vt:lpstr>Defining functions for the logistic regression algorithm  </vt:lpstr>
      <vt:lpstr>Comparing our written function “from scratch” with the function from the sk-learn library</vt:lpstr>
      <vt:lpstr>Graphical representation of the 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from scratch in Python</dc:title>
  <dc:creator>Marko</dc:creator>
  <cp:lastModifiedBy>Marko</cp:lastModifiedBy>
  <cp:revision>67</cp:revision>
  <dcterms:created xsi:type="dcterms:W3CDTF">2019-02-19T08:30:42Z</dcterms:created>
  <dcterms:modified xsi:type="dcterms:W3CDTF">2019-02-21T08:25:31Z</dcterms:modified>
</cp:coreProperties>
</file>