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4"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81592CD-00C2-4F3D-A14C-DD307B0E6750}" type="datetimeFigureOut">
              <a:rPr lang="en-US" smtClean="0"/>
              <a:t>3/22/2019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BA8B9AE-857F-4F08-9743-FA74145A038E}"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722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592CD-00C2-4F3D-A14C-DD307B0E6750}"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B9AE-857F-4F08-9743-FA74145A038E}" type="slidenum">
              <a:rPr lang="en-US" smtClean="0"/>
              <a:t>‹#›</a:t>
            </a:fld>
            <a:endParaRPr lang="en-US"/>
          </a:p>
        </p:txBody>
      </p:sp>
    </p:spTree>
    <p:extLst>
      <p:ext uri="{BB962C8B-B14F-4D97-AF65-F5344CB8AC3E}">
        <p14:creationId xmlns:p14="http://schemas.microsoft.com/office/powerpoint/2010/main" val="301525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592CD-00C2-4F3D-A14C-DD307B0E6750}"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B9AE-857F-4F08-9743-FA74145A038E}" type="slidenum">
              <a:rPr lang="en-US" smtClean="0"/>
              <a:t>‹#›</a:t>
            </a:fld>
            <a:endParaRPr lang="en-US"/>
          </a:p>
        </p:txBody>
      </p:sp>
    </p:spTree>
    <p:extLst>
      <p:ext uri="{BB962C8B-B14F-4D97-AF65-F5344CB8AC3E}">
        <p14:creationId xmlns:p14="http://schemas.microsoft.com/office/powerpoint/2010/main" val="257743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592CD-00C2-4F3D-A14C-DD307B0E6750}"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B9AE-857F-4F08-9743-FA74145A038E}" type="slidenum">
              <a:rPr lang="en-US" smtClean="0"/>
              <a:t>‹#›</a:t>
            </a:fld>
            <a:endParaRPr lang="en-US"/>
          </a:p>
        </p:txBody>
      </p:sp>
    </p:spTree>
    <p:extLst>
      <p:ext uri="{BB962C8B-B14F-4D97-AF65-F5344CB8AC3E}">
        <p14:creationId xmlns:p14="http://schemas.microsoft.com/office/powerpoint/2010/main" val="635493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81592CD-00C2-4F3D-A14C-DD307B0E6750}" type="datetimeFigureOut">
              <a:rPr lang="en-US" smtClean="0"/>
              <a:t>3/22/2019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BA8B9AE-857F-4F08-9743-FA74145A038E}"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606909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1592CD-00C2-4F3D-A14C-DD307B0E6750}"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8B9AE-857F-4F08-9743-FA74145A038E}" type="slidenum">
              <a:rPr lang="en-US" smtClean="0"/>
              <a:t>‹#›</a:t>
            </a:fld>
            <a:endParaRPr lang="en-US"/>
          </a:p>
        </p:txBody>
      </p:sp>
    </p:spTree>
    <p:extLst>
      <p:ext uri="{BB962C8B-B14F-4D97-AF65-F5344CB8AC3E}">
        <p14:creationId xmlns:p14="http://schemas.microsoft.com/office/powerpoint/2010/main" val="328814837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1592CD-00C2-4F3D-A14C-DD307B0E6750}" type="datetimeFigureOut">
              <a:rPr lang="en-US" smtClean="0"/>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A8B9AE-857F-4F08-9743-FA74145A038E}" type="slidenum">
              <a:rPr lang="en-US" smtClean="0"/>
              <a:t>‹#›</a:t>
            </a:fld>
            <a:endParaRPr lang="en-US"/>
          </a:p>
        </p:txBody>
      </p:sp>
    </p:spTree>
    <p:extLst>
      <p:ext uri="{BB962C8B-B14F-4D97-AF65-F5344CB8AC3E}">
        <p14:creationId xmlns:p14="http://schemas.microsoft.com/office/powerpoint/2010/main" val="50635741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1592CD-00C2-4F3D-A14C-DD307B0E6750}" type="datetimeFigureOut">
              <a:rPr lang="en-US" smtClean="0"/>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A8B9AE-857F-4F08-9743-FA74145A038E}" type="slidenum">
              <a:rPr lang="en-US" smtClean="0"/>
              <a:t>‹#›</a:t>
            </a:fld>
            <a:endParaRPr lang="en-US"/>
          </a:p>
        </p:txBody>
      </p:sp>
    </p:spTree>
    <p:extLst>
      <p:ext uri="{BB962C8B-B14F-4D97-AF65-F5344CB8AC3E}">
        <p14:creationId xmlns:p14="http://schemas.microsoft.com/office/powerpoint/2010/main" val="315701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592CD-00C2-4F3D-A14C-DD307B0E6750}" type="datetimeFigureOut">
              <a:rPr lang="en-US" smtClean="0"/>
              <a:t>3/22/2019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A8B9AE-857F-4F08-9743-FA74145A038E}" type="slidenum">
              <a:rPr lang="en-US" smtClean="0"/>
              <a:t>‹#›</a:t>
            </a:fld>
            <a:endParaRPr lang="en-US"/>
          </a:p>
        </p:txBody>
      </p:sp>
    </p:spTree>
    <p:extLst>
      <p:ext uri="{BB962C8B-B14F-4D97-AF65-F5344CB8AC3E}">
        <p14:creationId xmlns:p14="http://schemas.microsoft.com/office/powerpoint/2010/main" val="278287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81592CD-00C2-4F3D-A14C-DD307B0E6750}" type="datetimeFigureOut">
              <a:rPr lang="en-US" smtClean="0"/>
              <a:t>3/22/2019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7BA8B9AE-857F-4F08-9743-FA74145A038E}"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1470047"/>
      </p:ext>
    </p:extLst>
  </p:cSld>
  <p:clrMapOvr>
    <a:masterClrMapping/>
  </p:clrMapOvr>
  <p:extLst mod="1">
    <p:ext uri="{DCECCB84-F9BA-43D5-87BE-67443E8EF086}">
      <p15:sldGuideLst xmlns:p15="http://schemas.microsoft.com/office/powerpoint/2012/main">
        <p15:guide id="4294967295"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81592CD-00C2-4F3D-A14C-DD307B0E6750}" type="datetimeFigureOut">
              <a:rPr lang="en-US" smtClean="0"/>
              <a:t>3/22/2019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7BA8B9AE-857F-4F08-9743-FA74145A038E}" type="slidenum">
              <a:rPr lang="en-US" smtClean="0"/>
              <a:t>‹#›</a:t>
            </a:fld>
            <a:endParaRPr lang="en-US"/>
          </a:p>
        </p:txBody>
      </p:sp>
    </p:spTree>
    <p:extLst>
      <p:ext uri="{BB962C8B-B14F-4D97-AF65-F5344CB8AC3E}">
        <p14:creationId xmlns:p14="http://schemas.microsoft.com/office/powerpoint/2010/main" val="1075891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81592CD-00C2-4F3D-A14C-DD307B0E6750}" type="datetimeFigureOut">
              <a:rPr lang="en-US" smtClean="0"/>
              <a:t>3/22/2019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BA8B9AE-857F-4F08-9743-FA74145A038E}"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92426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792">
          <p15:clr>
            <a:srgbClr val="F26B43"/>
          </p15:clr>
        </p15:guide>
        <p15:guide id="4294967295" pos="7200">
          <p15:clr>
            <a:srgbClr val="F26B43"/>
          </p15:clr>
        </p15:guide>
        <p15:guide id="4294967295" orient="horz" pos="4008">
          <p15:clr>
            <a:srgbClr val="F26B43"/>
          </p15:clr>
        </p15:guide>
        <p15:guide id="4294967295" orient="horz" pos="1440">
          <p15:clr>
            <a:srgbClr val="F26B43"/>
          </p15:clr>
        </p15:guide>
        <p15:guide id="4294967295" orient="horz" pos="3720">
          <p15:clr>
            <a:srgbClr val="F26B43"/>
          </p15:clr>
        </p15:guide>
        <p15:guide id="4294967295"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marcobonzanini.com/2015/03/02/mining-twitter-data-with-python-part-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ANALYSIS OF THE SENTIMENT OF DATA FROM THE SOCIAL MEDIA</a:t>
            </a:r>
            <a:endParaRPr lang="en-US" sz="4800" dirty="0"/>
          </a:p>
        </p:txBody>
      </p:sp>
      <p:sp>
        <p:nvSpPr>
          <p:cNvPr id="3" name="Subtitle 2"/>
          <p:cNvSpPr>
            <a:spLocks noGrp="1"/>
          </p:cNvSpPr>
          <p:nvPr>
            <p:ph type="subTitle" idx="1"/>
          </p:nvPr>
        </p:nvSpPr>
        <p:spPr/>
        <p:txBody>
          <a:bodyPr/>
          <a:lstStyle/>
          <a:p>
            <a:r>
              <a:rPr lang="en-US" dirty="0" smtClean="0"/>
              <a:t>Analysis of databases from “Twitter”, the account of Netflix</a:t>
            </a:r>
            <a:endParaRPr lang="en-US" dirty="0"/>
          </a:p>
        </p:txBody>
      </p:sp>
      <p:sp>
        <p:nvSpPr>
          <p:cNvPr id="4" name="Subtitle 2"/>
          <p:cNvSpPr txBox="1">
            <a:spLocks/>
          </p:cNvSpPr>
          <p:nvPr/>
        </p:nvSpPr>
        <p:spPr>
          <a:xfrm>
            <a:off x="300506" y="-48118"/>
            <a:ext cx="9461679" cy="8250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t>Author: M. </a:t>
            </a:r>
            <a:r>
              <a:rPr lang="en-US" sz="1800" dirty="0" err="1" smtClean="0"/>
              <a:t>Kolaksazov</a:t>
            </a:r>
            <a:r>
              <a:rPr lang="en-US" sz="1800" dirty="0" smtClean="0"/>
              <a:t>, </a:t>
            </a:r>
          </a:p>
          <a:p>
            <a:pPr algn="l"/>
            <a:r>
              <a:rPr lang="en-US" sz="1800" dirty="0" smtClean="0"/>
              <a:t>Main source: </a:t>
            </a:r>
            <a:r>
              <a:rPr lang="en-US" sz="1800" dirty="0" smtClean="0">
                <a:hlinkClick r:id="rId2"/>
              </a:rPr>
              <a:t>https://marcobonzanini.com/2015/03/02/mining-twitter-data-with-python-part-1/</a:t>
            </a:r>
            <a:r>
              <a:rPr lang="en-US" sz="1800" dirty="0" smtClean="0"/>
              <a:t> </a:t>
            </a:r>
            <a:endParaRPr lang="en-US" sz="1800" dirty="0"/>
          </a:p>
        </p:txBody>
      </p:sp>
    </p:spTree>
    <p:extLst>
      <p:ext uri="{BB962C8B-B14F-4D97-AF65-F5344CB8AC3E}">
        <p14:creationId xmlns:p14="http://schemas.microsoft.com/office/powerpoint/2010/main" val="355387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113" y="0"/>
            <a:ext cx="10515600" cy="1325563"/>
          </a:xfrm>
        </p:spPr>
        <p:txBody>
          <a:bodyPr>
            <a:normAutofit fontScale="90000"/>
          </a:bodyPr>
          <a:lstStyle/>
          <a:p>
            <a:r>
              <a:rPr lang="en-US" dirty="0" smtClean="0">
                <a:latin typeface="Times New Roman" panose="02020603050405020304" pitchFamily="18" charset="0"/>
                <a:cs typeface="Times New Roman" panose="02020603050405020304" pitchFamily="18" charset="0"/>
              </a:rPr>
              <a:t>Comparing both algorithms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98490" y="553791"/>
            <a:ext cx="11096223" cy="5211048"/>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It was very interesting to compare both algorithms for sorting by sentiment</a:t>
            </a:r>
          </a:p>
          <a:p>
            <a:pPr algn="just"/>
            <a:r>
              <a:rPr lang="en-US" sz="1800" dirty="0" smtClean="0">
                <a:latin typeface="Times New Roman" panose="02020603050405020304" pitchFamily="18" charset="0"/>
                <a:cs typeface="Times New Roman" panose="02020603050405020304" pitchFamily="18" charset="0"/>
              </a:rPr>
              <a:t>For this purpose tweets were separated into three different groups (positive “1”, negative “-1” and neutral “0”) by the sentiment algorithm from </a:t>
            </a:r>
            <a:r>
              <a:rPr lang="en-US" sz="1800" dirty="0" err="1" smtClean="0">
                <a:latin typeface="Times New Roman" panose="02020603050405020304" pitchFamily="18" charset="0"/>
                <a:cs typeface="Times New Roman" panose="02020603050405020304" pitchFamily="18" charset="0"/>
              </a:rPr>
              <a:t>TextBlob</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and the PMI of word combinations from each group was calculated.</a:t>
            </a:r>
          </a:p>
          <a:p>
            <a:pPr algn="just"/>
            <a:r>
              <a:rPr lang="en-US" sz="1800" dirty="0" smtClean="0">
                <a:latin typeface="Times New Roman" panose="02020603050405020304" pitchFamily="18" charset="0"/>
                <a:cs typeface="Times New Roman" panose="02020603050405020304" pitchFamily="18" charset="0"/>
              </a:rPr>
              <a:t>It can be clearly seen, that inside “positive sentiment” category there are words with positive PMI, but not negative, whereas inside “negative” category it is the reverse.  This category contains only words with negative PMI. In the third class, or the so-called neutral sentiment lacks words with positive or negative PMI. </a:t>
            </a:r>
          </a:p>
          <a:p>
            <a:pPr algn="just"/>
            <a:r>
              <a:rPr lang="en-US" sz="1800" dirty="0" smtClean="0">
                <a:latin typeface="Times New Roman" panose="02020603050405020304" pitchFamily="18" charset="0"/>
                <a:cs typeface="Times New Roman" panose="02020603050405020304" pitchFamily="18" charset="0"/>
              </a:rPr>
              <a:t>It is also worth to note, that after sorting the data by the means of the </a:t>
            </a:r>
            <a:r>
              <a:rPr lang="en-US" sz="1800" dirty="0" err="1" smtClean="0">
                <a:latin typeface="Times New Roman" panose="02020603050405020304" pitchFamily="18" charset="0"/>
                <a:cs typeface="Times New Roman" panose="02020603050405020304" pitchFamily="18" charset="0"/>
              </a:rPr>
              <a:t>TextBlob</a:t>
            </a:r>
            <a:r>
              <a:rPr lang="en-US" sz="1800" dirty="0" smtClean="0">
                <a:latin typeface="Times New Roman" panose="02020603050405020304" pitchFamily="18" charset="0"/>
                <a:cs typeface="Times New Roman" panose="02020603050405020304" pitchFamily="18" charset="0"/>
              </a:rPr>
              <a:t> and after sorting by the means of the cluster analysis, both means of sorting were compared. It was found out, that the accuracy of the cluster analysis (by k-means) was 63%, compared with the </a:t>
            </a:r>
            <a:r>
              <a:rPr lang="en-US" sz="1800" dirty="0" err="1" smtClean="0">
                <a:latin typeface="Times New Roman" panose="02020603050405020304" pitchFamily="18" charset="0"/>
                <a:cs typeface="Times New Roman" panose="02020603050405020304" pitchFamily="18" charset="0"/>
              </a:rPr>
              <a:t>TextBlob</a:t>
            </a:r>
            <a:r>
              <a:rPr lang="en-US" sz="1800" dirty="0" smtClean="0">
                <a:latin typeface="Times New Roman" panose="02020603050405020304" pitchFamily="18" charset="0"/>
                <a:cs typeface="Times New Roman" panose="02020603050405020304" pitchFamily="18" charset="0"/>
              </a:rPr>
              <a:t> sorting.</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0" y="3600857"/>
            <a:ext cx="5790476" cy="3257143"/>
          </a:xfrm>
          <a:prstGeom prst="rect">
            <a:avLst/>
          </a:prstGeom>
        </p:spPr>
      </p:pic>
      <p:pic>
        <p:nvPicPr>
          <p:cNvPr id="6" name="Picture 5"/>
          <p:cNvPicPr>
            <a:picLocks noChangeAspect="1"/>
          </p:cNvPicPr>
          <p:nvPr/>
        </p:nvPicPr>
        <p:blipFill>
          <a:blip r:embed="rId3"/>
          <a:stretch>
            <a:fillRect/>
          </a:stretch>
        </p:blipFill>
        <p:spPr>
          <a:xfrm>
            <a:off x="6163429" y="3534191"/>
            <a:ext cx="6028571" cy="3323809"/>
          </a:xfrm>
          <a:prstGeom prst="rect">
            <a:avLst/>
          </a:prstGeom>
        </p:spPr>
      </p:pic>
    </p:spTree>
    <p:extLst>
      <p:ext uri="{BB962C8B-B14F-4D97-AF65-F5344CB8AC3E}">
        <p14:creationId xmlns:p14="http://schemas.microsoft.com/office/powerpoint/2010/main" val="2913506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87653" y="1628650"/>
            <a:ext cx="8616694" cy="1413793"/>
          </a:xfrm>
          <a:prstGeom prst="rect">
            <a:avLst/>
          </a:prstGeom>
        </p:spPr>
      </p:pic>
      <p:sp>
        <p:nvSpPr>
          <p:cNvPr id="3" name="Content Placeholder 2"/>
          <p:cNvSpPr>
            <a:spLocks noGrp="1"/>
          </p:cNvSpPr>
          <p:nvPr>
            <p:ph idx="1"/>
          </p:nvPr>
        </p:nvSpPr>
        <p:spPr>
          <a:xfrm>
            <a:off x="759854" y="0"/>
            <a:ext cx="11140225" cy="4851400"/>
          </a:xfrm>
        </p:spPr>
        <p:txBody>
          <a:bodyPr>
            <a:normAutofit/>
          </a:bodyPr>
          <a:lstStyle/>
          <a:p>
            <a:pPr algn="just"/>
            <a:r>
              <a:rPr lang="en-US" sz="1800" dirty="0">
                <a:latin typeface="Times New Roman" panose="02020603050405020304" pitchFamily="18" charset="0"/>
                <a:cs typeface="Times New Roman" panose="02020603050405020304" pitchFamily="18" charset="0"/>
              </a:rPr>
              <a:t>In the described algorithm, vocabularies with only two (positive and negative) words were used. Thus, the searching criteria is reduced, as well as the PMI, which has comparatively low values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When </a:t>
            </a:r>
            <a:r>
              <a:rPr lang="en-US" sz="1800" dirty="0" smtClean="0">
                <a:latin typeface="Times New Roman" panose="02020603050405020304" pitchFamily="18" charset="0"/>
                <a:cs typeface="Times New Roman" panose="02020603050405020304" pitchFamily="18" charset="0"/>
              </a:rPr>
              <a:t>more words were included inside vocabularies, the differences of PMI increases. It can be seen, that inside negative sentiment class can be found words with positive PMI, </a:t>
            </a:r>
            <a:r>
              <a:rPr lang="en-US" sz="1800" dirty="0">
                <a:latin typeface="Times New Roman" panose="02020603050405020304" pitchFamily="18" charset="0"/>
                <a:cs typeface="Times New Roman" panose="02020603050405020304" pitchFamily="18" charset="0"/>
              </a:rPr>
              <a:t>however, its values were lower, as compared with the PMI of words from positive sentiment class. </a:t>
            </a:r>
            <a:endParaRPr lang="en-US" sz="1800" dirty="0" smtClean="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02871220"/>
              </p:ext>
            </p:extLst>
          </p:nvPr>
        </p:nvGraphicFramePr>
        <p:xfrm>
          <a:off x="985077" y="3036834"/>
          <a:ext cx="10368723" cy="3701283"/>
        </p:xfrm>
        <a:graphic>
          <a:graphicData uri="http://schemas.openxmlformats.org/drawingml/2006/table">
            <a:tbl>
              <a:tblPr>
                <a:tableStyleId>{74C1A8A3-306A-4EB7-A6B1-4F7E0EB9C5D6}</a:tableStyleId>
              </a:tblPr>
              <a:tblGrid>
                <a:gridCol w="978790"/>
                <a:gridCol w="688380"/>
                <a:gridCol w="172095"/>
                <a:gridCol w="935766"/>
                <a:gridCol w="688380"/>
                <a:gridCol w="172095"/>
                <a:gridCol w="774427"/>
                <a:gridCol w="688380"/>
                <a:gridCol w="258143"/>
                <a:gridCol w="892743"/>
                <a:gridCol w="688380"/>
                <a:gridCol w="204363"/>
                <a:gridCol w="688380"/>
                <a:gridCol w="688380"/>
                <a:gridCol w="215119"/>
                <a:gridCol w="946522"/>
                <a:gridCol w="688380"/>
              </a:tblGrid>
              <a:tr h="252037">
                <a:tc>
                  <a:txBody>
                    <a:bodyPr/>
                    <a:lstStyle/>
                    <a:p>
                      <a:pPr algn="l" fontAlgn="ctr"/>
                      <a:r>
                        <a:rPr lang="en-US" sz="1200" u="none" strike="noStrike" dirty="0">
                          <a:effectLst/>
                        </a:rPr>
                        <a:t>POSITIVE</a:t>
                      </a:r>
                      <a:endParaRPr lang="en-US" sz="1200" b="1" i="1" u="none" strike="noStrike" dirty="0">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a:txBody>
                    <a:bodyPr/>
                    <a:lstStyle/>
                    <a:p>
                      <a:pPr algn="l" fontAlgn="ctr"/>
                      <a:r>
                        <a:rPr lang="en-US" sz="1200" u="none" strike="noStrike">
                          <a:effectLst/>
                        </a:rPr>
                        <a:t> </a:t>
                      </a:r>
                      <a:endParaRPr lang="en-US" sz="1200" b="1" i="1" u="none" strike="noStrike">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a:txBody>
                    <a:bodyPr/>
                    <a:lstStyle/>
                    <a:p>
                      <a:pPr algn="l" fontAlgn="ctr"/>
                      <a:r>
                        <a:rPr lang="en-US" sz="1200" u="none" strike="noStrike">
                          <a:effectLst/>
                        </a:rPr>
                        <a:t> </a:t>
                      </a:r>
                      <a:endParaRPr lang="en-US" sz="1200" b="1" i="1" u="none" strike="noStrike">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a:txBody>
                    <a:bodyPr/>
                    <a:lstStyle/>
                    <a:p>
                      <a:pPr algn="l" fontAlgn="b"/>
                      <a:r>
                        <a:rPr lang="en-US" sz="1600" u="none" strike="noStrike">
                          <a:effectLst/>
                        </a:rPr>
                        <a:t> </a:t>
                      </a:r>
                      <a:endParaRPr lang="en-US" sz="1600" b="1" i="1"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600" u="none" strike="noStrike">
                          <a:effectLst/>
                        </a:rPr>
                        <a:t> </a:t>
                      </a:r>
                      <a:endParaRPr lang="en-US" sz="1600" b="1" i="1"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600" u="none" strike="noStrike">
                          <a:effectLst/>
                        </a:rPr>
                        <a:t> </a:t>
                      </a:r>
                      <a:endParaRPr lang="en-US" sz="1600" b="1" i="1" u="none" strike="noStrike">
                        <a:solidFill>
                          <a:srgbClr val="000000"/>
                        </a:solidFill>
                        <a:effectLst/>
                        <a:latin typeface="Calibri" panose="020F0502020204030204" pitchFamily="34" charset="0"/>
                      </a:endParaRPr>
                    </a:p>
                  </a:txBody>
                  <a:tcPr marL="10771" marR="10771" marT="10771" marB="0" anchor="b"/>
                </a:tc>
                <a:tc>
                  <a:txBody>
                    <a:bodyPr/>
                    <a:lstStyle/>
                    <a:p>
                      <a:pPr algn="l" fontAlgn="ctr"/>
                      <a:r>
                        <a:rPr lang="en-US" sz="1200" u="none" strike="noStrike">
                          <a:effectLst/>
                        </a:rPr>
                        <a:t>NEGATIVE</a:t>
                      </a:r>
                      <a:endParaRPr lang="en-US" sz="1200" b="1" i="1" u="none" strike="noStrike">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a:txBody>
                    <a:bodyPr/>
                    <a:lstStyle/>
                    <a:p>
                      <a:pPr algn="l" fontAlgn="ctr"/>
                      <a:r>
                        <a:rPr lang="en-US" sz="1200" u="none" strike="noStrike">
                          <a:effectLst/>
                        </a:rPr>
                        <a:t> </a:t>
                      </a:r>
                      <a:endParaRPr lang="en-US" sz="1200" b="1" i="1" u="none" strike="noStrike">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a:txBody>
                    <a:bodyPr/>
                    <a:lstStyle/>
                    <a:p>
                      <a:pPr algn="l" fontAlgn="ctr"/>
                      <a:r>
                        <a:rPr lang="en-US" sz="1200" u="none" strike="noStrike">
                          <a:effectLst/>
                        </a:rPr>
                        <a:t> </a:t>
                      </a:r>
                      <a:endParaRPr lang="en-US" sz="1200" b="1" i="1" u="none" strike="noStrike">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a:txBody>
                    <a:bodyPr/>
                    <a:lstStyle/>
                    <a:p>
                      <a:pPr algn="l" fontAlgn="b"/>
                      <a:r>
                        <a:rPr lang="en-US" sz="1600" u="none" strike="noStrike">
                          <a:effectLst/>
                        </a:rPr>
                        <a:t> </a:t>
                      </a:r>
                      <a:endParaRPr lang="en-US" sz="1600" b="1" i="1"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600" u="none" strike="noStrike">
                          <a:effectLst/>
                        </a:rPr>
                        <a:t> </a:t>
                      </a:r>
                      <a:endParaRPr lang="en-US" sz="1600" b="1" i="1"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600" u="none" strike="noStrike">
                          <a:effectLst/>
                        </a:rPr>
                        <a:t> </a:t>
                      </a:r>
                      <a:endParaRPr lang="en-US" sz="1600" b="1" i="1" u="none" strike="noStrike">
                        <a:solidFill>
                          <a:srgbClr val="000000"/>
                        </a:solidFill>
                        <a:effectLst/>
                        <a:latin typeface="Calibri" panose="020F0502020204030204" pitchFamily="34" charset="0"/>
                      </a:endParaRPr>
                    </a:p>
                  </a:txBody>
                  <a:tcPr marL="10771" marR="10771" marT="10771" marB="0" anchor="b"/>
                </a:tc>
                <a:tc gridSpan="3">
                  <a:txBody>
                    <a:bodyPr/>
                    <a:lstStyle/>
                    <a:p>
                      <a:pPr algn="l" fontAlgn="ctr"/>
                      <a:r>
                        <a:rPr lang="en-US" sz="1200" u="none" strike="noStrike">
                          <a:effectLst/>
                        </a:rPr>
                        <a:t>NEUTRAL SENTIMENT</a:t>
                      </a:r>
                      <a:endParaRPr lang="en-US" sz="1200" b="1" i="1" u="none" strike="noStrike">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hMerge="1">
                  <a:txBody>
                    <a:bodyPr/>
                    <a:lstStyle/>
                    <a:p>
                      <a:endParaRPr lang="en-US"/>
                    </a:p>
                  </a:txBody>
                  <a:tcPr/>
                </a:tc>
                <a:tc hMerge="1">
                  <a:txBody>
                    <a:bodyPr/>
                    <a:lstStyle/>
                    <a:p>
                      <a:endParaRPr lang="en-US"/>
                    </a:p>
                  </a:txBody>
                  <a:tcPr/>
                </a:tc>
                <a:tc>
                  <a:txBody>
                    <a:bodyPr/>
                    <a:lstStyle/>
                    <a:p>
                      <a:pPr algn="l" fontAlgn="b"/>
                      <a:r>
                        <a:rPr lang="en-US" sz="1600" u="none" strike="noStrike">
                          <a:effectLst/>
                        </a:rPr>
                        <a:t> </a:t>
                      </a:r>
                      <a:endParaRPr lang="en-US" sz="1600" b="1" i="1"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gridSpan="2">
                  <a:txBody>
                    <a:bodyPr/>
                    <a:lstStyle/>
                    <a:p>
                      <a:pPr algn="l" fontAlgn="ctr"/>
                      <a:r>
                        <a:rPr lang="en-US" sz="1200" u="none" strike="noStrike" dirty="0">
                          <a:effectLst/>
                        </a:rPr>
                        <a:t>Top positive words:</a:t>
                      </a:r>
                      <a:endParaRPr lang="en-US" sz="1200" b="1" i="1" u="none" strike="noStrike" dirty="0">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hMerge="1">
                  <a:txBody>
                    <a:bodyPr/>
                    <a:lstStyle/>
                    <a:p>
                      <a:endParaRPr lang="en-US"/>
                    </a:p>
                  </a:txBody>
                  <a:tcPr/>
                </a:tc>
                <a:tc>
                  <a:txBody>
                    <a:bodyPr/>
                    <a:lstStyle/>
                    <a:p>
                      <a:pPr algn="l" fontAlgn="ctr"/>
                      <a:r>
                        <a:rPr lang="en-US" sz="1200" u="none" strike="noStrike" dirty="0">
                          <a:effectLst/>
                        </a:rPr>
                        <a:t> </a:t>
                      </a:r>
                      <a:endParaRPr lang="en-US" sz="1200" b="1" i="1" u="none" strike="noStrike" dirty="0">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gridSpan="2">
                  <a:txBody>
                    <a:bodyPr/>
                    <a:lstStyle/>
                    <a:p>
                      <a:pPr algn="l" fontAlgn="ctr"/>
                      <a:r>
                        <a:rPr lang="en-US" sz="1200" u="none" strike="noStrike" dirty="0">
                          <a:effectLst/>
                        </a:rPr>
                        <a:t>Top negative words:</a:t>
                      </a:r>
                      <a:endParaRPr lang="en-US" sz="1200" b="1" i="1" u="none" strike="noStrike" dirty="0">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hMerge="1">
                  <a:txBody>
                    <a:bodyPr/>
                    <a:lstStyle/>
                    <a:p>
                      <a:endParaRPr lang="en-US"/>
                    </a:p>
                  </a:txBody>
                  <a:tcPr/>
                </a:tc>
                <a:tc>
                  <a:txBody>
                    <a:bodyPr/>
                    <a:lstStyle/>
                    <a:p>
                      <a:pPr algn="l" fontAlgn="ctr"/>
                      <a:r>
                        <a:rPr lang="en-US" sz="1200" u="none" strike="noStrike" dirty="0">
                          <a:effectLst/>
                        </a:rPr>
                        <a:t> </a:t>
                      </a:r>
                      <a:endParaRPr lang="en-US" sz="1200" b="1" i="1" u="none" strike="noStrike" dirty="0">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gridSpan="3">
                  <a:txBody>
                    <a:bodyPr/>
                    <a:lstStyle/>
                    <a:p>
                      <a:pPr algn="l" fontAlgn="ctr"/>
                      <a:r>
                        <a:rPr lang="en-US" sz="1200" u="none" strike="noStrike" dirty="0">
                          <a:effectLst/>
                        </a:rPr>
                        <a:t>Top positive words:</a:t>
                      </a:r>
                      <a:endParaRPr lang="en-US" sz="1200" b="1" i="1" u="none" strike="noStrike" dirty="0">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hMerge="1">
                  <a:txBody>
                    <a:bodyPr/>
                    <a:lstStyle/>
                    <a:p>
                      <a:endParaRPr lang="en-US"/>
                    </a:p>
                  </a:txBody>
                  <a:tcPr/>
                </a:tc>
                <a:tc hMerge="1">
                  <a:txBody>
                    <a:bodyPr/>
                    <a:lstStyle/>
                    <a:p>
                      <a:endParaRPr lang="en-US"/>
                    </a:p>
                  </a:txBody>
                  <a:tcPr/>
                </a:tc>
                <a:tc gridSpan="2">
                  <a:txBody>
                    <a:bodyPr/>
                    <a:lstStyle/>
                    <a:p>
                      <a:pPr algn="l" fontAlgn="ctr"/>
                      <a:r>
                        <a:rPr lang="en-US" sz="1200" u="none" strike="noStrike" dirty="0">
                          <a:effectLst/>
                        </a:rPr>
                        <a:t>Top negative words:</a:t>
                      </a:r>
                      <a:endParaRPr lang="en-US" sz="1200" b="1" i="1" u="none" strike="noStrike" dirty="0">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hMerge="1">
                  <a:txBody>
                    <a:bodyPr/>
                    <a:lstStyle/>
                    <a:p>
                      <a:endParaRPr lang="en-US"/>
                    </a:p>
                  </a:txBody>
                  <a:tcPr/>
                </a:tc>
                <a:tc>
                  <a:txBody>
                    <a:bodyPr/>
                    <a:lstStyle/>
                    <a:p>
                      <a:pPr algn="l" fontAlgn="ctr"/>
                      <a:r>
                        <a:rPr lang="en-US" sz="1200" u="none" strike="noStrike" dirty="0">
                          <a:effectLst/>
                        </a:rPr>
                        <a:t> </a:t>
                      </a:r>
                      <a:endParaRPr lang="en-US" sz="1200" b="1" i="1" u="none" strike="noStrike" dirty="0">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gridSpan="3">
                  <a:txBody>
                    <a:bodyPr/>
                    <a:lstStyle/>
                    <a:p>
                      <a:pPr algn="l" fontAlgn="ctr"/>
                      <a:r>
                        <a:rPr lang="en-US" sz="1200" u="none" strike="noStrike" dirty="0">
                          <a:effectLst/>
                        </a:rPr>
                        <a:t>Top positive words:</a:t>
                      </a:r>
                      <a:endParaRPr lang="en-US" sz="1200" b="1" i="1" u="none" strike="noStrike" dirty="0">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hMerge="1">
                  <a:txBody>
                    <a:bodyPr/>
                    <a:lstStyle/>
                    <a:p>
                      <a:endParaRPr lang="en-US"/>
                    </a:p>
                  </a:txBody>
                  <a:tcPr/>
                </a:tc>
                <a:tc hMerge="1">
                  <a:txBody>
                    <a:bodyPr/>
                    <a:lstStyle/>
                    <a:p>
                      <a:endParaRPr lang="en-US"/>
                    </a:p>
                  </a:txBody>
                  <a:tcPr/>
                </a:tc>
                <a:tc gridSpan="2">
                  <a:txBody>
                    <a:bodyPr/>
                    <a:lstStyle/>
                    <a:p>
                      <a:pPr algn="l" fontAlgn="ctr"/>
                      <a:r>
                        <a:rPr lang="en-US" sz="1200" u="none" strike="noStrike" dirty="0">
                          <a:effectLst/>
                        </a:rPr>
                        <a:t>Top negative words:</a:t>
                      </a:r>
                      <a:endParaRPr lang="en-US" sz="1200" b="1" i="1" u="none" strike="noStrike" dirty="0">
                        <a:solidFill>
                          <a:srgbClr val="000000"/>
                        </a:solidFill>
                        <a:effectLst/>
                        <a:latin typeface="Arial Unicode MS" panose="020B0604020202020204" pitchFamily="34" charset="-128"/>
                        <a:ea typeface="Arial Unicode MS" panose="020B0604020202020204" pitchFamily="34" charset="-128"/>
                      </a:endParaRPr>
                    </a:p>
                  </a:txBody>
                  <a:tcPr marL="10771" marR="10771" marT="10771" marB="0" anchor="ctr"/>
                </a:tc>
                <a:tc hMerge="1">
                  <a:txBody>
                    <a:bodyPr/>
                    <a:lstStyle/>
                    <a:p>
                      <a:endParaRPr lang="en-US"/>
                    </a:p>
                  </a:txBody>
                  <a:tcPr/>
                </a:tc>
              </a:tr>
              <a:tr h="215417">
                <a:tc>
                  <a:txBody>
                    <a:bodyPr/>
                    <a:lstStyle/>
                    <a:p>
                      <a:pPr algn="l" fontAlgn="b"/>
                      <a:r>
                        <a:rPr lang="en-US" sz="1200" u="none" strike="noStrike">
                          <a:effectLst/>
                        </a:rPr>
                        <a:t>'boy'</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10.13218</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'absolutely'</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6.169925</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'believe'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'made'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'movie'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a:txBody>
                    <a:bodyPr/>
                    <a:lstStyle/>
                    <a:p>
                      <a:pPr algn="l" fontAlgn="b"/>
                      <a:r>
                        <a:rPr lang="en-US" sz="1200" u="none" strike="noStrike">
                          <a:effectLst/>
                        </a:rPr>
                        <a:t>'critical'</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8.81025</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'away'</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'class'</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6.169925</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'download'</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'difficult'</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'split'</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a:txBody>
                    <a:bodyPr/>
                    <a:lstStyle/>
                    <a:p>
                      <a:pPr algn="l" fontAlgn="b"/>
                      <a:r>
                        <a:rPr lang="en-US" sz="1200" u="none" strike="noStrike">
                          <a:effectLst/>
                        </a:rPr>
                        <a:t>'netflix'</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5.066089</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'tear'</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'morning'</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6.169925</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'days'</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'decision'</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'half'</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a:txBody>
                    <a:bodyPr/>
                    <a:lstStyle/>
                    <a:p>
                      <a:pPr algn="l" fontAlgn="b"/>
                      <a:r>
                        <a:rPr lang="en-US" sz="1200" u="none" strike="noStrike">
                          <a:effectLst/>
                        </a:rPr>
                        <a:t>'cry'</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5.066089</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'eye'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'finis'</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6.169925</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'sorry'</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'renew'</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'officially'</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a:txBody>
                    <a:bodyPr/>
                    <a:lstStyle/>
                    <a:p>
                      <a:pPr algn="l" fontAlgn="b"/>
                      <a:r>
                        <a:rPr lang="en-US" sz="1200" u="none" strike="noStrike">
                          <a:effectLst/>
                        </a:rPr>
                        <a:t>'laugh'</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5.066089</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'better'</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'lifespan'</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4.584963</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'better'</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'fourth'</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'production'</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a:txBody>
                    <a:bodyPr/>
                    <a:lstStyle/>
                    <a:p>
                      <a:pPr algn="l" fontAlgn="b"/>
                      <a:r>
                        <a:rPr lang="en-US" sz="1200" u="none" strike="noStrike">
                          <a:effectLst/>
                        </a:rPr>
                        <a:t>'dies'</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5.066089</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'personifies'</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'goldfish'</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4.584963</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'future'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'season'</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'things'</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a:txBody>
                    <a:bodyPr/>
                    <a:lstStyle/>
                    <a:p>
                      <a:pPr algn="l" fontAlgn="b"/>
                      <a:r>
                        <a:rPr lang="en-US" sz="1200" u="none" strike="noStrike">
                          <a:effectLst/>
                        </a:rPr>
                        <a:t>'harnessed'</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5.066089</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'resilience'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'feel'</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4.584963</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'dont'</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'choice'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'value'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a:txBody>
                    <a:bodyPr/>
                    <a:lstStyle/>
                    <a:p>
                      <a:pPr algn="l" fontAlgn="b"/>
                      <a:r>
                        <a:rPr lang="en-US" sz="1200" u="none" strike="noStrike">
                          <a:effectLst/>
                        </a:rPr>
                        <a:t>'facts'</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5.066089</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'human'</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'answer'</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4.584963</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'shot'</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'come'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'distributes'</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a:txBody>
                    <a:bodyPr/>
                    <a:lstStyle/>
                    <a:p>
                      <a:pPr algn="l" fontAlgn="b"/>
                      <a:r>
                        <a:rPr lang="en-US" sz="1200" u="none" strike="noStrike">
                          <a:effectLst/>
                        </a:rPr>
                        <a:t>'grisly'</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5.066089</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'spirit'</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'grilled'</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4.584963</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'one'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-9.17</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'way'</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'black'</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a:txBody>
                    <a:bodyPr/>
                    <a:lstStyle/>
                    <a:p>
                      <a:pPr algn="l" fontAlgn="b"/>
                      <a:r>
                        <a:rPr lang="en-US" sz="1200" u="none" strike="noStrike">
                          <a:effectLst/>
                        </a:rPr>
                        <a:t>'watched'</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4.481127</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'power'</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'cheese'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4.584963</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'binged'</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-12.34</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'harsh'</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'work'</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a:txBody>
                    <a:bodyPr/>
                    <a:lstStyle/>
                    <a:p>
                      <a:pPr algn="l" fontAlgn="b"/>
                      <a:r>
                        <a:rPr lang="en-US" sz="1200" u="none" strike="noStrike">
                          <a:effectLst/>
                        </a:rPr>
                        <a:t>'last'</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4.481127</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'overcome'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'job'</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4.584963</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'never'</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-12.34</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'tai'</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'far'</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a:txBody>
                    <a:bodyPr/>
                    <a:lstStyle/>
                    <a:p>
                      <a:pPr algn="l" fontAlgn="b"/>
                      <a:r>
                        <a:rPr lang="en-US" sz="1200" u="none" strike="noStrike">
                          <a:effectLst/>
                        </a:rPr>
                        <a:t>'night'</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4.481127</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'hardships'</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'thank'</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'done'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-12.34</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'fuck'</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'wide'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a:txBody>
                    <a:bodyPr/>
                    <a:lstStyle/>
                    <a:p>
                      <a:pPr algn="l" fontAlgn="b"/>
                      <a:r>
                        <a:rPr lang="en-US" sz="1200" u="none" strike="noStrike">
                          <a:effectLst/>
                        </a:rPr>
                        <a:t>'basically'</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4.481127</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'thinking'</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'bringing'</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'parts'</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-12.34</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'one'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'190'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a:txBody>
                    <a:bodyPr/>
                    <a:lstStyle/>
                    <a:p>
                      <a:pPr algn="l" fontAlgn="b"/>
                      <a:r>
                        <a:rPr lang="en-US" sz="1200" u="none" strike="noStrike">
                          <a:effectLst/>
                        </a:rPr>
                        <a:t>'hours'</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4.481127</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'person'</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'series'</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'hilarious'</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-12.34</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'fish'</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'countries'</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r>
              <a:tr h="215417">
                <a:tc>
                  <a:txBody>
                    <a:bodyPr/>
                    <a:lstStyle/>
                    <a:p>
                      <a:pPr algn="l" fontAlgn="b"/>
                      <a:r>
                        <a:rPr lang="en-US" sz="1200" u="none" strike="noStrike">
                          <a:effectLst/>
                        </a:rPr>
                        <a:t>'stomach'</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4.481127</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dirty="0">
                          <a:effectLst/>
                        </a:rPr>
                        <a:t>'ought'</a:t>
                      </a:r>
                      <a:endParaRPr lang="en-US" sz="1200" b="0" i="0" u="none" strike="noStrike" dirty="0">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'back'</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'crushingly'</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-12.34</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'people'</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l" fontAlgn="b"/>
                      <a:r>
                        <a:rPr lang="en-US" sz="1200" u="none" strike="noStrike">
                          <a:effectLst/>
                        </a:rPr>
                        <a:t>'get'</a:t>
                      </a:r>
                      <a:endParaRPr lang="en-US" sz="1200" b="0" i="0" u="none" strike="noStrike">
                        <a:solidFill>
                          <a:srgbClr val="000000"/>
                        </a:solidFill>
                        <a:effectLst/>
                        <a:latin typeface="Calibri" panose="020F0502020204030204" pitchFamily="34" charset="0"/>
                      </a:endParaRPr>
                    </a:p>
                  </a:txBody>
                  <a:tcPr marL="10771" marR="10771" marT="10771" marB="0" anchor="b"/>
                </a:tc>
                <a:tc>
                  <a:txBody>
                    <a:bodyPr/>
                    <a:lstStyle/>
                    <a:p>
                      <a:pPr algn="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10771" marR="10771" marT="10771" marB="0" anchor="b"/>
                </a:tc>
              </a:tr>
            </a:tbl>
          </a:graphicData>
        </a:graphic>
      </p:graphicFrame>
    </p:spTree>
    <p:extLst>
      <p:ext uri="{BB962C8B-B14F-4D97-AF65-F5344CB8AC3E}">
        <p14:creationId xmlns:p14="http://schemas.microsoft.com/office/powerpoint/2010/main" val="3968374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b="1" i="1" u="sng" dirty="0">
                <a:latin typeface="Times New Roman" panose="02020603050405020304" pitchFamily="18" charset="0"/>
                <a:cs typeface="Times New Roman" panose="02020603050405020304" pitchFamily="18" charset="0"/>
              </a:rPr>
              <a:t>As a conclusion</a:t>
            </a:r>
            <a:r>
              <a:rPr lang="en-US" sz="2400" dirty="0">
                <a:latin typeface="Times New Roman" panose="02020603050405020304" pitchFamily="18" charset="0"/>
                <a:cs typeface="Times New Roman" panose="02020603050405020304" pitchFamily="18" charset="0"/>
              </a:rPr>
              <a:t>, the sentiment analysis is a very subjective method for text analysis, which is highly dependent to the words, that were included as a mean of classification. One way to reduce subjectivity is to use unsupervised learning as a method for categorization. It should be noted, that, standard algorithms for unsupervised learning, by the means of cluster </a:t>
            </a:r>
            <a:r>
              <a:rPr lang="en-US" sz="2400" dirty="0" err="1">
                <a:latin typeface="Times New Roman" panose="02020603050405020304" pitchFamily="18" charset="0"/>
                <a:cs typeface="Times New Roman" panose="02020603050405020304" pitchFamily="18" charset="0"/>
              </a:rPr>
              <a:t>analisys</a:t>
            </a:r>
            <a:r>
              <a:rPr lang="en-US" sz="2400" dirty="0">
                <a:latin typeface="Times New Roman" panose="02020603050405020304" pitchFamily="18" charset="0"/>
                <a:cs typeface="Times New Roman" panose="02020603050405020304" pitchFamily="18" charset="0"/>
              </a:rPr>
              <a:t>, such as </a:t>
            </a:r>
            <a:r>
              <a:rPr lang="en-US" sz="2400" dirty="0" smtClean="0">
                <a:latin typeface="Times New Roman" panose="02020603050405020304" pitchFamily="18" charset="0"/>
                <a:cs typeface="Times New Roman" panose="02020603050405020304" pitchFamily="18" charset="0"/>
              </a:rPr>
              <a:t>k-means </a:t>
            </a:r>
            <a:r>
              <a:rPr lang="en-US" sz="2400" dirty="0">
                <a:latin typeface="Times New Roman" panose="02020603050405020304" pitchFamily="18" charset="0"/>
                <a:cs typeface="Times New Roman" panose="02020603050405020304" pitchFamily="18" charset="0"/>
              </a:rPr>
              <a:t>are not very efficient (63% in the current task).</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3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Introduction: Social media and text 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sz="2000" dirty="0" smtClean="0">
                <a:latin typeface="Times New Roman" panose="02020603050405020304" pitchFamily="18" charset="0"/>
                <a:cs typeface="Times New Roman" panose="02020603050405020304" pitchFamily="18" charset="0"/>
              </a:rPr>
              <a:t>Social media contains a large amount of data in the form of messages, distributed between users, containing information about different subjects.</a:t>
            </a:r>
            <a:r>
              <a:rPr lang="bg-BG"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text data can contain different categories of emotional meaning, as well. Consequently, this emotional meaning is </a:t>
            </a:r>
            <a:r>
              <a:rPr lang="en-US" sz="2000" dirty="0" err="1" smtClean="0">
                <a:latin typeface="Times New Roman" panose="02020603050405020304" pitchFamily="18" charset="0"/>
                <a:cs typeface="Times New Roman" panose="02020603050405020304" pitchFamily="18" charset="0"/>
              </a:rPr>
              <a:t>analysed</a:t>
            </a:r>
            <a:r>
              <a:rPr lang="en-US" sz="2000" dirty="0" smtClean="0">
                <a:latin typeface="Times New Roman" panose="02020603050405020304" pitchFamily="18" charset="0"/>
                <a:cs typeface="Times New Roman" panose="02020603050405020304" pitchFamily="18" charset="0"/>
              </a:rPr>
              <a:t> in the field of text analysis.</a:t>
            </a:r>
          </a:p>
          <a:p>
            <a:pPr algn="just"/>
            <a:r>
              <a:rPr lang="en-US" sz="2000" dirty="0" smtClean="0">
                <a:latin typeface="Times New Roman" panose="02020603050405020304" pitchFamily="18" charset="0"/>
                <a:cs typeface="Times New Roman" panose="02020603050405020304" pitchFamily="18" charset="0"/>
              </a:rPr>
              <a:t>The field of text analysis includes the areas of “Natural language processing” and the “Sentiment analysis”. It is used in order to categorize, quantify and study semantic information in text.</a:t>
            </a:r>
          </a:p>
          <a:p>
            <a:pPr algn="just"/>
            <a:r>
              <a:rPr lang="en-US" sz="2000" dirty="0" smtClean="0">
                <a:latin typeface="Times New Roman" panose="02020603050405020304" pitchFamily="18" charset="0"/>
                <a:cs typeface="Times New Roman" panose="02020603050405020304" pitchFamily="18" charset="0"/>
              </a:rPr>
              <a:t>On the basis of the analysis of text carried out by the means of algorithms for natural language processing, this text data can be further sorted in categories, e.g.: positive or negative sentiment.</a:t>
            </a:r>
          </a:p>
          <a:p>
            <a:pPr algn="just"/>
            <a:r>
              <a:rPr lang="en-US" sz="2000" dirty="0" smtClean="0">
                <a:latin typeface="Times New Roman" panose="02020603050405020304" pitchFamily="18" charset="0"/>
                <a:cs typeface="Times New Roman" panose="02020603050405020304" pitchFamily="18" charset="0"/>
              </a:rPr>
              <a:t>For Python, a set of libraries exist, called NLTK, or Natural language toolkit, which contains libraries for processing and analyzing of the data from text.</a:t>
            </a:r>
          </a:p>
          <a:p>
            <a:pPr algn="just"/>
            <a:r>
              <a:rPr lang="en-US" sz="2000" dirty="0" smtClean="0">
                <a:latin typeface="Times New Roman" panose="02020603050405020304" pitchFamily="18" charset="0"/>
                <a:cs typeface="Times New Roman" panose="02020603050405020304" pitchFamily="18" charset="0"/>
              </a:rPr>
              <a:t>Other option for the analysis of the text can be the “so-called” </a:t>
            </a:r>
            <a:r>
              <a:rPr lang="en-US" sz="2000" dirty="0" err="1" smtClean="0">
                <a:latin typeface="Times New Roman" panose="02020603050405020304" pitchFamily="18" charset="0"/>
                <a:cs typeface="Times New Roman" panose="02020603050405020304" pitchFamily="18" charset="0"/>
              </a:rPr>
              <a:t>pointwise</a:t>
            </a:r>
            <a:r>
              <a:rPr lang="en-US" sz="2000" dirty="0" smtClean="0">
                <a:latin typeface="Times New Roman" panose="02020603050405020304" pitchFamily="18" charset="0"/>
                <a:cs typeface="Times New Roman" panose="02020603050405020304" pitchFamily="18" charset="0"/>
              </a:rPr>
              <a:t> mutual information (PMI) of combination of two words, that occur next to each other in the text data. This parameter is used to calculate what is the semantic relation of two word, that can be found one after other in text.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67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latin typeface="Times New Roman" panose="02020603050405020304" pitchFamily="18" charset="0"/>
                <a:cs typeface="Times New Roman" panose="02020603050405020304" pitchFamily="18" charset="0"/>
              </a:rPr>
              <a:t>Preparation of a program for text data analysis from Twitter</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Plan, describing the steps in the text 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latin typeface="Times New Roman" panose="02020603050405020304" pitchFamily="18" charset="0"/>
                <a:cs typeface="Times New Roman" panose="02020603050405020304" pitchFamily="18" charset="0"/>
              </a:rPr>
              <a:t>Obtaining the text data from the Twitter API</a:t>
            </a:r>
          </a:p>
          <a:p>
            <a:pPr algn="just"/>
            <a:r>
              <a:rPr lang="en-US" dirty="0" smtClean="0">
                <a:latin typeface="Times New Roman" panose="02020603050405020304" pitchFamily="18" charset="0"/>
                <a:cs typeface="Times New Roman" panose="02020603050405020304" pitchFamily="18" charset="0"/>
              </a:rPr>
              <a:t>Pre-processing the text data. Creating a Python </a:t>
            </a:r>
            <a:r>
              <a:rPr lang="en-US" dirty="0" err="1" smtClean="0">
                <a:latin typeface="Times New Roman" panose="02020603050405020304" pitchFamily="18" charset="0"/>
                <a:cs typeface="Times New Roman" panose="02020603050405020304" pitchFamily="18" charset="0"/>
              </a:rPr>
              <a:t>DataFrame</a:t>
            </a:r>
            <a:r>
              <a:rPr lang="en-US" dirty="0" smtClean="0">
                <a:latin typeface="Times New Roman" panose="02020603050405020304" pitchFamily="18" charset="0"/>
                <a:cs typeface="Times New Roman" panose="02020603050405020304" pitchFamily="18" charset="0"/>
              </a:rPr>
              <a:t> containing different arguments from a tweet as columns. Removing unnecessary words and symbols, such as numbers, hashtags, @-mentions, </a:t>
            </a:r>
            <a:r>
              <a:rPr lang="en-US" dirty="0" err="1" smtClean="0">
                <a:latin typeface="Times New Roman" panose="02020603050405020304" pitchFamily="18" charset="0"/>
                <a:cs typeface="Times New Roman" panose="02020603050405020304" pitchFamily="18" charset="0"/>
              </a:rPr>
              <a:t>url</a:t>
            </a:r>
            <a:r>
              <a:rPr lang="en-US" dirty="0" smtClean="0">
                <a:latin typeface="Times New Roman" panose="02020603050405020304" pitchFamily="18" charset="0"/>
                <a:cs typeface="Times New Roman" panose="02020603050405020304" pitchFamily="18" charset="0"/>
              </a:rPr>
              <a:t> addresses, very short words, stop words and the own personal names.</a:t>
            </a:r>
          </a:p>
          <a:p>
            <a:pPr algn="just"/>
            <a:r>
              <a:rPr lang="en-US" dirty="0" smtClean="0">
                <a:latin typeface="Times New Roman" panose="02020603050405020304" pitchFamily="18" charset="0"/>
                <a:cs typeface="Times New Roman" panose="02020603050405020304" pitchFamily="18" charset="0"/>
              </a:rPr>
              <a:t>Sorting the data from the tweet on the basis of the sentiment, </a:t>
            </a:r>
            <a:r>
              <a:rPr lang="en-US" dirty="0" smtClean="0">
                <a:latin typeface="Times New Roman" panose="02020603050405020304" pitchFamily="18" charset="0"/>
                <a:cs typeface="Times New Roman" panose="02020603050405020304" pitchFamily="18" charset="0"/>
              </a:rPr>
              <a:t>such as </a:t>
            </a:r>
            <a:r>
              <a:rPr lang="en-US" dirty="0" smtClean="0">
                <a:latin typeface="Times New Roman" panose="02020603050405020304" pitchFamily="18" charset="0"/>
                <a:cs typeface="Times New Roman" panose="02020603050405020304" pitchFamily="18" charset="0"/>
              </a:rPr>
              <a:t>containing positive and negative sentiment. This can be </a:t>
            </a:r>
            <a:r>
              <a:rPr lang="en-US" dirty="0" smtClean="0">
                <a:latin typeface="Times New Roman" panose="02020603050405020304" pitchFamily="18" charset="0"/>
                <a:cs typeface="Times New Roman" panose="02020603050405020304" pitchFamily="18" charset="0"/>
              </a:rPr>
              <a:t>realized by </a:t>
            </a:r>
            <a:r>
              <a:rPr lang="en-US" dirty="0" smtClean="0">
                <a:latin typeface="Times New Roman" panose="02020603050405020304" pitchFamily="18" charset="0"/>
                <a:cs typeface="Times New Roman" panose="02020603050405020304" pitchFamily="18" charset="0"/>
              </a:rPr>
              <a:t>the means of the algorithms from </a:t>
            </a:r>
            <a:r>
              <a:rPr lang="en-US" dirty="0" err="1" smtClean="0">
                <a:latin typeface="Times New Roman" panose="02020603050405020304" pitchFamily="18" charset="0"/>
                <a:cs typeface="Times New Roman" panose="02020603050405020304" pitchFamily="18" charset="0"/>
              </a:rPr>
              <a:t>TextBlob</a:t>
            </a:r>
            <a:r>
              <a:rPr lang="en-US" dirty="0" smtClean="0">
                <a:latin typeface="Times New Roman" panose="02020603050405020304" pitchFamily="18" charset="0"/>
                <a:cs typeface="Times New Roman" panose="02020603050405020304" pitchFamily="18" charset="0"/>
              </a:rPr>
              <a:t> sentiment analysis.</a:t>
            </a:r>
          </a:p>
          <a:p>
            <a:pPr algn="just"/>
            <a:r>
              <a:rPr lang="en-US" dirty="0" smtClean="0">
                <a:latin typeface="Times New Roman" panose="02020603050405020304" pitchFamily="18" charset="0"/>
                <a:cs typeface="Times New Roman" panose="02020603050405020304" pitchFamily="18" charset="0"/>
              </a:rPr>
              <a:t>Calculating </a:t>
            </a:r>
            <a:r>
              <a:rPr lang="en-US" dirty="0" smtClean="0">
                <a:latin typeface="Times New Roman" panose="02020603050405020304" pitchFamily="18" charset="0"/>
                <a:cs typeface="Times New Roman" panose="02020603050405020304" pitchFamily="18" charset="0"/>
              </a:rPr>
              <a:t>of the PMI for every combination of words from text.</a:t>
            </a:r>
          </a:p>
          <a:p>
            <a:pPr algn="just"/>
            <a:r>
              <a:rPr lang="en-US" dirty="0" smtClean="0">
                <a:latin typeface="Times New Roman" panose="02020603050405020304" pitchFamily="18" charset="0"/>
                <a:cs typeface="Times New Roman" panose="02020603050405020304" pitchFamily="18" charset="0"/>
              </a:rPr>
              <a:t>Carrying out the sentiment analysis by the means of comparing words from the text, as well as from two vocabularies, containing positive and negative word and calculation of the PMI. </a:t>
            </a:r>
          </a:p>
          <a:p>
            <a:pPr algn="just"/>
            <a:r>
              <a:rPr lang="en-US" dirty="0" smtClean="0">
                <a:latin typeface="Times New Roman" panose="02020603050405020304" pitchFamily="18" charset="0"/>
                <a:cs typeface="Times New Roman" panose="02020603050405020304" pitchFamily="18" charset="0"/>
              </a:rPr>
              <a:t>Comparing between the sentiment analysis, performed by the means of the </a:t>
            </a:r>
            <a:r>
              <a:rPr lang="en-US" dirty="0" err="1" smtClean="0">
                <a:latin typeface="Times New Roman" panose="02020603050405020304" pitchFamily="18" charset="0"/>
                <a:cs typeface="Times New Roman" panose="02020603050405020304" pitchFamily="18" charset="0"/>
              </a:rPr>
              <a:t>TextBlob</a:t>
            </a:r>
            <a:r>
              <a:rPr lang="en-US" dirty="0" smtClean="0">
                <a:latin typeface="Times New Roman" panose="02020603050405020304" pitchFamily="18" charset="0"/>
                <a:cs typeface="Times New Roman" panose="02020603050405020304" pitchFamily="18" charset="0"/>
              </a:rPr>
              <a:t> algorithms, as well as the PMI calculation.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99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Obtaining the text data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Text data from Twitter could be obtained by two ways:</a:t>
            </a:r>
          </a:p>
          <a:p>
            <a:pPr lvl="1" algn="just"/>
            <a:r>
              <a:rPr lang="en-US" dirty="0" smtClean="0">
                <a:latin typeface="Times New Roman" panose="02020603050405020304" pitchFamily="18" charset="0"/>
                <a:cs typeface="Times New Roman" panose="02020603050405020304" pitchFamily="18" charset="0"/>
              </a:rPr>
              <a:t>Accessing the Twitter API and importing a certain number of tweets (limited to 200). Tweets are imported with their specific attributes, such as id number, date of publishing, count of likes, etc., or</a:t>
            </a:r>
          </a:p>
          <a:p>
            <a:pPr lvl="1" algn="just"/>
            <a:r>
              <a:rPr lang="en-US" dirty="0" smtClean="0">
                <a:latin typeface="Times New Roman" panose="02020603050405020304" pitchFamily="18" charset="0"/>
                <a:cs typeface="Times New Roman" panose="02020603050405020304" pitchFamily="18" charset="0"/>
              </a:rPr>
              <a:t>Reading the data from a *.txt or *.</a:t>
            </a:r>
            <a:r>
              <a:rPr lang="en-US" dirty="0" err="1" smtClean="0">
                <a:latin typeface="Times New Roman" panose="02020603050405020304" pitchFamily="18" charset="0"/>
                <a:cs typeface="Times New Roman" panose="02020603050405020304" pitchFamily="18" charset="0"/>
              </a:rPr>
              <a:t>json</a:t>
            </a:r>
            <a:r>
              <a:rPr lang="en-US" dirty="0" smtClean="0">
                <a:latin typeface="Times New Roman" panose="02020603050405020304" pitchFamily="18" charset="0"/>
                <a:cs typeface="Times New Roman" panose="02020603050405020304" pitchFamily="18" charset="0"/>
              </a:rPr>
              <a:t> file and transform it as Python </a:t>
            </a:r>
            <a:r>
              <a:rPr lang="en-US" dirty="0" err="1" smtClean="0">
                <a:latin typeface="Times New Roman" panose="02020603050405020304" pitchFamily="18" charset="0"/>
                <a:cs typeface="Times New Roman" panose="02020603050405020304" pitchFamily="18" charset="0"/>
              </a:rPr>
              <a:t>DataFrame</a:t>
            </a:r>
            <a:r>
              <a:rPr lang="en-US" dirty="0" smtClean="0">
                <a:latin typeface="Times New Roman" panose="02020603050405020304" pitchFamily="18" charset="0"/>
                <a:cs typeface="Times New Roman" panose="02020603050405020304" pitchFamily="18" charset="0"/>
              </a:rPr>
              <a:t> object. In this case, the text can be pre-sorted by sentiment, in order </a:t>
            </a:r>
            <a:r>
              <a:rPr lang="en-US" dirty="0" smtClean="0">
                <a:latin typeface="Times New Roman" panose="02020603050405020304" pitchFamily="18" charset="0"/>
                <a:cs typeface="Times New Roman" panose="02020603050405020304" pitchFamily="18" charset="0"/>
              </a:rPr>
              <a:t>supervised </a:t>
            </a:r>
            <a:r>
              <a:rPr lang="en-US" dirty="0" smtClean="0">
                <a:latin typeface="Times New Roman" panose="02020603050405020304" pitchFamily="18" charset="0"/>
                <a:cs typeface="Times New Roman" panose="02020603050405020304" pitchFamily="18" charset="0"/>
              </a:rPr>
              <a:t>training with a machine learning </a:t>
            </a:r>
            <a:r>
              <a:rPr lang="en-US" dirty="0" smtClean="0">
                <a:latin typeface="Times New Roman" panose="02020603050405020304" pitchFamily="18" charset="0"/>
                <a:cs typeface="Times New Roman" panose="02020603050405020304" pitchFamily="18" charset="0"/>
              </a:rPr>
              <a:t>algorithm to be carried </a:t>
            </a:r>
            <a:r>
              <a:rPr lang="en-US" dirty="0">
                <a:latin typeface="Times New Roman" panose="02020603050405020304" pitchFamily="18" charset="0"/>
                <a:cs typeface="Times New Roman" panose="02020603050405020304" pitchFamily="18" charset="0"/>
              </a:rPr>
              <a:t>out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In the current task, tweets from the channel of “Netflix”, were used.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83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Times New Roman" panose="02020603050405020304" pitchFamily="18" charset="0"/>
                <a:cs typeface="Times New Roman" panose="02020603050405020304" pitchFamily="18" charset="0"/>
              </a:rPr>
              <a:t>Pre-processing of the text</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Data is next transformed in a Python </a:t>
            </a:r>
            <a:r>
              <a:rPr lang="en-US" dirty="0" err="1" smtClean="0">
                <a:latin typeface="Times New Roman" panose="02020603050405020304" pitchFamily="18" charset="0"/>
                <a:cs typeface="Times New Roman" panose="02020603050405020304" pitchFamily="18" charset="0"/>
              </a:rPr>
              <a:t>DataFrame</a:t>
            </a:r>
            <a:r>
              <a:rPr lang="en-US" dirty="0" smtClean="0">
                <a:latin typeface="Times New Roman" panose="02020603050405020304" pitchFamily="18" charset="0"/>
                <a:cs typeface="Times New Roman" panose="02020603050405020304" pitchFamily="18" charset="0"/>
              </a:rPr>
              <a:t>, every tweet being a row from the </a:t>
            </a:r>
            <a:r>
              <a:rPr lang="en-US" dirty="0" err="1" smtClean="0">
                <a:latin typeface="Times New Roman" panose="02020603050405020304" pitchFamily="18" charset="0"/>
                <a:cs typeface="Times New Roman" panose="02020603050405020304" pitchFamily="18" charset="0"/>
              </a:rPr>
              <a:t>DataFrame</a:t>
            </a:r>
            <a:r>
              <a:rPr lang="en-US" dirty="0" smtClean="0">
                <a:latin typeface="Times New Roman" panose="02020603050405020304" pitchFamily="18" charset="0"/>
                <a:cs typeface="Times New Roman" panose="02020603050405020304" pitchFamily="18" charset="0"/>
              </a:rPr>
              <a:t>, and the specific attributes of the </a:t>
            </a:r>
            <a:r>
              <a:rPr lang="en-US" dirty="0" smtClean="0">
                <a:latin typeface="Times New Roman" panose="02020603050405020304" pitchFamily="18" charset="0"/>
                <a:cs typeface="Times New Roman" panose="02020603050405020304" pitchFamily="18" charset="0"/>
              </a:rPr>
              <a:t>tweet are arranged in the </a:t>
            </a:r>
            <a:r>
              <a:rPr lang="en-US" dirty="0" smtClean="0">
                <a:latin typeface="Times New Roman" panose="02020603050405020304" pitchFamily="18" charset="0"/>
                <a:cs typeface="Times New Roman" panose="02020603050405020304" pitchFamily="18" charset="0"/>
              </a:rPr>
              <a:t>columns.</a:t>
            </a:r>
          </a:p>
          <a:p>
            <a:pPr algn="just"/>
            <a:r>
              <a:rPr lang="en-US" dirty="0" smtClean="0">
                <a:latin typeface="Times New Roman" panose="02020603050405020304" pitchFamily="18" charset="0"/>
                <a:cs typeface="Times New Roman" panose="02020603050405020304" pitchFamily="18" charset="0"/>
              </a:rPr>
              <a:t>After that, the text from the tweet undergoes the so-called pre-processing. This includes cleaning the tweet from the unnecessary words and symbols, such as:</a:t>
            </a:r>
          </a:p>
          <a:p>
            <a:pPr lvl="1" algn="just"/>
            <a:r>
              <a:rPr lang="en-US" dirty="0" err="1" smtClean="0">
                <a:latin typeface="Times New Roman" panose="02020603050405020304" pitchFamily="18" charset="0"/>
                <a:cs typeface="Times New Roman" panose="02020603050405020304" pitchFamily="18" charset="0"/>
              </a:rPr>
              <a:t>Stopwords</a:t>
            </a:r>
            <a:r>
              <a:rPr lang="en-US" dirty="0" smtClean="0">
                <a:latin typeface="Times New Roman" panose="02020603050405020304" pitchFamily="18" charset="0"/>
                <a:cs typeface="Times New Roman" panose="02020603050405020304" pitchFamily="18" charset="0"/>
              </a:rPr>
              <a:t>. This is a special category of words, taken from NLTK vocabulary and includes commonly used words: “the”, “a”, “in”, “on”, “just”, etc.</a:t>
            </a:r>
          </a:p>
          <a:p>
            <a:pPr lvl="1" algn="just"/>
            <a:r>
              <a:rPr lang="en-US" dirty="0" smtClean="0">
                <a:latin typeface="Times New Roman" panose="02020603050405020304" pitchFamily="18" charset="0"/>
                <a:cs typeface="Times New Roman" panose="02020603050405020304" pitchFamily="18" charset="0"/>
              </a:rPr>
              <a:t>Hashtags, </a:t>
            </a:r>
            <a:r>
              <a:rPr lang="en-US" dirty="0" err="1" smtClean="0">
                <a:latin typeface="Times New Roman" panose="02020603050405020304" pitchFamily="18" charset="0"/>
                <a:cs typeface="Times New Roman" panose="02020603050405020304" pitchFamily="18" charset="0"/>
              </a:rPr>
              <a:t>url</a:t>
            </a:r>
            <a:r>
              <a:rPr lang="en-US" dirty="0" smtClean="0">
                <a:latin typeface="Times New Roman" panose="02020603050405020304" pitchFamily="18" charset="0"/>
                <a:cs typeface="Times New Roman" panose="02020603050405020304" pitchFamily="18" charset="0"/>
              </a:rPr>
              <a:t>-addresses and @-mentions, as well as the numbers inside text</a:t>
            </a:r>
          </a:p>
          <a:p>
            <a:pPr lvl="1" algn="just"/>
            <a:r>
              <a:rPr lang="en-US" dirty="0" smtClean="0">
                <a:latin typeface="Times New Roman" panose="02020603050405020304" pitchFamily="18" charset="0"/>
                <a:cs typeface="Times New Roman" panose="02020603050405020304" pitchFamily="18" charset="0"/>
              </a:rPr>
              <a:t>Names, e.g. “John Smith”, “Los Angelis”, “San Francisco” that can almost always be found together.</a:t>
            </a:r>
          </a:p>
          <a:p>
            <a:pPr lvl="1" algn="just"/>
            <a:r>
              <a:rPr lang="en-US" dirty="0" smtClean="0">
                <a:latin typeface="Times New Roman" panose="02020603050405020304" pitchFamily="18" charset="0"/>
                <a:cs typeface="Times New Roman" panose="02020603050405020304" pitchFamily="18" charset="0"/>
              </a:rPr>
              <a:t>We </a:t>
            </a:r>
            <a:r>
              <a:rPr lang="en-US" dirty="0" smtClean="0">
                <a:latin typeface="Times New Roman" panose="02020603050405020304" pitchFamily="18" charset="0"/>
                <a:cs typeface="Times New Roman" panose="02020603050405020304" pitchFamily="18" charset="0"/>
              </a:rPr>
              <a:t>want </a:t>
            </a:r>
            <a:r>
              <a:rPr lang="en-US" dirty="0" smtClean="0">
                <a:latin typeface="Times New Roman" panose="02020603050405020304" pitchFamily="18" charset="0"/>
                <a:cs typeface="Times New Roman" panose="02020603050405020304" pitchFamily="18" charset="0"/>
              </a:rPr>
              <a:t>the special characters inside words, used in different languages to </a:t>
            </a:r>
            <a:r>
              <a:rPr lang="en-US" dirty="0" smtClean="0">
                <a:latin typeface="Times New Roman" panose="02020603050405020304" pitchFamily="18" charset="0"/>
                <a:cs typeface="Times New Roman" panose="02020603050405020304" pitchFamily="18" charset="0"/>
              </a:rPr>
              <a:t>remain</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example accents or umlaut.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99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Sorting of text data by sentiment with </a:t>
            </a:r>
            <a:r>
              <a:rPr lang="en-US" sz="4000" dirty="0" err="1" smtClean="0">
                <a:latin typeface="Times New Roman" panose="02020603050405020304" pitchFamily="18" charset="0"/>
                <a:cs typeface="Times New Roman" panose="02020603050405020304" pitchFamily="18" charset="0"/>
              </a:rPr>
              <a:t>TextBlob</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algn="just"/>
            <a:r>
              <a:rPr lang="en-US" dirty="0" err="1">
                <a:latin typeface="Times New Roman" panose="02020603050405020304" pitchFamily="18" charset="0"/>
                <a:cs typeface="Times New Roman" panose="02020603050405020304" pitchFamily="18" charset="0"/>
              </a:rPr>
              <a:t>TextBlob</a:t>
            </a:r>
            <a:r>
              <a:rPr lang="en-US" dirty="0">
                <a:latin typeface="Times New Roman" panose="02020603050405020304" pitchFamily="18" charset="0"/>
                <a:cs typeface="Times New Roman" panose="02020603050405020304" pitchFamily="18" charset="0"/>
              </a:rPr>
              <a:t> is a Python (2 and 3) library for processing textual data. It provides a simple API for diving into common natural language processing (NLP) tasks such as part-of-speech tagging, noun phrase extraction, sentiment analysis, classification, translation, and more</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lang="en-US" sz="2900" dirty="0" smtClean="0">
                <a:latin typeface="Times New Roman" panose="02020603050405020304" pitchFamily="18" charset="0"/>
                <a:cs typeface="Times New Roman" panose="02020603050405020304" pitchFamily="18" charset="0"/>
              </a:rPr>
              <a:t>Features:</a:t>
            </a:r>
            <a:endParaRPr lang="en-US" sz="2900" dirty="0">
              <a:latin typeface="Times New Roman" panose="02020603050405020304" pitchFamily="18" charset="0"/>
              <a:cs typeface="Times New Roman" panose="02020603050405020304" pitchFamily="18" charset="0"/>
            </a:endParaRPr>
          </a:p>
          <a:p>
            <a:pPr lvl="1" algn="just" eaLnBrk="0" fontAlgn="base" hangingPunct="0">
              <a:lnSpc>
                <a:spcPct val="100000"/>
              </a:lnSpc>
              <a:spcBef>
                <a:spcPct val="0"/>
              </a:spcBef>
              <a:spcAft>
                <a:spcPct val="0"/>
              </a:spcAft>
            </a:pPr>
            <a:r>
              <a:rPr lang="en-US" sz="2500" dirty="0">
                <a:latin typeface="Times New Roman" panose="02020603050405020304" pitchFamily="18" charset="0"/>
                <a:cs typeface="Times New Roman" panose="02020603050405020304" pitchFamily="18" charset="0"/>
              </a:rPr>
              <a:t>Noun phrase extraction </a:t>
            </a:r>
          </a:p>
          <a:p>
            <a:pPr lvl="1" algn="just" eaLnBrk="0" fontAlgn="base" hangingPunct="0">
              <a:lnSpc>
                <a:spcPct val="100000"/>
              </a:lnSpc>
              <a:spcBef>
                <a:spcPct val="0"/>
              </a:spcBef>
              <a:spcAft>
                <a:spcPct val="0"/>
              </a:spcAft>
            </a:pPr>
            <a:r>
              <a:rPr lang="en-US" sz="2500" dirty="0">
                <a:latin typeface="Times New Roman" panose="02020603050405020304" pitchFamily="18" charset="0"/>
                <a:cs typeface="Times New Roman" panose="02020603050405020304" pitchFamily="18" charset="0"/>
              </a:rPr>
              <a:t>Part-of-speech tagging </a:t>
            </a:r>
          </a:p>
          <a:p>
            <a:pPr lvl="1" algn="just" eaLnBrk="0" fontAlgn="base" hangingPunct="0">
              <a:lnSpc>
                <a:spcPct val="100000"/>
              </a:lnSpc>
              <a:spcBef>
                <a:spcPct val="0"/>
              </a:spcBef>
              <a:spcAft>
                <a:spcPct val="0"/>
              </a:spcAft>
            </a:pPr>
            <a:r>
              <a:rPr lang="en-US" sz="2500" dirty="0">
                <a:latin typeface="Times New Roman" panose="02020603050405020304" pitchFamily="18" charset="0"/>
                <a:cs typeface="Times New Roman" panose="02020603050405020304" pitchFamily="18" charset="0"/>
              </a:rPr>
              <a:t>Sentiment analysis </a:t>
            </a:r>
          </a:p>
          <a:p>
            <a:pPr lvl="1" algn="just" eaLnBrk="0" fontAlgn="base" hangingPunct="0">
              <a:lnSpc>
                <a:spcPct val="100000"/>
              </a:lnSpc>
              <a:spcBef>
                <a:spcPct val="0"/>
              </a:spcBef>
              <a:spcAft>
                <a:spcPct val="0"/>
              </a:spcAft>
            </a:pPr>
            <a:r>
              <a:rPr lang="en-US" sz="2500" dirty="0">
                <a:latin typeface="Times New Roman" panose="02020603050405020304" pitchFamily="18" charset="0"/>
                <a:cs typeface="Times New Roman" panose="02020603050405020304" pitchFamily="18" charset="0"/>
              </a:rPr>
              <a:t>Classification (Naive Bayes, Decision Tree) </a:t>
            </a:r>
          </a:p>
          <a:p>
            <a:pPr lvl="1" algn="just" eaLnBrk="0" fontAlgn="base" hangingPunct="0">
              <a:lnSpc>
                <a:spcPct val="100000"/>
              </a:lnSpc>
              <a:spcBef>
                <a:spcPct val="0"/>
              </a:spcBef>
              <a:spcAft>
                <a:spcPct val="0"/>
              </a:spcAft>
            </a:pPr>
            <a:r>
              <a:rPr lang="en-US" sz="2500" dirty="0">
                <a:latin typeface="Times New Roman" panose="02020603050405020304" pitchFamily="18" charset="0"/>
                <a:cs typeface="Times New Roman" panose="02020603050405020304" pitchFamily="18" charset="0"/>
              </a:rPr>
              <a:t>Language translation and detection powered by Google Translate </a:t>
            </a:r>
          </a:p>
          <a:p>
            <a:pPr lvl="1" algn="just" eaLnBrk="0" fontAlgn="base" hangingPunct="0">
              <a:lnSpc>
                <a:spcPct val="100000"/>
              </a:lnSpc>
              <a:spcBef>
                <a:spcPct val="0"/>
              </a:spcBef>
              <a:spcAft>
                <a:spcPct val="0"/>
              </a:spcAft>
            </a:pPr>
            <a:r>
              <a:rPr lang="en-US" sz="2500" dirty="0">
                <a:latin typeface="Times New Roman" panose="02020603050405020304" pitchFamily="18" charset="0"/>
                <a:cs typeface="Times New Roman" panose="02020603050405020304" pitchFamily="18" charset="0"/>
              </a:rPr>
              <a:t>Tokenization (splitting text into words and sentences) </a:t>
            </a:r>
          </a:p>
          <a:p>
            <a:pPr lvl="1" algn="just" eaLnBrk="0" fontAlgn="base" hangingPunct="0">
              <a:lnSpc>
                <a:spcPct val="100000"/>
              </a:lnSpc>
              <a:spcBef>
                <a:spcPct val="0"/>
              </a:spcBef>
              <a:spcAft>
                <a:spcPct val="0"/>
              </a:spcAft>
            </a:pPr>
            <a:r>
              <a:rPr lang="en-US" sz="2500" dirty="0">
                <a:latin typeface="Times New Roman" panose="02020603050405020304" pitchFamily="18" charset="0"/>
                <a:cs typeface="Times New Roman" panose="02020603050405020304" pitchFamily="18" charset="0"/>
              </a:rPr>
              <a:t>Word and phrase frequencies </a:t>
            </a:r>
          </a:p>
          <a:p>
            <a:pPr lvl="1" algn="just" eaLnBrk="0" fontAlgn="base" hangingPunct="0">
              <a:lnSpc>
                <a:spcPct val="100000"/>
              </a:lnSpc>
              <a:spcBef>
                <a:spcPct val="0"/>
              </a:spcBef>
              <a:spcAft>
                <a:spcPct val="0"/>
              </a:spcAft>
            </a:pPr>
            <a:r>
              <a:rPr lang="en-US" sz="2500" dirty="0">
                <a:latin typeface="Times New Roman" panose="02020603050405020304" pitchFamily="18" charset="0"/>
                <a:cs typeface="Times New Roman" panose="02020603050405020304" pitchFamily="18" charset="0"/>
              </a:rPr>
              <a:t>Parsing </a:t>
            </a:r>
          </a:p>
          <a:p>
            <a:pPr lvl="1" algn="just" eaLnBrk="0" fontAlgn="base" hangingPunct="0">
              <a:lnSpc>
                <a:spcPct val="100000"/>
              </a:lnSpc>
              <a:spcBef>
                <a:spcPct val="0"/>
              </a:spcBef>
              <a:spcAft>
                <a:spcPct val="0"/>
              </a:spcAft>
            </a:pPr>
            <a:r>
              <a:rPr lang="en-US" sz="2500" dirty="0">
                <a:latin typeface="Times New Roman" panose="02020603050405020304" pitchFamily="18" charset="0"/>
                <a:cs typeface="Times New Roman" panose="02020603050405020304" pitchFamily="18" charset="0"/>
              </a:rPr>
              <a:t>n-grams </a:t>
            </a:r>
          </a:p>
          <a:p>
            <a:pPr lvl="1" algn="just" eaLnBrk="0" fontAlgn="base" hangingPunct="0">
              <a:lnSpc>
                <a:spcPct val="100000"/>
              </a:lnSpc>
              <a:spcBef>
                <a:spcPct val="0"/>
              </a:spcBef>
              <a:spcAft>
                <a:spcPct val="0"/>
              </a:spcAft>
            </a:pPr>
            <a:r>
              <a:rPr lang="en-US" sz="2500" dirty="0">
                <a:latin typeface="Times New Roman" panose="02020603050405020304" pitchFamily="18" charset="0"/>
                <a:cs typeface="Times New Roman" panose="02020603050405020304" pitchFamily="18" charset="0"/>
              </a:rPr>
              <a:t>Word inflection (</a:t>
            </a:r>
            <a:r>
              <a:rPr lang="en-US" sz="2500" dirty="0" err="1">
                <a:latin typeface="Times New Roman" panose="02020603050405020304" pitchFamily="18" charset="0"/>
                <a:cs typeface="Times New Roman" panose="02020603050405020304" pitchFamily="18" charset="0"/>
              </a:rPr>
              <a:t>pluralization</a:t>
            </a:r>
            <a:r>
              <a:rPr lang="en-US" sz="2500" dirty="0">
                <a:latin typeface="Times New Roman" panose="02020603050405020304" pitchFamily="18" charset="0"/>
                <a:cs typeface="Times New Roman" panose="02020603050405020304" pitchFamily="18" charset="0"/>
              </a:rPr>
              <a:t> and </a:t>
            </a:r>
            <a:r>
              <a:rPr lang="en-US" sz="2500" dirty="0" err="1">
                <a:latin typeface="Times New Roman" panose="02020603050405020304" pitchFamily="18" charset="0"/>
                <a:cs typeface="Times New Roman" panose="02020603050405020304" pitchFamily="18" charset="0"/>
              </a:rPr>
              <a:t>singularization</a:t>
            </a:r>
            <a:r>
              <a:rPr lang="en-US" sz="2500" dirty="0">
                <a:latin typeface="Times New Roman" panose="02020603050405020304" pitchFamily="18" charset="0"/>
                <a:cs typeface="Times New Roman" panose="02020603050405020304" pitchFamily="18" charset="0"/>
              </a:rPr>
              <a:t>) and lemmatization </a:t>
            </a:r>
          </a:p>
          <a:p>
            <a:pPr lvl="1" algn="just" eaLnBrk="0" fontAlgn="base" hangingPunct="0">
              <a:lnSpc>
                <a:spcPct val="100000"/>
              </a:lnSpc>
              <a:spcBef>
                <a:spcPct val="0"/>
              </a:spcBef>
              <a:spcAft>
                <a:spcPct val="0"/>
              </a:spcAft>
            </a:pPr>
            <a:r>
              <a:rPr lang="en-US" sz="2500" dirty="0">
                <a:latin typeface="Times New Roman" panose="02020603050405020304" pitchFamily="18" charset="0"/>
                <a:cs typeface="Times New Roman" panose="02020603050405020304" pitchFamily="18" charset="0"/>
              </a:rPr>
              <a:t>Spelling correction </a:t>
            </a:r>
          </a:p>
          <a:p>
            <a:pPr lvl="1" algn="just" eaLnBrk="0" fontAlgn="base" hangingPunct="0">
              <a:lnSpc>
                <a:spcPct val="100000"/>
              </a:lnSpc>
              <a:spcBef>
                <a:spcPct val="0"/>
              </a:spcBef>
              <a:spcAft>
                <a:spcPct val="0"/>
              </a:spcAft>
            </a:pPr>
            <a:r>
              <a:rPr lang="en-US" sz="2500" dirty="0">
                <a:latin typeface="Times New Roman" panose="02020603050405020304" pitchFamily="18" charset="0"/>
                <a:cs typeface="Times New Roman" panose="02020603050405020304" pitchFamily="18" charset="0"/>
              </a:rPr>
              <a:t>Add new models or languages through extensions </a:t>
            </a:r>
          </a:p>
          <a:p>
            <a:pPr lvl="1" algn="just" eaLnBrk="0" fontAlgn="base" hangingPunct="0">
              <a:lnSpc>
                <a:spcPct val="100000"/>
              </a:lnSpc>
              <a:spcBef>
                <a:spcPct val="0"/>
              </a:spcBef>
              <a:spcAft>
                <a:spcPct val="0"/>
              </a:spcAft>
            </a:pPr>
            <a:r>
              <a:rPr lang="en-US" sz="2500" dirty="0" err="1">
                <a:latin typeface="Times New Roman" panose="02020603050405020304" pitchFamily="18" charset="0"/>
                <a:cs typeface="Times New Roman" panose="02020603050405020304" pitchFamily="18" charset="0"/>
              </a:rPr>
              <a:t>WordNet</a:t>
            </a:r>
            <a:r>
              <a:rPr lang="en-US" sz="2500" dirty="0">
                <a:latin typeface="Times New Roman" panose="02020603050405020304" pitchFamily="18" charset="0"/>
                <a:cs typeface="Times New Roman" panose="02020603050405020304" pitchFamily="18" charset="0"/>
              </a:rPr>
              <a:t> integration </a:t>
            </a:r>
          </a:p>
          <a:p>
            <a:pPr algn="just"/>
            <a:endParaRPr lang="en-US" dirty="0" smtClean="0"/>
          </a:p>
          <a:p>
            <a:pPr algn="just"/>
            <a:endParaRPr lang="en-US" dirty="0"/>
          </a:p>
        </p:txBody>
      </p:sp>
    </p:spTree>
    <p:extLst>
      <p:ext uri="{BB962C8B-B14F-4D97-AF65-F5344CB8AC3E}">
        <p14:creationId xmlns:p14="http://schemas.microsoft.com/office/powerpoint/2010/main" val="2802070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Calculation of </a:t>
            </a: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the </a:t>
            </a:r>
            <a:r>
              <a:rPr lang="en-US" sz="4000" dirty="0" err="1" smtClean="0">
                <a:latin typeface="Times New Roman" panose="02020603050405020304" pitchFamily="18" charset="0"/>
                <a:cs typeface="Times New Roman" panose="02020603050405020304" pitchFamily="18" charset="0"/>
              </a:rPr>
              <a:t>pointwise</a:t>
            </a:r>
            <a:r>
              <a:rPr lang="en-US" sz="4000" dirty="0" smtClean="0">
                <a:latin typeface="Times New Roman" panose="02020603050405020304" pitchFamily="18" charset="0"/>
                <a:cs typeface="Times New Roman" panose="02020603050405020304" pitchFamily="18" charset="0"/>
              </a:rPr>
              <a:t> mutual information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sz="1800" dirty="0">
                <a:latin typeface="Times New Roman" panose="02020603050405020304" pitchFamily="18" charset="0"/>
                <a:cs typeface="Times New Roman" panose="02020603050405020304" pitchFamily="18" charset="0"/>
              </a:rPr>
              <a:t>Sentiment Analysis is one of the interesting applications of text analytics. Although the term is often associated with sentiment classification of documents, broadly speaking it refers to the use of text analytics approaches applied to the set of problems related to identifying and extracting subjective material in text sources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lvl="0" algn="just"/>
            <a:r>
              <a:rPr lang="en-US" sz="1800" dirty="0" err="1" smtClean="0">
                <a:latin typeface="Times New Roman" panose="02020603050405020304" pitchFamily="18" charset="0"/>
                <a:cs typeface="Times New Roman" panose="02020603050405020304" pitchFamily="18" charset="0"/>
              </a:rPr>
              <a:t>Pointwise</a:t>
            </a:r>
            <a:r>
              <a:rPr lang="en-US" sz="1800" dirty="0" smtClean="0">
                <a:latin typeface="Times New Roman" panose="02020603050405020304" pitchFamily="18" charset="0"/>
                <a:cs typeface="Times New Roman" panose="02020603050405020304" pitchFamily="18" charset="0"/>
              </a:rPr>
              <a:t> mutual information (PMI) in theory of informatics and statistics is related to the probability of one event to occur simultaneously with other. </a:t>
            </a:r>
            <a:r>
              <a:rPr lang="en-US" sz="1800" dirty="0">
                <a:latin typeface="Times New Roman" panose="02020603050405020304" pitchFamily="18" charset="0"/>
                <a:cs typeface="Times New Roman" panose="02020603050405020304" pitchFamily="18" charset="0"/>
              </a:rPr>
              <a:t>In contrast to mutual information (MI) which builds upon PMI, it refers to single events, whereas MI refers to the average of all possible events. </a:t>
            </a:r>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lvl="0"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probability of observing the term </a:t>
            </a:r>
            <a:r>
              <a:rPr lang="en-US" sz="1800" i="1"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(P</a:t>
            </a:r>
            <a:r>
              <a:rPr lang="en-US" sz="1800" i="1" dirty="0">
                <a:latin typeface="Times New Roman" panose="02020603050405020304" pitchFamily="18" charset="0"/>
                <a:cs typeface="Times New Roman" panose="02020603050405020304" pitchFamily="18" charset="0"/>
              </a:rPr>
              <a:t>(t) </a:t>
            </a:r>
            <a:r>
              <a:rPr lang="en-US" sz="1800" dirty="0">
                <a:latin typeface="Times New Roman" panose="02020603050405020304" pitchFamily="18" charset="0"/>
                <a:cs typeface="Times New Roman" panose="02020603050405020304" pitchFamily="18" charset="0"/>
              </a:rPr>
              <a:t>) and the probability of observing the terms </a:t>
            </a:r>
            <a:r>
              <a:rPr lang="en-US" sz="1800" i="1" dirty="0">
                <a:latin typeface="Times New Roman" panose="02020603050405020304" pitchFamily="18" charset="0"/>
                <a:cs typeface="Times New Roman" panose="02020603050405020304" pitchFamily="18" charset="0"/>
              </a:rPr>
              <a:t>t1</a:t>
            </a:r>
            <a:r>
              <a:rPr lang="en-US" sz="1800" dirty="0">
                <a:latin typeface="Times New Roman" panose="02020603050405020304" pitchFamily="18" charset="0"/>
                <a:cs typeface="Times New Roman" panose="02020603050405020304" pitchFamily="18" charset="0"/>
              </a:rPr>
              <a:t> and </a:t>
            </a:r>
            <a:r>
              <a:rPr lang="en-US" sz="1800" i="1" dirty="0">
                <a:latin typeface="Times New Roman" panose="02020603050405020304" pitchFamily="18" charset="0"/>
                <a:cs typeface="Times New Roman" panose="02020603050405020304" pitchFamily="18" charset="0"/>
              </a:rPr>
              <a:t>t2</a:t>
            </a:r>
            <a:r>
              <a:rPr lang="en-US" sz="1800" dirty="0">
                <a:latin typeface="Times New Roman" panose="02020603050405020304" pitchFamily="18" charset="0"/>
                <a:cs typeface="Times New Roman" panose="02020603050405020304" pitchFamily="18" charset="0"/>
              </a:rPr>
              <a:t> occurring together (P</a:t>
            </a:r>
            <a:r>
              <a:rPr lang="en-US" sz="1800" i="1" dirty="0">
                <a:latin typeface="Times New Roman" panose="02020603050405020304" pitchFamily="18" charset="0"/>
                <a:cs typeface="Times New Roman" panose="02020603050405020304" pitchFamily="18" charset="0"/>
              </a:rPr>
              <a:t>(t1^t2)</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can be computed on the basis of the </a:t>
            </a:r>
            <a:r>
              <a:rPr lang="en-US" sz="1800" dirty="0">
                <a:latin typeface="Times New Roman" panose="02020603050405020304" pitchFamily="18" charset="0"/>
                <a:cs typeface="Times New Roman" panose="02020603050405020304" pitchFamily="18" charset="0"/>
              </a:rPr>
              <a:t>set of documents (tweets) </a:t>
            </a:r>
            <a:r>
              <a:rPr lang="en-US" sz="1800" i="1" dirty="0" smtClean="0">
                <a:latin typeface="Times New Roman" panose="02020603050405020304" pitchFamily="18" charset="0"/>
                <a:cs typeface="Times New Roman" panose="02020603050405020304" pitchFamily="18" charset="0"/>
              </a:rPr>
              <a:t>D.</a:t>
            </a:r>
            <a:r>
              <a:rPr lang="en-US" sz="1800" dirty="0" smtClean="0">
                <a:latin typeface="Times New Roman" panose="02020603050405020304" pitchFamily="18" charset="0"/>
                <a:cs typeface="Times New Roman" panose="02020603050405020304" pitchFamily="18" charset="0"/>
              </a:rPr>
              <a:t> We </a:t>
            </a:r>
            <a:r>
              <a:rPr lang="en-US" sz="1800" dirty="0">
                <a:latin typeface="Times New Roman" panose="02020603050405020304" pitchFamily="18" charset="0"/>
                <a:cs typeface="Times New Roman" panose="02020603050405020304" pitchFamily="18" charset="0"/>
              </a:rPr>
              <a:t>define the Document Frequency (DF) of a term as the number of documents where the term occurs. The same definition can be applied to co-</a:t>
            </a:r>
            <a:r>
              <a:rPr lang="en-US" sz="1800" dirty="0" err="1">
                <a:latin typeface="Times New Roman" panose="02020603050405020304" pitchFamily="18" charset="0"/>
                <a:cs typeface="Times New Roman" panose="02020603050405020304" pitchFamily="18" charset="0"/>
              </a:rPr>
              <a:t>occurrent</a:t>
            </a:r>
            <a:r>
              <a:rPr lang="en-US" sz="1800" dirty="0">
                <a:latin typeface="Times New Roman" panose="02020603050405020304" pitchFamily="18" charset="0"/>
                <a:cs typeface="Times New Roman" panose="02020603050405020304" pitchFamily="18" charset="0"/>
              </a:rPr>
              <a:t> terms</a:t>
            </a:r>
            <a:r>
              <a:rPr lang="en-US" sz="1800" dirty="0" smtClean="0">
                <a:latin typeface="Times New Roman" panose="02020603050405020304" pitchFamily="18" charset="0"/>
                <a:cs typeface="Times New Roman" panose="02020603050405020304" pitchFamily="18" charset="0"/>
              </a:rPr>
              <a:t>.</a:t>
            </a:r>
          </a:p>
          <a:p>
            <a:pPr lvl="0" algn="just"/>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Hence, we can define our probabilities as: </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657" y="3844815"/>
            <a:ext cx="4146114" cy="645877"/>
          </a:xfrm>
          <a:prstGeom prst="rect">
            <a:avLst/>
          </a:prstGeom>
        </p:spPr>
      </p:pic>
      <p:pic>
        <p:nvPicPr>
          <p:cNvPr id="11"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657" y="5473040"/>
            <a:ext cx="2212855" cy="838860"/>
          </a:xfrm>
          <a:prstGeom prst="rect">
            <a:avLst/>
          </a:prstGeom>
        </p:spPr>
      </p:pic>
    </p:spTree>
    <p:extLst>
      <p:ext uri="{BB962C8B-B14F-4D97-AF65-F5344CB8AC3E}">
        <p14:creationId xmlns:p14="http://schemas.microsoft.com/office/powerpoint/2010/main" val="339062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Sentiment analysis with PMI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technique we’re discussing in this post has been elaborated from the traditional approach proposed by Peter </a:t>
            </a:r>
            <a:r>
              <a:rPr lang="en-US" sz="1800" dirty="0" err="1">
                <a:latin typeface="Times New Roman" panose="02020603050405020304" pitchFamily="18" charset="0"/>
                <a:cs typeface="Times New Roman" panose="02020603050405020304" pitchFamily="18" charset="0"/>
              </a:rPr>
              <a:t>Turney</a:t>
            </a:r>
            <a:r>
              <a:rPr lang="en-US" sz="1800" dirty="0">
                <a:latin typeface="Times New Roman" panose="02020603050405020304" pitchFamily="18" charset="0"/>
                <a:cs typeface="Times New Roman" panose="02020603050405020304" pitchFamily="18" charset="0"/>
              </a:rPr>
              <a:t> in his paper </a:t>
            </a:r>
            <a:r>
              <a:rPr lang="bg-BG"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Thumbs Up or Thumbs Down? Semantic Orientation Applied to Unsupervised Classification of Reviews</a:t>
            </a:r>
            <a:r>
              <a:rPr lang="bg-BG"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 lot of work has been done in Sentiment Analysis since then, but the approach has still an interesting educational value. In particular, it is intuitive, simple to understand and to test, and most of all </a:t>
            </a:r>
            <a:r>
              <a:rPr lang="en-US" sz="1800" i="1" dirty="0">
                <a:latin typeface="Times New Roman" panose="02020603050405020304" pitchFamily="18" charset="0"/>
                <a:cs typeface="Times New Roman" panose="02020603050405020304" pitchFamily="18" charset="0"/>
              </a:rPr>
              <a:t>unsupervised</a:t>
            </a:r>
            <a:r>
              <a:rPr lang="en-US" sz="1800" dirty="0">
                <a:latin typeface="Times New Roman" panose="02020603050405020304" pitchFamily="18" charset="0"/>
                <a:cs typeface="Times New Roman" panose="02020603050405020304" pitchFamily="18" charset="0"/>
              </a:rPr>
              <a:t>, so it doesn’t require any labelled data for training. </a:t>
            </a:r>
          </a:p>
          <a:p>
            <a:pPr algn="just"/>
            <a:r>
              <a:rPr lang="en-US" sz="1800" dirty="0">
                <a:latin typeface="Times New Roman" panose="02020603050405020304" pitchFamily="18" charset="0"/>
                <a:cs typeface="Times New Roman" panose="02020603050405020304" pitchFamily="18" charset="0"/>
              </a:rPr>
              <a:t>Firstly, we define the </a:t>
            </a:r>
            <a:r>
              <a:rPr lang="en-US" sz="1800" i="1" dirty="0">
                <a:latin typeface="Times New Roman" panose="02020603050405020304" pitchFamily="18" charset="0"/>
                <a:cs typeface="Times New Roman" panose="02020603050405020304" pitchFamily="18" charset="0"/>
              </a:rPr>
              <a:t>Semantic Orientation</a:t>
            </a:r>
            <a:r>
              <a:rPr lang="en-US" sz="1800" dirty="0">
                <a:latin typeface="Times New Roman" panose="02020603050405020304" pitchFamily="18" charset="0"/>
                <a:cs typeface="Times New Roman" panose="02020603050405020304" pitchFamily="18" charset="0"/>
              </a:rPr>
              <a:t> (SO) of a word as the difference between its associations with positive and negative words. In practice, we want to calculate “how close” a word is with terms like </a:t>
            </a:r>
            <a:r>
              <a:rPr lang="en-US" sz="1800" i="1" dirty="0">
                <a:latin typeface="Times New Roman" panose="02020603050405020304" pitchFamily="18" charset="0"/>
                <a:cs typeface="Times New Roman" panose="02020603050405020304" pitchFamily="18" charset="0"/>
              </a:rPr>
              <a:t>good</a:t>
            </a:r>
            <a:r>
              <a:rPr lang="en-US" sz="1800" dirty="0">
                <a:latin typeface="Times New Roman" panose="02020603050405020304" pitchFamily="18" charset="0"/>
                <a:cs typeface="Times New Roman" panose="02020603050405020304" pitchFamily="18" charset="0"/>
              </a:rPr>
              <a:t> and </a:t>
            </a:r>
            <a:r>
              <a:rPr lang="en-US" sz="1800" i="1" dirty="0">
                <a:latin typeface="Times New Roman" panose="02020603050405020304" pitchFamily="18" charset="0"/>
                <a:cs typeface="Times New Roman" panose="02020603050405020304" pitchFamily="18" charset="0"/>
              </a:rPr>
              <a:t>bad</a:t>
            </a:r>
            <a:r>
              <a:rPr lang="en-US" sz="1800" dirty="0">
                <a:latin typeface="Times New Roman" panose="02020603050405020304" pitchFamily="18" charset="0"/>
                <a:cs typeface="Times New Roman" panose="02020603050405020304" pitchFamily="18" charset="0"/>
              </a:rPr>
              <a:t>. The chosen measure of “closeness” is </a:t>
            </a:r>
            <a:r>
              <a:rPr lang="en-US" sz="1800" dirty="0" err="1">
                <a:latin typeface="Times New Roman" panose="02020603050405020304" pitchFamily="18" charset="0"/>
                <a:cs typeface="Times New Roman" panose="02020603050405020304" pitchFamily="18" charset="0"/>
              </a:rPr>
              <a:t>Pointwise</a:t>
            </a:r>
            <a:r>
              <a:rPr lang="en-US" sz="1800" dirty="0">
                <a:latin typeface="Times New Roman" panose="02020603050405020304" pitchFamily="18" charset="0"/>
                <a:cs typeface="Times New Roman" panose="02020603050405020304" pitchFamily="18" charset="0"/>
              </a:rPr>
              <a:t> Mutual Information (PMI), calculated as follows (t1 and t2 are terms):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pic>
        <p:nvPicPr>
          <p:cNvPr id="4"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880" y="4014656"/>
            <a:ext cx="3095625" cy="190500"/>
          </a:xfrm>
          <a:prstGeom prst="rect">
            <a:avLst/>
          </a:prstGeom>
        </p:spPr>
      </p:pic>
      <p:pic>
        <p:nvPicPr>
          <p:cNvPr id="6" name="Picture 5"/>
          <p:cNvPicPr>
            <a:picLocks noChangeAspect="1"/>
          </p:cNvPicPr>
          <p:nvPr/>
        </p:nvPicPr>
        <p:blipFill>
          <a:blip r:embed="rId3"/>
          <a:stretch>
            <a:fillRect/>
          </a:stretch>
        </p:blipFill>
        <p:spPr>
          <a:xfrm>
            <a:off x="1197008" y="4964753"/>
            <a:ext cx="9797984" cy="1607614"/>
          </a:xfrm>
          <a:prstGeom prst="rect">
            <a:avLst/>
          </a:prstGeom>
        </p:spPr>
      </p:pic>
    </p:spTree>
    <p:extLst>
      <p:ext uri="{BB962C8B-B14F-4D97-AF65-F5344CB8AC3E}">
        <p14:creationId xmlns:p14="http://schemas.microsoft.com/office/powerpoint/2010/main" val="1278285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37684"/>
            <a:ext cx="10178322" cy="1492132"/>
          </a:xfrm>
        </p:spPr>
        <p:txBody>
          <a:bodyPr>
            <a:normAutofit/>
          </a:bodyPr>
          <a:lstStyle/>
          <a:p>
            <a:r>
              <a:rPr lang="en-US" sz="2800" dirty="0" smtClean="0">
                <a:latin typeface="Times New Roman" panose="02020603050405020304" pitchFamily="18" charset="0"/>
                <a:cs typeface="Times New Roman" panose="02020603050405020304" pitchFamily="18" charset="0"/>
              </a:rPr>
              <a:t>Categorizing text data by the means of the algorithm for unsupervised learning, </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the </a:t>
            </a:r>
            <a:r>
              <a:rPr lang="en-US" sz="2800" dirty="0" smtClean="0">
                <a:latin typeface="Times New Roman" panose="02020603050405020304" pitchFamily="18" charset="0"/>
                <a:cs typeface="Times New Roman" panose="02020603050405020304" pitchFamily="18" charset="0"/>
              </a:rPr>
              <a:t>cluster analysis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58198"/>
            <a:ext cx="10515600" cy="4351338"/>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When the data is not labeled, it can not be described by the means of supervised learning algorithms for machine learning. Therefore, other type of learning is required, which works with unlabeled, uncategorized data, or the so-called “unsupervised” learning.</a:t>
            </a:r>
          </a:p>
          <a:p>
            <a:pPr algn="just"/>
            <a:r>
              <a:rPr lang="en-US" sz="1800" dirty="0" smtClean="0">
                <a:latin typeface="Times New Roman" panose="02020603050405020304" pitchFamily="18" charset="0"/>
                <a:cs typeface="Times New Roman" panose="02020603050405020304" pitchFamily="18" charset="0"/>
              </a:rPr>
              <a:t>Unsupervised learning is used to classify data, based on its structure</a:t>
            </a:r>
            <a:r>
              <a:rPr lang="en-US" sz="1800" dirty="0" smtClean="0">
                <a:latin typeface="Times New Roman" panose="02020603050405020304" pitchFamily="18" charset="0"/>
                <a:cs typeface="Times New Roman" panose="02020603050405020304" pitchFamily="18" charset="0"/>
              </a:rPr>
              <a:t>. In cluster analysis the algorithm observes patterns in the data and after that separates the data in clusters. The amount of clusters can be known in advance, or the algorithm can </a:t>
            </a:r>
            <a:r>
              <a:rPr lang="en-US" sz="1800" dirty="0" smtClean="0">
                <a:latin typeface="Times New Roman" panose="02020603050405020304" pitchFamily="18" charset="0"/>
                <a:cs typeface="Times New Roman" panose="02020603050405020304" pitchFamily="18" charset="0"/>
              </a:rPr>
              <a:t>be set to calculate the analysis with a sequence of number, and after that to choose </a:t>
            </a:r>
            <a:r>
              <a:rPr lang="en-US" sz="1800" dirty="0" smtClean="0">
                <a:latin typeface="Times New Roman" panose="02020603050405020304" pitchFamily="18" charset="0"/>
                <a:cs typeface="Times New Roman" panose="02020603050405020304" pitchFamily="18" charset="0"/>
              </a:rPr>
              <a:t>the best way to divide the data into different clusters. </a:t>
            </a:r>
          </a:p>
          <a:p>
            <a:pPr algn="just"/>
            <a:r>
              <a:rPr lang="en-US" sz="1800" dirty="0" smtClean="0">
                <a:latin typeface="Times New Roman" panose="02020603050405020304" pitchFamily="18" charset="0"/>
                <a:cs typeface="Times New Roman" panose="02020603050405020304" pitchFamily="18" charset="0"/>
              </a:rPr>
              <a:t>Depending on how many clusters we want to separate the data, the algorithm can give different results.</a:t>
            </a:r>
          </a:p>
          <a:p>
            <a:pPr algn="just"/>
            <a:r>
              <a:rPr lang="en-US" sz="1800" dirty="0" smtClean="0">
                <a:latin typeface="Times New Roman" panose="02020603050405020304" pitchFamily="18" charset="0"/>
                <a:cs typeface="Times New Roman" panose="02020603050405020304" pitchFamily="18" charset="0"/>
              </a:rPr>
              <a:t>In the current task, we know in advance, that three types of data exist: positive, negative and neutral, so we used the k-means algorithm to categorize data into these three classes.</a:t>
            </a:r>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16" y="5574015"/>
            <a:ext cx="2151425" cy="123597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9423" y="5574014"/>
            <a:ext cx="2151427" cy="123597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91696" y="5574015"/>
            <a:ext cx="1895794" cy="128717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7490" y="5483589"/>
            <a:ext cx="1946862" cy="137441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352" y="5483589"/>
            <a:ext cx="1909184" cy="1355680"/>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09628" y="5483589"/>
            <a:ext cx="1982372" cy="1374234"/>
          </a:xfrm>
          <a:prstGeom prst="rect">
            <a:avLst/>
          </a:prstGeom>
        </p:spPr>
      </p:pic>
      <p:sp>
        <p:nvSpPr>
          <p:cNvPr id="11" name="TextBox 10"/>
          <p:cNvSpPr txBox="1"/>
          <p:nvPr/>
        </p:nvSpPr>
        <p:spPr>
          <a:xfrm>
            <a:off x="4647000" y="5215944"/>
            <a:ext cx="1385187" cy="369332"/>
          </a:xfrm>
          <a:prstGeom prst="rect">
            <a:avLst/>
          </a:prstGeom>
          <a:noFill/>
        </p:spPr>
        <p:txBody>
          <a:bodyPr wrap="none" rtlCol="0">
            <a:spAutoFit/>
          </a:bodyPr>
          <a:lstStyle/>
          <a:p>
            <a:r>
              <a:rPr lang="en-US" dirty="0" smtClean="0"/>
              <a:t>original data</a:t>
            </a:r>
            <a:endParaRPr lang="en-US" dirty="0"/>
          </a:p>
        </p:txBody>
      </p:sp>
      <p:sp>
        <p:nvSpPr>
          <p:cNvPr id="15" name="TextBox 14"/>
          <p:cNvSpPr txBox="1"/>
          <p:nvPr/>
        </p:nvSpPr>
        <p:spPr>
          <a:xfrm>
            <a:off x="7147916" y="5095526"/>
            <a:ext cx="4624984" cy="369332"/>
          </a:xfrm>
          <a:prstGeom prst="rect">
            <a:avLst/>
          </a:prstGeom>
          <a:noFill/>
        </p:spPr>
        <p:txBody>
          <a:bodyPr wrap="none" rtlCol="0">
            <a:spAutoFit/>
          </a:bodyPr>
          <a:lstStyle/>
          <a:p>
            <a:r>
              <a:rPr lang="en-US" dirty="0" smtClean="0"/>
              <a:t>organizing data into clusters by different means</a:t>
            </a:r>
            <a:endParaRPr lang="en-US" dirty="0"/>
          </a:p>
        </p:txBody>
      </p:sp>
      <p:sp>
        <p:nvSpPr>
          <p:cNvPr id="16" name="TextBox 15"/>
          <p:cNvSpPr txBox="1"/>
          <p:nvPr/>
        </p:nvSpPr>
        <p:spPr>
          <a:xfrm>
            <a:off x="95217" y="4837258"/>
            <a:ext cx="3231077" cy="646331"/>
          </a:xfrm>
          <a:prstGeom prst="rect">
            <a:avLst/>
          </a:prstGeom>
          <a:noFill/>
        </p:spPr>
        <p:txBody>
          <a:bodyPr wrap="none" rtlCol="0">
            <a:spAutoFit/>
          </a:bodyPr>
          <a:lstStyle/>
          <a:p>
            <a:r>
              <a:rPr lang="en-US" dirty="0" smtClean="0"/>
              <a:t>Organizing data </a:t>
            </a:r>
          </a:p>
          <a:p>
            <a:r>
              <a:rPr lang="en-US" dirty="0" smtClean="0"/>
              <a:t>into different number of clusters</a:t>
            </a:r>
            <a:endParaRPr lang="en-US" dirty="0"/>
          </a:p>
        </p:txBody>
      </p:sp>
    </p:spTree>
    <p:extLst>
      <p:ext uri="{BB962C8B-B14F-4D97-AF65-F5344CB8AC3E}">
        <p14:creationId xmlns:p14="http://schemas.microsoft.com/office/powerpoint/2010/main" val="73550756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768</TotalTime>
  <Words>2043</Words>
  <Application>Microsoft Office PowerPoint</Application>
  <PresentationFormat>Widescreen</PresentationFormat>
  <Paragraphs>279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Calibri</vt:lpstr>
      <vt:lpstr>Gill Sans MT</vt:lpstr>
      <vt:lpstr>Impact</vt:lpstr>
      <vt:lpstr>Times New Roman</vt:lpstr>
      <vt:lpstr>Badge</vt:lpstr>
      <vt:lpstr>ANALYSIS OF THE SENTIMENT OF DATA FROM THE SOCIAL MEDIA</vt:lpstr>
      <vt:lpstr>Introduction: Social media and text analysis</vt:lpstr>
      <vt:lpstr>Preparation of a program for text data analysis from Twitter Plan, describing the steps in the text analysis:</vt:lpstr>
      <vt:lpstr>Obtaining the text data</vt:lpstr>
      <vt:lpstr>Pre-processing of the text</vt:lpstr>
      <vt:lpstr>Sorting of text data by sentiment with TextBlob</vt:lpstr>
      <vt:lpstr>Calculation of  the pointwise mutual information</vt:lpstr>
      <vt:lpstr>Sentiment analysis with PMI</vt:lpstr>
      <vt:lpstr>Categorizing text data by the means of the algorithm for unsupervised learning,  the cluster analysis</vt:lpstr>
      <vt:lpstr>Comparing both algorithms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SENTIMENT OF DATA FROM THE SOCIAL MEDIA</dc:title>
  <dc:creator>Marko</dc:creator>
  <cp:lastModifiedBy>Marko</cp:lastModifiedBy>
  <cp:revision>52</cp:revision>
  <dcterms:created xsi:type="dcterms:W3CDTF">2019-03-20T15:02:39Z</dcterms:created>
  <dcterms:modified xsi:type="dcterms:W3CDTF">2019-03-22T08:39:23Z</dcterms:modified>
</cp:coreProperties>
</file>